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73" r:id="rId5"/>
    <p:sldId id="267" r:id="rId6"/>
    <p:sldId id="269" r:id="rId7"/>
    <p:sldId id="270" r:id="rId8"/>
    <p:sldId id="271" r:id="rId9"/>
    <p:sldId id="272"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0930" autoAdjust="0"/>
  </p:normalViewPr>
  <p:slideViewPr>
    <p:cSldViewPr>
      <p:cViewPr varScale="1">
        <p:scale>
          <a:sx n="58" d="100"/>
          <a:sy n="58" d="100"/>
        </p:scale>
        <p:origin x="312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W"/>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60C0EB-C3D9-4D5E-B094-A370F42C2849}" type="datetimeFigureOut">
              <a:rPr lang="en-ZW" smtClean="0"/>
              <a:t>26/11/2018</a:t>
            </a:fld>
            <a:endParaRPr lang="en-ZW"/>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W"/>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6FAD461-79B1-4081-A5F4-1303B8B0A79A}" type="slidenum">
              <a:rPr lang="en-ZW" smtClean="0"/>
              <a:t>‹#›</a:t>
            </a:fld>
            <a:endParaRPr lang="en-ZW"/>
          </a:p>
        </p:txBody>
      </p:sp>
    </p:spTree>
    <p:extLst>
      <p:ext uri="{BB962C8B-B14F-4D97-AF65-F5344CB8AC3E}">
        <p14:creationId xmlns:p14="http://schemas.microsoft.com/office/powerpoint/2010/main" val="798516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Thank you for this opportunity to provide you all with very brief and truncated overview of this year’s asbestos rulemaking. I’m Michele Martin, operations and policy analyst. My role in this rulemaking was to coordinate the process and the rule changes. </a:t>
            </a:r>
            <a:r>
              <a:rPr lang="en-US" baseline="0" dirty="0" smtClean="0">
                <a:effectLst/>
              </a:rPr>
              <a:t>Joining me is Zeb Bates, NWR </a:t>
            </a:r>
            <a:r>
              <a:rPr lang="en-US" baseline="0" dirty="0" smtClean="0"/>
              <a:t>Compliance Specialist and Inspector. </a:t>
            </a: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I’m </a:t>
            </a:r>
            <a:r>
              <a:rPr lang="en-US" baseline="0" dirty="0" smtClean="0">
                <a:effectLst/>
              </a:rPr>
              <a:t>very appreciative of the DEQ team that worked with me on these rule changes and I’m especially thankful for Jaclyn’s leadership to get us to successful adoption of the rules by the EQC on November 15. </a:t>
            </a:r>
            <a:r>
              <a:rPr lang="en-US" baseline="0" dirty="0" smtClean="0">
                <a:effectLst/>
              </a:rPr>
              <a:t>The </a:t>
            </a:r>
            <a:r>
              <a:rPr lang="en-US" baseline="0" dirty="0" smtClean="0">
                <a:effectLst/>
              </a:rPr>
              <a:t>amendments in this rulemaking strengthen DEQ’s asbestos program by making sure that we are properly identifying, handling, and disposing of asbestos-containing material during demolition and renovation projects to protect the public and industry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rules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Provide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requirements for worker and supervisor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requirements for </a:t>
            </a:r>
            <a:r>
              <a:rPr lang="en-US" sz="1200" kern="1200" dirty="0" smtClean="0">
                <a:solidFill>
                  <a:schemeClr val="tx1"/>
                </a:solidFill>
                <a:effectLst/>
                <a:latin typeface="+mn-lt"/>
                <a:ea typeface="+mn-ea"/>
                <a:cs typeface="+mn-cs"/>
              </a:rPr>
              <a:t>training provider accreditation,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work practices for asbestos abatement projects,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requirements for asbestos disposal.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9647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purpose of this rulemaking was </a:t>
            </a:r>
            <a:r>
              <a:rPr lang="en-US" sz="1200" kern="1200" dirty="0" smtClean="0">
                <a:solidFill>
                  <a:schemeClr val="tx1"/>
                </a:solidFill>
                <a:effectLst/>
                <a:latin typeface="+mn-lt"/>
                <a:ea typeface="+mn-ea"/>
                <a:cs typeface="+mn-cs"/>
              </a:rPr>
              <a:t>to evaluate and clarify </a:t>
            </a:r>
            <a:r>
              <a:rPr lang="en-US" sz="1200" kern="1200" baseline="0" dirty="0" smtClean="0">
                <a:solidFill>
                  <a:schemeClr val="tx1"/>
                </a:solidFill>
                <a:effectLst/>
                <a:latin typeface="+mn-lt"/>
                <a:ea typeface="+mn-ea"/>
                <a:cs typeface="+mn-cs"/>
              </a:rPr>
              <a:t>the asbestos requirements to reduce the risk of exposure to asbestos fibers.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changes began</a:t>
            </a:r>
            <a:r>
              <a:rPr lang="en-US" sz="1200" b="0" kern="1200" baseline="0" dirty="0" smtClean="0">
                <a:solidFill>
                  <a:schemeClr val="tx1"/>
                </a:solidFill>
                <a:effectLst/>
                <a:latin typeface="+mn-lt"/>
                <a:ea typeface="+mn-ea"/>
                <a:cs typeface="+mn-cs"/>
              </a:rPr>
              <a:t> with </a:t>
            </a:r>
            <a:r>
              <a:rPr lang="en-US" sz="1200" kern="1200" dirty="0" smtClean="0">
                <a:solidFill>
                  <a:schemeClr val="tx1"/>
                </a:solidFill>
                <a:effectLst/>
                <a:latin typeface="+mn-lt"/>
                <a:ea typeface="+mn-ea"/>
                <a:cs typeface="+mn-cs"/>
              </a:rPr>
              <a:t>input gathered from a rulemaking held in 2015 to implement Senate Bill 705 that was passed by the Oregon legislature. The bill required asbestos rules to prohibit the demolition of a residential building without first performing an asbestos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advisory committee for the 2015 rulemaking brought up other changes that were outside of the scope of the Senate Bill. This rulemaking </a:t>
            </a:r>
            <a:r>
              <a:rPr lang="en-US" sz="1200" b="0" kern="1200" baseline="0" dirty="0" smtClean="0">
                <a:solidFill>
                  <a:schemeClr val="tx1"/>
                </a:solidFill>
                <a:effectLst/>
                <a:latin typeface="+mn-lt"/>
                <a:ea typeface="+mn-ea"/>
                <a:cs typeface="+mn-cs"/>
              </a:rPr>
              <a:t>takes into account the 2015 and current stakeholder input.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W" sz="1200" kern="1200" dirty="0" smtClean="0">
                <a:solidFill>
                  <a:schemeClr val="tx1"/>
                </a:solidFill>
                <a:effectLst/>
                <a:latin typeface="+mn-lt"/>
                <a:ea typeface="+mn-ea"/>
                <a:cs typeface="+mn-cs"/>
              </a:rPr>
              <a:t>These rules apply to any person who owns, controls, operates, or supervises asbestos-related projects</a:t>
            </a:r>
            <a:r>
              <a:rPr lang="en-ZW" sz="1200" kern="1200" baseline="0" dirty="0" smtClean="0">
                <a:solidFill>
                  <a:schemeClr val="tx1"/>
                </a:solidFill>
                <a:effectLst/>
                <a:latin typeface="+mn-lt"/>
                <a:ea typeface="+mn-ea"/>
                <a:cs typeface="+mn-cs"/>
              </a:rPr>
              <a:t> and processes,</a:t>
            </a:r>
            <a:r>
              <a:rPr lang="en-ZW" sz="1200" kern="1200" dirty="0" smtClean="0">
                <a:solidFill>
                  <a:schemeClr val="tx1"/>
                </a:solidFill>
                <a:effectLst/>
                <a:latin typeface="+mn-lt"/>
                <a:ea typeface="+mn-ea"/>
                <a:cs typeface="+mn-cs"/>
              </a:rPr>
              <a:t> including asbestos milling, manufacturing, fabricating, abatement, disposal, or any situation where a potential for exposure to asbestos </a:t>
            </a:r>
            <a:r>
              <a:rPr lang="en-ZW" sz="1200" kern="1200" dirty="0" err="1" smtClean="0">
                <a:solidFill>
                  <a:schemeClr val="tx1"/>
                </a:solidFill>
                <a:effectLst/>
                <a:latin typeface="+mn-lt"/>
                <a:ea typeface="+mn-ea"/>
                <a:cs typeface="+mn-cs"/>
              </a:rPr>
              <a:t>fibers</a:t>
            </a:r>
            <a:r>
              <a:rPr lang="en-ZW" sz="1200" kern="1200" dirty="0" smtClean="0">
                <a:solidFill>
                  <a:schemeClr val="tx1"/>
                </a:solidFill>
                <a:effectLst/>
                <a:latin typeface="+mn-lt"/>
                <a:ea typeface="+mn-ea"/>
                <a:cs typeface="+mn-cs"/>
              </a:rPr>
              <a:t> exists, as described in Oregon Administrative Rules chapter 340, division 248.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b="1" dirty="0" smtClean="0"/>
              <a:t>We held three</a:t>
            </a:r>
            <a:r>
              <a:rPr lang="en-US" b="1" baseline="0" dirty="0" smtClean="0"/>
              <a:t> advisory committee meetings. </a:t>
            </a:r>
            <a:r>
              <a:rPr lang="en-US" dirty="0" smtClean="0"/>
              <a:t>The committee was made</a:t>
            </a:r>
            <a:r>
              <a:rPr lang="en-US" baseline="0" dirty="0" smtClean="0"/>
              <a:t> up of </a:t>
            </a:r>
            <a:r>
              <a:rPr lang="en-US" dirty="0" smtClean="0"/>
              <a:t>24 individuals representing a broa</a:t>
            </a:r>
            <a:r>
              <a:rPr lang="en-US" baseline="0" dirty="0" smtClean="0"/>
              <a:t>d spectrum of industry, neighborhood associations, and state agencies. </a:t>
            </a:r>
            <a:r>
              <a:rPr lang="en-US" dirty="0" smtClean="0"/>
              <a:t/>
            </a:r>
            <a:br>
              <a:rPr lang="en-US" dirty="0" smtClean="0"/>
            </a:br>
            <a:endParaRPr lang="en-US" dirty="0" smtClean="0"/>
          </a:p>
          <a:p>
            <a:pPr>
              <a:buFontTx/>
              <a:buNone/>
            </a:pPr>
            <a:r>
              <a:rPr lang="en-US" b="1" dirty="0" smtClean="0"/>
              <a:t>Among the many rule changes, there</a:t>
            </a:r>
            <a:r>
              <a:rPr lang="en-US" b="1" baseline="0" dirty="0" smtClean="0"/>
              <a:t> are 3 with perhaps the most potential for reducing exposure to asbestos and have greater regulatory impact. </a:t>
            </a:r>
            <a:endParaRPr lang="en-US" baseline="0" dirty="0" smtClean="0"/>
          </a:p>
          <a:p>
            <a:pPr>
              <a:buFontTx/>
              <a:buNone/>
            </a:pPr>
            <a:r>
              <a:rPr lang="en-US" baseline="0" dirty="0" smtClean="0"/>
              <a:t>In this presentation, we will use the term </a:t>
            </a:r>
            <a:r>
              <a:rPr lang="en-US" b="1" baseline="0" dirty="0" smtClean="0"/>
              <a:t>friable</a:t>
            </a:r>
            <a:r>
              <a:rPr lang="en-US" baseline="0" dirty="0" smtClean="0"/>
              <a:t>, meaning asbestos-containing material that can be easily crumbled when disturbed. </a:t>
            </a:r>
            <a:r>
              <a:rPr lang="en-US" dirty="0" smtClean="0">
                <a:effectLst/>
              </a:rPr>
              <a:t>Examples</a:t>
            </a:r>
            <a:r>
              <a:rPr lang="en-US" baseline="0" dirty="0" smtClean="0">
                <a:effectLst/>
              </a:rPr>
              <a:t> are </a:t>
            </a:r>
            <a:r>
              <a:rPr lang="en-US" dirty="0" smtClean="0">
                <a:effectLst/>
              </a:rPr>
              <a:t>sheet vinyl flooring, insulation on piping, ducts, and boilers, fireproofing, surface texturing</a:t>
            </a:r>
            <a:r>
              <a:rPr lang="en-US" baseline="0" dirty="0" smtClean="0">
                <a:effectLst/>
              </a:rPr>
              <a:t> on ceilings and walls</a:t>
            </a:r>
            <a:r>
              <a:rPr lang="en-US" dirty="0" smtClean="0">
                <a:effectLst/>
              </a:rPr>
              <a:t>,</a:t>
            </a:r>
            <a:r>
              <a:rPr lang="en-US" baseline="0" dirty="0" smtClean="0">
                <a:effectLst/>
              </a:rPr>
              <a:t> </a:t>
            </a:r>
            <a:r>
              <a:rPr lang="en-US" dirty="0" smtClean="0">
                <a:effectLst/>
              </a:rPr>
              <a:t>and soundproofing.</a:t>
            </a:r>
          </a:p>
          <a:p>
            <a:endParaRPr lang="en-US" dirty="0" smtClean="0">
              <a:effectLst/>
            </a:endParaRPr>
          </a:p>
          <a:p>
            <a:r>
              <a:rPr lang="en-US" b="1" dirty="0" smtClean="0">
                <a:effectLst/>
              </a:rPr>
              <a:t>The term </a:t>
            </a:r>
            <a:r>
              <a:rPr lang="en-US" b="1" dirty="0" err="1" smtClean="0">
                <a:effectLst/>
              </a:rPr>
              <a:t>Nonfriable</a:t>
            </a:r>
            <a:r>
              <a:rPr lang="en-US" dirty="0" smtClean="0">
                <a:effectLst/>
              </a:rPr>
              <a:t> refers to asbestos</a:t>
            </a:r>
            <a:r>
              <a:rPr lang="en-US" baseline="0" dirty="0" smtClean="0">
                <a:effectLst/>
              </a:rPr>
              <a:t>-containing material that is </a:t>
            </a:r>
            <a:r>
              <a:rPr lang="en-US" dirty="0" smtClean="0">
                <a:effectLst/>
              </a:rPr>
              <a:t>sealed or bound together</a:t>
            </a:r>
            <a:r>
              <a:rPr lang="en-US" baseline="0" dirty="0" smtClean="0">
                <a:effectLst/>
              </a:rPr>
              <a:t> in a solid form. </a:t>
            </a:r>
            <a:r>
              <a:rPr lang="en-US" dirty="0" smtClean="0">
                <a:effectLst/>
              </a:rPr>
              <a:t>While </a:t>
            </a:r>
            <a:r>
              <a:rPr lang="en-US" dirty="0" err="1" smtClean="0">
                <a:effectLst/>
              </a:rPr>
              <a:t>nonfriable</a:t>
            </a:r>
            <a:r>
              <a:rPr lang="en-US" dirty="0" smtClean="0">
                <a:effectLst/>
              </a:rPr>
              <a:t> asbestos-containing material is generally considered safe if maintained in good condition, it can become friable during</a:t>
            </a:r>
            <a:r>
              <a:rPr lang="en-US" baseline="0" dirty="0" smtClean="0">
                <a:effectLst/>
              </a:rPr>
              <a:t> demolition, renovation, transportation, and at disposal facilities. </a:t>
            </a:r>
            <a:r>
              <a:rPr lang="en-US" dirty="0" smtClean="0">
                <a:effectLst/>
              </a:rPr>
              <a:t>Examples</a:t>
            </a:r>
            <a:r>
              <a:rPr lang="en-US" baseline="0" dirty="0" smtClean="0">
                <a:effectLst/>
              </a:rPr>
              <a:t> are</a:t>
            </a:r>
            <a:r>
              <a:rPr lang="en-US" dirty="0" smtClean="0">
                <a:effectLst/>
              </a:rPr>
              <a:t>: fragmented</a:t>
            </a:r>
            <a:r>
              <a:rPr lang="en-US" baseline="0" dirty="0" smtClean="0">
                <a:effectLst/>
              </a:rPr>
              <a:t> </a:t>
            </a:r>
            <a:r>
              <a:rPr lang="en-US" dirty="0" smtClean="0">
                <a:effectLst/>
              </a:rPr>
              <a:t>vinyl floor tile,</a:t>
            </a:r>
            <a:r>
              <a:rPr lang="en-US" baseline="0" dirty="0" smtClean="0">
                <a:effectLst/>
              </a:rPr>
              <a:t> water pipe</a:t>
            </a:r>
            <a:r>
              <a:rPr lang="en-US" dirty="0" smtClean="0">
                <a:effectLst/>
              </a:rPr>
              <a:t>, and cement</a:t>
            </a:r>
            <a:r>
              <a:rPr lang="en-US" baseline="0" dirty="0" smtClean="0">
                <a:effectLst/>
              </a:rPr>
              <a:t> panel</a:t>
            </a:r>
            <a:r>
              <a:rPr lang="en-US" dirty="0" smtClean="0">
                <a:effectLst/>
              </a:rPr>
              <a:t> siding and roofing.</a:t>
            </a:r>
          </a:p>
          <a:p>
            <a:endParaRPr lang="en-US" baseline="0" dirty="0" smtClean="0"/>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426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ZEB: </a:t>
            </a:r>
            <a:r>
              <a:rPr lang="en-US" baseline="0" dirty="0" smtClean="0"/>
              <a:t>In no particular order – the first new amendment requires an asbestos survey prior to conducting a residential renovation. </a:t>
            </a:r>
          </a:p>
          <a:p>
            <a:endParaRPr lang="en-US" baseline="0" dirty="0" smtClean="0"/>
          </a:p>
          <a:p>
            <a:r>
              <a:rPr lang="en-US" dirty="0" smtClean="0"/>
              <a:t>A</a:t>
            </a:r>
            <a:r>
              <a:rPr lang="en-US" baseline="0" dirty="0" smtClean="0"/>
              <a:t> </a:t>
            </a:r>
            <a:r>
              <a:rPr lang="en-US" dirty="0" smtClean="0"/>
              <a:t>renovation is defined by</a:t>
            </a:r>
            <a:r>
              <a:rPr lang="en-US" baseline="0" dirty="0" smtClean="0"/>
              <a:t> a project that does </a:t>
            </a:r>
            <a:r>
              <a:rPr lang="en-US" b="1" baseline="0" dirty="0" smtClean="0"/>
              <a:t>not </a:t>
            </a:r>
            <a:r>
              <a:rPr lang="en-US" baseline="0" dirty="0" smtClean="0"/>
              <a:t>remove a load-supporting structural member. In that case, the project would be </a:t>
            </a:r>
            <a:r>
              <a:rPr lang="en-US" baseline="0" dirty="0" smtClean="0">
                <a:solidFill>
                  <a:srgbClr val="FF0000"/>
                </a:solidFill>
              </a:rPr>
              <a:t>defined as</a:t>
            </a:r>
            <a:r>
              <a:rPr lang="en-US" baseline="0" dirty="0" smtClean="0"/>
              <a:t> a demolition, which does require a survey. </a:t>
            </a:r>
          </a:p>
          <a:p>
            <a:endParaRPr lang="en-US" baseline="0" dirty="0" smtClean="0"/>
          </a:p>
          <a:p>
            <a:r>
              <a:rPr lang="en-US" baseline="0" dirty="0" smtClean="0"/>
              <a:t>The images you see on slide 6 are examples of improper removal of asbestos-containing material during residential renovation construction projects where asbestos</a:t>
            </a:r>
            <a:r>
              <a:rPr lang="en-US" sz="1200" b="0" i="0" u="none" strike="noStrike" kern="1200" baseline="0" dirty="0" smtClean="0">
                <a:solidFill>
                  <a:schemeClr val="tx1"/>
                </a:solidFill>
                <a:latin typeface="+mn-lt"/>
                <a:ea typeface="+mn-ea"/>
                <a:cs typeface="+mn-cs"/>
              </a:rPr>
              <a:t>-containing materials have been removed, crumbled, and damaged during the removal resulting in the potential release of asbestos fibers into the air. The images on this slide show work done by unlicensed abatement contractors and uncertified laborers who, along with neighbors, were exposed to friable asbestos-containing material because an asbestos survey was not conducted. This improper removal results in costly decontamination efforts required to be conducted by a licensed asbestos abatement contractor.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asbestos survey conducted by an accredited inspector prior to a residential renovation will identify the presence of asbestos content in suspect material. With that knowledge, the owner and contractor will reduce the risk of exposure by having a licensed asbestos abatement contractor remove identified asbestos-containing material.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this rule change, surveys are now required prior to a residential renovation similar to the three other project types that already require an asbestos survey including commercial demolitions and renovations, and residential demolition projects that were constructed prior to Jan. 1,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DEQ estimated the costs to hire an accredited inspector to perform the asbestos survey, and to hire a licensed asbestos abatement contractor to properly remove, package, and dispose of the asbestos-containing materials </a:t>
            </a:r>
            <a:r>
              <a:rPr lang="en-US" b="1" baseline="0" dirty="0" smtClean="0"/>
              <a:t>are significantly less than the </a:t>
            </a:r>
            <a:r>
              <a:rPr lang="en-US" baseline="0" dirty="0" smtClean="0"/>
              <a:t>costs associated with improper removal and the decontamination of the project site. </a:t>
            </a:r>
          </a:p>
          <a:p>
            <a:endParaRPr lang="en-US" baseline="0" dirty="0" smtClean="0"/>
          </a:p>
          <a:p>
            <a:endParaRPr lang="en-US" baseline="0" dirty="0" smtClean="0"/>
          </a:p>
          <a:p>
            <a:endParaRPr lang="en-ZW" dirty="0" smtClean="0"/>
          </a:p>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72889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second </a:t>
            </a:r>
            <a:r>
              <a:rPr lang="en-US" dirty="0" smtClean="0"/>
              <a:t>rule amendment </a:t>
            </a:r>
            <a:r>
              <a:rPr lang="en-US" baseline="0" dirty="0" smtClean="0"/>
              <a:t>with </a:t>
            </a:r>
            <a:r>
              <a:rPr lang="en-US" baseline="0" dirty="0" smtClean="0"/>
              <a:t>the greatest potential to reduce the risk of exposure is to add </a:t>
            </a:r>
            <a:r>
              <a:rPr lang="en-US" baseline="0" dirty="0" err="1" smtClean="0"/>
              <a:t>nonfriable</a:t>
            </a:r>
            <a:r>
              <a:rPr lang="en-US" baseline="0" dirty="0" smtClean="0"/>
              <a:t> ACWM to the friable disposal requirements. </a:t>
            </a:r>
            <a:r>
              <a:rPr lang="en-US" baseline="0" dirty="0" smtClean="0"/>
              <a:t>This means that now </a:t>
            </a:r>
            <a:r>
              <a:rPr lang="en-US" baseline="0" dirty="0" err="1" smtClean="0"/>
              <a:t>nonfriable</a:t>
            </a:r>
            <a:r>
              <a:rPr lang="en-US" baseline="0" dirty="0" smtClean="0"/>
              <a:t> and friable disposal requirements are the same. </a:t>
            </a:r>
            <a:r>
              <a:rPr lang="en-US" baseline="0" dirty="0" smtClean="0"/>
              <a:t/>
            </a:r>
            <a:br>
              <a:rPr lang="en-US" baseline="0" dirty="0" smtClean="0"/>
            </a:b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slide shows green siding on the top picture, that started as </a:t>
            </a:r>
            <a:r>
              <a:rPr lang="en-US" b="0" baseline="0" dirty="0" err="1" smtClean="0"/>
              <a:t>nonfriable</a:t>
            </a:r>
            <a:r>
              <a:rPr lang="en-US" b="0" baseline="0" dirty="0" smtClean="0"/>
              <a:t> </a:t>
            </a:r>
            <a:r>
              <a:rPr lang="en-US" b="0" baseline="0" dirty="0" err="1" smtClean="0"/>
              <a:t>acm</a:t>
            </a:r>
            <a:r>
              <a:rPr lang="en-US" b="0" baseline="0" dirty="0" smtClean="0"/>
              <a:t> and was rendered friable from improper work practices.</a:t>
            </a:r>
          </a:p>
          <a:p>
            <a:r>
              <a:rPr lang="en-US" baseline="0" dirty="0" smtClean="0"/>
              <a:t>This </a:t>
            </a:r>
            <a:r>
              <a:rPr lang="en-US" baseline="0" dirty="0" smtClean="0"/>
              <a:t>rule change makes the handling of </a:t>
            </a:r>
            <a:r>
              <a:rPr lang="en-US" sz="1200" kern="1200" dirty="0" err="1" smtClean="0">
                <a:solidFill>
                  <a:schemeClr val="tx1"/>
                </a:solidFill>
                <a:effectLst/>
                <a:latin typeface="+mn-lt"/>
                <a:ea typeface="+mn-ea"/>
                <a:cs typeface="+mn-cs"/>
              </a:rPr>
              <a:t>nonfriable</a:t>
            </a:r>
            <a:r>
              <a:rPr lang="en-US" sz="1200" kern="1200" dirty="0" smtClean="0">
                <a:solidFill>
                  <a:schemeClr val="tx1"/>
                </a:solidFill>
                <a:effectLst/>
                <a:latin typeface="+mn-lt"/>
                <a:ea typeface="+mn-ea"/>
                <a:cs typeface="+mn-cs"/>
              </a:rPr>
              <a:t> ACWM </a:t>
            </a:r>
            <a:r>
              <a:rPr lang="en-US" sz="1200" kern="1200" baseline="0" dirty="0" smtClean="0">
                <a:solidFill>
                  <a:schemeClr val="tx1"/>
                </a:solidFill>
                <a:effectLst/>
                <a:latin typeface="+mn-lt"/>
                <a:ea typeface="+mn-ea"/>
                <a:cs typeface="+mn-cs"/>
              </a:rPr>
              <a:t>to be similar to friable ACWM for </a:t>
            </a:r>
            <a:r>
              <a:rPr lang="en-US" sz="1200" kern="1200" dirty="0" smtClean="0">
                <a:solidFill>
                  <a:schemeClr val="tx1"/>
                </a:solidFill>
                <a:effectLst/>
                <a:latin typeface="+mn-lt"/>
                <a:ea typeface="+mn-ea"/>
                <a:cs typeface="+mn-cs"/>
              </a:rPr>
              <a:t>packaging, labeling, and disposal. </a:t>
            </a:r>
          </a:p>
          <a:p>
            <a:r>
              <a:rPr lang="en-US" sz="1200" b="0" kern="1200" dirty="0" smtClean="0">
                <a:solidFill>
                  <a:schemeClr val="tx1"/>
                </a:solidFill>
                <a:effectLst/>
                <a:latin typeface="+mn-lt"/>
                <a:ea typeface="+mn-ea"/>
                <a:cs typeface="+mn-cs"/>
              </a:rPr>
              <a:t>This </a:t>
            </a:r>
            <a:r>
              <a:rPr lang="en-US" sz="1200" b="0" kern="1200" dirty="0" smtClean="0">
                <a:solidFill>
                  <a:schemeClr val="tx1"/>
                </a:solidFill>
                <a:effectLst/>
                <a:latin typeface="+mn-lt"/>
                <a:ea typeface="+mn-ea"/>
                <a:cs typeface="+mn-cs"/>
              </a:rPr>
              <a:t>rule change provides a safer environment for employees</a:t>
            </a:r>
            <a:r>
              <a:rPr lang="en-US" sz="1200" b="0" kern="1200" baseline="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neighbors</a:t>
            </a:r>
            <a:r>
              <a:rPr lang="en-US" sz="1200" b="0" kern="1200" baseline="0" dirty="0" smtClean="0">
                <a:solidFill>
                  <a:schemeClr val="tx1"/>
                </a:solidFill>
                <a:effectLst/>
                <a:latin typeface="+mn-lt"/>
                <a:ea typeface="+mn-ea"/>
                <a:cs typeface="+mn-cs"/>
              </a:rPr>
              <a:t> of asbestos abatement projects</a:t>
            </a:r>
            <a:r>
              <a:rPr lang="en-US" sz="1200" b="0" kern="1200" dirty="0" smtClean="0">
                <a:solidFill>
                  <a:schemeClr val="tx1"/>
                </a:solidFill>
                <a:effectLst/>
                <a:latin typeface="+mn-lt"/>
                <a:ea typeface="+mn-ea"/>
                <a:cs typeface="+mn-cs"/>
              </a:rPr>
              <a:t>, citizens during transportation,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for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disposal facility workers,</a:t>
            </a:r>
            <a:r>
              <a:rPr lang="en-US" sz="1200" b="0" kern="1200" baseline="0" dirty="0" smtClean="0">
                <a:solidFill>
                  <a:schemeClr val="tx1"/>
                </a:solidFill>
                <a:effectLst/>
                <a:latin typeface="+mn-lt"/>
                <a:ea typeface="+mn-ea"/>
                <a:cs typeface="+mn-cs"/>
              </a:rPr>
              <a:t> if the </a:t>
            </a:r>
            <a:r>
              <a:rPr lang="en-US" sz="1200" b="0" kern="1200" baseline="0" dirty="0" err="1" smtClean="0">
                <a:solidFill>
                  <a:schemeClr val="tx1"/>
                </a:solidFill>
                <a:effectLst/>
                <a:latin typeface="+mn-lt"/>
                <a:ea typeface="+mn-ea"/>
                <a:cs typeface="+mn-cs"/>
              </a:rPr>
              <a:t>nonfriable</a:t>
            </a:r>
            <a:r>
              <a:rPr lang="en-US" sz="1200" b="0" kern="1200" baseline="0" dirty="0" smtClean="0">
                <a:solidFill>
                  <a:schemeClr val="tx1"/>
                </a:solidFill>
                <a:effectLst/>
                <a:latin typeface="+mn-lt"/>
                <a:ea typeface="+mn-ea"/>
                <a:cs typeface="+mn-cs"/>
              </a:rPr>
              <a:t> ACWM becomes friable during transportation and disposal.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26447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ZEB</a:t>
            </a:r>
            <a:endParaRPr lang="en-US" b="1" baseline="0" dirty="0" smtClean="0"/>
          </a:p>
          <a:p>
            <a:r>
              <a:rPr lang="en-US" dirty="0" smtClean="0"/>
              <a:t>The third change</a:t>
            </a:r>
            <a:r>
              <a:rPr lang="en-US" baseline="0" dirty="0" smtClean="0"/>
              <a:t> is the requirement for laboratories analyzing asbestos bulk samples to meet established standards by participating in a </a:t>
            </a:r>
            <a:r>
              <a:rPr lang="en-US" b="1" baseline="0" dirty="0" smtClean="0"/>
              <a:t>nationally recognized testing program with proficiency testing </a:t>
            </a:r>
            <a:r>
              <a:rPr lang="en-US" baseline="0" dirty="0" smtClean="0"/>
              <a:t>or an </a:t>
            </a:r>
            <a:r>
              <a:rPr lang="en-US" b="1" baseline="0" dirty="0" smtClean="0"/>
              <a:t>equivalent testing program</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Previously, the asbestos rules did not provide standards for laboratories analyzing materials for asbestos. This amendment levels the playing field by requiring accreditation. </a:t>
            </a:r>
          </a:p>
          <a:p>
            <a:endParaRPr lang="en-US" baseline="0" dirty="0" smtClean="0"/>
          </a:p>
          <a:p>
            <a:r>
              <a:rPr lang="en-US" baseline="0" dirty="0" smtClean="0"/>
              <a:t>This rule change establishes a common level of competency and reliability in analysis to properly identify asbestos content. DEQ’s laboratory will maintain a list of laboratories available to the public who participate in a nationally recognized accreditation program or equivalent testing program.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52535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Michele</a:t>
            </a:r>
          </a:p>
          <a:p>
            <a:r>
              <a:rPr lang="en-US" baseline="0" dirty="0" smtClean="0"/>
              <a:t>These proposed rule amendments will require DEQ to place an emphasis on education and outreach especially within the first six months of rule adoption. </a:t>
            </a:r>
          </a:p>
          <a:p>
            <a:endParaRPr lang="en-US" baseline="0" dirty="0" smtClean="0"/>
          </a:p>
          <a:p>
            <a:r>
              <a:rPr lang="en-US" baseline="0" dirty="0" smtClean="0"/>
              <a:t>Some of the outreach includes </a:t>
            </a:r>
          </a:p>
          <a:p>
            <a:pPr marL="171450" indent="-171450">
              <a:buFont typeface="Arial" panose="020B0604020202020204" pitchFamily="34" charset="0"/>
              <a:buChar char="•"/>
            </a:pPr>
            <a:r>
              <a:rPr lang="en-US" dirty="0" smtClean="0"/>
              <a:t>Working with training provides to update class materials</a:t>
            </a:r>
            <a:r>
              <a:rPr lang="en-US" baseline="0" dirty="0" smtClean="0"/>
              <a:t> with the new rules for </a:t>
            </a:r>
            <a:r>
              <a:rPr lang="en-US" dirty="0" smtClean="0"/>
              <a:t>worker and supervisor trainings</a:t>
            </a:r>
            <a:endParaRPr lang="en-US" baseline="0" dirty="0" smtClean="0"/>
          </a:p>
          <a:p>
            <a:pPr marL="171450" indent="-171450">
              <a:buFont typeface="Arial" panose="020B0604020202020204" pitchFamily="34" charset="0"/>
              <a:buChar char="•"/>
            </a:pPr>
            <a:r>
              <a:rPr lang="en-US" baseline="0" dirty="0" smtClean="0"/>
              <a:t>Presentations by DEQ staff to relevant associations and media outlets for broad outreach; and </a:t>
            </a:r>
          </a:p>
          <a:p>
            <a:pPr marL="171450" indent="-171450">
              <a:buFont typeface="Arial" panose="020B0604020202020204" pitchFamily="34" charset="0"/>
              <a:buChar char="•"/>
            </a:pPr>
            <a:r>
              <a:rPr lang="en-US" b="1" baseline="0" dirty="0" smtClean="0"/>
              <a:t>DEQ outreach to city planning offices</a:t>
            </a:r>
            <a:r>
              <a:rPr lang="en-US" b="0" baseline="0" dirty="0" smtClean="0"/>
              <a:t> and other industry related entities. </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0037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D7E590-7B63-4F24-B7D4-4868CB011C8F}" type="datetime1">
              <a:rPr lang="en-US" smtClean="0"/>
              <a:t>11/26/2018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6D11461-353F-4AFF-A67E-9AA5ACD3CFF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7AE66FB-D8E9-4D08-9903-0398745C3BA9}" type="datetime1">
              <a:rPr lang="en-US" smtClean="0"/>
              <a:t>11/26/2018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F1B3A-D3AC-4249-B6F5-A19FA86EB5A1}" type="datetime1">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8B7EC6-F466-44DA-A884-B01B633ABCE6}" type="datetime1">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19A804D-ACF0-4446-99D4-D5399AD7D552}" type="datetime1">
              <a:rPr lang="en-US" smtClean="0"/>
              <a:t>11/26/2018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0DFD71F-9A3C-4CA3-8C7C-C77A8E50C0E5}" type="datetime1">
              <a:rPr lang="en-US" smtClean="0"/>
              <a:t>11/26/2018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8A0FA20-6758-4D9C-A1BE-750782832040}" type="datetime1">
              <a:rPr lang="en-US" smtClean="0"/>
              <a:t>11/26/2018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8102513-7767-4C6C-B298-2979507D957C}" type="datetime1">
              <a:rPr lang="en-US" smtClean="0"/>
              <a:t>11/26/2018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DA9CA0C-9C30-472C-BDF6-348DC318FA35}" type="datetime1">
              <a:rPr lang="en-US" smtClean="0"/>
              <a:t>11/26/2018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07C0F55-A57B-4E85-880B-9538FA52197E}" type="datetime1">
              <a:rPr lang="en-US" smtClean="0"/>
              <a:t>11/26/2018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90A4A7F-8A37-483F-8AE1-5626B4969EB4}" type="datetime1">
              <a:rPr lang="en-US" smtClean="0"/>
              <a:t>11/26/2018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E3B7550-5225-43CC-B2AB-7341EF507704}" type="datetime1">
              <a:rPr lang="en-US" smtClean="0"/>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sp>
        <p:nvSpPr>
          <p:cNvPr id="3" name="Content Placeholder 2"/>
          <p:cNvSpPr>
            <a:spLocks noGrp="1"/>
          </p:cNvSpPr>
          <p:nvPr>
            <p:ph idx="1"/>
          </p:nvPr>
        </p:nvSpPr>
        <p:spPr>
          <a:xfrm>
            <a:off x="457200" y="1417638"/>
            <a:ext cx="8229600" cy="4708526"/>
          </a:xfrm>
        </p:spPr>
        <p:txBody>
          <a:bodyPr/>
          <a:lstStyle/>
          <a:p>
            <a:pPr marL="0" indent="0" algn="ctr">
              <a:buNone/>
            </a:pPr>
            <a:r>
              <a:rPr lang="en-US" dirty="0"/>
              <a:t>Program </a:t>
            </a:r>
            <a:r>
              <a:rPr lang="en-US" dirty="0" smtClean="0"/>
              <a:t>description</a:t>
            </a:r>
            <a:endParaRPr lang="en-US" sz="2800" dirty="0"/>
          </a:p>
          <a:p>
            <a:pPr marL="0" indent="0">
              <a:buNone/>
            </a:pPr>
            <a:endParaRPr lang="en-ZW"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88536"/>
            <a:ext cx="320040" cy="7315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554" y="2047216"/>
            <a:ext cx="7691846" cy="4326663"/>
          </a:xfrm>
          <a:prstGeom prst="rect">
            <a:avLst/>
          </a:prstGeom>
        </p:spPr>
      </p:pic>
      <p:sp>
        <p:nvSpPr>
          <p:cNvPr id="8" name="TextBox 7"/>
          <p:cNvSpPr txBox="1"/>
          <p:nvPr/>
        </p:nvSpPr>
        <p:spPr>
          <a:xfrm>
            <a:off x="1447800" y="6131452"/>
            <a:ext cx="2510246" cy="338554"/>
          </a:xfrm>
          <a:prstGeom prst="rect">
            <a:avLst/>
          </a:prstGeom>
          <a:solidFill>
            <a:schemeClr val="accent3">
              <a:lumMod val="75000"/>
            </a:schemeClr>
          </a:solidFill>
        </p:spPr>
        <p:txBody>
          <a:bodyPr wrap="square" rtlCol="0">
            <a:spAutoFit/>
          </a:bodyPr>
          <a:lstStyle/>
          <a:p>
            <a:r>
              <a:rPr lang="en-US" sz="1600" dirty="0" smtClean="0">
                <a:solidFill>
                  <a:schemeClr val="bg1"/>
                </a:solidFill>
              </a:rPr>
              <a:t>Asbestos abatement project</a:t>
            </a:r>
            <a:endParaRPr lang="en-ZW" sz="1600" dirty="0">
              <a:solidFill>
                <a:schemeClr val="bg1"/>
              </a:solidFill>
            </a:endParaRPr>
          </a:p>
        </p:txBody>
      </p:sp>
    </p:spTree>
    <p:extLst>
      <p:ext uri="{BB962C8B-B14F-4D97-AF65-F5344CB8AC3E}">
        <p14:creationId xmlns:p14="http://schemas.microsoft.com/office/powerpoint/2010/main" val="23495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sp>
        <p:nvSpPr>
          <p:cNvPr id="3" name="Content Placeholder 2"/>
          <p:cNvSpPr>
            <a:spLocks noGrp="1"/>
          </p:cNvSpPr>
          <p:nvPr>
            <p:ph idx="1"/>
          </p:nvPr>
        </p:nvSpPr>
        <p:spPr/>
        <p:txBody>
          <a:bodyPr/>
          <a:lstStyle/>
          <a:p>
            <a:pPr marL="0" indent="0" algn="ctr">
              <a:buNone/>
            </a:pPr>
            <a:r>
              <a:rPr lang="en-US" dirty="0" smtClean="0"/>
              <a:t>Background, 2018 rulemaking</a:t>
            </a:r>
            <a:endParaRPr lang="en-ZW"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2</a:t>
            </a:fld>
            <a:endParaRPr lang="en-US" dirty="0"/>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90590"/>
            <a:ext cx="320040" cy="7315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2228850"/>
            <a:ext cx="6629400" cy="3867150"/>
          </a:xfrm>
          <a:prstGeom prst="rect">
            <a:avLst/>
          </a:prstGeom>
        </p:spPr>
      </p:pic>
      <p:sp>
        <p:nvSpPr>
          <p:cNvPr id="9" name="TextBox 8"/>
          <p:cNvSpPr txBox="1"/>
          <p:nvPr/>
        </p:nvSpPr>
        <p:spPr>
          <a:xfrm>
            <a:off x="5257800" y="2514600"/>
            <a:ext cx="2510246" cy="338554"/>
          </a:xfrm>
          <a:prstGeom prst="rect">
            <a:avLst/>
          </a:prstGeom>
          <a:solidFill>
            <a:schemeClr val="accent3">
              <a:lumMod val="75000"/>
            </a:schemeClr>
          </a:solidFill>
        </p:spPr>
        <p:txBody>
          <a:bodyPr wrap="square" rtlCol="0">
            <a:spAutoFit/>
          </a:bodyPr>
          <a:lstStyle/>
          <a:p>
            <a:r>
              <a:rPr lang="en-US" sz="1600" dirty="0" smtClean="0">
                <a:solidFill>
                  <a:schemeClr val="bg1"/>
                </a:solidFill>
              </a:rPr>
              <a:t>Residential demolition</a:t>
            </a:r>
            <a:endParaRPr lang="en-ZW" sz="1600" dirty="0">
              <a:solidFill>
                <a:schemeClr val="bg1"/>
              </a:solidFill>
            </a:endParaRPr>
          </a:p>
        </p:txBody>
      </p:sp>
    </p:spTree>
    <p:extLst>
      <p:ext uri="{BB962C8B-B14F-4D97-AF65-F5344CB8AC3E}">
        <p14:creationId xmlns:p14="http://schemas.microsoft.com/office/powerpoint/2010/main" val="185731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a:xfrm>
            <a:off x="457200" y="1341437"/>
            <a:ext cx="8229600" cy="4525963"/>
          </a:xfrm>
        </p:spPr>
        <p:txBody>
          <a:bodyPr/>
          <a:lstStyle/>
          <a:p>
            <a:pPr marL="0" indent="0" algn="ctr">
              <a:buNone/>
            </a:pPr>
            <a:r>
              <a:rPr lang="en-US" sz="2800" dirty="0" smtClean="0"/>
              <a:t>1. Requirement for a residential renovation survey </a:t>
            </a:r>
          </a:p>
          <a:p>
            <a:pPr marL="0" indent="0" algn="ctr">
              <a:buNone/>
            </a:pPr>
            <a:endParaRPr lang="en-US" dirty="0" smtClean="0"/>
          </a:p>
        </p:txBody>
      </p:sp>
      <p:sp>
        <p:nvSpPr>
          <p:cNvPr id="5" name="Slide Number Placeholder 4"/>
          <p:cNvSpPr>
            <a:spLocks noGrp="1"/>
          </p:cNvSpPr>
          <p:nvPr>
            <p:ph type="sldNum" sz="quarter" idx="12"/>
          </p:nvPr>
        </p:nvSpPr>
        <p:spPr/>
        <p:txBody>
          <a:bodyPr/>
          <a:lstStyle/>
          <a:p>
            <a:fld id="{1939E361-6CC3-4B93-8D02-0CA414705067}" type="slidenum">
              <a:rPr lang="en-US" smtClean="0"/>
              <a:pPr/>
              <a:t>3</a:t>
            </a:fld>
            <a:endParaRPr lang="en-US"/>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90590"/>
            <a:ext cx="320040" cy="7315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35" y="1904999"/>
            <a:ext cx="3916669" cy="2385781"/>
          </a:xfrm>
          <a:prstGeom prst="rect">
            <a:avLst/>
          </a:prstGeom>
        </p:spPr>
      </p:pic>
      <p:sp>
        <p:nvSpPr>
          <p:cNvPr id="15" name="TextBox 14"/>
          <p:cNvSpPr txBox="1"/>
          <p:nvPr/>
        </p:nvSpPr>
        <p:spPr>
          <a:xfrm>
            <a:off x="7018024" y="2107513"/>
            <a:ext cx="1897380" cy="338554"/>
          </a:xfrm>
          <a:prstGeom prst="rect">
            <a:avLst/>
          </a:prstGeom>
          <a:solidFill>
            <a:srgbClr val="C00000"/>
          </a:solidFill>
        </p:spPr>
        <p:txBody>
          <a:bodyPr wrap="square" rtlCol="0">
            <a:spAutoFit/>
          </a:bodyPr>
          <a:lstStyle/>
          <a:p>
            <a:r>
              <a:rPr lang="en-US" sz="1600" dirty="0" smtClean="0">
                <a:solidFill>
                  <a:schemeClr val="bg1"/>
                </a:solidFill>
              </a:rPr>
              <a:t>Open accumulation</a:t>
            </a:r>
            <a:endParaRPr lang="en-ZW" sz="1600" dirty="0">
              <a:solidFill>
                <a:schemeClr val="bg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1102" y="4688082"/>
            <a:ext cx="3857633" cy="21699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1946893"/>
            <a:ext cx="4191000" cy="268380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2576" y="4371427"/>
            <a:ext cx="3512820" cy="2095507"/>
          </a:xfrm>
          <a:prstGeom prst="rect">
            <a:avLst/>
          </a:prstGeom>
        </p:spPr>
      </p:pic>
      <p:sp>
        <p:nvSpPr>
          <p:cNvPr id="20" name="TextBox 19"/>
          <p:cNvSpPr txBox="1"/>
          <p:nvPr/>
        </p:nvSpPr>
        <p:spPr>
          <a:xfrm>
            <a:off x="3048000" y="2514600"/>
            <a:ext cx="1897380" cy="338554"/>
          </a:xfrm>
          <a:prstGeom prst="rect">
            <a:avLst/>
          </a:prstGeom>
          <a:solidFill>
            <a:schemeClr val="accent3">
              <a:lumMod val="75000"/>
            </a:schemeClr>
          </a:solidFill>
        </p:spPr>
        <p:txBody>
          <a:bodyPr wrap="square" rtlCol="0">
            <a:spAutoFit/>
          </a:bodyPr>
          <a:lstStyle/>
          <a:p>
            <a:r>
              <a:rPr lang="en-US" sz="1600" dirty="0" smtClean="0">
                <a:solidFill>
                  <a:schemeClr val="bg1"/>
                </a:solidFill>
              </a:rPr>
              <a:t>Decontamination</a:t>
            </a:r>
            <a:endParaRPr lang="en-ZW" sz="1600" dirty="0">
              <a:solidFill>
                <a:schemeClr val="bg1"/>
              </a:solidFill>
            </a:endParaRPr>
          </a:p>
        </p:txBody>
      </p:sp>
      <p:sp>
        <p:nvSpPr>
          <p:cNvPr id="22" name="TextBox 21"/>
          <p:cNvSpPr txBox="1"/>
          <p:nvPr/>
        </p:nvSpPr>
        <p:spPr>
          <a:xfrm>
            <a:off x="4412941" y="6302275"/>
            <a:ext cx="2668903" cy="338554"/>
          </a:xfrm>
          <a:prstGeom prst="rect">
            <a:avLst/>
          </a:prstGeom>
          <a:solidFill>
            <a:schemeClr val="accent3">
              <a:lumMod val="75000"/>
            </a:schemeClr>
          </a:solidFill>
        </p:spPr>
        <p:txBody>
          <a:bodyPr wrap="square" rtlCol="0">
            <a:spAutoFit/>
          </a:bodyPr>
          <a:lstStyle/>
          <a:p>
            <a:r>
              <a:rPr lang="en-US" sz="1600" dirty="0" smtClean="0">
                <a:solidFill>
                  <a:schemeClr val="bg1"/>
                </a:solidFill>
              </a:rPr>
              <a:t>Asbestos-containing materials</a:t>
            </a:r>
            <a:endParaRPr lang="en-ZW" sz="1600" dirty="0">
              <a:solidFill>
                <a:schemeClr val="bg1"/>
              </a:solidFill>
            </a:endParaRPr>
          </a:p>
        </p:txBody>
      </p:sp>
    </p:spTree>
    <p:extLst>
      <p:ext uri="{BB962C8B-B14F-4D97-AF65-F5344CB8AC3E}">
        <p14:creationId xmlns:p14="http://schemas.microsoft.com/office/powerpoint/2010/main" val="77576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sp>
        <p:nvSpPr>
          <p:cNvPr id="3" name="Content Placeholder 2"/>
          <p:cNvSpPr>
            <a:spLocks noGrp="1"/>
          </p:cNvSpPr>
          <p:nvPr>
            <p:ph idx="1"/>
          </p:nvPr>
        </p:nvSpPr>
        <p:spPr>
          <a:xfrm>
            <a:off x="457200" y="1295400"/>
            <a:ext cx="8229600" cy="4708525"/>
          </a:xfrm>
        </p:spPr>
        <p:txBody>
          <a:bodyPr/>
          <a:lstStyle/>
          <a:p>
            <a:pPr marL="0" indent="0" algn="ctr">
              <a:buNone/>
            </a:pPr>
            <a:r>
              <a:rPr lang="en-US" sz="2400" dirty="0" smtClean="0"/>
              <a:t>2. Add </a:t>
            </a:r>
            <a:r>
              <a:rPr lang="en-US" sz="2400" dirty="0" err="1" smtClean="0"/>
              <a:t>nonfriable</a:t>
            </a:r>
            <a:r>
              <a:rPr lang="en-US" sz="2400" dirty="0" smtClean="0"/>
              <a:t> to friable disposal requirements </a:t>
            </a:r>
          </a:p>
          <a:p>
            <a:pPr marL="0" indent="0">
              <a:buNone/>
            </a:pPr>
            <a:endParaRPr lang="en-US" dirty="0" smtClean="0"/>
          </a:p>
        </p:txBody>
      </p:sp>
      <p:sp>
        <p:nvSpPr>
          <p:cNvPr id="5" name="Slide Number Placeholder 4"/>
          <p:cNvSpPr>
            <a:spLocks noGrp="1"/>
          </p:cNvSpPr>
          <p:nvPr>
            <p:ph type="sldNum" sz="quarter" idx="12"/>
          </p:nvPr>
        </p:nvSpPr>
        <p:spPr/>
        <p:txBody>
          <a:bodyPr/>
          <a:lstStyle/>
          <a:p>
            <a:fld id="{1939E361-6CC3-4B93-8D02-0CA414705067}" type="slidenum">
              <a:rPr lang="en-US" smtClean="0"/>
              <a:pPr/>
              <a:t>4</a:t>
            </a:fld>
            <a:endParaRPr lang="en-US"/>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90590"/>
            <a:ext cx="32004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4232156"/>
            <a:ext cx="5410200" cy="2726803"/>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14975" b="6887"/>
          <a:stretch/>
        </p:blipFill>
        <p:spPr>
          <a:xfrm>
            <a:off x="4572000" y="1828800"/>
            <a:ext cx="3657600" cy="23666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828800"/>
            <a:ext cx="3962400" cy="2228849"/>
          </a:xfrm>
          <a:prstGeom prst="rect">
            <a:avLst/>
          </a:prstGeom>
        </p:spPr>
      </p:pic>
      <p:sp>
        <p:nvSpPr>
          <p:cNvPr id="9" name="TextBox 8"/>
          <p:cNvSpPr txBox="1"/>
          <p:nvPr/>
        </p:nvSpPr>
        <p:spPr>
          <a:xfrm>
            <a:off x="3725956" y="2403474"/>
            <a:ext cx="1920688" cy="338554"/>
          </a:xfrm>
          <a:prstGeom prst="rect">
            <a:avLst/>
          </a:prstGeom>
          <a:solidFill>
            <a:srgbClr val="C00000"/>
          </a:solidFill>
        </p:spPr>
        <p:txBody>
          <a:bodyPr wrap="square" rtlCol="0">
            <a:spAutoFit/>
          </a:bodyPr>
          <a:lstStyle/>
          <a:p>
            <a:r>
              <a:rPr lang="en-US" sz="1600" dirty="0" smtClean="0">
                <a:solidFill>
                  <a:schemeClr val="bg1"/>
                </a:solidFill>
              </a:rPr>
              <a:t>Improper removal</a:t>
            </a:r>
            <a:endParaRPr lang="en-ZW" sz="1600" dirty="0">
              <a:solidFill>
                <a:schemeClr val="bg1"/>
              </a:solidFill>
            </a:endParaRPr>
          </a:p>
        </p:txBody>
      </p:sp>
      <p:sp>
        <p:nvSpPr>
          <p:cNvPr id="10" name="TextBox 9"/>
          <p:cNvSpPr txBox="1"/>
          <p:nvPr/>
        </p:nvSpPr>
        <p:spPr>
          <a:xfrm>
            <a:off x="2667000" y="1946860"/>
            <a:ext cx="2514600" cy="338554"/>
          </a:xfrm>
          <a:prstGeom prst="rect">
            <a:avLst/>
          </a:prstGeom>
          <a:solidFill>
            <a:srgbClr val="C00000"/>
          </a:solidFill>
        </p:spPr>
        <p:txBody>
          <a:bodyPr wrap="square" rtlCol="0">
            <a:spAutoFit/>
          </a:bodyPr>
          <a:lstStyle/>
          <a:p>
            <a:r>
              <a:rPr lang="en-US" sz="1600" dirty="0" err="1" smtClean="0">
                <a:solidFill>
                  <a:schemeClr val="bg1"/>
                </a:solidFill>
              </a:rPr>
              <a:t>Nonfriable</a:t>
            </a:r>
            <a:r>
              <a:rPr lang="en-US" sz="1600" dirty="0" smtClean="0">
                <a:solidFill>
                  <a:schemeClr val="bg1"/>
                </a:solidFill>
              </a:rPr>
              <a:t> rendered friable</a:t>
            </a:r>
            <a:endParaRPr lang="en-ZW" sz="1600" dirty="0">
              <a:solidFill>
                <a:schemeClr val="bg1"/>
              </a:solidFill>
            </a:endParaRPr>
          </a:p>
        </p:txBody>
      </p:sp>
      <p:sp>
        <p:nvSpPr>
          <p:cNvPr id="13" name="TextBox 12"/>
          <p:cNvSpPr txBox="1"/>
          <p:nvPr/>
        </p:nvSpPr>
        <p:spPr>
          <a:xfrm>
            <a:off x="5470712" y="4866145"/>
            <a:ext cx="1920688" cy="338554"/>
          </a:xfrm>
          <a:prstGeom prst="rect">
            <a:avLst/>
          </a:prstGeom>
          <a:solidFill>
            <a:schemeClr val="accent3">
              <a:lumMod val="75000"/>
            </a:schemeClr>
          </a:solidFill>
        </p:spPr>
        <p:txBody>
          <a:bodyPr wrap="square" rtlCol="0">
            <a:spAutoFit/>
          </a:bodyPr>
          <a:lstStyle/>
          <a:p>
            <a:r>
              <a:rPr lang="en-US" sz="1600" dirty="0" smtClean="0">
                <a:solidFill>
                  <a:schemeClr val="bg1"/>
                </a:solidFill>
              </a:rPr>
              <a:t>Proper packaging</a:t>
            </a:r>
            <a:endParaRPr lang="en-ZW" sz="1600" dirty="0">
              <a:solidFill>
                <a:schemeClr val="bg1"/>
              </a:solidFill>
            </a:endParaRPr>
          </a:p>
        </p:txBody>
      </p:sp>
    </p:spTree>
    <p:extLst>
      <p:ext uri="{BB962C8B-B14F-4D97-AF65-F5344CB8AC3E}">
        <p14:creationId xmlns:p14="http://schemas.microsoft.com/office/powerpoint/2010/main" val="109831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a:xfrm>
            <a:off x="457200" y="1371600"/>
            <a:ext cx="8229600" cy="4525963"/>
          </a:xfrm>
        </p:spPr>
        <p:txBody>
          <a:bodyPr/>
          <a:lstStyle/>
          <a:p>
            <a:pPr marL="0" indent="0" algn="ctr">
              <a:buNone/>
            </a:pPr>
            <a:r>
              <a:rPr lang="en-US" sz="2800" dirty="0" smtClean="0"/>
              <a:t>3. Accredited laboratories for asbestos testing</a:t>
            </a:r>
          </a:p>
          <a:p>
            <a:pPr marL="0" indent="0">
              <a:buNone/>
            </a:pPr>
            <a:endParaRPr lang="en-US" dirty="0" smtClean="0"/>
          </a:p>
        </p:txBody>
      </p:sp>
      <p:sp>
        <p:nvSpPr>
          <p:cNvPr id="5" name="Slide Number Placeholder 4"/>
          <p:cNvSpPr>
            <a:spLocks noGrp="1"/>
          </p:cNvSpPr>
          <p:nvPr>
            <p:ph type="sldNum" sz="quarter" idx="12"/>
          </p:nvPr>
        </p:nvSpPr>
        <p:spPr/>
        <p:txBody>
          <a:bodyPr/>
          <a:lstStyle/>
          <a:p>
            <a:fld id="{1939E361-6CC3-4B93-8D02-0CA414705067}" type="slidenum">
              <a:rPr lang="en-US" smtClean="0"/>
              <a:pPr/>
              <a:t>5</a:t>
            </a:fld>
            <a:endParaRPr lang="en-US"/>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90590"/>
            <a:ext cx="320040" cy="7315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905000"/>
            <a:ext cx="4208448" cy="2367251"/>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9471" t="3003" r="7782"/>
          <a:stretch/>
        </p:blipFill>
        <p:spPr>
          <a:xfrm>
            <a:off x="3733800" y="4396047"/>
            <a:ext cx="3733800" cy="2461953"/>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8789" t="-1566" r="13570"/>
          <a:stretch/>
        </p:blipFill>
        <p:spPr>
          <a:xfrm>
            <a:off x="457199" y="1828799"/>
            <a:ext cx="3247855" cy="3183573"/>
          </a:xfrm>
          <a:prstGeom prst="rect">
            <a:avLst/>
          </a:prstGeom>
        </p:spPr>
      </p:pic>
      <p:sp>
        <p:nvSpPr>
          <p:cNvPr id="9" name="Rounded Rectangle 8"/>
          <p:cNvSpPr/>
          <p:nvPr/>
        </p:nvSpPr>
        <p:spPr>
          <a:xfrm>
            <a:off x="1600200" y="3118834"/>
            <a:ext cx="990600" cy="1605566"/>
          </a:xfrm>
          <a:prstGeom prst="round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strike="sngStrike" dirty="0"/>
          </a:p>
        </p:txBody>
      </p:sp>
      <p:sp>
        <p:nvSpPr>
          <p:cNvPr id="14" name="TextBox 13"/>
          <p:cNvSpPr txBox="1"/>
          <p:nvPr/>
        </p:nvSpPr>
        <p:spPr>
          <a:xfrm>
            <a:off x="3810000" y="2057400"/>
            <a:ext cx="2667000" cy="338554"/>
          </a:xfrm>
          <a:prstGeom prst="rect">
            <a:avLst/>
          </a:prstGeom>
          <a:solidFill>
            <a:srgbClr val="C00000"/>
          </a:solidFill>
        </p:spPr>
        <p:txBody>
          <a:bodyPr wrap="square" rtlCol="0">
            <a:spAutoFit/>
          </a:bodyPr>
          <a:lstStyle/>
          <a:p>
            <a:r>
              <a:rPr lang="en-US" sz="1600" dirty="0" smtClean="0">
                <a:solidFill>
                  <a:schemeClr val="bg1"/>
                </a:solidFill>
              </a:rPr>
              <a:t>Home siding rendered friable</a:t>
            </a:r>
            <a:endParaRPr lang="en-ZW" sz="1600" dirty="0">
              <a:solidFill>
                <a:schemeClr val="bg1"/>
              </a:solidFill>
            </a:endParaRPr>
          </a:p>
        </p:txBody>
      </p:sp>
      <p:sp>
        <p:nvSpPr>
          <p:cNvPr id="15" name="TextBox 14"/>
          <p:cNvSpPr txBox="1"/>
          <p:nvPr/>
        </p:nvSpPr>
        <p:spPr>
          <a:xfrm>
            <a:off x="3041182" y="5486400"/>
            <a:ext cx="1911818" cy="584775"/>
          </a:xfrm>
          <a:prstGeom prst="rect">
            <a:avLst/>
          </a:prstGeom>
          <a:solidFill>
            <a:srgbClr val="C00000"/>
          </a:solidFill>
        </p:spPr>
        <p:txBody>
          <a:bodyPr wrap="square" rtlCol="0">
            <a:spAutoFit/>
          </a:bodyPr>
          <a:lstStyle/>
          <a:p>
            <a:r>
              <a:rPr lang="en-US" sz="1600" dirty="0" smtClean="0">
                <a:solidFill>
                  <a:schemeClr val="bg1"/>
                </a:solidFill>
              </a:rPr>
              <a:t>Improper removal of “popcorn” ceiling</a:t>
            </a:r>
            <a:endParaRPr lang="en-ZW" sz="1600" dirty="0">
              <a:solidFill>
                <a:schemeClr val="bg1"/>
              </a:solidFill>
            </a:endParaRPr>
          </a:p>
        </p:txBody>
      </p:sp>
    </p:spTree>
    <p:extLst>
      <p:ext uri="{BB962C8B-B14F-4D97-AF65-F5344CB8AC3E}">
        <p14:creationId xmlns:p14="http://schemas.microsoft.com/office/powerpoint/2010/main" val="403026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5" name="Slide Number Placeholder 4"/>
          <p:cNvSpPr>
            <a:spLocks noGrp="1"/>
          </p:cNvSpPr>
          <p:nvPr>
            <p:ph type="sldNum" sz="quarter" idx="12"/>
          </p:nvPr>
        </p:nvSpPr>
        <p:spPr/>
        <p:txBody>
          <a:bodyPr/>
          <a:lstStyle/>
          <a:p>
            <a:fld id="{1939E361-6CC3-4B93-8D02-0CA414705067}" type="slidenum">
              <a:rPr lang="en-US" smtClean="0"/>
              <a:pPr/>
              <a:t>6</a:t>
            </a:fld>
            <a:endParaRPr lang="en-US"/>
          </a:p>
        </p:txBody>
      </p:sp>
      <p:sp>
        <p:nvSpPr>
          <p:cNvPr id="6" name="Title 1"/>
          <p:cNvSpPr txBox="1">
            <a:spLocks/>
          </p:cNvSpPr>
          <p:nvPr/>
        </p:nvSpPr>
        <p:spPr>
          <a:xfrm>
            <a:off x="541020" y="3048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smtClean="0">
                <a:solidFill>
                  <a:schemeClr val="bg1"/>
                </a:solidFill>
              </a:rPr>
              <a:t>Air Quality, Asbestos 2018 Rulemaking</a:t>
            </a:r>
            <a:endParaRPr lang="en-US" sz="3200" dirty="0">
              <a:solidFill>
                <a:schemeClr val="bg1"/>
              </a:solidFill>
            </a:endParaRPr>
          </a:p>
        </p:txBody>
      </p:sp>
      <p:pic>
        <p:nvPicPr>
          <p:cNvPr id="7" name="Picture 6" descr="Logo Color RegularSM.jpg"/>
          <p:cNvPicPr>
            <a:picLocks noChangeAspect="1"/>
          </p:cNvPicPr>
          <p:nvPr/>
        </p:nvPicPr>
        <p:blipFill>
          <a:blip r:embed="rId3" cstate="print"/>
          <a:stretch>
            <a:fillRect/>
          </a:stretch>
        </p:blipFill>
        <p:spPr>
          <a:xfrm>
            <a:off x="457200" y="5990590"/>
            <a:ext cx="320040" cy="731520"/>
          </a:xfrm>
          <a:prstGeom prst="rect">
            <a:avLst/>
          </a:prstGeom>
        </p:spPr>
      </p:pic>
      <p:pic>
        <p:nvPicPr>
          <p:cNvPr id="8" name="Picture 7"/>
          <p:cNvPicPr>
            <a:picLocks noChangeAspect="1"/>
          </p:cNvPicPr>
          <p:nvPr/>
        </p:nvPicPr>
        <p:blipFill>
          <a:blip r:embed="rId4"/>
          <a:stretch>
            <a:fillRect/>
          </a:stretch>
        </p:blipFill>
        <p:spPr>
          <a:xfrm>
            <a:off x="3934850" y="1699861"/>
            <a:ext cx="5209150" cy="2466975"/>
          </a:xfrm>
          <a:prstGeom prst="rect">
            <a:avLst/>
          </a:prstGeom>
        </p:spPr>
      </p:pic>
      <p:pic>
        <p:nvPicPr>
          <p:cNvPr id="10" name="Picture 9"/>
          <p:cNvPicPr>
            <a:picLocks noChangeAspect="1"/>
          </p:cNvPicPr>
          <p:nvPr/>
        </p:nvPicPr>
        <p:blipFill>
          <a:blip r:embed="rId5"/>
          <a:stretch>
            <a:fillRect/>
          </a:stretch>
        </p:blipFill>
        <p:spPr>
          <a:xfrm>
            <a:off x="1295400" y="4444297"/>
            <a:ext cx="6714614" cy="2277178"/>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725" r="26347"/>
          <a:stretch/>
        </p:blipFill>
        <p:spPr>
          <a:xfrm rot="5400000">
            <a:off x="746212" y="1279612"/>
            <a:ext cx="3024956" cy="3102619"/>
          </a:xfrm>
          <a:prstGeom prst="rect">
            <a:avLst/>
          </a:prstGeom>
        </p:spPr>
      </p:pic>
    </p:spTree>
    <p:extLst>
      <p:ext uri="{BB962C8B-B14F-4D97-AF65-F5344CB8AC3E}">
        <p14:creationId xmlns:p14="http://schemas.microsoft.com/office/powerpoint/2010/main" val="450234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bestos2018.EQCPresentation-Staff.potx" id="{CF496E1F-4A67-4690-9006-021D18B6FE5B}" vid="{B247753A-1E98-4AB2-B903-172D61A53A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BFE5174AD7834F9EED0BA1A03C203E" ma:contentTypeVersion="" ma:contentTypeDescription="Create a new document." ma:contentTypeScope="" ma:versionID="d355d436ebba487f5d825c61f4b8e0d1">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6994D-EDE0-4EC1-968D-B3A77F2A8A1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3F8614F-A9B9-4E12-A3C8-5EA549991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E8E8CD-2081-4952-A002-E21E4AD07A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Asbestos2018.EQCPresentation-Staff</Template>
  <TotalTime>29</TotalTime>
  <Words>980</Words>
  <Application>Microsoft Office PowerPoint</Application>
  <PresentationFormat>On-screen Show (4:3)</PresentationFormat>
  <Paragraphs>91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Michele</dc:creator>
  <cp:lastModifiedBy>MARTIN Michele</cp:lastModifiedBy>
  <cp:revision>15</cp:revision>
  <cp:lastPrinted>2018-11-13T18:30:22Z</cp:lastPrinted>
  <dcterms:created xsi:type="dcterms:W3CDTF">2018-11-27T00:10:13Z</dcterms:created>
  <dcterms:modified xsi:type="dcterms:W3CDTF">2018-11-27T00:45:40Z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0x010100D3BFE5174AD7834F9EED0BA1A03C203E</vt:lpwstr>
  </property>
</Properties>
</file>