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5"/>
  </p:notesMasterIdLst>
  <p:handoutMasterIdLst>
    <p:handoutMasterId r:id="rId16"/>
  </p:handoutMasterIdLst>
  <p:sldIdLst>
    <p:sldId id="256" r:id="rId5"/>
    <p:sldId id="266" r:id="rId6"/>
    <p:sldId id="273" r:id="rId7"/>
    <p:sldId id="267" r:id="rId8"/>
    <p:sldId id="268" r:id="rId9"/>
    <p:sldId id="269" r:id="rId10"/>
    <p:sldId id="270" r:id="rId11"/>
    <p:sldId id="271" r:id="rId12"/>
    <p:sldId id="272" r:id="rId13"/>
    <p:sldId id="274"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F8D6F"/>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052" autoAdjust="0"/>
    <p:restoredTop sz="50570" autoAdjust="0"/>
  </p:normalViewPr>
  <p:slideViewPr>
    <p:cSldViewPr>
      <p:cViewPr varScale="1">
        <p:scale>
          <a:sx n="56" d="100"/>
          <a:sy n="56" d="100"/>
        </p:scale>
        <p:origin x="1608" y="6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ZW"/>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1860C0EB-C3D9-4D5E-B094-A370F42C2849}" type="datetimeFigureOut">
              <a:rPr lang="en-ZW" smtClean="0"/>
              <a:t>14/8/2018</a:t>
            </a:fld>
            <a:endParaRPr lang="en-ZW"/>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ZW"/>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96FAD461-79B1-4081-A5F4-1303B8B0A79A}" type="slidenum">
              <a:rPr lang="en-ZW" smtClean="0"/>
              <a:t>‹#›</a:t>
            </a:fld>
            <a:endParaRPr lang="en-ZW"/>
          </a:p>
        </p:txBody>
      </p:sp>
    </p:spTree>
    <p:extLst>
      <p:ext uri="{BB962C8B-B14F-4D97-AF65-F5344CB8AC3E}">
        <p14:creationId xmlns:p14="http://schemas.microsoft.com/office/powerpoint/2010/main" val="7985163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9940DCEB-E0DC-4ADD-9BF3-326A5B6F645B}" type="datetimeFigureOut">
              <a:rPr lang="en-US" smtClean="0"/>
              <a:t>8/14/2018</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a:p>
        </p:txBody>
      </p:sp>
      <p:sp>
        <p:nvSpPr>
          <p:cNvPr id="4" name="Slide Number Placeholder 3"/>
          <p:cNvSpPr>
            <a:spLocks noGrp="1"/>
          </p:cNvSpPr>
          <p:nvPr>
            <p:ph type="sldNum" sz="quarter" idx="10"/>
          </p:nvPr>
        </p:nvSpPr>
        <p:spPr/>
        <p:txBody>
          <a:bodyPr/>
          <a:lstStyle/>
          <a:p>
            <a:fld id="{783981EC-B6E6-4B85-93C1-B50A6F43896D}" type="slidenum">
              <a:rPr lang="en-US" smtClean="0"/>
              <a:t>1</a:t>
            </a:fld>
            <a:endParaRPr lang="en-US"/>
          </a:p>
        </p:txBody>
      </p:sp>
    </p:spTree>
    <p:extLst>
      <p:ext uri="{BB962C8B-B14F-4D97-AF65-F5344CB8AC3E}">
        <p14:creationId xmlns:p14="http://schemas.microsoft.com/office/powerpoint/2010/main" val="788791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Statewide</a:t>
            </a:r>
            <a:r>
              <a:rPr lang="en-US" baseline="0" dirty="0" smtClean="0"/>
              <a:t> staff</a:t>
            </a:r>
          </a:p>
          <a:p>
            <a:r>
              <a:rPr lang="en-US" baseline="0" dirty="0" smtClean="0"/>
              <a:t>How many annual notifications </a:t>
            </a:r>
          </a:p>
          <a:p>
            <a:r>
              <a:rPr lang="en-US" baseline="0" dirty="0" smtClean="0"/>
              <a:t>How many residential demos notifications </a:t>
            </a:r>
          </a:p>
          <a:p>
            <a:r>
              <a:rPr lang="en-US" baseline="0" dirty="0" smtClean="0"/>
              <a:t>How many commercial demos/</a:t>
            </a:r>
            <a:r>
              <a:rPr lang="en-US" baseline="0" dirty="0" err="1" smtClean="0"/>
              <a:t>renos</a:t>
            </a:r>
            <a:endParaRPr lang="en-US" baseline="0" dirty="0" smtClean="0"/>
          </a:p>
          <a:p>
            <a:r>
              <a:rPr lang="en-US" baseline="0" dirty="0" smtClean="0"/>
              <a:t>Inspections</a:t>
            </a:r>
          </a:p>
          <a:p>
            <a:r>
              <a:rPr lang="en-US" baseline="0" dirty="0" smtClean="0"/>
              <a:t>Enforcements </a:t>
            </a:r>
          </a:p>
          <a:p>
            <a:endParaRPr lang="en-US" baseline="0" dirty="0" smtClean="0"/>
          </a:p>
        </p:txBody>
      </p:sp>
      <p:sp>
        <p:nvSpPr>
          <p:cNvPr id="4" name="Slide Number Placeholder 3"/>
          <p:cNvSpPr>
            <a:spLocks noGrp="1"/>
          </p:cNvSpPr>
          <p:nvPr>
            <p:ph type="sldNum" sz="quarter" idx="10"/>
          </p:nvPr>
        </p:nvSpPr>
        <p:spPr/>
        <p:txBody>
          <a:bodyPr/>
          <a:lstStyle/>
          <a:p>
            <a:fld id="{783981EC-B6E6-4B85-93C1-B50A6F43896D}" type="slidenum">
              <a:rPr lang="en-US" smtClean="0"/>
              <a:t>2</a:t>
            </a:fld>
            <a:endParaRPr lang="en-US"/>
          </a:p>
        </p:txBody>
      </p:sp>
    </p:spTree>
    <p:extLst>
      <p:ext uri="{BB962C8B-B14F-4D97-AF65-F5344CB8AC3E}">
        <p14:creationId xmlns:p14="http://schemas.microsoft.com/office/powerpoint/2010/main" val="3469125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Ali</a:t>
            </a:r>
            <a:r>
              <a:rPr lang="en-US" baseline="0" dirty="0" smtClean="0"/>
              <a:t> – introduction </a:t>
            </a: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Oregon DEQ’s asbestos rules identify requirements for contractor licensing, worker and supervisor certification, training provider accreditation, work practices for asbestos abatement projects, project notifications, fee requirements, and asbestos waste disposal requirements.  Compliance with the asbestos rules is verified through inspections scheduled from contractor notifications,</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complaint response, discovery, and investigation of demolition or renovation projects.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DEQ asbestos staff follow DEQ’s enforcement rules and enforcement guidance if violations of the asbestos rule are identified. DEQ asbestos staff will forward qualifying violations to DEQ’s Office of Compliance and Enforcement for enforcement evaluation that may include penalties and orders requiring corrective action.</a:t>
            </a:r>
            <a:endParaRPr lang="en-ZW" sz="1200" kern="1200" dirty="0" smtClean="0">
              <a:solidFill>
                <a:schemeClr val="tx1"/>
              </a:solidFill>
              <a:effectLst/>
              <a:latin typeface="+mn-lt"/>
              <a:ea typeface="+mn-ea"/>
              <a:cs typeface="+mn-cs"/>
            </a:endParaRPr>
          </a:p>
          <a:p>
            <a:endParaRPr lang="en-US" dirty="0" smtClean="0"/>
          </a:p>
          <a:p>
            <a:pPr marL="0" indent="0">
              <a:buFont typeface="Arial" panose="020B0604020202020204" pitchFamily="34" charset="0"/>
              <a:buNone/>
            </a:pPr>
            <a:r>
              <a:rPr lang="en-US" dirty="0" smtClean="0"/>
              <a:t>DEQ’s statewide</a:t>
            </a:r>
            <a:r>
              <a:rPr lang="en-US" baseline="0" dirty="0" smtClean="0"/>
              <a:t> staff is comprised of: </a:t>
            </a:r>
          </a:p>
          <a:p>
            <a:pPr marL="171450" indent="-171450">
              <a:buFont typeface="Arial" panose="020B0604020202020204" pitchFamily="34" charset="0"/>
              <a:buChar char="•"/>
            </a:pPr>
            <a:r>
              <a:rPr lang="en-US" baseline="0" dirty="0" smtClean="0"/>
              <a:t>One full-time asbestos inspector in the NWR office; </a:t>
            </a:r>
          </a:p>
          <a:p>
            <a:pPr marL="171450" indent="-171450">
              <a:buFont typeface="Arial" panose="020B0604020202020204" pitchFamily="34" charset="0"/>
              <a:buChar char="•"/>
            </a:pPr>
            <a:r>
              <a:rPr lang="en-US" baseline="0" dirty="0" smtClean="0"/>
              <a:t>Three inspectors in the WR office located in Coos Bay, Salem, and Medford; and </a:t>
            </a:r>
          </a:p>
          <a:p>
            <a:pPr marL="171450" indent="-171450">
              <a:buFont typeface="Arial" panose="020B0604020202020204" pitchFamily="34" charset="0"/>
              <a:buChar char="•"/>
            </a:pPr>
            <a:r>
              <a:rPr lang="en-US" baseline="0" dirty="0" smtClean="0"/>
              <a:t>Two inspectors in ER located in Pendleton and Bend. </a:t>
            </a:r>
          </a:p>
          <a:p>
            <a:endParaRPr lang="en-US" baseline="0" dirty="0" smtClean="0"/>
          </a:p>
          <a:p>
            <a:r>
              <a:rPr lang="en-US" baseline="0" dirty="0" smtClean="0"/>
              <a:t>How many annual notifications </a:t>
            </a:r>
          </a:p>
          <a:p>
            <a:r>
              <a:rPr lang="en-US" baseline="0" dirty="0" smtClean="0"/>
              <a:t>Inspections</a:t>
            </a:r>
          </a:p>
          <a:p>
            <a:r>
              <a:rPr lang="en-US" baseline="0" dirty="0" smtClean="0"/>
              <a:t>Enforcements </a:t>
            </a:r>
          </a:p>
          <a:p>
            <a:r>
              <a:rPr lang="en-US" baseline="0" dirty="0" smtClean="0"/>
              <a:t>Complaints </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196470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Jaclyn: Why </a:t>
            </a:r>
            <a:r>
              <a:rPr lang="en-US" dirty="0" smtClean="0"/>
              <a:t>this rulemaking</a:t>
            </a:r>
          </a:p>
          <a:p>
            <a:endParaRPr lang="en-US" dirty="0" smtClean="0"/>
          </a:p>
          <a:p>
            <a:r>
              <a:rPr lang="en-US" sz="1200" kern="1200" dirty="0" smtClean="0">
                <a:solidFill>
                  <a:schemeClr val="tx1"/>
                </a:solidFill>
                <a:effectLst/>
                <a:latin typeface="+mn-lt"/>
                <a:ea typeface="+mn-ea"/>
                <a:cs typeface="+mn-cs"/>
              </a:rPr>
              <a:t>The Asbestos 2018 rulemaking follows a previous rulemaking in 2015 that implemented Senate Bill 705. Senate Bill 705 required DEQ to adopt rules requiring an asbestos survey before demolishing a residential building. DEQ convened a rules advisory committee for the 2015 rulemaking to discuss the narrow scope</a:t>
            </a:r>
            <a:r>
              <a:rPr lang="en-US" sz="1200" kern="1200" baseline="0" dirty="0" smtClean="0">
                <a:solidFill>
                  <a:schemeClr val="tx1"/>
                </a:solidFill>
                <a:effectLst/>
                <a:latin typeface="+mn-lt"/>
                <a:ea typeface="+mn-ea"/>
                <a:cs typeface="+mn-cs"/>
              </a:rPr>
              <a:t> of the </a:t>
            </a:r>
            <a:r>
              <a:rPr lang="en-US" sz="1200" kern="1200" dirty="0" smtClean="0">
                <a:solidFill>
                  <a:schemeClr val="tx1"/>
                </a:solidFill>
                <a:effectLst/>
                <a:latin typeface="+mn-lt"/>
                <a:ea typeface="+mn-ea"/>
                <a:cs typeface="+mn-cs"/>
              </a:rPr>
              <a:t>SB 705 rule change. O</a:t>
            </a:r>
            <a:r>
              <a:rPr lang="en-US" sz="1200" kern="1200" baseline="0" dirty="0" smtClean="0">
                <a:solidFill>
                  <a:schemeClr val="tx1"/>
                </a:solidFill>
                <a:effectLst/>
                <a:latin typeface="+mn-lt"/>
                <a:ea typeface="+mn-ea"/>
                <a:cs typeface="+mn-cs"/>
              </a:rPr>
              <a:t>ther rule changes discussed at that time were tabled until this rulemaking. </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The 2018 asbestos rule changes started with stakeholder </a:t>
            </a:r>
            <a:r>
              <a:rPr lang="en-US" sz="1200" kern="1200" dirty="0" smtClean="0">
                <a:solidFill>
                  <a:schemeClr val="tx1"/>
                </a:solidFill>
                <a:effectLst/>
                <a:latin typeface="+mn-lt"/>
                <a:ea typeface="+mn-ea"/>
                <a:cs typeface="+mn-cs"/>
              </a:rPr>
              <a:t>input from the SB 705 advisory committee, and were expanded to evaluate and clarify regulations and standards in division 248 for asbestos-related activities. The asbestos 2018 rulemaking proposed rule</a:t>
            </a:r>
            <a:r>
              <a:rPr lang="en-US" sz="1200" kern="1200" baseline="0" dirty="0" smtClean="0">
                <a:solidFill>
                  <a:schemeClr val="tx1"/>
                </a:solidFill>
                <a:effectLst/>
                <a:latin typeface="+mn-lt"/>
                <a:ea typeface="+mn-ea"/>
                <a:cs typeface="+mn-cs"/>
              </a:rPr>
              <a:t> changes </a:t>
            </a:r>
            <a:r>
              <a:rPr lang="en-US" sz="1200" kern="1200" dirty="0" smtClean="0">
                <a:solidFill>
                  <a:schemeClr val="tx1"/>
                </a:solidFill>
                <a:effectLst/>
                <a:latin typeface="+mn-lt"/>
                <a:ea typeface="+mn-ea"/>
                <a:cs typeface="+mn-cs"/>
              </a:rPr>
              <a:t>were also drafted with consideration and influence from state agencies, Oregon Occupational Safety and Health Division, federal asbestos-related laws from the Environmental Protection Agency, and asbestos laws in other U.S. cities and states.</a:t>
            </a:r>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42646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2779326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a:p>
        </p:txBody>
      </p:sp>
      <p:sp>
        <p:nvSpPr>
          <p:cNvPr id="4" name="Slide Number Placeholder 3"/>
          <p:cNvSpPr>
            <a:spLocks noGrp="1"/>
          </p:cNvSpPr>
          <p:nvPr>
            <p:ph type="sldNum" sz="quarter" idx="10"/>
          </p:nvPr>
        </p:nvSpPr>
        <p:spPr/>
        <p:txBody>
          <a:bodyPr/>
          <a:lstStyle/>
          <a:p>
            <a:fld id="{783981EC-B6E6-4B85-93C1-B50A6F43896D}" type="slidenum">
              <a:rPr lang="en-US" smtClean="0"/>
              <a:t>6</a:t>
            </a:fld>
            <a:endParaRPr lang="en-US"/>
          </a:p>
        </p:txBody>
      </p:sp>
    </p:spTree>
    <p:extLst>
      <p:ext uri="{BB962C8B-B14F-4D97-AF65-F5344CB8AC3E}">
        <p14:creationId xmlns:p14="http://schemas.microsoft.com/office/powerpoint/2010/main" val="1728899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a:p>
        </p:txBody>
      </p:sp>
      <p:sp>
        <p:nvSpPr>
          <p:cNvPr id="4" name="Slide Number Placeholder 3"/>
          <p:cNvSpPr>
            <a:spLocks noGrp="1"/>
          </p:cNvSpPr>
          <p:nvPr>
            <p:ph type="sldNum" sz="quarter" idx="10"/>
          </p:nvPr>
        </p:nvSpPr>
        <p:spPr/>
        <p:txBody>
          <a:bodyPr/>
          <a:lstStyle/>
          <a:p>
            <a:fld id="{783981EC-B6E6-4B85-93C1-B50A6F43896D}" type="slidenum">
              <a:rPr lang="en-US" smtClean="0"/>
              <a:t>7</a:t>
            </a:fld>
            <a:endParaRPr lang="en-US"/>
          </a:p>
        </p:txBody>
      </p:sp>
    </p:spTree>
    <p:extLst>
      <p:ext uri="{BB962C8B-B14F-4D97-AF65-F5344CB8AC3E}">
        <p14:creationId xmlns:p14="http://schemas.microsoft.com/office/powerpoint/2010/main" val="1264476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dirty="0"/>
          </a:p>
        </p:txBody>
      </p:sp>
      <p:sp>
        <p:nvSpPr>
          <p:cNvPr id="4" name="Slide Number Placeholder 3"/>
          <p:cNvSpPr>
            <a:spLocks noGrp="1"/>
          </p:cNvSpPr>
          <p:nvPr>
            <p:ph type="sldNum" sz="quarter" idx="10"/>
          </p:nvPr>
        </p:nvSpPr>
        <p:spPr/>
        <p:txBody>
          <a:bodyPr/>
          <a:lstStyle/>
          <a:p>
            <a:fld id="{783981EC-B6E6-4B85-93C1-B50A6F43896D}" type="slidenum">
              <a:rPr lang="en-US" smtClean="0"/>
              <a:t>8</a:t>
            </a:fld>
            <a:endParaRPr lang="en-US"/>
          </a:p>
        </p:txBody>
      </p:sp>
    </p:spTree>
    <p:extLst>
      <p:ext uri="{BB962C8B-B14F-4D97-AF65-F5344CB8AC3E}">
        <p14:creationId xmlns:p14="http://schemas.microsoft.com/office/powerpoint/2010/main" val="1525358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a:p>
        </p:txBody>
      </p:sp>
      <p:sp>
        <p:nvSpPr>
          <p:cNvPr id="4" name="Slide Number Placeholder 3"/>
          <p:cNvSpPr>
            <a:spLocks noGrp="1"/>
          </p:cNvSpPr>
          <p:nvPr>
            <p:ph type="sldNum" sz="quarter" idx="10"/>
          </p:nvPr>
        </p:nvSpPr>
        <p:spPr/>
        <p:txBody>
          <a:bodyPr/>
          <a:lstStyle/>
          <a:p>
            <a:fld id="{783981EC-B6E6-4B85-93C1-B50A6F43896D}" type="slidenum">
              <a:rPr lang="en-US" smtClean="0"/>
              <a:t>9</a:t>
            </a:fld>
            <a:endParaRPr lang="en-US"/>
          </a:p>
        </p:txBody>
      </p:sp>
    </p:spTree>
    <p:extLst>
      <p:ext uri="{BB962C8B-B14F-4D97-AF65-F5344CB8AC3E}">
        <p14:creationId xmlns:p14="http://schemas.microsoft.com/office/powerpoint/2010/main" val="300372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W"/>
          </a:p>
        </p:txBody>
      </p:sp>
      <p:sp>
        <p:nvSpPr>
          <p:cNvPr id="4" name="Slide Number Placeholder 3"/>
          <p:cNvSpPr>
            <a:spLocks noGrp="1"/>
          </p:cNvSpPr>
          <p:nvPr>
            <p:ph type="sldNum" sz="quarter" idx="10"/>
          </p:nvPr>
        </p:nvSpPr>
        <p:spPr/>
        <p:txBody>
          <a:bodyPr/>
          <a:lstStyle/>
          <a:p>
            <a:fld id="{783981EC-B6E6-4B85-93C1-B50A6F43896D}" type="slidenum">
              <a:rPr lang="en-US" smtClean="0"/>
              <a:t>10</a:t>
            </a:fld>
            <a:endParaRPr lang="en-US"/>
          </a:p>
        </p:txBody>
      </p:sp>
    </p:spTree>
    <p:extLst>
      <p:ext uri="{BB962C8B-B14F-4D97-AF65-F5344CB8AC3E}">
        <p14:creationId xmlns:p14="http://schemas.microsoft.com/office/powerpoint/2010/main" val="4053380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EDD7E590-7B63-4F24-B7D4-4868CB011C8F}" type="datetime1">
              <a:rPr lang="en-US" smtClean="0"/>
              <a:t>8/14/2018</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56D11461-353F-4AFF-A67E-9AA5ACD3CFFD}"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958B7EC6-F466-44DA-A884-B01B633ABCE6}" type="datetime1">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22313" y="4406900"/>
            <a:ext cx="7772400" cy="1362075"/>
          </a:xfrm>
        </p:spPr>
        <p:txBody>
          <a:bodyPr anchor="t"/>
          <a:lstStyle>
            <a:lvl1pPr algn="l">
              <a:defRPr sz="4000" b="1" cap="none" baseline="0">
                <a:latin typeface="Arial" panose="020B0604020202020204" pitchFamily="34" charset="0"/>
                <a:cs typeface="Arial" panose="020B0604020202020204" pitchFamily="34" charset="0"/>
              </a:defRPr>
            </a:lvl1pPr>
          </a:lstStyle>
          <a:p>
            <a:r>
              <a:rPr lang="en-US" dirty="0" smtClean="0"/>
              <a:t>Click to edit master text styles</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latin typeface="Arial" panose="020B0604020202020204" pitchFamily="34" charset="0"/>
                <a:cs typeface="Arial"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D19A804D-ACF0-4446-99D4-D5399AD7D552}" type="datetime1">
              <a:rPr lang="en-US" smtClean="0"/>
              <a:t>8/14/2018</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0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80DFD71F-9A3C-4CA3-8C7C-C77A8E50C0E5}" type="datetime1">
              <a:rPr lang="en-US" smtClean="0"/>
              <a:t>8/14/2018</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78A0FA20-6758-4D9C-A1BE-750782832040}" type="datetime1">
              <a:rPr lang="en-US" smtClean="0"/>
              <a:t>8/14/2018</a:t>
            </a:fld>
            <a:endParaRPr lang="en-US"/>
          </a:p>
        </p:txBody>
      </p:sp>
      <p:sp>
        <p:nvSpPr>
          <p:cNvPr id="8" name="Footer Placeholder 7"/>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78102513-7767-4C6C-B298-2979507D957C}" type="datetime1">
              <a:rPr lang="en-US" smtClean="0"/>
              <a:t>8/14/2018</a:t>
            </a:fld>
            <a:endParaRPr lang="en-US"/>
          </a:p>
        </p:txBody>
      </p:sp>
      <p:sp>
        <p:nvSpPr>
          <p:cNvPr id="4" name="Footer Placeholder 3"/>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7DA9CA0C-9C30-472C-BDF6-348DC318FA35}" type="datetime1">
              <a:rPr lang="en-US" smtClean="0"/>
              <a:t>8/14/2018</a:t>
            </a:fld>
            <a:endParaRPr lang="en-US"/>
          </a:p>
        </p:txBody>
      </p:sp>
      <p:sp>
        <p:nvSpPr>
          <p:cNvPr id="3" name="Footer Placeholder 2"/>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B07C0F55-A57B-4E85-880B-9538FA52197E}" type="datetime1">
              <a:rPr lang="en-US" smtClean="0"/>
              <a:t>8/14/2018</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atin typeface="Arial" panose="020B0604020202020204" pitchFamily="34" charset="0"/>
                <a:cs typeface="Arial" panose="020B060402020202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190A4A7F-8A37-483F-8AE1-5626B4969EB4}" type="datetime1">
              <a:rPr lang="en-US" smtClean="0"/>
              <a:t>8/14/2018</a:t>
            </a:fld>
            <a:endParaRPr lang="en-US"/>
          </a:p>
        </p:txBody>
      </p:sp>
      <p:sp>
        <p:nvSpPr>
          <p:cNvPr id="6" name="Footer Placeholder 5"/>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Arial" panose="020B0604020202020204" pitchFamily="34" charset="0"/>
                <a:cs typeface="Arial" panose="020B0604020202020204" pitchFamily="34" charset="0"/>
              </a:defRPr>
            </a:lvl1pPr>
          </a:lstStyle>
          <a:p>
            <a:fld id="{F7AE66FB-D8E9-4D08-9903-0398745C3BA9}" type="datetime1">
              <a:rPr lang="en-US" smtClean="0"/>
              <a:t>8/14/2018</a:t>
            </a:fld>
            <a:endParaRPr lang="en-US"/>
          </a:p>
        </p:txBody>
      </p:sp>
      <p:sp>
        <p:nvSpPr>
          <p:cNvPr id="5" name="Footer Placeholder 4"/>
          <p:cNvSpPr>
            <a:spLocks noGrp="1"/>
          </p:cNvSpPr>
          <p:nvPr>
            <p:ph type="ftr" sz="quarter" idx="11"/>
          </p:nvPr>
        </p:nvSpPr>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BDF1B3A-D3AC-4249-B6F5-A19FA86EB5A1}" type="datetime1">
              <a:rPr lang="en-US" smtClean="0"/>
              <a:t>8/14/2018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39E361-6CC3-4B93-8D02-0CA41470506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DE3B7550-5225-43CC-B2AB-7341EF507704}" type="datetime1">
              <a:rPr lang="en-US" smtClean="0"/>
              <a:t>8/14/2018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838200"/>
            <a:ext cx="8077200" cy="838199"/>
          </a:xfrm>
          <a:solidFill>
            <a:srgbClr val="439777"/>
          </a:solidFill>
        </p:spPr>
        <p:txBody>
          <a:bodyPr>
            <a:normAutofit/>
          </a:bodyPr>
          <a:lstStyle/>
          <a:p>
            <a:r>
              <a:rPr lang="en-US" sz="3200" dirty="0" smtClean="0">
                <a:solidFill>
                  <a:schemeClr val="bg1"/>
                </a:solidFill>
                <a:latin typeface="Arial" pitchFamily="34" charset="0"/>
                <a:cs typeface="Arial" pitchFamily="34" charset="0"/>
              </a:rPr>
              <a:t>Air Quality</a:t>
            </a:r>
            <a:endParaRPr lang="en-US" sz="3200" dirty="0">
              <a:solidFill>
                <a:schemeClr val="bg1"/>
              </a:solidFill>
              <a:latin typeface="Arial" pitchFamily="34" charset="0"/>
              <a:cs typeface="Arial" pitchFamily="34" charset="0"/>
            </a:endParaRPr>
          </a:p>
        </p:txBody>
      </p:sp>
      <p:sp>
        <p:nvSpPr>
          <p:cNvPr id="3" name="Subtitle 2"/>
          <p:cNvSpPr>
            <a:spLocks noGrp="1"/>
          </p:cNvSpPr>
          <p:nvPr>
            <p:ph type="subTitle" idx="1"/>
          </p:nvPr>
        </p:nvSpPr>
        <p:spPr>
          <a:xfrm>
            <a:off x="990600" y="2362200"/>
            <a:ext cx="7162800" cy="3429000"/>
          </a:xfrm>
        </p:spPr>
        <p:txBody>
          <a:bodyPr>
            <a:normAutofit/>
          </a:bodyPr>
          <a:lstStyle/>
          <a:p>
            <a:pPr algn="r"/>
            <a:r>
              <a:rPr lang="en-US" sz="3600" dirty="0" smtClean="0">
                <a:latin typeface="Arial" pitchFamily="34" charset="0"/>
                <a:cs typeface="Arial" pitchFamily="34" charset="0"/>
              </a:rPr>
              <a:t>Asbestos 2018 Rulemaking</a:t>
            </a:r>
            <a:endParaRPr lang="en-US" sz="3600" dirty="0" smtClean="0">
              <a:latin typeface="Arial" pitchFamily="34" charset="0"/>
              <a:cs typeface="Arial" pitchFamily="34" charset="0"/>
            </a:endParaRPr>
          </a:p>
          <a:p>
            <a:pPr algn="r"/>
            <a:endParaRPr lang="en-US" sz="3600" dirty="0" smtClean="0">
              <a:latin typeface="Arial" pitchFamily="34" charset="0"/>
              <a:cs typeface="Arial" pitchFamily="34" charset="0"/>
            </a:endParaRPr>
          </a:p>
          <a:p>
            <a:pPr algn="r"/>
            <a:endParaRPr lang="en-US" sz="2800" dirty="0" smtClean="0">
              <a:latin typeface="Arial" pitchFamily="34" charset="0"/>
              <a:cs typeface="Arial" pitchFamily="34" charset="0"/>
            </a:endParaRPr>
          </a:p>
          <a:p>
            <a:pPr algn="r">
              <a:lnSpc>
                <a:spcPct val="110000"/>
              </a:lnSpc>
              <a:spcBef>
                <a:spcPts val="0"/>
              </a:spcBef>
            </a:pPr>
            <a:r>
              <a:rPr lang="en-US" sz="2800" dirty="0" smtClean="0">
                <a:latin typeface="Arial" pitchFamily="34" charset="0"/>
                <a:cs typeface="Arial" pitchFamily="34" charset="0"/>
              </a:rPr>
              <a:t>September 13, 2018</a:t>
            </a:r>
            <a:endParaRPr lang="en-US" sz="2800" dirty="0" smtClean="0">
              <a:latin typeface="Arial" pitchFamily="34" charset="0"/>
              <a:cs typeface="Arial" pitchFamily="34" charset="0"/>
            </a:endParaRPr>
          </a:p>
          <a:p>
            <a:pPr algn="r">
              <a:lnSpc>
                <a:spcPct val="110000"/>
              </a:lnSpc>
              <a:spcBef>
                <a:spcPts val="0"/>
              </a:spcBef>
            </a:pPr>
            <a:r>
              <a:rPr lang="en-US" sz="2800" dirty="0" smtClean="0">
                <a:latin typeface="Arial" pitchFamily="34" charset="0"/>
                <a:cs typeface="Arial" pitchFamily="34" charset="0"/>
              </a:rPr>
              <a:t>Klamath Falls, Oregon</a:t>
            </a:r>
            <a:endParaRPr lang="en-US" sz="2800" dirty="0" smtClean="0">
              <a:latin typeface="Arial" pitchFamily="34" charset="0"/>
              <a:cs typeface="Arial" pitchFamily="34" charset="0"/>
            </a:endParaRPr>
          </a:p>
        </p:txBody>
      </p:sp>
      <p:sp>
        <p:nvSpPr>
          <p:cNvPr id="4" name="Rectangle 3"/>
          <p:cNvSpPr/>
          <p:nvPr/>
        </p:nvSpPr>
        <p:spPr>
          <a:xfrm>
            <a:off x="0" y="6096000"/>
            <a:ext cx="8153400" cy="533400"/>
          </a:xfrm>
          <a:prstGeom prst="rect">
            <a:avLst/>
          </a:prstGeom>
          <a:solidFill>
            <a:srgbClr val="3F8D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smtClean="0">
                <a:latin typeface="Arial" pitchFamily="34" charset="0"/>
                <a:cs typeface="Arial" pitchFamily="34" charset="0"/>
              </a:rPr>
              <a:t>    Presenter Name   |   Oregon Department of Environmental Quality</a:t>
            </a:r>
            <a:endParaRPr lang="en-US" sz="1200" dirty="0">
              <a:latin typeface="Arial" pitchFamily="34" charset="0"/>
              <a:cs typeface="Arial" pitchFamily="34" charset="0"/>
            </a:endParaRPr>
          </a:p>
        </p:txBody>
      </p:sp>
      <p:pic>
        <p:nvPicPr>
          <p:cNvPr id="5" name="Picture 4" descr="Logo Color RegularSM.jpg"/>
          <p:cNvPicPr>
            <a:picLocks noChangeAspect="1"/>
          </p:cNvPicPr>
          <p:nvPr/>
        </p:nvPicPr>
        <p:blipFill>
          <a:blip r:embed="rId3" cstate="print"/>
          <a:stretch>
            <a:fillRect/>
          </a:stretch>
        </p:blipFill>
        <p:spPr>
          <a:xfrm>
            <a:off x="8450580" y="6094207"/>
            <a:ext cx="320040" cy="73152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smtClean="0"/>
              <a:t>Presentations topics</a:t>
            </a:r>
          </a:p>
          <a:p>
            <a:r>
              <a:rPr lang="en-US" sz="2800" dirty="0" smtClean="0"/>
              <a:t>Brief program description </a:t>
            </a:r>
          </a:p>
          <a:p>
            <a:r>
              <a:rPr lang="en-US" sz="2800" dirty="0" smtClean="0"/>
              <a:t>About this rulemaking </a:t>
            </a:r>
          </a:p>
          <a:p>
            <a:r>
              <a:rPr lang="en-US" sz="2800" dirty="0" smtClean="0"/>
              <a:t>Rulemaking process and proposed changes</a:t>
            </a:r>
          </a:p>
          <a:p>
            <a:pPr lvl="1" indent="-342900"/>
            <a:r>
              <a:rPr lang="en-US" sz="2400" dirty="0" smtClean="0"/>
              <a:t>Residential renovation survey</a:t>
            </a:r>
          </a:p>
          <a:p>
            <a:pPr lvl="1" indent="-342900"/>
            <a:r>
              <a:rPr lang="en-US" sz="2400" dirty="0" smtClean="0"/>
              <a:t>Combine friable and </a:t>
            </a:r>
            <a:r>
              <a:rPr lang="en-US" sz="2400" dirty="0" err="1" smtClean="0"/>
              <a:t>nonfriable</a:t>
            </a:r>
            <a:r>
              <a:rPr lang="en-US" sz="2400" dirty="0" smtClean="0"/>
              <a:t> disposal requirements</a:t>
            </a:r>
          </a:p>
          <a:p>
            <a:pPr lvl="1" indent="-342900"/>
            <a:r>
              <a:rPr lang="en-US" sz="2400" dirty="0" smtClean="0"/>
              <a:t>Accredited laboratories for asbestos testing</a:t>
            </a:r>
          </a:p>
          <a:p>
            <a:r>
              <a:rPr lang="en-US" sz="2800" dirty="0" smtClean="0"/>
              <a:t>Communication plan</a:t>
            </a:r>
          </a:p>
          <a:p>
            <a:r>
              <a:rPr lang="en-US" sz="2800" dirty="0" smtClean="0"/>
              <a:t>Recommendation  </a:t>
            </a:r>
          </a:p>
          <a:p>
            <a:pPr marL="400050" lvl="1" indent="0">
              <a:buNone/>
            </a:pPr>
            <a:endParaRPr lang="en-US" sz="2400" dirty="0" smtClean="0"/>
          </a:p>
          <a:p>
            <a:pPr marL="0" indent="0">
              <a:buNone/>
            </a:pPr>
            <a:endParaRPr lang="en-US" sz="2800" dirty="0"/>
          </a:p>
          <a:p>
            <a:pPr marL="0" indent="0">
              <a:buNone/>
            </a:pPr>
            <a:endParaRPr lang="en-ZW" dirty="0"/>
          </a:p>
        </p:txBody>
      </p:sp>
      <p:sp>
        <p:nvSpPr>
          <p:cNvPr id="5" name="Slide Number Placeholder 4"/>
          <p:cNvSpPr>
            <a:spLocks noGrp="1"/>
          </p:cNvSpPr>
          <p:nvPr>
            <p:ph type="sldNum" sz="quarter" idx="12"/>
          </p:nvPr>
        </p:nvSpPr>
        <p:spPr/>
        <p:txBody>
          <a:bodyPr/>
          <a:lstStyle/>
          <a:p>
            <a:fld id="{1939E361-6CC3-4B93-8D02-0CA414705067}" type="slidenum">
              <a:rPr lang="en-US" smtClean="0"/>
              <a:pPr/>
              <a:t>2</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88536"/>
            <a:ext cx="320040" cy="731520"/>
          </a:xfrm>
          <a:prstGeom prst="rect">
            <a:avLst/>
          </a:prstGeom>
        </p:spPr>
      </p:pic>
    </p:spTree>
    <p:extLst>
      <p:ext uri="{BB962C8B-B14F-4D97-AF65-F5344CB8AC3E}">
        <p14:creationId xmlns:p14="http://schemas.microsoft.com/office/powerpoint/2010/main" val="12630292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a:t>Program </a:t>
            </a:r>
            <a:r>
              <a:rPr lang="en-US" dirty="0" smtClean="0"/>
              <a:t>description</a:t>
            </a:r>
            <a:endParaRPr lang="en-US" sz="2800" dirty="0"/>
          </a:p>
          <a:p>
            <a:pPr marL="0" indent="0">
              <a:buNone/>
            </a:pPr>
            <a:endParaRPr lang="en-ZW" dirty="0"/>
          </a:p>
        </p:txBody>
      </p:sp>
      <p:sp>
        <p:nvSpPr>
          <p:cNvPr id="5" name="Slide Number Placeholder 4"/>
          <p:cNvSpPr>
            <a:spLocks noGrp="1"/>
          </p:cNvSpPr>
          <p:nvPr>
            <p:ph type="sldNum" sz="quarter" idx="12"/>
          </p:nvPr>
        </p:nvSpPr>
        <p:spPr/>
        <p:txBody>
          <a:bodyPr/>
          <a:lstStyle/>
          <a:p>
            <a:fld id="{1939E361-6CC3-4B93-8D02-0CA414705067}" type="slidenum">
              <a:rPr lang="en-US" smtClean="0"/>
              <a:pPr/>
              <a:t>3</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88536"/>
            <a:ext cx="320040" cy="73152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0391" y="2170893"/>
            <a:ext cx="7398457" cy="4161632"/>
          </a:xfrm>
          <a:prstGeom prst="rect">
            <a:avLst/>
          </a:prstGeom>
        </p:spPr>
      </p:pic>
    </p:spTree>
    <p:extLst>
      <p:ext uri="{BB962C8B-B14F-4D97-AF65-F5344CB8AC3E}">
        <p14:creationId xmlns:p14="http://schemas.microsoft.com/office/powerpoint/2010/main" val="2349530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smtClean="0"/>
              <a:t>About this rulemaking</a:t>
            </a:r>
            <a:endParaRPr lang="en-ZW" dirty="0"/>
          </a:p>
        </p:txBody>
      </p:sp>
      <p:sp>
        <p:nvSpPr>
          <p:cNvPr id="5" name="Slide Number Placeholder 4"/>
          <p:cNvSpPr>
            <a:spLocks noGrp="1"/>
          </p:cNvSpPr>
          <p:nvPr>
            <p:ph type="sldNum" sz="quarter" idx="12"/>
          </p:nvPr>
        </p:nvSpPr>
        <p:spPr/>
        <p:txBody>
          <a:bodyPr/>
          <a:lstStyle/>
          <a:p>
            <a:fld id="{1939E361-6CC3-4B93-8D02-0CA414705067}" type="slidenum">
              <a:rPr lang="en-US" smtClean="0"/>
              <a:pPr/>
              <a:t>4</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800" y="2339341"/>
            <a:ext cx="4419600" cy="305530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6800" y="2326641"/>
            <a:ext cx="5122052" cy="3068002"/>
          </a:xfrm>
          <a:prstGeom prst="rect">
            <a:avLst/>
          </a:prstGeom>
        </p:spPr>
      </p:pic>
      <p:sp>
        <p:nvSpPr>
          <p:cNvPr id="9" name="Oval 8"/>
          <p:cNvSpPr/>
          <p:nvPr/>
        </p:nvSpPr>
        <p:spPr>
          <a:xfrm>
            <a:off x="6096000" y="3124200"/>
            <a:ext cx="1219200" cy="1219200"/>
          </a:xfrm>
          <a:prstGeom prst="ellipse">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W"/>
          </a:p>
        </p:txBody>
      </p:sp>
    </p:spTree>
    <p:extLst>
      <p:ext uri="{BB962C8B-B14F-4D97-AF65-F5344CB8AC3E}">
        <p14:creationId xmlns:p14="http://schemas.microsoft.com/office/powerpoint/2010/main" val="18573184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smtClean="0"/>
              <a:t>Rulemaking process</a:t>
            </a:r>
            <a:br>
              <a:rPr lang="en-US" dirty="0" smtClean="0"/>
            </a:br>
            <a:endParaRPr lang="en-US" dirty="0"/>
          </a:p>
          <a:p>
            <a:pPr>
              <a:lnSpc>
                <a:spcPct val="110000"/>
              </a:lnSpc>
              <a:spcBef>
                <a:spcPts val="0"/>
              </a:spcBef>
            </a:pPr>
            <a:r>
              <a:rPr lang="en-US" sz="2800" dirty="0" smtClean="0"/>
              <a:t>Statewide, technical </a:t>
            </a:r>
            <a:r>
              <a:rPr lang="en-US" sz="2800" dirty="0"/>
              <a:t>staff </a:t>
            </a:r>
            <a:r>
              <a:rPr lang="en-US" sz="2800" dirty="0" smtClean="0"/>
              <a:t>participation </a:t>
            </a:r>
          </a:p>
          <a:p>
            <a:pPr>
              <a:lnSpc>
                <a:spcPct val="110000"/>
              </a:lnSpc>
              <a:spcBef>
                <a:spcPts val="0"/>
              </a:spcBef>
            </a:pPr>
            <a:r>
              <a:rPr lang="en-US" sz="2800" dirty="0" smtClean="0"/>
              <a:t>Advisory </a:t>
            </a:r>
            <a:r>
              <a:rPr lang="en-US" sz="2800" dirty="0"/>
              <a:t>Committee meetings held:</a:t>
            </a:r>
          </a:p>
          <a:p>
            <a:pPr marL="914400" lvl="1" indent="-514350">
              <a:lnSpc>
                <a:spcPct val="110000"/>
              </a:lnSpc>
              <a:spcBef>
                <a:spcPts val="0"/>
              </a:spcBef>
              <a:buAutoNum type="arabicPeriod"/>
            </a:pPr>
            <a:r>
              <a:rPr lang="en-US" sz="2400" dirty="0"/>
              <a:t>September 20, 2017</a:t>
            </a:r>
          </a:p>
          <a:p>
            <a:pPr marL="914400" lvl="1" indent="-514350">
              <a:lnSpc>
                <a:spcPct val="110000"/>
              </a:lnSpc>
              <a:spcBef>
                <a:spcPts val="0"/>
              </a:spcBef>
              <a:buAutoNum type="arabicPeriod"/>
            </a:pPr>
            <a:r>
              <a:rPr lang="en-US" sz="2400" dirty="0"/>
              <a:t>November 29, 2017</a:t>
            </a:r>
          </a:p>
          <a:p>
            <a:pPr marL="914400" lvl="1" indent="-514350">
              <a:lnSpc>
                <a:spcPct val="110000"/>
              </a:lnSpc>
              <a:spcBef>
                <a:spcPts val="0"/>
              </a:spcBef>
              <a:buAutoNum type="arabicPeriod"/>
            </a:pPr>
            <a:r>
              <a:rPr lang="en-US" sz="2400" dirty="0"/>
              <a:t>March 20, 2018 </a:t>
            </a:r>
          </a:p>
          <a:p>
            <a:r>
              <a:rPr lang="en-US" sz="2800" dirty="0" smtClean="0"/>
              <a:t>Public comment period: </a:t>
            </a:r>
            <a:r>
              <a:rPr lang="en-US" sz="2800" dirty="0"/>
              <a:t>May 15, 2018 to June 20, 2018</a:t>
            </a:r>
            <a:endParaRPr lang="en-ZW" sz="2800" dirty="0"/>
          </a:p>
        </p:txBody>
      </p:sp>
      <p:sp>
        <p:nvSpPr>
          <p:cNvPr id="5" name="Slide Number Placeholder 4"/>
          <p:cNvSpPr>
            <a:spLocks noGrp="1"/>
          </p:cNvSpPr>
          <p:nvPr>
            <p:ph type="sldNum" sz="quarter" idx="12"/>
          </p:nvPr>
        </p:nvSpPr>
        <p:spPr/>
        <p:txBody>
          <a:bodyPr/>
          <a:lstStyle/>
          <a:p>
            <a:fld id="{1939E361-6CC3-4B93-8D02-0CA414705067}" type="slidenum">
              <a:rPr lang="en-US" smtClean="0"/>
              <a:pPr/>
              <a:t>5</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spTree>
    <p:extLst>
      <p:ext uri="{BB962C8B-B14F-4D97-AF65-F5344CB8AC3E}">
        <p14:creationId xmlns:p14="http://schemas.microsoft.com/office/powerpoint/2010/main" val="3617598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smtClean="0"/>
              <a:t>Residential renovation survey </a:t>
            </a:r>
          </a:p>
          <a:p>
            <a:pPr marL="0" indent="0" algn="ctr">
              <a:buNone/>
            </a:pPr>
            <a:endParaRPr lang="en-US" dirty="0" smtClean="0"/>
          </a:p>
        </p:txBody>
      </p:sp>
      <p:sp>
        <p:nvSpPr>
          <p:cNvPr id="5" name="Slide Number Placeholder 4"/>
          <p:cNvSpPr>
            <a:spLocks noGrp="1"/>
          </p:cNvSpPr>
          <p:nvPr>
            <p:ph type="sldNum" sz="quarter" idx="12"/>
          </p:nvPr>
        </p:nvSpPr>
        <p:spPr/>
        <p:txBody>
          <a:bodyPr/>
          <a:lstStyle/>
          <a:p>
            <a:fld id="{1939E361-6CC3-4B93-8D02-0CA414705067}" type="slidenum">
              <a:rPr lang="en-US" smtClean="0"/>
              <a:pPr/>
              <a:t>6</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pic>
        <p:nvPicPr>
          <p:cNvPr id="8" name="Picture 7" descr="RIMG0794.JPG"/>
          <p:cNvPicPr>
            <a:picLocks noChangeAspect="1"/>
          </p:cNvPicPr>
          <p:nvPr/>
        </p:nvPicPr>
        <p:blipFill>
          <a:blip r:embed="rId4" cstate="print"/>
          <a:stretch>
            <a:fillRect/>
          </a:stretch>
        </p:blipFill>
        <p:spPr>
          <a:xfrm>
            <a:off x="4318643" y="2438400"/>
            <a:ext cx="4672957" cy="3048000"/>
          </a:xfrm>
          <a:prstGeom prst="rect">
            <a:avLst/>
          </a:prstGeom>
        </p:spPr>
      </p:pic>
      <p:pic>
        <p:nvPicPr>
          <p:cNvPr id="9" name="Picture 8" descr="\\deqnwr1\AQSHARE\Asbestos Program\NWR Shared Drive\NWR Asbestos Complaints_Enforcement\2017\17-125 6037 NE Simpson PDX Urban Development VIirgil and Kevin\DEQ Photos\RIMG2002.JPG"/>
          <p:cNvPicPr/>
          <p:nvPr/>
        </p:nvPicPr>
        <p:blipFill>
          <a:blip r:embed="rId5" cstate="print"/>
          <a:srcRect r="23879"/>
          <a:stretch>
            <a:fillRect/>
          </a:stretch>
        </p:blipFill>
        <p:spPr bwMode="auto">
          <a:xfrm>
            <a:off x="152401" y="2438400"/>
            <a:ext cx="4082216" cy="3094989"/>
          </a:xfrm>
          <a:prstGeom prst="rect">
            <a:avLst/>
          </a:prstGeom>
          <a:noFill/>
          <a:ln w="9525">
            <a:noFill/>
            <a:miter lim="800000"/>
            <a:headEnd/>
            <a:tailEnd/>
          </a:ln>
        </p:spPr>
      </p:pic>
    </p:spTree>
    <p:extLst>
      <p:ext uri="{BB962C8B-B14F-4D97-AF65-F5344CB8AC3E}">
        <p14:creationId xmlns:p14="http://schemas.microsoft.com/office/powerpoint/2010/main" val="775766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a:xfrm>
            <a:off x="457200" y="1417638"/>
            <a:ext cx="8229600" cy="4708525"/>
          </a:xfrm>
        </p:spPr>
        <p:txBody>
          <a:bodyPr/>
          <a:lstStyle/>
          <a:p>
            <a:pPr marL="0" indent="0">
              <a:buNone/>
            </a:pPr>
            <a:r>
              <a:rPr lang="en-US" sz="2400" dirty="0" smtClean="0"/>
              <a:t>Combine friable and </a:t>
            </a:r>
            <a:r>
              <a:rPr lang="en-US" sz="2400" dirty="0" err="1" smtClean="0"/>
              <a:t>nonfriable</a:t>
            </a:r>
            <a:r>
              <a:rPr lang="en-US" sz="2400" dirty="0" smtClean="0"/>
              <a:t> disposal requirements </a:t>
            </a:r>
          </a:p>
          <a:p>
            <a:pPr marL="0" indent="0">
              <a:buNone/>
            </a:pPr>
            <a:endParaRPr lang="en-US" dirty="0" smtClean="0"/>
          </a:p>
        </p:txBody>
      </p:sp>
      <p:sp>
        <p:nvSpPr>
          <p:cNvPr id="5" name="Slide Number Placeholder 4"/>
          <p:cNvSpPr>
            <a:spLocks noGrp="1"/>
          </p:cNvSpPr>
          <p:nvPr>
            <p:ph type="sldNum" sz="quarter" idx="12"/>
          </p:nvPr>
        </p:nvSpPr>
        <p:spPr/>
        <p:txBody>
          <a:bodyPr/>
          <a:lstStyle/>
          <a:p>
            <a:fld id="{1939E361-6CC3-4B93-8D02-0CA414705067}" type="slidenum">
              <a:rPr lang="en-US" smtClean="0"/>
              <a:pPr/>
              <a:t>7</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pic>
        <p:nvPicPr>
          <p:cNvPr id="10" name="Picture 9" descr="C:\Users\zbates\Desktop\Inspections\Marta May Photos\049.jpg"/>
          <p:cNvPicPr/>
          <p:nvPr/>
        </p:nvPicPr>
        <p:blipFill>
          <a:blip r:embed="rId4" cstate="print"/>
          <a:stretch>
            <a:fillRect/>
          </a:stretch>
        </p:blipFill>
        <p:spPr bwMode="auto">
          <a:xfrm>
            <a:off x="541020" y="2125980"/>
            <a:ext cx="3238500" cy="1943101"/>
          </a:xfrm>
          <a:prstGeom prst="rect">
            <a:avLst/>
          </a:prstGeom>
          <a:noFill/>
          <a:ln w="9525">
            <a:noFill/>
            <a:miter lim="800000"/>
            <a:headEnd/>
            <a:tailEnd/>
          </a:ln>
        </p:spPr>
      </p:pic>
      <p:pic>
        <p:nvPicPr>
          <p:cNvPr id="11" name="Picture 10" descr="\\deqnwr1\AQSHARE\Asbestos Program\NWR Shared Drive\NWR Asbestos Complaints_Enforcement\2015\RyanOlsenHomesLLC-31945NEWandRd\Photos\Originals\DEQ\IMG_0825.JPG"/>
          <p:cNvPicPr/>
          <p:nvPr/>
        </p:nvPicPr>
        <p:blipFill>
          <a:blip r:embed="rId5" cstate="print"/>
          <a:srcRect/>
          <a:stretch>
            <a:fillRect/>
          </a:stretch>
        </p:blipFill>
        <p:spPr bwMode="auto">
          <a:xfrm>
            <a:off x="541020" y="4145281"/>
            <a:ext cx="3467100" cy="2514598"/>
          </a:xfrm>
          <a:prstGeom prst="rect">
            <a:avLst/>
          </a:prstGeom>
          <a:noFill/>
          <a:ln w="9525">
            <a:noFill/>
            <a:miter lim="800000"/>
            <a:headEnd/>
            <a:tailEnd/>
          </a:ln>
        </p:spPr>
      </p:pic>
      <p:pic>
        <p:nvPicPr>
          <p:cNvPr id="12" name="Picture 11" descr="\\Deqnwr1\aqshare\ASBESTOS PROGRAM\NWR Shared Drive\NWR Asbestos Complaints\2015\15-1871_OregonAbatement\Photos\Abatement\IMG_2906.JPG"/>
          <p:cNvPicPr/>
          <p:nvPr/>
        </p:nvPicPr>
        <p:blipFill>
          <a:blip r:embed="rId6" cstate="print"/>
          <a:srcRect l="15673" t="7041"/>
          <a:stretch>
            <a:fillRect/>
          </a:stretch>
        </p:blipFill>
        <p:spPr bwMode="auto">
          <a:xfrm>
            <a:off x="4160520" y="4069083"/>
            <a:ext cx="3230880" cy="2788917"/>
          </a:xfrm>
          <a:prstGeom prst="rect">
            <a:avLst/>
          </a:prstGeom>
          <a:noFill/>
          <a:ln w="9525">
            <a:noFill/>
            <a:miter lim="800000"/>
            <a:headEnd/>
            <a:tailEnd/>
          </a:ln>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09054" y="1935479"/>
            <a:ext cx="3657604" cy="2057402"/>
          </a:xfrm>
          <a:prstGeom prst="rect">
            <a:avLst/>
          </a:prstGeom>
        </p:spPr>
      </p:pic>
    </p:spTree>
    <p:extLst>
      <p:ext uri="{BB962C8B-B14F-4D97-AF65-F5344CB8AC3E}">
        <p14:creationId xmlns:p14="http://schemas.microsoft.com/office/powerpoint/2010/main" val="10983123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buNone/>
            </a:pPr>
            <a:r>
              <a:rPr lang="en-US" dirty="0" smtClean="0"/>
              <a:t>Accredited laboratories for asbestos testing</a:t>
            </a:r>
          </a:p>
          <a:p>
            <a:pPr marL="0" indent="0">
              <a:buNone/>
            </a:pPr>
            <a:endParaRPr lang="en-US" dirty="0" smtClean="0"/>
          </a:p>
        </p:txBody>
      </p:sp>
      <p:sp>
        <p:nvSpPr>
          <p:cNvPr id="5" name="Slide Number Placeholder 4"/>
          <p:cNvSpPr>
            <a:spLocks noGrp="1"/>
          </p:cNvSpPr>
          <p:nvPr>
            <p:ph type="sldNum" sz="quarter" idx="12"/>
          </p:nvPr>
        </p:nvSpPr>
        <p:spPr/>
        <p:txBody>
          <a:bodyPr/>
          <a:lstStyle/>
          <a:p>
            <a:fld id="{1939E361-6CC3-4B93-8D02-0CA414705067}" type="slidenum">
              <a:rPr lang="en-US" smtClean="0"/>
              <a:pPr/>
              <a:t>8</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6800" y="2288653"/>
            <a:ext cx="7372672" cy="4147127"/>
          </a:xfrm>
          <a:prstGeom prst="rect">
            <a:avLst/>
          </a:prstGeom>
        </p:spPr>
      </p:pic>
    </p:spTree>
    <p:extLst>
      <p:ext uri="{BB962C8B-B14F-4D97-AF65-F5344CB8AC3E}">
        <p14:creationId xmlns:p14="http://schemas.microsoft.com/office/powerpoint/2010/main" val="40302665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lgn="ctr">
              <a:buNone/>
            </a:pPr>
            <a:r>
              <a:rPr lang="en-US" dirty="0" smtClean="0"/>
              <a:t>Communications plan</a:t>
            </a:r>
            <a:endParaRPr lang="en-ZW" dirty="0"/>
          </a:p>
          <a:p>
            <a:pPr marL="0" indent="0">
              <a:buNone/>
            </a:pPr>
            <a:endParaRPr lang="en-US" dirty="0" smtClean="0"/>
          </a:p>
        </p:txBody>
      </p:sp>
      <p:sp>
        <p:nvSpPr>
          <p:cNvPr id="5" name="Slide Number Placeholder 4"/>
          <p:cNvSpPr>
            <a:spLocks noGrp="1"/>
          </p:cNvSpPr>
          <p:nvPr>
            <p:ph type="sldNum" sz="quarter" idx="12"/>
          </p:nvPr>
        </p:nvSpPr>
        <p:spPr/>
        <p:txBody>
          <a:bodyPr/>
          <a:lstStyle/>
          <a:p>
            <a:fld id="{1939E361-6CC3-4B93-8D02-0CA414705067}" type="slidenum">
              <a:rPr lang="en-US" smtClean="0"/>
              <a:pPr/>
              <a:t>9</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4900" y="2209800"/>
            <a:ext cx="6934200" cy="4144169"/>
          </a:xfrm>
          <a:prstGeom prst="rect">
            <a:avLst/>
          </a:prstGeom>
        </p:spPr>
      </p:pic>
    </p:spTree>
    <p:extLst>
      <p:ext uri="{BB962C8B-B14F-4D97-AF65-F5344CB8AC3E}">
        <p14:creationId xmlns:p14="http://schemas.microsoft.com/office/powerpoint/2010/main" val="4502340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W"/>
          </a:p>
        </p:txBody>
      </p:sp>
      <p:sp>
        <p:nvSpPr>
          <p:cNvPr id="3" name="Content Placeholder 2"/>
          <p:cNvSpPr>
            <a:spLocks noGrp="1"/>
          </p:cNvSpPr>
          <p:nvPr>
            <p:ph idx="1"/>
          </p:nvPr>
        </p:nvSpPr>
        <p:spPr/>
        <p:txBody>
          <a:bodyPr/>
          <a:lstStyle/>
          <a:p>
            <a:pPr marL="0" indent="0">
              <a:buNone/>
            </a:pPr>
            <a:r>
              <a:rPr lang="en-US" b="1" dirty="0" smtClean="0"/>
              <a:t>DEQ </a:t>
            </a:r>
            <a:r>
              <a:rPr lang="en-US" b="1" dirty="0"/>
              <a:t>recommends </a:t>
            </a:r>
            <a:r>
              <a:rPr lang="en-US" b="1" dirty="0" smtClean="0"/>
              <a:t>that:</a:t>
            </a:r>
            <a:endParaRPr lang="en-ZW" b="1" dirty="0"/>
          </a:p>
          <a:p>
            <a:pPr marL="0" indent="0">
              <a:buNone/>
            </a:pPr>
            <a:endParaRPr lang="en-ZW" dirty="0"/>
          </a:p>
          <a:p>
            <a:pPr marL="0" indent="0">
              <a:buNone/>
            </a:pPr>
            <a:r>
              <a:rPr lang="en-US" dirty="0" smtClean="0"/>
              <a:t>The </a:t>
            </a:r>
            <a:r>
              <a:rPr lang="en-US" dirty="0"/>
              <a:t>commission approves the proposed asbestos rule amendments, as seen on pages </a:t>
            </a:r>
            <a:r>
              <a:rPr lang="en-US" dirty="0">
                <a:solidFill>
                  <a:srgbClr val="FF0000"/>
                </a:solidFill>
              </a:rPr>
              <a:t>AA</a:t>
            </a:r>
            <a:r>
              <a:rPr lang="en-US" dirty="0"/>
              <a:t> through </a:t>
            </a:r>
            <a:r>
              <a:rPr lang="en-US" dirty="0">
                <a:solidFill>
                  <a:srgbClr val="FF0000"/>
                </a:solidFill>
              </a:rPr>
              <a:t>BB </a:t>
            </a:r>
            <a:r>
              <a:rPr lang="en-US" dirty="0"/>
              <a:t>of the staff report for this agenda item</a:t>
            </a:r>
            <a:r>
              <a:rPr lang="en-US" dirty="0" smtClean="0"/>
              <a:t>.</a:t>
            </a:r>
            <a:endParaRPr lang="en-ZW" dirty="0"/>
          </a:p>
          <a:p>
            <a:pPr marL="0" indent="0">
              <a:buNone/>
            </a:pPr>
            <a:endParaRPr lang="en-US" dirty="0" smtClean="0"/>
          </a:p>
        </p:txBody>
      </p:sp>
      <p:sp>
        <p:nvSpPr>
          <p:cNvPr id="5" name="Slide Number Placeholder 4"/>
          <p:cNvSpPr>
            <a:spLocks noGrp="1"/>
          </p:cNvSpPr>
          <p:nvPr>
            <p:ph type="sldNum" sz="quarter" idx="12"/>
          </p:nvPr>
        </p:nvSpPr>
        <p:spPr/>
        <p:txBody>
          <a:bodyPr/>
          <a:lstStyle/>
          <a:p>
            <a:fld id="{1939E361-6CC3-4B93-8D02-0CA414705067}" type="slidenum">
              <a:rPr lang="en-US" smtClean="0"/>
              <a:pPr/>
              <a:t>10</a:t>
            </a:fld>
            <a:endParaRPr lang="en-US"/>
          </a:p>
        </p:txBody>
      </p:sp>
      <p:sp>
        <p:nvSpPr>
          <p:cNvPr id="6" name="Title 1"/>
          <p:cNvSpPr txBox="1">
            <a:spLocks/>
          </p:cNvSpPr>
          <p:nvPr/>
        </p:nvSpPr>
        <p:spPr>
          <a:xfrm>
            <a:off x="541020" y="304800"/>
            <a:ext cx="8077200" cy="838199"/>
          </a:xfrm>
          <a:prstGeom prst="rect">
            <a:avLst/>
          </a:prstGeom>
          <a:solidFill>
            <a:srgbClr val="439777"/>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3200" smtClean="0">
                <a:solidFill>
                  <a:schemeClr val="bg1"/>
                </a:solidFill>
              </a:rPr>
              <a:t>Air Quality, Asbestos 2018 Rulemaking</a:t>
            </a:r>
            <a:endParaRPr lang="en-US" sz="3200" dirty="0">
              <a:solidFill>
                <a:schemeClr val="bg1"/>
              </a:solidFill>
            </a:endParaRPr>
          </a:p>
        </p:txBody>
      </p:sp>
      <p:pic>
        <p:nvPicPr>
          <p:cNvPr id="7" name="Picture 6" descr="Logo Color RegularSM.jpg"/>
          <p:cNvPicPr>
            <a:picLocks noChangeAspect="1"/>
          </p:cNvPicPr>
          <p:nvPr/>
        </p:nvPicPr>
        <p:blipFill>
          <a:blip r:embed="rId3" cstate="print"/>
          <a:stretch>
            <a:fillRect/>
          </a:stretch>
        </p:blipFill>
        <p:spPr>
          <a:xfrm>
            <a:off x="457200" y="5990590"/>
            <a:ext cx="320040" cy="731520"/>
          </a:xfrm>
          <a:prstGeom prst="rect">
            <a:avLst/>
          </a:prstGeom>
        </p:spPr>
      </p:pic>
    </p:spTree>
    <p:extLst>
      <p:ext uri="{BB962C8B-B14F-4D97-AF65-F5344CB8AC3E}">
        <p14:creationId xmlns:p14="http://schemas.microsoft.com/office/powerpoint/2010/main" val="36278429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Asbestos2018.EQCPresentation.potx" id="{0F273A9C-2389-4BAD-9F80-8DD22AB4419B}" vid="{C55550E7-8BB8-47D7-9776-6F2409E4561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opic xmlns="$ListId:docs;">E - EQC Preparation</Topic>
    <Subtopic xmlns="$ListId:docs;"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3BFE5174AD7834F9EED0BA1A03C203E" ma:contentTypeVersion="" ma:contentTypeDescription="Create a new document." ma:contentTypeScope="" ma:versionID="d355d436ebba487f5d825c61f4b8e0d1">
  <xsd:schema xmlns:xsd="http://www.w3.org/2001/XMLSchema" xmlns:xs="http://www.w3.org/2001/XMLSchema" xmlns:p="http://schemas.microsoft.com/office/2006/metadata/properties" xmlns:ns2="$ListId:docs;" targetNamespace="http://schemas.microsoft.com/office/2006/metadata/properties" ma:root="true" ma:fieldsID="4d97b0ac42d8abe8b5bd9b64daadd073" ns2:_="">
    <xsd:import namespace="$ListId:docs;"/>
    <xsd:element name="properties">
      <xsd:complexType>
        <xsd:sequence>
          <xsd:element name="documentManagement">
            <xsd:complexType>
              <xsd:all>
                <xsd:element ref="ns2:Topic" minOccurs="0"/>
                <xsd:element ref="ns2:Subtopic"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ListId:docs;" elementFormDefault="qualified">
    <xsd:import namespace="http://schemas.microsoft.com/office/2006/documentManagement/types"/>
    <xsd:import namespace="http://schemas.microsoft.com/office/infopath/2007/PartnerControls"/>
    <xsd:element name="Topic" ma:index="8" nillable="true" ma:displayName="Topic" ma:default="Select..." ma:format="Dropdown" ma:internalName="Topic">
      <xsd:simpleType>
        <xsd:restriction base="dms:Choice">
          <xsd:enumeration value="Select..."/>
          <xsd:enumeration value="A - Planning"/>
          <xsd:enumeration value="B - Stakeholder Involvement"/>
          <xsd:enumeration value="C - Fee Approval"/>
          <xsd:enumeration value="D - Public Notice"/>
          <xsd:enumeration value="E - EQC Preparation"/>
          <xsd:enumeration value="F - Supporting Documents"/>
        </xsd:restriction>
      </xsd:simpleType>
    </xsd:element>
    <xsd:element name="Subtopic" ma:index="9" nillable="true" ma:displayName="Subtopic" ma:internalName="Subtopic">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9E8E8CD-2081-4952-A002-E21E4AD07AE4}">
  <ds:schemaRefs>
    <ds:schemaRef ds:uri="http://schemas.microsoft.com/sharepoint/v3/contenttype/forms"/>
  </ds:schemaRefs>
</ds:datastoreItem>
</file>

<file path=customXml/itemProps2.xml><?xml version="1.0" encoding="utf-8"?>
<ds:datastoreItem xmlns:ds="http://schemas.openxmlformats.org/officeDocument/2006/customXml" ds:itemID="{C7E6994D-EDE0-4EC1-968D-B3A77F2A8A11}">
  <ds:schemaRef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ListId:docs;"/>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73F8614F-A9B9-4E12-A3C8-5EA5499915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ListId:doc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359</TotalTime>
  <Words>510</Words>
  <Application>Microsoft Office PowerPoint</Application>
  <PresentationFormat>On-screen Show (4:3)</PresentationFormat>
  <Paragraphs>87</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Air Quality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State of Oregon Department of Environmental Quality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EQC Presentation</dc:title>
  <dc:creator>State of Oregon</dc:creator>
  <cp:lastModifiedBy>MARTIN Michele</cp:lastModifiedBy>
  <cp:revision>59</cp:revision>
  <cp:lastPrinted>2018-08-14T20:49:54Z</cp:lastPrinted>
  <dcterms:created xsi:type="dcterms:W3CDTF">2012-12-04T19:19:06Z</dcterms:created>
  <dcterms:modified xsi:type="dcterms:W3CDTF">2018-08-14T22:54:11Z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0x010100D3BFE5174AD7834F9EED0BA1A03C203E</vt:lpwstr>
  </property>
</Properties>
</file>