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handoutMasters/handoutMaster1.xml" ContentType="application/vnd.openxmlformats-officedocument.presentationml.handout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8" r:id="rId3"/>
    <p:sldId id="263" r:id="rId4"/>
    <p:sldId id="262" r:id="rId5"/>
    <p:sldId id="264" r:id="rId6"/>
    <p:sldId id="265" r:id="rId7"/>
    <p:sldId id="266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8D6F"/>
    <a:srgbClr val="439777"/>
    <a:srgbClr val="57B5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>
    <p:restoredLeft sz="15620"/>
    <p:restoredTop sz="79152" autoAdjust="0"/>
  </p:normalViewPr>
  <p:slideViewPr>
    <p:cSldViewPr>
      <p:cViewPr varScale="1">
        <p:scale>
          <a:sx n="84" d="100"/>
          <a:sy n="84" d="100"/>
        </p:scale>
        <p:origin x="69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196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8D53A8-AF38-44F1-8021-F45F86ED3388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1FE7DC-AF17-4CED-BBAD-99629945E2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7631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FA58A6A-672E-42C1-9923-B36BC5212A65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AF82455-C0D0-4D1F-9AAC-DE7932F6FE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224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Thank you Chair O’Keefe and members of the Commission.</a:t>
            </a:r>
          </a:p>
          <a:p>
            <a:endParaRPr lang="en-US" dirty="0" smtClean="0"/>
          </a:p>
          <a:p>
            <a:r>
              <a:rPr lang="en-US" dirty="0" smtClean="0"/>
              <a:t>For the record I am Jennifer Wigal, the Water Quality Program Manager. I am also serving as the manager for the Surface Water Management Section.</a:t>
            </a:r>
          </a:p>
          <a:p>
            <a:endParaRPr lang="en-US" dirty="0" smtClean="0"/>
          </a:p>
          <a:p>
            <a:r>
              <a:rPr lang="en-US" dirty="0" smtClean="0"/>
              <a:t>With me is William Knight, policy analyst for the Surface Water Management Section. </a:t>
            </a:r>
          </a:p>
          <a:p>
            <a:endParaRPr lang="en-US" dirty="0" smtClean="0"/>
          </a:p>
          <a:p>
            <a:r>
              <a:rPr lang="en-US" dirty="0" smtClean="0"/>
              <a:t>This section oversees the administration of General and Individual NPDES and WPCF Permits as well as Onsite permits. </a:t>
            </a:r>
          </a:p>
          <a:p>
            <a:endParaRPr lang="en-US" dirty="0" smtClean="0"/>
          </a:p>
          <a:p>
            <a:r>
              <a:rPr lang="en-US" dirty="0" smtClean="0"/>
              <a:t>Today’s proposal addresses these permits. (NEXT SLIDE)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82455-C0D0-4D1F-9AAC-DE7932F6FEA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2212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eaLnBrk="0" fontAlgn="base" hangingPunct="0">
              <a:spcBef>
                <a:spcPct val="3000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This rulemaking proposes permit fee increases to address anticipated permit program cost increases.</a:t>
            </a:r>
          </a:p>
          <a:p>
            <a:pPr marL="232943" indent="-232943" eaLnBrk="0" fontAlgn="base" hangingPunct="0">
              <a:spcBef>
                <a:spcPct val="3000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  <a:p>
            <a:pPr marL="232943" indent="-232943" eaLnBrk="0" fontAlgn="base" hangingPunct="0">
              <a:spcBef>
                <a:spcPct val="3000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DEQ is proposing a 2.9 percent increase of existing fees. </a:t>
            </a:r>
          </a:p>
          <a:p>
            <a:endParaRPr lang="en-US" dirty="0" smtClean="0"/>
          </a:p>
          <a:p>
            <a:r>
              <a:rPr lang="en-US" dirty="0" smtClean="0"/>
              <a:t>(NEXT SLIDE)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82455-C0D0-4D1F-9AAC-DE7932F6FEA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9010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2875" y="152400"/>
            <a:ext cx="4184650" cy="31384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81000" y="3505200"/>
            <a:ext cx="6324600" cy="5638800"/>
          </a:xfrm>
        </p:spPr>
        <p:txBody>
          <a:bodyPr/>
          <a:lstStyle/>
          <a:p>
            <a:r>
              <a:rPr lang="en-US" b="1" dirty="0" smtClean="0">
                <a:cs typeface="Times New Roman" panose="02020603050405020304" pitchFamily="18" charset="0"/>
              </a:rPr>
              <a:t>Additional revenue needed:</a:t>
            </a:r>
          </a:p>
          <a:p>
            <a:r>
              <a:rPr lang="en-US" dirty="0" smtClean="0">
                <a:cs typeface="Times New Roman" panose="02020603050405020304" pitchFamily="18" charset="0"/>
              </a:rPr>
              <a:t>It’s </a:t>
            </a:r>
            <a:r>
              <a:rPr lang="en-US" dirty="0">
                <a:cs typeface="Times New Roman" panose="02020603050405020304" pitchFamily="18" charset="0"/>
              </a:rPr>
              <a:t>estimated the 2.9 percent fee increase will generate additional revenue of about</a:t>
            </a:r>
            <a:r>
              <a:rPr lang="en-US" b="1" dirty="0">
                <a:cs typeface="Times New Roman" panose="02020603050405020304" pitchFamily="18" charset="0"/>
              </a:rPr>
              <a:t> </a:t>
            </a:r>
            <a:r>
              <a:rPr lang="en-US" b="1" dirty="0"/>
              <a:t>$149,983 </a:t>
            </a:r>
            <a:r>
              <a:rPr lang="en-US" dirty="0">
                <a:cs typeface="Times New Roman" panose="02020603050405020304" pitchFamily="18" charset="0"/>
              </a:rPr>
              <a:t>for FY </a:t>
            </a:r>
            <a:r>
              <a:rPr lang="en-US" dirty="0" smtClean="0">
                <a:cs typeface="Times New Roman" panose="02020603050405020304" pitchFamily="18" charset="0"/>
              </a:rPr>
              <a:t>2015</a:t>
            </a:r>
            <a:r>
              <a:rPr lang="en-US" dirty="0">
                <a:cs typeface="Times New Roman" panose="02020603050405020304" pitchFamily="18" charset="0"/>
              </a:rPr>
              <a:t>. </a:t>
            </a:r>
            <a:endParaRPr lang="en-US" dirty="0" smtClean="0">
              <a:cs typeface="Times New Roman" panose="02020603050405020304" pitchFamily="18" charset="0"/>
            </a:endParaRPr>
          </a:p>
          <a:p>
            <a:endParaRPr lang="en-US" dirty="0">
              <a:cs typeface="Times New Roman" panose="02020603050405020304" pitchFamily="18" charset="0"/>
            </a:endParaRPr>
          </a:p>
          <a:p>
            <a:r>
              <a:rPr lang="en-US" b="1" dirty="0" smtClean="0">
                <a:cs typeface="Times New Roman" panose="02020603050405020304" pitchFamily="18" charset="0"/>
              </a:rPr>
              <a:t>Annual Review and No </a:t>
            </a:r>
            <a:r>
              <a:rPr lang="en-US" b="1" dirty="0" smtClean="0">
                <a:cs typeface="Times New Roman" panose="02020603050405020304" pitchFamily="18" charset="0"/>
              </a:rPr>
              <a:t>more than 3 percent (gradual):</a:t>
            </a:r>
            <a:endParaRPr lang="en-US" b="1" dirty="0">
              <a:cs typeface="Times New Roman" panose="02020603050405020304" pitchFamily="18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cs typeface="Times New Roman" panose="02020603050405020304" pitchFamily="18" charset="0"/>
              </a:rPr>
              <a:t>To determine whether and how much fees would need to be increased, DEQ compared expected program cost for FY 2015 relative to FY 2013-14, per full-time employee.</a:t>
            </a:r>
          </a:p>
          <a:p>
            <a:endParaRPr lang="en-US" dirty="0" smtClean="0">
              <a:cs typeface="Times New Roman" panose="02020603050405020304" pitchFamily="18" charset="0"/>
            </a:endParaRPr>
          </a:p>
          <a:p>
            <a:r>
              <a:rPr lang="en-US" dirty="0" smtClean="0">
                <a:cs typeface="Times New Roman" panose="02020603050405020304" pitchFamily="18" charset="0"/>
              </a:rPr>
              <a:t>Program </a:t>
            </a:r>
            <a:r>
              <a:rPr lang="en-US" dirty="0">
                <a:cs typeface="Times New Roman" panose="02020603050405020304" pitchFamily="18" charset="0"/>
              </a:rPr>
              <a:t>costs include staff salaries and benefits, rent, utilities, attorney general fees, and other items needed to run the water quality permit program.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>
              <a:cs typeface="Times New Roman" panose="02020603050405020304" pitchFamily="18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cs typeface="Times New Roman" panose="02020603050405020304" pitchFamily="18" charset="0"/>
              </a:rPr>
              <a:t>By statute</a:t>
            </a:r>
            <a:r>
              <a:rPr lang="en-US" baseline="0" dirty="0" smtClean="0">
                <a:cs typeface="Times New Roman" panose="02020603050405020304" pitchFamily="18" charset="0"/>
              </a:rPr>
              <a:t> the commission is </a:t>
            </a:r>
            <a:r>
              <a:rPr lang="en-US" dirty="0" smtClean="0">
                <a:cs typeface="Times New Roman" panose="02020603050405020304" pitchFamily="18" charset="0"/>
              </a:rPr>
              <a:t>authorized to increase WQ permit fees by </a:t>
            </a:r>
            <a:r>
              <a:rPr lang="en-US" b="1" dirty="0" smtClean="0">
                <a:cs typeface="Times New Roman" panose="02020603050405020304" pitchFamily="18" charset="0"/>
              </a:rPr>
              <a:t>no more than 3 percent </a:t>
            </a:r>
            <a:r>
              <a:rPr lang="en-US" dirty="0" smtClean="0">
                <a:cs typeface="Times New Roman" panose="02020603050405020304" pitchFamily="18" charset="0"/>
              </a:rPr>
              <a:t>each year. </a:t>
            </a:r>
          </a:p>
          <a:p>
            <a:endParaRPr lang="en-US" dirty="0" smtClean="0">
              <a:cs typeface="Times New Roman" panose="02020603050405020304" pitchFamily="18" charset="0"/>
            </a:endParaRPr>
          </a:p>
          <a:p>
            <a:r>
              <a:rPr lang="en-US" b="1" dirty="0" smtClean="0">
                <a:cs typeface="Times New Roman" panose="02020603050405020304" pitchFamily="18" charset="0"/>
              </a:rPr>
              <a:t>Preserves 60/40</a:t>
            </a:r>
            <a:endParaRPr lang="en-US" b="1" dirty="0">
              <a:cs typeface="Times New Roman" panose="02020603050405020304" pitchFamily="18" charset="0"/>
            </a:endParaRPr>
          </a:p>
          <a:p>
            <a:r>
              <a:rPr lang="en-US" dirty="0" smtClean="0"/>
              <a:t>DEQ’s standing advisory committee for wastewater permitting</a:t>
            </a:r>
            <a:r>
              <a:rPr lang="en-US" baseline="0" dirty="0" smtClean="0"/>
              <a:t> recommends that </a:t>
            </a:r>
            <a:r>
              <a:rPr lang="en-US" dirty="0" smtClean="0"/>
              <a:t>funding </a:t>
            </a:r>
            <a:r>
              <a:rPr lang="en-US" dirty="0"/>
              <a:t>for the permit program be 60 percent permit fees and 40 percent public funds. </a:t>
            </a:r>
            <a:r>
              <a:rPr lang="en-US" dirty="0" smtClean="0"/>
              <a:t>The 2.9 percent preserves this recommended</a:t>
            </a:r>
            <a:r>
              <a:rPr lang="en-US" baseline="0" dirty="0" smtClean="0"/>
              <a:t> funding balance. </a:t>
            </a:r>
            <a:r>
              <a:rPr lang="en-US" dirty="0" smtClean="0"/>
              <a:t>This </a:t>
            </a:r>
            <a:r>
              <a:rPr lang="en-US" dirty="0"/>
              <a:t>is consistent with how the 2012 and 2013 fee increases were calculated. </a:t>
            </a:r>
          </a:p>
          <a:p>
            <a:endParaRPr lang="en-US" dirty="0"/>
          </a:p>
          <a:p>
            <a:endParaRPr lang="en-US" dirty="0">
              <a:cs typeface="Times New Roman" panose="02020603050405020304" pitchFamily="18" charset="0"/>
            </a:endParaRPr>
          </a:p>
          <a:p>
            <a:r>
              <a:rPr lang="en-US" dirty="0" smtClean="0">
                <a:cs typeface="Times New Roman" panose="02020603050405020304" pitchFamily="18" charset="0"/>
              </a:rPr>
              <a:t>(NEXT SLIDE)</a:t>
            </a:r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82455-C0D0-4D1F-9AAC-DE7932F6FEA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707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The first up-to-3% fee increase was adopted in 2007.  </a:t>
            </a:r>
          </a:p>
          <a:p>
            <a:endParaRPr lang="en-US" dirty="0" smtClean="0">
              <a:cs typeface="Times New Roman" panose="02020603050405020304" pitchFamily="18" charset="0"/>
            </a:endParaRPr>
          </a:p>
          <a:p>
            <a:r>
              <a:rPr lang="en-US" dirty="0" smtClean="0">
                <a:cs typeface="Times New Roman" panose="02020603050405020304" pitchFamily="18" charset="0"/>
              </a:rPr>
              <a:t>The commission also adopted permit fee increases in 2008, 2010, 2011 and 2012 and 2013 to cover increased program costs. </a:t>
            </a:r>
          </a:p>
          <a:p>
            <a:endParaRPr lang="en-US" dirty="0" smtClean="0">
              <a:cs typeface="Times New Roman" panose="02020603050405020304" pitchFamily="18" charset="0"/>
            </a:endParaRPr>
          </a:p>
          <a:p>
            <a:r>
              <a:rPr lang="en-US" dirty="0" smtClean="0">
                <a:cs typeface="Times New Roman" panose="02020603050405020304" pitchFamily="18" charset="0"/>
              </a:rPr>
              <a:t>(NEXT SLIDE)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82455-C0D0-4D1F-9AAC-DE7932F6FEA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7313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781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81000" y="4092892"/>
            <a:ext cx="6248400" cy="4517708"/>
          </a:xfrm>
        </p:spPr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As a result of this rulemaking, fees for most individual and general permit holders fees would increase by 2.9 percent.  </a:t>
            </a:r>
          </a:p>
          <a:p>
            <a:endParaRPr lang="en-US" dirty="0" smtClean="0">
              <a:cs typeface="Times New Roman" panose="02020603050405020304" pitchFamily="18" charset="0"/>
            </a:endParaRPr>
          </a:p>
          <a:p>
            <a:r>
              <a:rPr lang="en-US" dirty="0" smtClean="0">
                <a:cs typeface="Times New Roman" panose="02020603050405020304" pitchFamily="18" charset="0"/>
              </a:rPr>
              <a:t>There are three exceptions:</a:t>
            </a:r>
          </a:p>
          <a:p>
            <a:endParaRPr lang="en-US" dirty="0" smtClean="0">
              <a:cs typeface="Times New Roman" panose="02020603050405020304" pitchFamily="18" charset="0"/>
            </a:endParaRPr>
          </a:p>
          <a:p>
            <a:r>
              <a:rPr lang="en-US" b="1" dirty="0" smtClean="0">
                <a:cs typeface="Times New Roman" panose="02020603050405020304" pitchFamily="18" charset="0"/>
              </a:rPr>
              <a:t>Suction dredge </a:t>
            </a:r>
            <a:r>
              <a:rPr lang="en-US" dirty="0" smtClean="0">
                <a:cs typeface="Times New Roman" panose="02020603050405020304" pitchFamily="18" charset="0"/>
              </a:rPr>
              <a:t>general permit fees would not increase since those fees are set in statute, and can only be changed by the Legislature. </a:t>
            </a:r>
          </a:p>
          <a:p>
            <a:endParaRPr lang="en-US" dirty="0" smtClean="0"/>
          </a:p>
          <a:p>
            <a:r>
              <a:rPr lang="en-US" b="1" dirty="0" err="1" smtClean="0"/>
              <a:t>Graywater</a:t>
            </a:r>
            <a:r>
              <a:rPr lang="en-US" b="1" dirty="0" smtClean="0"/>
              <a:t> </a:t>
            </a:r>
            <a:r>
              <a:rPr lang="en-US" dirty="0" smtClean="0"/>
              <a:t>general permit fees would not increase to encourage program implementation. </a:t>
            </a:r>
          </a:p>
          <a:p>
            <a:endParaRPr lang="en-US" dirty="0" smtClean="0">
              <a:cs typeface="Times New Roman" panose="02020603050405020304" pitchFamily="18" charset="0"/>
            </a:endParaRPr>
          </a:p>
          <a:p>
            <a:r>
              <a:rPr lang="en-US" b="1" dirty="0" smtClean="0"/>
              <a:t>Small </a:t>
            </a:r>
            <a:r>
              <a:rPr lang="en-US" b="1" dirty="0" err="1" smtClean="0"/>
              <a:t>offstream</a:t>
            </a:r>
            <a:r>
              <a:rPr lang="en-US" b="1" dirty="0" smtClean="0"/>
              <a:t> mining </a:t>
            </a:r>
            <a:r>
              <a:rPr lang="en-US" dirty="0" smtClean="0"/>
              <a:t>operations do not have application fees or annual fees.  </a:t>
            </a:r>
          </a:p>
          <a:p>
            <a:endParaRPr lang="en-US" dirty="0" smtClean="0">
              <a:cs typeface="Times New Roman" panose="02020603050405020304" pitchFamily="18" charset="0"/>
            </a:endParaRPr>
          </a:p>
          <a:p>
            <a:r>
              <a:rPr lang="en-US" dirty="0" smtClean="0">
                <a:cs typeface="Times New Roman" panose="02020603050405020304" pitchFamily="18" charset="0"/>
              </a:rPr>
              <a:t>If adopted, the fee increases will be </a:t>
            </a:r>
            <a:r>
              <a:rPr lang="en-US" b="1" dirty="0" smtClean="0">
                <a:cs typeface="Times New Roman" panose="02020603050405020304" pitchFamily="18" charset="0"/>
              </a:rPr>
              <a:t>effective Dec. 1, 2014</a:t>
            </a:r>
            <a:r>
              <a:rPr lang="en-US" dirty="0" smtClean="0">
                <a:cs typeface="Times New Roman" panose="02020603050405020304" pitchFamily="18" charset="0"/>
              </a:rPr>
              <a:t>.  DEQ will include an explanation of the fee increases with annual fee invoices.  DEQ will also notify interested </a:t>
            </a:r>
            <a:r>
              <a:rPr lang="en-US" dirty="0" smtClean="0">
                <a:cs typeface="Times New Roman" panose="02020603050405020304" pitchFamily="18" charset="0"/>
              </a:rPr>
              <a:t>parties </a:t>
            </a:r>
            <a:r>
              <a:rPr lang="en-US" sz="800" dirty="0" smtClean="0">
                <a:cs typeface="Times New Roman" panose="02020603050405020304" pitchFamily="18" charset="0"/>
              </a:rPr>
              <a:t>(</a:t>
            </a:r>
            <a:r>
              <a:rPr lang="en-US" sz="800" dirty="0" err="1">
                <a:cs typeface="Times New Roman" panose="02020603050405020304" pitchFamily="18" charset="0"/>
              </a:rPr>
              <a:t>GovDelivery</a:t>
            </a:r>
            <a:r>
              <a:rPr lang="en-US" sz="800" dirty="0">
                <a:cs typeface="Times New Roman" panose="02020603050405020304" pitchFamily="18" charset="0"/>
              </a:rPr>
              <a:t>).    </a:t>
            </a:r>
            <a:endParaRPr lang="en-US" dirty="0" smtClean="0">
              <a:cs typeface="Times New Roman" panose="02020603050405020304" pitchFamily="18" charset="0"/>
            </a:endParaRPr>
          </a:p>
          <a:p>
            <a:endParaRPr lang="en-US" dirty="0" smtClean="0">
              <a:cs typeface="Times New Roman" panose="02020603050405020304" pitchFamily="18" charset="0"/>
            </a:endParaRPr>
          </a:p>
          <a:p>
            <a:r>
              <a:rPr lang="en-US" dirty="0" smtClean="0">
                <a:cs typeface="Times New Roman" panose="02020603050405020304" pitchFamily="18" charset="0"/>
              </a:rPr>
              <a:t>(NEXT SLIDE)</a:t>
            </a:r>
          </a:p>
          <a:p>
            <a:endParaRPr lang="en-US" dirty="0" smtClean="0">
              <a:cs typeface="Times New Roman" panose="02020603050405020304" pitchFamily="18" charset="0"/>
            </a:endParaRPr>
          </a:p>
          <a:p>
            <a:r>
              <a:rPr lang="en-US" i="1" u="sng" dirty="0">
                <a:cs typeface="Times New Roman" panose="02020603050405020304" pitchFamily="18" charset="0"/>
              </a:rPr>
              <a:t>N</a:t>
            </a:r>
            <a:r>
              <a:rPr lang="en-US" i="1" u="sng" dirty="0" smtClean="0">
                <a:cs typeface="Times New Roman" panose="02020603050405020304" pitchFamily="18" charset="0"/>
              </a:rPr>
              <a:t>ote:</a:t>
            </a:r>
            <a:r>
              <a:rPr lang="en-US" i="1" dirty="0" smtClean="0">
                <a:cs typeface="Times New Roman" panose="02020603050405020304" pitchFamily="18" charset="0"/>
              </a:rPr>
              <a:t> </a:t>
            </a:r>
          </a:p>
          <a:p>
            <a:r>
              <a:rPr lang="en-US" i="1" dirty="0" smtClean="0">
                <a:cs typeface="Times New Roman" panose="02020603050405020304" pitchFamily="18" charset="0"/>
              </a:rPr>
              <a:t>Based on recent counts, approx.</a:t>
            </a:r>
            <a:r>
              <a:rPr lang="en-US" i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i="1" dirty="0" smtClean="0">
                <a:cs typeface="Times New Roman" panose="02020603050405020304" pitchFamily="18" charset="0"/>
              </a:rPr>
              <a:t>3,500</a:t>
            </a:r>
            <a:r>
              <a:rPr lang="en-US" i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i="1" dirty="0" smtClean="0">
                <a:cs typeface="Times New Roman" panose="02020603050405020304" pitchFamily="18" charset="0"/>
              </a:rPr>
              <a:t>permit </a:t>
            </a:r>
            <a:r>
              <a:rPr lang="en-US" i="1" u="sng" dirty="0" smtClean="0">
                <a:cs typeface="Times New Roman" panose="02020603050405020304" pitchFamily="18" charset="0"/>
              </a:rPr>
              <a:t>holders</a:t>
            </a:r>
            <a:r>
              <a:rPr lang="en-US" i="1" dirty="0" smtClean="0">
                <a:cs typeface="Times New Roman" panose="02020603050405020304" pitchFamily="18" charset="0"/>
              </a:rPr>
              <a:t> affected by proposed fee increase. (The total number of permits – approx. 3,800 – affected is higher due to sites with multiple permits.)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i="1" dirty="0" smtClean="0">
                <a:cs typeface="Times New Roman" panose="02020603050405020304" pitchFamily="18" charset="0"/>
              </a:rPr>
              <a:t>Oregon State Agencies: 128 permits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i="1" dirty="0" smtClean="0">
                <a:cs typeface="Times New Roman" panose="02020603050405020304" pitchFamily="18" charset="0"/>
              </a:rPr>
              <a:t>Local </a:t>
            </a:r>
            <a:r>
              <a:rPr lang="en-US" i="1" dirty="0" err="1" smtClean="0">
                <a:cs typeface="Times New Roman" panose="02020603050405020304" pitchFamily="18" charset="0"/>
              </a:rPr>
              <a:t>Gov’s</a:t>
            </a:r>
            <a:r>
              <a:rPr lang="en-US" i="1" dirty="0" smtClean="0">
                <a:cs typeface="Times New Roman" panose="02020603050405020304" pitchFamily="18" charset="0"/>
              </a:rPr>
              <a:t>: 442 permits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i="1" dirty="0" smtClean="0">
                <a:cs typeface="Times New Roman" panose="02020603050405020304" pitchFamily="18" charset="0"/>
              </a:rPr>
              <a:t>Large Business: 150 permits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i="1" dirty="0" smtClean="0">
                <a:cs typeface="Times New Roman" panose="02020603050405020304" pitchFamily="18" charset="0"/>
              </a:rPr>
              <a:t>Small business: About 3,0000 permits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82455-C0D0-4D1F-9AAC-DE7932F6FEA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3326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44478" y="53340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6019800" cy="4572000"/>
          </a:xfrm>
        </p:spPr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Recognizing that concerns may exist about the proposed permit fees, DEQ engaged the public in the rulemaking in a variety of ways.  </a:t>
            </a:r>
          </a:p>
          <a:p>
            <a:endParaRPr lang="en-US" dirty="0" smtClean="0">
              <a:cs typeface="Times New Roman" panose="02020603050405020304" pitchFamily="18" charset="0"/>
            </a:endParaRPr>
          </a:p>
          <a:p>
            <a:r>
              <a:rPr lang="en-US" dirty="0" smtClean="0">
                <a:cs typeface="Times New Roman" panose="02020603050405020304" pitchFamily="18" charset="0"/>
              </a:rPr>
              <a:t>DEQ:</a:t>
            </a:r>
          </a:p>
          <a:p>
            <a:pPr marL="168275" indent="-168275">
              <a:buFontTx/>
              <a:buChar char="•"/>
            </a:pPr>
            <a:r>
              <a:rPr lang="en-US" dirty="0" smtClean="0">
                <a:cs typeface="Times New Roman" panose="02020603050405020304" pitchFamily="18" charset="0"/>
              </a:rPr>
              <a:t>Provided information to permit holders during the public comment period;</a:t>
            </a:r>
          </a:p>
          <a:p>
            <a:pPr marL="168275" indent="-168275">
              <a:buFontTx/>
              <a:buChar char="•"/>
            </a:pPr>
            <a:r>
              <a:rPr lang="en-US" dirty="0" smtClean="0">
                <a:cs typeface="Times New Roman" panose="02020603050405020304" pitchFamily="18" charset="0"/>
              </a:rPr>
              <a:t>Hosted a</a:t>
            </a:r>
            <a:r>
              <a:rPr lang="en-US" baseline="0" dirty="0" smtClean="0">
                <a:cs typeface="Times New Roman" panose="02020603050405020304" pitchFamily="18" charset="0"/>
              </a:rPr>
              <a:t> fiscal advisory committee </a:t>
            </a:r>
            <a:r>
              <a:rPr lang="en-US" dirty="0" smtClean="0">
                <a:cs typeface="Times New Roman" panose="02020603050405020304" pitchFamily="18" charset="0"/>
              </a:rPr>
              <a:t>on </a:t>
            </a:r>
            <a:r>
              <a:rPr lang="en-US" dirty="0" smtClean="0">
                <a:cs typeface="Times New Roman" panose="02020603050405020304" pitchFamily="18" charset="0"/>
              </a:rPr>
              <a:t>the fiscal impact statement;</a:t>
            </a:r>
          </a:p>
          <a:p>
            <a:pPr marL="168275" indent="-168275">
              <a:buFontTx/>
              <a:buChar char="•"/>
            </a:pPr>
            <a:r>
              <a:rPr lang="en-US" dirty="0" smtClean="0">
                <a:cs typeface="Times New Roman" panose="02020603050405020304" pitchFamily="18" charset="0"/>
              </a:rPr>
              <a:t>Held one public hearing in </a:t>
            </a:r>
            <a:r>
              <a:rPr lang="en-US" dirty="0" smtClean="0">
                <a:cs typeface="Times New Roman" panose="02020603050405020304" pitchFamily="18" charset="0"/>
              </a:rPr>
              <a:t>Portland (no attendees); </a:t>
            </a:r>
            <a:endParaRPr lang="en-US" dirty="0" smtClean="0">
              <a:cs typeface="Times New Roman" panose="02020603050405020304" pitchFamily="18" charset="0"/>
            </a:endParaRPr>
          </a:p>
          <a:p>
            <a:pPr marL="168275" indent="-168275">
              <a:buFontTx/>
              <a:buChar char="•"/>
            </a:pPr>
            <a:r>
              <a:rPr lang="en-US" dirty="0" smtClean="0">
                <a:cs typeface="Times New Roman" panose="02020603050405020304" pitchFamily="18" charset="0"/>
              </a:rPr>
              <a:t>Provided notification of the rulemaking to all affected permit holders through 7,800 emails to persons registered for water quality program </a:t>
            </a:r>
            <a:r>
              <a:rPr lang="en-US" dirty="0" smtClean="0">
                <a:cs typeface="Times New Roman" panose="02020603050405020304" pitchFamily="18" charset="0"/>
              </a:rPr>
              <a:t>updates.</a:t>
            </a:r>
          </a:p>
          <a:p>
            <a:pPr marL="168275" indent="-168275">
              <a:buFontTx/>
              <a:buChar char="•"/>
            </a:pPr>
            <a:r>
              <a:rPr lang="en-US" dirty="0" smtClean="0">
                <a:cs typeface="Times New Roman" panose="02020603050405020304" pitchFamily="18" charset="0"/>
              </a:rPr>
              <a:t>DEQ </a:t>
            </a:r>
            <a:r>
              <a:rPr lang="en-US" dirty="0" smtClean="0">
                <a:cs typeface="Times New Roman" panose="02020603050405020304" pitchFamily="18" charset="0"/>
              </a:rPr>
              <a:t>accepted comments through our website making all comments visible to anyone, representing a step forward in use of technology and increasing transparency. Previously DEQ accepted comments via email.</a:t>
            </a:r>
          </a:p>
          <a:p>
            <a:endParaRPr lang="en-US" dirty="0" smtClean="0">
              <a:cs typeface="Times New Roman" panose="02020603050405020304" pitchFamily="18" charset="0"/>
            </a:endParaRPr>
          </a:p>
          <a:p>
            <a:r>
              <a:rPr lang="en-US" b="1" dirty="0" smtClean="0">
                <a:cs typeface="Times New Roman" panose="02020603050405020304" pitchFamily="18" charset="0"/>
              </a:rPr>
              <a:t>Concerns</a:t>
            </a:r>
            <a:r>
              <a:rPr lang="en-US" b="1" baseline="0" dirty="0" smtClean="0">
                <a:cs typeface="Times New Roman" panose="02020603050405020304" pitchFamily="18" charset="0"/>
              </a:rPr>
              <a:t> from the Blue Ribbon Committee and stakeholders. (Jennifer).</a:t>
            </a:r>
            <a:r>
              <a:rPr lang="en-US" baseline="0" dirty="0" smtClean="0">
                <a:cs typeface="Times New Roman" panose="02020603050405020304" pitchFamily="18" charset="0"/>
              </a:rPr>
              <a:t> Discuss: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baseline="0" dirty="0" smtClean="0">
                <a:cs typeface="Times New Roman" panose="02020603050405020304" pitchFamily="18" charset="0"/>
              </a:rPr>
              <a:t>Comment Letters.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baseline="0" dirty="0" smtClean="0">
                <a:cs typeface="Times New Roman" panose="02020603050405020304" pitchFamily="18" charset="0"/>
              </a:rPr>
              <a:t>Concerns about DEQ metrics and permitting program performance.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baseline="0" dirty="0" smtClean="0">
                <a:cs typeface="Times New Roman" panose="02020603050405020304" pitchFamily="18" charset="0"/>
              </a:rPr>
              <a:t>Metrics: # Current Permits, Timely Inspections, Compliance review (DMR).</a:t>
            </a:r>
            <a:endParaRPr lang="en-US" b="0" baseline="0" dirty="0"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baseline="0" dirty="0" smtClean="0">
                <a:cs typeface="Times New Roman" panose="02020603050405020304" pitchFamily="18" charset="0"/>
              </a:rPr>
              <a:t>Conversations with Blue Ribbon Committee in April, May, June and Sept.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baseline="0" dirty="0" smtClean="0">
                <a:cs typeface="Times New Roman" panose="02020603050405020304" pitchFamily="18" charset="0"/>
              </a:rPr>
              <a:t>Continue to engage stakeholders.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baseline="0" dirty="0" smtClean="0">
                <a:cs typeface="Times New Roman" panose="02020603050405020304" pitchFamily="18" charset="0"/>
              </a:rPr>
              <a:t>Workshop on priorities in November.</a:t>
            </a:r>
            <a:endParaRPr lang="en-US" b="0" dirty="0" smtClean="0">
              <a:cs typeface="Times New Roman" panose="02020603050405020304" pitchFamily="18" charset="0"/>
            </a:endParaRPr>
          </a:p>
          <a:p>
            <a:endParaRPr lang="en-US" dirty="0" smtClean="0">
              <a:cs typeface="Times New Roman" panose="02020603050405020304" pitchFamily="18" charset="0"/>
            </a:endParaRPr>
          </a:p>
          <a:p>
            <a:r>
              <a:rPr lang="en-US" dirty="0" smtClean="0">
                <a:cs typeface="Times New Roman" panose="02020603050405020304" pitchFamily="18" charset="0"/>
              </a:rPr>
              <a:t>(</a:t>
            </a:r>
            <a:r>
              <a:rPr lang="en-US" dirty="0" smtClean="0">
                <a:cs typeface="Times New Roman" panose="02020603050405020304" pitchFamily="18" charset="0"/>
              </a:rPr>
              <a:t>NEXT SLIDE</a:t>
            </a:r>
            <a:r>
              <a:rPr lang="en-US" dirty="0" smtClean="0">
                <a:cs typeface="Times New Roman" panose="02020603050405020304" pitchFamily="18" charset="0"/>
              </a:rPr>
              <a:t>)</a:t>
            </a:r>
            <a:endParaRPr lang="en-US" dirty="0" smtClean="0"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82455-C0D0-4D1F-9AAC-DE7932F6FEA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263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In conclusion, DEQ recommends the commission adopt the 2.9 percent fee increase as outlined in Attachment A of the staff report.</a:t>
            </a:r>
          </a:p>
          <a:p>
            <a:endParaRPr lang="en-US" dirty="0" smtClean="0">
              <a:cs typeface="Times New Roman" panose="02020603050405020304" pitchFamily="18" charset="0"/>
            </a:endParaRPr>
          </a:p>
          <a:p>
            <a:r>
              <a:rPr lang="en-US" dirty="0" smtClean="0">
                <a:cs typeface="Times New Roman" panose="02020603050405020304" pitchFamily="18" charset="0"/>
              </a:rPr>
              <a:t>Are there any questions or comments? </a:t>
            </a:r>
          </a:p>
          <a:p>
            <a:endParaRPr lang="en-US" dirty="0" smtClean="0">
              <a:cs typeface="Times New Roman" panose="02020603050405020304" pitchFamily="18" charset="0"/>
            </a:endParaRPr>
          </a:p>
          <a:p>
            <a:r>
              <a:rPr lang="en-US" dirty="0" smtClean="0">
                <a:cs typeface="Times New Roman" panose="02020603050405020304" pitchFamily="18" charset="0"/>
              </a:rPr>
              <a:t>(FINAL SLIDE)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82455-C0D0-4D1F-9AAC-DE7932F6FEA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1922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1E06B6-2200-48FD-9B32-BE0D5073011D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8077200" cy="838199"/>
          </a:xfrm>
          <a:solidFill>
            <a:srgbClr val="439777"/>
          </a:solidFill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Surface Water Management</a:t>
            </a:r>
            <a:endParaRPr lang="en-US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362200"/>
            <a:ext cx="7162800" cy="3429000"/>
          </a:xfrm>
        </p:spPr>
        <p:txBody>
          <a:bodyPr>
            <a:normAutofit fontScale="85000" lnSpcReduction="20000"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Agenda Item I</a:t>
            </a:r>
          </a:p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Proposed Rule Adoption:</a:t>
            </a:r>
          </a:p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2014 Water Quality Permit 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Fee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Increase</a:t>
            </a:r>
          </a:p>
          <a:p>
            <a:pPr algn="r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r"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Nov. 5, 2014</a:t>
            </a:r>
          </a:p>
          <a:p>
            <a:pPr algn="r"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Portland, Oregon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Jennifer Wigal &amp; William Knight |   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066800"/>
            <a:ext cx="7162800" cy="47244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What is being proposed?</a:t>
            </a:r>
          </a:p>
          <a:p>
            <a:pPr algn="l"/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buClr>
                <a:schemeClr val="hlink"/>
              </a:buClr>
            </a:pPr>
            <a:r>
              <a:rPr lang="en-US" sz="2800" dirty="0" smtClean="0">
                <a:solidFill>
                  <a:schemeClr val="tx1"/>
                </a:solidFill>
              </a:rPr>
              <a:t>Water quality permit </a:t>
            </a:r>
            <a:r>
              <a:rPr lang="en-US" sz="2800" dirty="0">
                <a:solidFill>
                  <a:schemeClr val="tx1"/>
                </a:solidFill>
              </a:rPr>
              <a:t>fee increases to address anticipated permit program cost increases. </a:t>
            </a:r>
            <a:endParaRPr lang="en-US" sz="2800" dirty="0" smtClean="0">
              <a:solidFill>
                <a:schemeClr val="tx1"/>
              </a:solidFill>
            </a:endParaRPr>
          </a:p>
          <a:p>
            <a:pPr algn="l">
              <a:buClr>
                <a:schemeClr val="hlink"/>
              </a:buClr>
            </a:pPr>
            <a:endParaRPr lang="en-US" sz="2800" dirty="0">
              <a:solidFill>
                <a:schemeClr val="tx1"/>
              </a:solidFill>
            </a:endParaRPr>
          </a:p>
          <a:p>
            <a:pPr algn="l">
              <a:buClr>
                <a:schemeClr val="hlink"/>
              </a:buClr>
            </a:pPr>
            <a:r>
              <a:rPr lang="en-US" dirty="0" smtClean="0">
                <a:solidFill>
                  <a:schemeClr val="tx1"/>
                </a:solidFill>
              </a:rPr>
              <a:t>2.9 </a:t>
            </a:r>
            <a:r>
              <a:rPr lang="en-US" dirty="0">
                <a:solidFill>
                  <a:schemeClr val="tx1"/>
                </a:solidFill>
              </a:rPr>
              <a:t>percent increase of existing fees</a:t>
            </a: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066800"/>
            <a:ext cx="7162800" cy="4724400"/>
          </a:xfrm>
        </p:spPr>
        <p:txBody>
          <a:bodyPr>
            <a:normAutofit/>
          </a:bodyPr>
          <a:lstStyle/>
          <a:p>
            <a:pPr algn="l"/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 is the fee increase being proposed</a:t>
            </a:r>
            <a:r>
              <a:rPr lang="en-US" sz="3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lvl="0" algn="l"/>
            <a:endParaRPr lang="en-US" sz="2800" dirty="0">
              <a:solidFill>
                <a:prstClr val="black"/>
              </a:solidFill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prstClr val="black"/>
                </a:solidFill>
              </a:rPr>
              <a:t>A</a:t>
            </a:r>
            <a:r>
              <a:rPr lang="en-US" sz="2800" dirty="0" smtClean="0">
                <a:solidFill>
                  <a:prstClr val="black"/>
                </a:solidFill>
              </a:rPr>
              <a:t>dditional </a:t>
            </a:r>
            <a:r>
              <a:rPr lang="en-US" sz="2800" dirty="0">
                <a:solidFill>
                  <a:prstClr val="black"/>
                </a:solidFill>
              </a:rPr>
              <a:t>revenue </a:t>
            </a:r>
            <a:r>
              <a:rPr lang="en-US" sz="2800" dirty="0" smtClean="0">
                <a:solidFill>
                  <a:prstClr val="black"/>
                </a:solidFill>
              </a:rPr>
              <a:t>needed for Fiscal Year 2015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prstClr val="black"/>
                </a:solidFill>
              </a:rPr>
              <a:t>DEQ reviews annually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prstClr val="black"/>
                </a:solidFill>
              </a:rPr>
              <a:t>No more than three percent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prstClr val="black"/>
                </a:solidFill>
              </a:rPr>
              <a:t>Preserves the recommended 60/40 funding balance</a:t>
            </a:r>
            <a:endParaRPr lang="en-US" sz="2800" dirty="0">
              <a:solidFill>
                <a:prstClr val="black"/>
              </a:solidFill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141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066800"/>
            <a:ext cx="7162800" cy="47244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What is the history of up-to-three percent fee increases?</a:t>
            </a:r>
          </a:p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DEQ </a:t>
            </a:r>
            <a:r>
              <a:rPr lang="en-US" sz="2800" dirty="0">
                <a:solidFill>
                  <a:schemeClr val="tx1"/>
                </a:solidFill>
              </a:rPr>
              <a:t>implemented fee increases each year </a:t>
            </a:r>
            <a:r>
              <a:rPr lang="en-US" sz="2800" dirty="0" smtClean="0">
                <a:solidFill>
                  <a:schemeClr val="tx1"/>
                </a:solidFill>
              </a:rPr>
              <a:t>since 2007, excluding </a:t>
            </a:r>
            <a:r>
              <a:rPr lang="en-US" sz="2800" dirty="0">
                <a:solidFill>
                  <a:schemeClr val="tx1"/>
                </a:solidFill>
              </a:rPr>
              <a:t>2009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2800" dirty="0">
              <a:solidFill>
                <a:schemeClr val="tx1"/>
              </a:solidFill>
            </a:endParaRPr>
          </a:p>
          <a:p>
            <a:pPr algn="l"/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4486579"/>
              </p:ext>
            </p:extLst>
          </p:nvPr>
        </p:nvGraphicFramePr>
        <p:xfrm>
          <a:off x="1260822" y="3733800"/>
          <a:ext cx="6435378" cy="129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514"/>
                <a:gridCol w="903514"/>
                <a:gridCol w="1013333"/>
                <a:gridCol w="904475"/>
                <a:gridCol w="903514"/>
                <a:gridCol w="903514"/>
                <a:gridCol w="903514"/>
              </a:tblGrid>
              <a:tr h="6477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2013</a:t>
                      </a:r>
                      <a:endParaRPr lang="en-US" dirty="0"/>
                    </a:p>
                  </a:txBody>
                  <a:tcPr/>
                </a:tc>
              </a:tr>
              <a:tr h="6477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r>
                        <a:rPr lang="en-US" baseline="0" dirty="0" smtClean="0"/>
                        <a:t> </a:t>
                      </a:r>
                    </a:p>
                    <a:p>
                      <a:pPr algn="ctr"/>
                      <a:r>
                        <a:rPr lang="en-US" baseline="0" dirty="0" smtClean="0"/>
                        <a:t>Increase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2.7%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2.9%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6904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066800"/>
            <a:ext cx="7162800" cy="4724400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Who would be affected? When would it become effective?</a:t>
            </a:r>
          </a:p>
          <a:p>
            <a:pPr algn="l"/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algn="l">
              <a:lnSpc>
                <a:spcPct val="90000"/>
              </a:lnSpc>
            </a:pPr>
            <a:r>
              <a:rPr lang="en-US" sz="2800" dirty="0">
                <a:solidFill>
                  <a:prstClr val="black"/>
                </a:solidFill>
              </a:rPr>
              <a:t>Most individual and general </a:t>
            </a:r>
            <a:r>
              <a:rPr lang="en-US" sz="2800" dirty="0" smtClean="0">
                <a:solidFill>
                  <a:prstClr val="black"/>
                </a:solidFill>
              </a:rPr>
              <a:t>water quality permit holders.</a:t>
            </a:r>
            <a:endParaRPr lang="en-US" sz="1600" dirty="0">
              <a:solidFill>
                <a:prstClr val="black"/>
              </a:solidFill>
            </a:endParaRPr>
          </a:p>
          <a:p>
            <a:pPr lvl="0" algn="l">
              <a:lnSpc>
                <a:spcPct val="90000"/>
              </a:lnSpc>
            </a:pPr>
            <a:endParaRPr lang="en-US" sz="2800" dirty="0" smtClean="0">
              <a:solidFill>
                <a:prstClr val="black"/>
              </a:solidFill>
            </a:endParaRPr>
          </a:p>
          <a:p>
            <a:pPr lvl="0" algn="l">
              <a:lnSpc>
                <a:spcPct val="90000"/>
              </a:lnSpc>
            </a:pPr>
            <a:r>
              <a:rPr lang="en-US" sz="2800" dirty="0" smtClean="0">
                <a:solidFill>
                  <a:prstClr val="black"/>
                </a:solidFill>
              </a:rPr>
              <a:t>Exceptions</a:t>
            </a:r>
            <a:r>
              <a:rPr lang="en-US" sz="2800" dirty="0">
                <a:solidFill>
                  <a:prstClr val="black"/>
                </a:solidFill>
              </a:rPr>
              <a:t>: S</a:t>
            </a:r>
            <a:r>
              <a:rPr lang="en-US" sz="2800" dirty="0" smtClean="0">
                <a:solidFill>
                  <a:prstClr val="black"/>
                </a:solidFill>
              </a:rPr>
              <a:t>uction </a:t>
            </a:r>
            <a:r>
              <a:rPr lang="en-US" sz="2800" dirty="0">
                <a:solidFill>
                  <a:prstClr val="black"/>
                </a:solidFill>
              </a:rPr>
              <a:t>dredge, </a:t>
            </a:r>
            <a:r>
              <a:rPr lang="en-US" sz="2800" dirty="0" err="1">
                <a:solidFill>
                  <a:prstClr val="black"/>
                </a:solidFill>
              </a:rPr>
              <a:t>graywater</a:t>
            </a:r>
            <a:r>
              <a:rPr lang="en-US" sz="2800" dirty="0">
                <a:solidFill>
                  <a:prstClr val="black"/>
                </a:solidFill>
              </a:rPr>
              <a:t> and small </a:t>
            </a:r>
            <a:r>
              <a:rPr lang="en-US" sz="2800" dirty="0" err="1">
                <a:solidFill>
                  <a:prstClr val="black"/>
                </a:solidFill>
              </a:rPr>
              <a:t>offstream</a:t>
            </a:r>
            <a:r>
              <a:rPr lang="en-US" sz="2800" dirty="0">
                <a:solidFill>
                  <a:prstClr val="black"/>
                </a:solidFill>
              </a:rPr>
              <a:t> mining </a:t>
            </a:r>
            <a:r>
              <a:rPr lang="en-US" sz="2800" dirty="0" smtClean="0">
                <a:solidFill>
                  <a:prstClr val="black"/>
                </a:solidFill>
              </a:rPr>
              <a:t>operations.</a:t>
            </a:r>
            <a:endParaRPr lang="en-US" sz="2800" dirty="0">
              <a:solidFill>
                <a:prstClr val="black"/>
              </a:solidFill>
            </a:endParaRPr>
          </a:p>
          <a:p>
            <a:pPr marL="742950" lvl="1" indent="-285750" algn="l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600" dirty="0">
              <a:solidFill>
                <a:prstClr val="black"/>
              </a:solidFill>
            </a:endParaRPr>
          </a:p>
          <a:p>
            <a:pPr marL="742950" lvl="1" indent="-285750" algn="l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600" dirty="0">
              <a:solidFill>
                <a:prstClr val="black"/>
              </a:solidFill>
            </a:endParaRPr>
          </a:p>
          <a:p>
            <a:pPr lvl="0" algn="l">
              <a:lnSpc>
                <a:spcPct val="90000"/>
              </a:lnSpc>
            </a:pPr>
            <a:r>
              <a:rPr lang="en-US" sz="2800" dirty="0">
                <a:solidFill>
                  <a:prstClr val="black"/>
                </a:solidFill>
              </a:rPr>
              <a:t>If adopted, effective </a:t>
            </a:r>
            <a:r>
              <a:rPr lang="en-US" sz="2800" dirty="0" smtClean="0">
                <a:solidFill>
                  <a:prstClr val="black"/>
                </a:solidFill>
              </a:rPr>
              <a:t>Dec. 1, 2014.</a:t>
            </a:r>
            <a:endParaRPr lang="en-US" sz="2800" dirty="0">
              <a:solidFill>
                <a:prstClr val="black"/>
              </a:solidFill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456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066800"/>
            <a:ext cx="7162800" cy="4724400"/>
          </a:xfrm>
        </p:spPr>
        <p:txBody>
          <a:bodyPr>
            <a:normAutofit/>
          </a:bodyPr>
          <a:lstStyle/>
          <a:p>
            <a:endParaRPr lang="en-US" sz="3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n-US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n-US" sz="3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Public Comment</a:t>
            </a:r>
            <a:endParaRPr lang="en-US" sz="2800" dirty="0">
              <a:solidFill>
                <a:prstClr val="black"/>
              </a:solidFill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419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066800"/>
            <a:ext cx="7162800" cy="47244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Conclusion</a:t>
            </a:r>
          </a:p>
          <a:p>
            <a:pPr lvl="0" algn="l">
              <a:lnSpc>
                <a:spcPct val="80000"/>
              </a:lnSpc>
              <a:buClr>
                <a:srgbClr val="0000FF"/>
              </a:buClr>
            </a:pPr>
            <a:endParaRPr lang="en-US" sz="2800" dirty="0" smtClean="0">
              <a:solidFill>
                <a:prstClr val="black"/>
              </a:solidFill>
            </a:endParaRPr>
          </a:p>
          <a:p>
            <a:pPr lvl="0">
              <a:lnSpc>
                <a:spcPct val="150000"/>
              </a:lnSpc>
              <a:spcAft>
                <a:spcPts val="600"/>
              </a:spcAft>
              <a:buClr>
                <a:srgbClr val="0000FF"/>
              </a:buClr>
            </a:pPr>
            <a:r>
              <a:rPr lang="en-US" sz="2800" dirty="0" smtClean="0">
                <a:solidFill>
                  <a:prstClr val="black"/>
                </a:solidFill>
              </a:rPr>
              <a:t>DEQ </a:t>
            </a:r>
            <a:r>
              <a:rPr lang="en-US" sz="2800" dirty="0">
                <a:solidFill>
                  <a:prstClr val="black"/>
                </a:solidFill>
              </a:rPr>
              <a:t>recommends the commission adopt </a:t>
            </a:r>
            <a:r>
              <a:rPr lang="en-US" sz="2800" dirty="0" smtClean="0">
                <a:solidFill>
                  <a:prstClr val="black"/>
                </a:solidFill>
              </a:rPr>
              <a:t>the 2.9 </a:t>
            </a:r>
            <a:r>
              <a:rPr lang="en-US" sz="2800" dirty="0">
                <a:solidFill>
                  <a:prstClr val="black"/>
                </a:solidFill>
              </a:rPr>
              <a:t>percent fee increase as outlined </a:t>
            </a:r>
            <a:r>
              <a:rPr lang="en-US" sz="2800" dirty="0" smtClean="0">
                <a:solidFill>
                  <a:prstClr val="black"/>
                </a:solidFill>
              </a:rPr>
              <a:t>in Attachment </a:t>
            </a:r>
            <a:r>
              <a:rPr lang="en-US" sz="2800" dirty="0">
                <a:solidFill>
                  <a:prstClr val="black"/>
                </a:solidFill>
              </a:rPr>
              <a:t>A of the staff report. </a:t>
            </a: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456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AF18B977AA7046B70DF0FAFE80029D" ma:contentTypeVersion="" ma:contentTypeDescription="Create a new document." ma:contentTypeScope="" ma:versionID="cbf51fc4d9c3cc2a55f493e1c3869190">
  <xsd:schema xmlns:xsd="http://www.w3.org/2001/XMLSchema" xmlns:xs="http://www.w3.org/2001/XMLSchema" xmlns:p="http://schemas.microsoft.com/office/2006/metadata/properties" xmlns:ns2="$ListId:docs;" targetNamespace="http://schemas.microsoft.com/office/2006/metadata/properties" ma:root="true" ma:fieldsID="3d9add8d7f66833ac2ce47954ca4475e" ns2:_="">
    <xsd:import namespace="$ListId:docs;"/>
    <xsd:element name="properties">
      <xsd:complexType>
        <xsd:sequence>
          <xsd:element name="documentManagement">
            <xsd:complexType>
              <xsd:all>
                <xsd:element ref="ns2:Categor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docs;" elementFormDefault="qualified">
    <xsd:import namespace="http://schemas.microsoft.com/office/2006/documentManagement/types"/>
    <xsd:import namespace="http://schemas.microsoft.com/office/infopath/2007/PartnerControls"/>
    <xsd:element name="Category" ma:index="8" nillable="true" ma:displayName="Category" ma:default="Select..." ma:format="Dropdown" ma:internalName="Category">
      <xsd:simpleType>
        <xsd:restriction base="dms:Choice">
          <xsd:enumeration value="Select..."/>
          <xsd:enumeration value="Rough Draft"/>
          <xsd:enumeration value="Draft"/>
          <xsd:enumeration value="Team Review"/>
          <xsd:enumeration value="Review"/>
          <xsd:enumeration value="Preview"/>
          <xsd:enumeration value="Final"/>
          <xsd:enumeration value="Publish"/>
          <xsd:enumeration value="Research"/>
          <xsd:enumeration value="Supporting Document"/>
          <xsd:enumeration value="Blank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ategory xmlns="$ListId:docs;">Final</Category>
  </documentManagement>
</p:properties>
</file>

<file path=customXml/itemProps1.xml><?xml version="1.0" encoding="utf-8"?>
<ds:datastoreItem xmlns:ds="http://schemas.openxmlformats.org/officeDocument/2006/customXml" ds:itemID="{BBBB4AED-0DF1-4848-AE9C-29B8525F9B88}"/>
</file>

<file path=customXml/itemProps2.xml><?xml version="1.0" encoding="utf-8"?>
<ds:datastoreItem xmlns:ds="http://schemas.openxmlformats.org/officeDocument/2006/customXml" ds:itemID="{B8AFC723-437C-4FD2-AB4A-6DE04F8804F1}"/>
</file>

<file path=customXml/itemProps3.xml><?xml version="1.0" encoding="utf-8"?>
<ds:datastoreItem xmlns:ds="http://schemas.openxmlformats.org/officeDocument/2006/customXml" ds:itemID="{9CFD8B16-08AD-45CC-926D-169CBD3B891C}"/>
</file>

<file path=docProps/app.xml><?xml version="1.0" encoding="utf-8"?>
<Properties xmlns="http://schemas.openxmlformats.org/officeDocument/2006/extended-properties" xmlns:vt="http://schemas.openxmlformats.org/officeDocument/2006/docPropsVTypes">
  <Template>PPTtemplate</Template>
  <TotalTime>266</TotalTime>
  <Words>915</Words>
  <Application>Microsoft Office PowerPoint</Application>
  <PresentationFormat>On-screen Show (4:3)</PresentationFormat>
  <Paragraphs>137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Surface Water Management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EQC Presentation</dc:title>
  <dc:creator>KNIGHT William</dc:creator>
  <cp:lastModifiedBy>KNIGHT William</cp:lastModifiedBy>
  <cp:revision>22</cp:revision>
  <cp:lastPrinted>2014-11-03T18:50:19Z</cp:lastPrinted>
  <dcterms:created xsi:type="dcterms:W3CDTF">2014-10-24T16:52:56Z</dcterms:created>
  <dcterms:modified xsi:type="dcterms:W3CDTF">2014-11-03T18:52:34Z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0x01010093AF18B977AA7046B70DF0FAFE80029D</vt:lpwstr>
  </property>
</Properties>
</file>