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3" r:id="rId4"/>
    <p:sldId id="262" r:id="rId5"/>
    <p:sldId id="264" r:id="rId6"/>
    <p:sldId id="265" r:id="rId7"/>
    <p:sldId id="26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79152" autoAdjust="0"/>
  </p:normalViewPr>
  <p:slideViewPr>
    <p:cSldViewPr>
      <p:cViewPr varScale="1">
        <p:scale>
          <a:sx n="84" d="100"/>
          <a:sy n="8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19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D53A8-AF38-44F1-8021-F45F86ED3388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FE7DC-AF17-4CED-BBAD-99629945E2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63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A58A6A-672E-42C1-9923-B36BC5212A65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F82455-C0D0-4D1F-9AAC-DE7932F6FE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2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Chair O’Keefe and members of the Commission.</a:t>
            </a:r>
          </a:p>
          <a:p>
            <a:endParaRPr lang="en-US" dirty="0" smtClean="0"/>
          </a:p>
          <a:p>
            <a:r>
              <a:rPr lang="en-US" dirty="0" smtClean="0"/>
              <a:t>For the record I am Jennifer Wigal, the Water Quality Program Manager. I am also serving as the manager for the Surface Water Management Section.</a:t>
            </a:r>
          </a:p>
          <a:p>
            <a:endParaRPr lang="en-US" dirty="0" smtClean="0"/>
          </a:p>
          <a:p>
            <a:r>
              <a:rPr lang="en-US" dirty="0" smtClean="0"/>
              <a:t>With me is William Knight, policy analyst for the Surface Water Management Section. </a:t>
            </a:r>
          </a:p>
          <a:p>
            <a:endParaRPr lang="en-US" dirty="0" smtClean="0"/>
          </a:p>
          <a:p>
            <a:r>
              <a:rPr lang="en-US" dirty="0" smtClean="0"/>
              <a:t>This section oversees the administration of General and Individual NPDES and WPCF Permits as well as Onsite permits. </a:t>
            </a:r>
          </a:p>
          <a:p>
            <a:endParaRPr lang="en-US" dirty="0" smtClean="0"/>
          </a:p>
          <a:p>
            <a:r>
              <a:rPr lang="en-US" dirty="0" smtClean="0"/>
              <a:t>Today’s proposal addresses these permits. (NEXT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21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This rulemaking proposes permit fee increases to address anticipated permit program cost increases.</a:t>
            </a:r>
          </a:p>
          <a:p>
            <a:pPr marL="232943" indent="-232943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232943" indent="-232943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DEQ is proposing a 2.9 percent increase of existing fees. </a:t>
            </a:r>
          </a:p>
          <a:p>
            <a:endParaRPr lang="en-US" dirty="0" smtClean="0"/>
          </a:p>
          <a:p>
            <a:r>
              <a:rPr lang="en-US" dirty="0" smtClean="0"/>
              <a:t>(NEXT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0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152400"/>
            <a:ext cx="4184650" cy="3138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3505200"/>
            <a:ext cx="6324600" cy="5638800"/>
          </a:xfrm>
        </p:spPr>
        <p:txBody>
          <a:bodyPr/>
          <a:lstStyle/>
          <a:p>
            <a:r>
              <a:rPr lang="en-US" b="1" dirty="0" smtClean="0">
                <a:cs typeface="Times New Roman" panose="02020603050405020304" pitchFamily="18" charset="0"/>
              </a:rPr>
              <a:t>Additional revenue needed: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It’s </a:t>
            </a:r>
            <a:r>
              <a:rPr lang="en-US" dirty="0">
                <a:cs typeface="Times New Roman" panose="02020603050405020304" pitchFamily="18" charset="0"/>
              </a:rPr>
              <a:t>estimated the 2.9 percent fee increase will generate additional revenue of about</a:t>
            </a:r>
            <a:r>
              <a:rPr lang="en-US" b="1" dirty="0">
                <a:cs typeface="Times New Roman" panose="02020603050405020304" pitchFamily="18" charset="0"/>
              </a:rPr>
              <a:t> </a:t>
            </a:r>
            <a:r>
              <a:rPr lang="en-US" b="1" dirty="0"/>
              <a:t>$149,983 </a:t>
            </a:r>
            <a:r>
              <a:rPr lang="en-US" dirty="0">
                <a:cs typeface="Times New Roman" panose="02020603050405020304" pitchFamily="18" charset="0"/>
              </a:rPr>
              <a:t>for FY </a:t>
            </a:r>
            <a:r>
              <a:rPr lang="en-US" dirty="0" smtClean="0">
                <a:cs typeface="Times New Roman" panose="02020603050405020304" pitchFamily="18" charset="0"/>
              </a:rPr>
              <a:t>2015</a:t>
            </a:r>
            <a:r>
              <a:rPr lang="en-US" dirty="0">
                <a:cs typeface="Times New Roman" panose="02020603050405020304" pitchFamily="18" charset="0"/>
              </a:rPr>
              <a:t>.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Annual Review and No </a:t>
            </a:r>
            <a:r>
              <a:rPr lang="en-US" b="1" dirty="0" smtClean="0">
                <a:cs typeface="Times New Roman" panose="02020603050405020304" pitchFamily="18" charset="0"/>
              </a:rPr>
              <a:t>more than 3 percent (gradual):</a:t>
            </a:r>
            <a:endParaRPr lang="en-US" b="1" dirty="0"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cs typeface="Times New Roman" panose="02020603050405020304" pitchFamily="18" charset="0"/>
              </a:rPr>
              <a:t>To determine whether and how much fees would need to be increased, DEQ compared expected program cost for FY 2015 relative to FY 2013-14, per full-time employee.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Program </a:t>
            </a:r>
            <a:r>
              <a:rPr lang="en-US" dirty="0">
                <a:cs typeface="Times New Roman" panose="02020603050405020304" pitchFamily="18" charset="0"/>
              </a:rPr>
              <a:t>costs include staff salaries and benefits, rent, utilities, attorney general fees, and other items needed to run the water quality permit program.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cs typeface="Times New Roman" panose="02020603050405020304" pitchFamily="18" charset="0"/>
              </a:rPr>
              <a:t>By statute</a:t>
            </a:r>
            <a:r>
              <a:rPr lang="en-US" baseline="0" dirty="0" smtClean="0">
                <a:cs typeface="Times New Roman" panose="02020603050405020304" pitchFamily="18" charset="0"/>
              </a:rPr>
              <a:t> the commission is </a:t>
            </a:r>
            <a:r>
              <a:rPr lang="en-US" dirty="0" smtClean="0">
                <a:cs typeface="Times New Roman" panose="02020603050405020304" pitchFamily="18" charset="0"/>
              </a:rPr>
              <a:t>authorized to increase WQ permit fees by </a:t>
            </a:r>
            <a:r>
              <a:rPr lang="en-US" b="1" dirty="0" smtClean="0">
                <a:cs typeface="Times New Roman" panose="02020603050405020304" pitchFamily="18" charset="0"/>
              </a:rPr>
              <a:t>no more than 3 percent </a:t>
            </a:r>
            <a:r>
              <a:rPr lang="en-US" dirty="0" smtClean="0">
                <a:cs typeface="Times New Roman" panose="02020603050405020304" pitchFamily="18" charset="0"/>
              </a:rPr>
              <a:t>each year.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Preserves 60/40</a:t>
            </a:r>
            <a:endParaRPr lang="en-US" b="1" dirty="0">
              <a:cs typeface="Times New Roman" panose="02020603050405020304" pitchFamily="18" charset="0"/>
            </a:endParaRPr>
          </a:p>
          <a:p>
            <a:r>
              <a:rPr lang="en-US" dirty="0" smtClean="0"/>
              <a:t>DEQ’s standing advisory committee for wastewater permitting</a:t>
            </a:r>
            <a:r>
              <a:rPr lang="en-US" baseline="0" dirty="0" smtClean="0"/>
              <a:t> recommends that </a:t>
            </a:r>
            <a:r>
              <a:rPr lang="en-US" dirty="0" smtClean="0"/>
              <a:t>funding </a:t>
            </a:r>
            <a:r>
              <a:rPr lang="en-US" dirty="0"/>
              <a:t>for the permit program be 60 percent permit fees and 40 percent public funds. </a:t>
            </a:r>
            <a:r>
              <a:rPr lang="en-US" dirty="0" smtClean="0"/>
              <a:t>The 2.9 percent preserves this recommended</a:t>
            </a:r>
            <a:r>
              <a:rPr lang="en-US" baseline="0" dirty="0" smtClean="0"/>
              <a:t> funding balance. </a:t>
            </a:r>
            <a:r>
              <a:rPr lang="en-US" dirty="0" smtClean="0"/>
              <a:t>This </a:t>
            </a:r>
            <a:r>
              <a:rPr lang="en-US" dirty="0"/>
              <a:t>is consistent with how the 2012 and 2013 fee increases were calculated. </a:t>
            </a:r>
          </a:p>
          <a:p>
            <a:endParaRPr lang="en-US" dirty="0"/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0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The first up-to-3% fee increase was adopted in 2007.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The commission also adopted permit fee increases in 2008, 2010, 2011 and 2012 and 2013 to cover increased program costs.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31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781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092892"/>
            <a:ext cx="6248400" cy="4517708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As a result of this rulemaking, fees for most individual and general permit holders fees would increase by 2.9 percent.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There are three exceptions: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Suction dredge </a:t>
            </a:r>
            <a:r>
              <a:rPr lang="en-US" dirty="0" smtClean="0">
                <a:cs typeface="Times New Roman" panose="02020603050405020304" pitchFamily="18" charset="0"/>
              </a:rPr>
              <a:t>general permit fees would not increase since those fees are set in statute, and can only be changed by the Legislature. </a:t>
            </a:r>
          </a:p>
          <a:p>
            <a:endParaRPr lang="en-US" dirty="0" smtClean="0"/>
          </a:p>
          <a:p>
            <a:r>
              <a:rPr lang="en-US" b="1" dirty="0" err="1" smtClean="0"/>
              <a:t>Graywater</a:t>
            </a:r>
            <a:r>
              <a:rPr lang="en-US" b="1" dirty="0" smtClean="0"/>
              <a:t> </a:t>
            </a:r>
            <a:r>
              <a:rPr lang="en-US" dirty="0" smtClean="0"/>
              <a:t>general permit fees would not increase to encourage program implementation.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/>
              <a:t>Small </a:t>
            </a:r>
            <a:r>
              <a:rPr lang="en-US" b="1" dirty="0" err="1" smtClean="0"/>
              <a:t>offstream</a:t>
            </a:r>
            <a:r>
              <a:rPr lang="en-US" b="1" dirty="0" smtClean="0"/>
              <a:t> mining </a:t>
            </a:r>
            <a:r>
              <a:rPr lang="en-US" dirty="0" smtClean="0"/>
              <a:t>operations do not have application fees or annual fees.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If adopted, the fee increases will be </a:t>
            </a:r>
            <a:r>
              <a:rPr lang="en-US" b="1" dirty="0" smtClean="0">
                <a:cs typeface="Times New Roman" panose="02020603050405020304" pitchFamily="18" charset="0"/>
              </a:rPr>
              <a:t>effective Dec. 1, 2014</a:t>
            </a:r>
            <a:r>
              <a:rPr lang="en-US" dirty="0" smtClean="0">
                <a:cs typeface="Times New Roman" panose="02020603050405020304" pitchFamily="18" charset="0"/>
              </a:rPr>
              <a:t>.  DEQ will include an explanation of the fee increases with annual fee invoices.  DEQ will also notify interested </a:t>
            </a:r>
            <a:r>
              <a:rPr lang="en-US" dirty="0" smtClean="0">
                <a:cs typeface="Times New Roman" panose="02020603050405020304" pitchFamily="18" charset="0"/>
              </a:rPr>
              <a:t>parties </a:t>
            </a:r>
            <a:r>
              <a:rPr lang="en-US" sz="800" dirty="0" smtClean="0">
                <a:cs typeface="Times New Roman" panose="02020603050405020304" pitchFamily="18" charset="0"/>
              </a:rPr>
              <a:t>(</a:t>
            </a:r>
            <a:r>
              <a:rPr lang="en-US" sz="800" dirty="0" err="1">
                <a:cs typeface="Times New Roman" panose="02020603050405020304" pitchFamily="18" charset="0"/>
              </a:rPr>
              <a:t>GovDelivery</a:t>
            </a:r>
            <a:r>
              <a:rPr lang="en-US" sz="800" dirty="0">
                <a:cs typeface="Times New Roman" panose="02020603050405020304" pitchFamily="18" charset="0"/>
              </a:rPr>
              <a:t>).   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(NEXT SLIDE)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i="1" u="sng" dirty="0">
                <a:cs typeface="Times New Roman" panose="02020603050405020304" pitchFamily="18" charset="0"/>
              </a:rPr>
              <a:t>N</a:t>
            </a:r>
            <a:r>
              <a:rPr lang="en-US" i="1" u="sng" dirty="0" smtClean="0">
                <a:cs typeface="Times New Roman" panose="02020603050405020304" pitchFamily="18" charset="0"/>
              </a:rPr>
              <a:t>ote:</a:t>
            </a:r>
            <a:r>
              <a:rPr lang="en-US" i="1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 smtClean="0">
                <a:cs typeface="Times New Roman" panose="02020603050405020304" pitchFamily="18" charset="0"/>
              </a:rPr>
              <a:t>Based on recent counts, approx.</a:t>
            </a:r>
            <a:r>
              <a:rPr lang="en-US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3,500</a:t>
            </a:r>
            <a:r>
              <a:rPr lang="en-US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permit </a:t>
            </a:r>
            <a:r>
              <a:rPr lang="en-US" i="1" u="sng" dirty="0" smtClean="0">
                <a:cs typeface="Times New Roman" panose="02020603050405020304" pitchFamily="18" charset="0"/>
              </a:rPr>
              <a:t>holders</a:t>
            </a:r>
            <a:r>
              <a:rPr lang="en-US" i="1" dirty="0" smtClean="0">
                <a:cs typeface="Times New Roman" panose="02020603050405020304" pitchFamily="18" charset="0"/>
              </a:rPr>
              <a:t> affected by proposed fee increase. (The total number of permits – approx. 3,800 – affected is higher due to sites with multiple permits.)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Oregon State Agencies: 128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Local </a:t>
            </a:r>
            <a:r>
              <a:rPr lang="en-US" i="1" dirty="0" err="1" smtClean="0">
                <a:cs typeface="Times New Roman" panose="02020603050405020304" pitchFamily="18" charset="0"/>
              </a:rPr>
              <a:t>Gov’s</a:t>
            </a:r>
            <a:r>
              <a:rPr lang="en-US" i="1" dirty="0" smtClean="0">
                <a:cs typeface="Times New Roman" panose="02020603050405020304" pitchFamily="18" charset="0"/>
              </a:rPr>
              <a:t>: 442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Large Business: 150 permits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>
                <a:cs typeface="Times New Roman" panose="02020603050405020304" pitchFamily="18" charset="0"/>
              </a:rPr>
              <a:t>Small business: About 3,0000 permits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32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44478" y="53340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6019800" cy="4572000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Recognizing that concerns may exist about the proposed permit fees, DEQ engaged the public in the rulemaking in a variety of ways. 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DEQ: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Provided information to permit holders during the public comment period;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Hosted a</a:t>
            </a:r>
            <a:r>
              <a:rPr lang="en-US" baseline="0" dirty="0" smtClean="0">
                <a:cs typeface="Times New Roman" panose="02020603050405020304" pitchFamily="18" charset="0"/>
              </a:rPr>
              <a:t> fiscal advisory committee </a:t>
            </a:r>
            <a:r>
              <a:rPr lang="en-US" dirty="0" smtClean="0">
                <a:cs typeface="Times New Roman" panose="02020603050405020304" pitchFamily="18" charset="0"/>
              </a:rPr>
              <a:t>on </a:t>
            </a:r>
            <a:r>
              <a:rPr lang="en-US" dirty="0" smtClean="0">
                <a:cs typeface="Times New Roman" panose="02020603050405020304" pitchFamily="18" charset="0"/>
              </a:rPr>
              <a:t>the fiscal impact statement;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Held one public hearing in </a:t>
            </a:r>
            <a:r>
              <a:rPr lang="en-US" dirty="0" smtClean="0">
                <a:cs typeface="Times New Roman" panose="02020603050405020304" pitchFamily="18" charset="0"/>
              </a:rPr>
              <a:t>Portland (no attendees); 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Provided notification of the rulemaking to all affected permit holders through 7,800 emails to persons registered for water quality program </a:t>
            </a:r>
            <a:r>
              <a:rPr lang="en-US" dirty="0" smtClean="0">
                <a:cs typeface="Times New Roman" panose="02020603050405020304" pitchFamily="18" charset="0"/>
              </a:rPr>
              <a:t>updates.</a:t>
            </a:r>
          </a:p>
          <a:p>
            <a:pPr marL="168275" indent="-168275">
              <a:buFontTx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DEQ </a:t>
            </a:r>
            <a:r>
              <a:rPr lang="en-US" dirty="0" smtClean="0">
                <a:cs typeface="Times New Roman" panose="02020603050405020304" pitchFamily="18" charset="0"/>
              </a:rPr>
              <a:t>accepted comments through our website making all comments visible to anyone, representing a step forward in use of technology and increasing transparency. Previously DEQ accepted comments via email.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Concerns</a:t>
            </a:r>
            <a:r>
              <a:rPr lang="en-US" b="1" baseline="0" dirty="0" smtClean="0">
                <a:cs typeface="Times New Roman" panose="02020603050405020304" pitchFamily="18" charset="0"/>
              </a:rPr>
              <a:t> from the Blue Ribbon Committee and stakeholders. (Jennifer).</a:t>
            </a:r>
            <a:r>
              <a:rPr lang="en-US" baseline="0" dirty="0" smtClean="0">
                <a:cs typeface="Times New Roman" panose="02020603050405020304" pitchFamily="18" charset="0"/>
              </a:rPr>
              <a:t> Discuss: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Comment Letters.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Concerns about DEQ metrics and permitting program performance.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Metrics: # Current Permits, Timely Inspections, Compliance review (DMR).</a:t>
            </a:r>
            <a:endParaRPr lang="en-US" b="0" baseline="0" dirty="0"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Conversations with Blue Ribbon Committee in April, May, June and Sept.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Continue to engage stakeholders.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>
                <a:cs typeface="Times New Roman" panose="02020603050405020304" pitchFamily="18" charset="0"/>
              </a:rPr>
              <a:t>Workshop on priorities in November.</a:t>
            </a:r>
            <a:endParaRPr lang="en-US" b="0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</a:t>
            </a:r>
            <a:r>
              <a:rPr lang="en-US" dirty="0" smtClean="0">
                <a:cs typeface="Times New Roman" panose="02020603050405020304" pitchFamily="18" charset="0"/>
              </a:rPr>
              <a:t>NEXT SLIDE</a:t>
            </a:r>
            <a:r>
              <a:rPr lang="en-US" dirty="0" smtClean="0">
                <a:cs typeface="Times New Roman" panose="02020603050405020304" pitchFamily="18" charset="0"/>
              </a:rPr>
              <a:t>)</a:t>
            </a:r>
            <a:endParaRPr lang="en-US" dirty="0" smtClean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In conclusion, DEQ recommends the commission adopt the 2.9 percent fee increase as outlined in Attachment A of the staff report.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Are there any questions or comments? </a:t>
            </a: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(FINAL SLIDE)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82455-C0D0-4D1F-9AAC-DE7932F6FEA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2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Surface Water Management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Agenda Item I</a:t>
            </a: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2014 Water Quality Permit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Fee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Increase</a:t>
            </a: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Nov. 5, 2014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Portland, Oregon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Jennifer Wigal &amp; William Knight |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being proposed?</a:t>
            </a: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hlink"/>
              </a:buClr>
            </a:pPr>
            <a:r>
              <a:rPr lang="en-US" sz="2800" dirty="0" smtClean="0">
                <a:solidFill>
                  <a:schemeClr val="tx1"/>
                </a:solidFill>
              </a:rPr>
              <a:t>Water quality permit </a:t>
            </a:r>
            <a:r>
              <a:rPr lang="en-US" sz="2800" dirty="0">
                <a:solidFill>
                  <a:schemeClr val="tx1"/>
                </a:solidFill>
              </a:rPr>
              <a:t>fee increases to address anticipated permit program cost increases.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>
              <a:buClr>
                <a:schemeClr val="hlink"/>
              </a:buClr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Clr>
                <a:schemeClr val="hlink"/>
              </a:buClr>
            </a:pPr>
            <a:r>
              <a:rPr lang="en-US" dirty="0" smtClean="0">
                <a:solidFill>
                  <a:schemeClr val="tx1"/>
                </a:solidFill>
              </a:rPr>
              <a:t>2.9 </a:t>
            </a:r>
            <a:r>
              <a:rPr lang="en-US" dirty="0">
                <a:solidFill>
                  <a:schemeClr val="tx1"/>
                </a:solidFill>
              </a:rPr>
              <a:t>percent increase of existing fees</a:t>
            </a: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the fee increase being proposed</a:t>
            </a:r>
            <a:r>
              <a:rPr lang="en-U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dditional </a:t>
            </a:r>
            <a:r>
              <a:rPr lang="en-US" sz="2800" dirty="0">
                <a:solidFill>
                  <a:prstClr val="black"/>
                </a:solidFill>
              </a:rPr>
              <a:t>revenue </a:t>
            </a:r>
            <a:r>
              <a:rPr lang="en-US" sz="2800" dirty="0" smtClean="0">
                <a:solidFill>
                  <a:prstClr val="black"/>
                </a:solidFill>
              </a:rPr>
              <a:t>needed for Fiscal Year 2015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DEQ reviews annually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No more than three percent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Preserves the recommended 60/40 funding balance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1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the history of up-to-three percent fee increases?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DEQ </a:t>
            </a:r>
            <a:r>
              <a:rPr lang="en-US" sz="2800" dirty="0">
                <a:solidFill>
                  <a:schemeClr val="tx1"/>
                </a:solidFill>
              </a:rPr>
              <a:t>implemented fee increases each year </a:t>
            </a:r>
            <a:r>
              <a:rPr lang="en-US" sz="2800" dirty="0" smtClean="0">
                <a:solidFill>
                  <a:schemeClr val="tx1"/>
                </a:solidFill>
              </a:rPr>
              <a:t>since 2007, excluding </a:t>
            </a:r>
            <a:r>
              <a:rPr lang="en-US" sz="2800" dirty="0">
                <a:solidFill>
                  <a:schemeClr val="tx1"/>
                </a:solidFill>
              </a:rPr>
              <a:t>2009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86579"/>
              </p:ext>
            </p:extLst>
          </p:nvPr>
        </p:nvGraphicFramePr>
        <p:xfrm>
          <a:off x="1260822" y="3733800"/>
          <a:ext cx="6435378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514"/>
                <a:gridCol w="903514"/>
                <a:gridCol w="1013333"/>
                <a:gridCol w="904475"/>
                <a:gridCol w="903514"/>
                <a:gridCol w="903514"/>
                <a:gridCol w="903514"/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ctr"/>
                      <a:r>
                        <a:rPr lang="en-US" baseline="0" dirty="0" smtClean="0"/>
                        <a:t>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90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Who would be affected? When would it become effective?</a:t>
            </a: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>
                <a:solidFill>
                  <a:prstClr val="black"/>
                </a:solidFill>
              </a:rPr>
              <a:t>Most individual and general </a:t>
            </a:r>
            <a:r>
              <a:rPr lang="en-US" sz="2800" dirty="0" smtClean="0">
                <a:solidFill>
                  <a:prstClr val="black"/>
                </a:solidFill>
              </a:rPr>
              <a:t>water quality permit holders.</a:t>
            </a:r>
            <a:endParaRPr lang="en-US" sz="1600" dirty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endParaRPr lang="en-US" sz="2800" dirty="0" smtClean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 smtClean="0">
                <a:solidFill>
                  <a:prstClr val="black"/>
                </a:solidFill>
              </a:rPr>
              <a:t>Exceptions</a:t>
            </a:r>
            <a:r>
              <a:rPr lang="en-US" sz="2800" dirty="0">
                <a:solidFill>
                  <a:prstClr val="black"/>
                </a:solidFill>
              </a:rPr>
              <a:t>: S</a:t>
            </a:r>
            <a:r>
              <a:rPr lang="en-US" sz="2800" dirty="0" smtClean="0">
                <a:solidFill>
                  <a:prstClr val="black"/>
                </a:solidFill>
              </a:rPr>
              <a:t>uction </a:t>
            </a:r>
            <a:r>
              <a:rPr lang="en-US" sz="2800" dirty="0">
                <a:solidFill>
                  <a:prstClr val="black"/>
                </a:solidFill>
              </a:rPr>
              <a:t>dredge, </a:t>
            </a:r>
            <a:r>
              <a:rPr lang="en-US" sz="2800" dirty="0" err="1">
                <a:solidFill>
                  <a:prstClr val="black"/>
                </a:solidFill>
              </a:rPr>
              <a:t>graywater</a:t>
            </a:r>
            <a:r>
              <a:rPr lang="en-US" sz="2800" dirty="0">
                <a:solidFill>
                  <a:prstClr val="black"/>
                </a:solidFill>
              </a:rPr>
              <a:t> and small </a:t>
            </a:r>
            <a:r>
              <a:rPr lang="en-US" sz="2800" dirty="0" err="1">
                <a:solidFill>
                  <a:prstClr val="black"/>
                </a:solidFill>
              </a:rPr>
              <a:t>offstream</a:t>
            </a:r>
            <a:r>
              <a:rPr lang="en-US" sz="2800" dirty="0">
                <a:solidFill>
                  <a:prstClr val="black"/>
                </a:solidFill>
              </a:rPr>
              <a:t> mining </a:t>
            </a:r>
            <a:r>
              <a:rPr lang="en-US" sz="2800" dirty="0" smtClean="0">
                <a:solidFill>
                  <a:prstClr val="black"/>
                </a:solidFill>
              </a:rPr>
              <a:t>operations.</a:t>
            </a:r>
            <a:endParaRPr lang="en-US" sz="2800" dirty="0">
              <a:solidFill>
                <a:prstClr val="black"/>
              </a:solidFill>
            </a:endParaRPr>
          </a:p>
          <a:p>
            <a:pPr marL="742950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</a:endParaRPr>
          </a:p>
          <a:p>
            <a:pPr marL="742950" lvl="1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</a:endParaRPr>
          </a:p>
          <a:p>
            <a:pPr lvl="0" algn="l">
              <a:lnSpc>
                <a:spcPct val="90000"/>
              </a:lnSpc>
            </a:pPr>
            <a:r>
              <a:rPr lang="en-US" sz="2800" dirty="0">
                <a:solidFill>
                  <a:prstClr val="black"/>
                </a:solidFill>
              </a:rPr>
              <a:t>If adopted, effective </a:t>
            </a:r>
            <a:r>
              <a:rPr lang="en-US" sz="2800" dirty="0" smtClean="0">
                <a:solidFill>
                  <a:prstClr val="black"/>
                </a:solidFill>
              </a:rPr>
              <a:t>Dec. 1, 2014.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5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Public Comment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Conclusion</a:t>
            </a:r>
          </a:p>
          <a:p>
            <a:pPr lvl="0" algn="l">
              <a:lnSpc>
                <a:spcPct val="80000"/>
              </a:lnSpc>
              <a:buClr>
                <a:srgbClr val="0000FF"/>
              </a:buClr>
            </a:pPr>
            <a:endParaRPr lang="en-US" sz="2800" dirty="0" smtClean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  <a:spcAft>
                <a:spcPts val="600"/>
              </a:spcAft>
              <a:buClr>
                <a:srgbClr val="0000FF"/>
              </a:buClr>
            </a:pPr>
            <a:r>
              <a:rPr lang="en-US" sz="2800" dirty="0" smtClean="0">
                <a:solidFill>
                  <a:prstClr val="black"/>
                </a:solidFill>
              </a:rPr>
              <a:t>DEQ </a:t>
            </a:r>
            <a:r>
              <a:rPr lang="en-US" sz="2800" dirty="0">
                <a:solidFill>
                  <a:prstClr val="black"/>
                </a:solidFill>
              </a:rPr>
              <a:t>recommends the commission adopt </a:t>
            </a:r>
            <a:r>
              <a:rPr lang="en-US" sz="2800" dirty="0" smtClean="0">
                <a:solidFill>
                  <a:prstClr val="black"/>
                </a:solidFill>
              </a:rPr>
              <a:t>the 2.9 </a:t>
            </a:r>
            <a:r>
              <a:rPr lang="en-US" sz="2800" dirty="0">
                <a:solidFill>
                  <a:prstClr val="black"/>
                </a:solidFill>
              </a:rPr>
              <a:t>percent fee increase as outlined </a:t>
            </a:r>
            <a:r>
              <a:rPr lang="en-US" sz="2800" dirty="0" smtClean="0">
                <a:solidFill>
                  <a:prstClr val="black"/>
                </a:solidFill>
              </a:rPr>
              <a:t>in Attachment </a:t>
            </a:r>
            <a:r>
              <a:rPr lang="en-US" sz="2800" dirty="0">
                <a:solidFill>
                  <a:prstClr val="black"/>
                </a:solidFill>
              </a:rPr>
              <a:t>A of the staff report. </a:t>
            </a: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5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AF18B977AA7046B70DF0FAFE80029D" ma:contentTypeVersion="" ma:contentTypeDescription="Create a new document." ma:contentTypeScope="" ma:versionID="cbf51fc4d9c3cc2a55f493e1c3869190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3d9add8d7f66833ac2ce47954ca4475e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Select..." ma:format="Dropdown" ma:internalName="Category">
      <xsd:simpleType>
        <xsd:restriction base="dms:Choice">
          <xsd:enumeration value="Select..."/>
          <xsd:enumeration value="Rough Draft"/>
          <xsd:enumeration value="Draft"/>
          <xsd:enumeration value="Team Review"/>
          <xsd:enumeration value="Review"/>
          <xsd:enumeration value="Preview"/>
          <xsd:enumeration value="Final"/>
          <xsd:enumeration value="Publish"/>
          <xsd:enumeration value="Research"/>
          <xsd:enumeration value="Supporting Document"/>
          <xsd:enumeration value="Blan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$ListId:docs;">Select...</Category>
  </documentManagement>
</p:properties>
</file>

<file path=customXml/itemProps1.xml><?xml version="1.0" encoding="utf-8"?>
<ds:datastoreItem xmlns:ds="http://schemas.openxmlformats.org/officeDocument/2006/customXml" ds:itemID="{BBBB4AED-0DF1-4848-AE9C-29B8525F9B88}"/>
</file>

<file path=customXml/itemProps2.xml><?xml version="1.0" encoding="utf-8"?>
<ds:datastoreItem xmlns:ds="http://schemas.openxmlformats.org/officeDocument/2006/customXml" ds:itemID="{B8AFC723-437C-4FD2-AB4A-6DE04F8804F1}"/>
</file>

<file path=customXml/itemProps3.xml><?xml version="1.0" encoding="utf-8"?>
<ds:datastoreItem xmlns:ds="http://schemas.openxmlformats.org/officeDocument/2006/customXml" ds:itemID="{9CFD8B16-08AD-45CC-926D-169CBD3B891C}"/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266</TotalTime>
  <Words>915</Words>
  <Application>Microsoft Office PowerPoint</Application>
  <PresentationFormat>On-screen Show (4:3)</PresentationFormat>
  <Paragraphs>137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Surface Water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EQC Presentation</dc:title>
  <dc:creator>KNIGHT William</dc:creator>
  <cp:lastModifiedBy>KNIGHT William</cp:lastModifiedBy>
  <cp:revision>22</cp:revision>
  <cp:lastPrinted>2014-11-03T18:50:19Z</cp:lastPrinted>
  <dcterms:created xsi:type="dcterms:W3CDTF">2014-10-24T16:52:56Z</dcterms:created>
  <dcterms:modified xsi:type="dcterms:W3CDTF">2014-11-03T18:52:34Z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0x01010093AF18B977AA7046B70DF0FAFE80029D</vt:lpwstr>
  </property>
</Properties>
</file>