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58" r:id="rId6"/>
    <p:sldId id="268" r:id="rId7"/>
    <p:sldId id="262" r:id="rId8"/>
    <p:sldId id="267" r:id="rId9"/>
    <p:sldId id="264" r:id="rId10"/>
    <p:sldId id="266"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000" autoAdjust="0"/>
  </p:normalViewPr>
  <p:slideViewPr>
    <p:cSldViewPr>
      <p:cViewPr varScale="1">
        <p:scale>
          <a:sx n="58" d="100"/>
          <a:sy n="58" d="100"/>
        </p:scale>
        <p:origin x="2538" y="72"/>
      </p:cViewPr>
      <p:guideLst>
        <p:guide orient="horz" pos="2160"/>
        <p:guide pos="2880"/>
      </p:guideLst>
    </p:cSldViewPr>
  </p:slideViewPr>
  <p:notesTextViewPr>
    <p:cViewPr>
      <p:scale>
        <a:sx n="100" d="100"/>
        <a:sy n="100" d="100"/>
      </p:scale>
      <p:origin x="0" y="-378"/>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11/13/2015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11/13/2015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r>
              <a:rPr lang="en-US" baseline="0" dirty="0" smtClean="0"/>
              <a:t> and Director Pedersen.</a:t>
            </a:r>
            <a:endParaRPr lang="en-US" dirty="0" smtClean="0"/>
          </a:p>
          <a:p>
            <a:endParaRPr lang="en-US" dirty="0" smtClean="0"/>
          </a:p>
          <a:p>
            <a:r>
              <a:rPr lang="en-US" dirty="0" smtClean="0"/>
              <a:t>For the record I am Ron Doughten, manager of DEQ’s Water Quality Permitting and Program Development Section.</a:t>
            </a:r>
          </a:p>
          <a:p>
            <a:endParaRPr lang="en-US" dirty="0" smtClean="0"/>
          </a:p>
          <a:p>
            <a:r>
              <a:rPr lang="en-US" dirty="0" smtClean="0"/>
              <a:t>With me is William Knight, policy and program analyst for the section</a:t>
            </a:r>
            <a:r>
              <a:rPr lang="en-US" baseline="0" dirty="0" smtClean="0"/>
              <a:t> and Adam Coutu our Water Quality program analyst.</a:t>
            </a:r>
            <a:endParaRPr lang="en-US" dirty="0" smtClean="0"/>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Director Pedersen. For the record I am William Knight, Policy and Program Analyst for DEQ’s Water Quality Permitting Program.</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The proposed rule increases</a:t>
            </a:r>
            <a:r>
              <a:rPr lang="en-US" baseline="0" dirty="0" smtClean="0">
                <a:solidFill>
                  <a:srgbClr val="000000"/>
                </a:solidFill>
                <a:cs typeface="Times New Roman" pitchFamily="18" charset="0"/>
              </a:rPr>
              <a:t> permit fees </a:t>
            </a:r>
            <a:r>
              <a:rPr lang="en-US" dirty="0" smtClean="0">
                <a:solidFill>
                  <a:srgbClr val="000000"/>
                </a:solidFill>
                <a:cs typeface="Times New Roman" pitchFamily="18" charset="0"/>
              </a:rPr>
              <a:t>to </a:t>
            </a:r>
            <a:r>
              <a:rPr lang="en-US" dirty="0">
                <a:solidFill>
                  <a:srgbClr val="000000"/>
                </a:solidFill>
                <a:cs typeface="Times New Roman" pitchFamily="18" charset="0"/>
              </a:rPr>
              <a:t>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Jan. 1,</a:t>
            </a:r>
            <a:r>
              <a:rPr lang="en-US" sz="1200" kern="1200" baseline="0" dirty="0" smtClean="0">
                <a:solidFill>
                  <a:schemeClr val="tx1"/>
                </a:solidFill>
                <a:effectLst/>
                <a:latin typeface="+mn-lt"/>
                <a:ea typeface="+mn-ea"/>
                <a:cs typeface="+mn-cs"/>
              </a:rPr>
              <a:t> 2016)</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Now,</a:t>
            </a:r>
            <a:r>
              <a:rPr lang="en-US" sz="1200" kern="1200" baseline="0" dirty="0" smtClean="0">
                <a:solidFill>
                  <a:schemeClr val="tx1"/>
                </a:solidFill>
                <a:effectLst/>
                <a:latin typeface="+mn-lt"/>
                <a:ea typeface="+mn-ea"/>
                <a:cs typeface="+mn-cs"/>
              </a:rPr>
              <a:t> I’d like to turn it over to Adam Coutu to talk about the history of our fee increases and budget development…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cs typeface="Times New Roman" pitchFamily="18" charset="0"/>
              </a:rPr>
              <a:t>Thank you William and Ron,</a:t>
            </a:r>
            <a:r>
              <a:rPr lang="en-US" baseline="0" dirty="0" smtClean="0">
                <a:solidFill>
                  <a:srgbClr val="000000"/>
                </a:solidFill>
                <a:cs typeface="Times New Roman" pitchFamily="18" charset="0"/>
              </a:rPr>
              <a:t> greetings Chair O’Keefe and members of the commission, Director Pedersen. For the record I am </a:t>
            </a:r>
            <a:r>
              <a:rPr lang="en-US" baseline="0" dirty="0" smtClean="0"/>
              <a:t>Adam Coutu, operations and policy analyst for</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solidFill>
                  <a:srgbClr val="000000"/>
                </a:solidFill>
                <a:cs typeface="Times New Roman" pitchFamily="18" charset="0"/>
              </a:rPr>
              <a:t>DEQ’s Water Quality Permitting Program.</a:t>
            </a:r>
            <a:endParaRPr lang="en-US" dirty="0" smtClean="0">
              <a:solidFill>
                <a:srgbClr val="000000"/>
              </a:solidFill>
              <a:cs typeface="Times New Roman"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A little history on</a:t>
            </a:r>
            <a:r>
              <a:rPr lang="en-US" baseline="0" dirty="0" smtClean="0">
                <a:cs typeface="Times New Roman" panose="02020603050405020304" pitchFamily="18" charset="0"/>
              </a:rPr>
              <a:t> our fee increases and how we determine what we need to cover our operating costs…</a:t>
            </a:r>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The first up-to-3% fee increase was adopted in 2007.  </a:t>
            </a:r>
          </a:p>
          <a:p>
            <a:endParaRPr lang="en-US" dirty="0" smtClean="0">
              <a:cs typeface="Times New Roman" panose="02020603050405020304" pitchFamily="18" charset="0"/>
            </a:endParaRPr>
          </a:p>
          <a:p>
            <a:r>
              <a:rPr lang="en-US" dirty="0" smtClean="0">
                <a:cs typeface="Times New Roman" panose="02020603050405020304" pitchFamily="18" charset="0"/>
              </a:rPr>
              <a:t>The commission also adopted permit fee increases in 2008, 2010, 2011 and 2012,</a:t>
            </a:r>
            <a:r>
              <a:rPr lang="en-US" baseline="0" dirty="0" smtClean="0">
                <a:cs typeface="Times New Roman" panose="02020603050405020304" pitchFamily="18" charset="0"/>
              </a:rPr>
              <a:t> </a:t>
            </a:r>
            <a:r>
              <a:rPr lang="en-US" dirty="0" smtClean="0">
                <a:cs typeface="Times New Roman" panose="02020603050405020304" pitchFamily="18" charset="0"/>
              </a:rPr>
              <a:t>2013 and 2014 to cover increased program costs. </a:t>
            </a:r>
          </a:p>
          <a:p>
            <a:endParaRPr lang="en-US" sz="1200" dirty="0" smtClean="0">
              <a:cs typeface="Times New Roman" panose="02020603050405020304" pitchFamily="18" charset="0"/>
            </a:endParaRPr>
          </a:p>
          <a:p>
            <a:r>
              <a:rPr lang="en-US" sz="1200" b="1" dirty="0" smtClean="0">
                <a:cs typeface="Times New Roman" panose="02020603050405020304" pitchFamily="18" charset="0"/>
              </a:rPr>
              <a:t>No more than 3 percent (gradual):</a:t>
            </a:r>
          </a:p>
          <a:p>
            <a:r>
              <a:rPr lang="en-US" sz="1200" dirty="0" smtClean="0">
                <a:cs typeface="Times New Roman" panose="02020603050405020304" pitchFamily="18" charset="0"/>
              </a:rPr>
              <a:t>The 2005 Legislature authorized the commission to increase fees by </a:t>
            </a:r>
            <a:r>
              <a:rPr lang="en-US" sz="1200" b="1" dirty="0" smtClean="0">
                <a:cs typeface="Times New Roman" panose="02020603050405020304" pitchFamily="18" charset="0"/>
              </a:rPr>
              <a:t>no more than 3 percent </a:t>
            </a:r>
            <a:r>
              <a:rPr lang="en-US" sz="1200" dirty="0" smtClean="0">
                <a:cs typeface="Times New Roman" panose="02020603050405020304" pitchFamily="18" charset="0"/>
              </a:rPr>
              <a:t>each year. The Blue Ribbon Committee recommended a 60/40 split – with fees making up </a:t>
            </a:r>
            <a:r>
              <a:rPr lang="en-US" sz="1200" dirty="0" smtClean="0">
                <a:cs typeface="Times New Roman" panose="02020603050405020304" pitchFamily="18" charset="0"/>
              </a:rPr>
              <a:t>60 </a:t>
            </a:r>
            <a:r>
              <a:rPr lang="en-US" sz="1200" dirty="0" smtClean="0">
                <a:cs typeface="Times New Roman" panose="02020603050405020304" pitchFamily="18" charset="0"/>
              </a:rPr>
              <a:t>percent of the revenue</a:t>
            </a:r>
            <a:r>
              <a:rPr lang="en-US" sz="1200" baseline="0" dirty="0" smtClean="0">
                <a:cs typeface="Times New Roman" panose="02020603050405020304" pitchFamily="18" charset="0"/>
              </a:rPr>
              <a:t> to cover operating costs. </a:t>
            </a:r>
            <a:endParaRPr lang="en-US" sz="1200"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However, DEQ has not been able</a:t>
            </a:r>
            <a:r>
              <a:rPr lang="en-US" baseline="0" dirty="0" smtClean="0">
                <a:cs typeface="Times New Roman" panose="02020603050405020304" pitchFamily="18" charset="0"/>
              </a:rPr>
              <a:t> to generate enough revenue to support the permitting program and meet higher operating costs by relying solely on the annual permit fee increases – or maintain the 60/40 split as federal revenue has declined.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one-time 12 percent seeks to make up that short fall and bring DEQ’s budget closer to the 60/40 revenue goal.</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Questions? –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Thank you members of the commission, William back to you.</a:t>
            </a:r>
          </a:p>
          <a:p>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Thank</a:t>
            </a:r>
            <a:r>
              <a:rPr lang="en-US" b="1" baseline="0" dirty="0" smtClean="0"/>
              <a:t> you Adam…</a:t>
            </a:r>
            <a:endParaRPr lang="en-US" b="1" dirty="0" smtClean="0"/>
          </a:p>
          <a:p>
            <a:endParaRPr lang="en-US" b="1" dirty="0" smtClean="0"/>
          </a:p>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dirty="0" smtClean="0"/>
              <a:t>DEQ is developing a general permit for entities that own or operate less than 50 UICs. DEQ recognizes that some entities that have applied for an individual permit may be eligible for coverage under the general permit. DEQ does not plan to issue individual permits to these entities until after the general permit has been developed, and will provide guidance to these entities to inform the decision of whether an individual or general permit is more appropriate.</a:t>
            </a:r>
          </a:p>
          <a:p>
            <a:endParaRPr lang="en-US" dirty="0" smtClean="0"/>
          </a:p>
          <a:p>
            <a:r>
              <a:rPr lang="en-US" dirty="0" smtClean="0"/>
              <a:t>DEQ will hold a public comment period to solicit public input on the general permit in July and August of 2015 and intends to issue the permit in October of 2015.</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r>
              <a:rPr lang="en-US" dirty="0" smtClean="0"/>
              <a:t>Though not a significant change – no fees have been added</a:t>
            </a:r>
            <a:r>
              <a:rPr lang="en-US" baseline="0" dirty="0" smtClean="0"/>
              <a:t> – we </a:t>
            </a:r>
            <a:r>
              <a:rPr lang="en-US" dirty="0" smtClean="0"/>
              <a:t>had concerns about timing</a:t>
            </a:r>
            <a:r>
              <a:rPr lang="en-US" baseline="0" dirty="0" smtClean="0"/>
              <a:t> and clarity on the fees associated with the permits so we’ve included in the temporary proposal. We intend to include in the permanent as well. Changes reflected in the redline of the tables in Attachment A.</a:t>
            </a:r>
            <a:endParaRPr lang="en-US" dirty="0" smtClean="0"/>
          </a:p>
          <a:p>
            <a:endParaRPr lang="en-US" dirty="0" smtClean="0"/>
          </a:p>
          <a:p>
            <a:pPr marL="0" indent="0">
              <a:buNone/>
            </a:pPr>
            <a:r>
              <a:rPr lang="en-US" b="1" dirty="0" smtClean="0"/>
              <a:t>During the permanent</a:t>
            </a:r>
            <a:r>
              <a:rPr lang="en-US" b="1" baseline="0" dirty="0" smtClean="0"/>
              <a:t> rulemaking </a:t>
            </a:r>
            <a:r>
              <a:rPr lang="en-US" b="1" dirty="0" smtClean="0"/>
              <a:t>DEQ proposed:</a:t>
            </a:r>
          </a:p>
          <a:p>
            <a:pPr marL="171450" indent="-171450">
              <a:buFont typeface="Arial" panose="020B0604020202020204" pitchFamily="34" charset="0"/>
              <a:buChar char="•"/>
            </a:pPr>
            <a:r>
              <a:rPr lang="en-US" dirty="0" smtClean="0"/>
              <a:t>Modifications to the Municipal Stormwater permit listings and equitable 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do not increase. </a:t>
            </a:r>
          </a:p>
          <a:p>
            <a:endParaRPr lang="en-US" dirty="0" smtClean="0"/>
          </a:p>
          <a:p>
            <a:r>
              <a:rPr lang="en-US" b="1" dirty="0" smtClean="0"/>
              <a:t>Greywater </a:t>
            </a:r>
            <a:r>
              <a:rPr lang="en-US" dirty="0" smtClean="0"/>
              <a:t>general permit fees would not increase to encourage program implementation. </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Jan.</a:t>
            </a:r>
            <a:r>
              <a:rPr lang="en-US" b="1" baseline="0" dirty="0" smtClean="0">
                <a:cs typeface="Times New Roman" panose="02020603050405020304" pitchFamily="18" charset="0"/>
              </a:rPr>
              <a:t> 1, 2016</a:t>
            </a:r>
            <a:r>
              <a:rPr lang="en-US" b="0" baseline="0" dirty="0" smtClean="0">
                <a:cs typeface="Times New Roman" panose="02020603050405020304" pitchFamily="18" charset="0"/>
              </a:rPr>
              <a:t> </a:t>
            </a:r>
          </a:p>
          <a:p>
            <a:endParaRPr lang="en-US" b="0" baseline="0"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Chari O’Keefe,</a:t>
            </a:r>
            <a:r>
              <a:rPr lang="en-US" baseline="0" dirty="0" smtClean="0">
                <a:cs typeface="Times New Roman" panose="02020603050405020304" pitchFamily="18" charset="0"/>
              </a:rPr>
              <a:t> members of the commission and Director Pedersen.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11/13/2015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Proposed rules for </a:t>
            </a:r>
            <a:r>
              <a:rPr lang="en-US" sz="3600" dirty="0">
                <a:latin typeface="Arial" pitchFamily="34" charset="0"/>
                <a:cs typeface="Arial" pitchFamily="34" charset="0"/>
              </a:rPr>
              <a:t>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December X,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Jan. 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r>
              <a:rPr lang="en-US" dirty="0" smtClean="0"/>
              <a:t>DEQ added existing permits to the tables:</a:t>
            </a:r>
          </a:p>
          <a:p>
            <a:r>
              <a:rPr lang="en-US" dirty="0" smtClean="0"/>
              <a:t>Underground </a:t>
            </a:r>
            <a:r>
              <a:rPr lang="en-US" dirty="0"/>
              <a:t>Injection Control </a:t>
            </a:r>
            <a:endParaRPr lang="en-US" dirty="0" smtClean="0"/>
          </a:p>
          <a:p>
            <a:r>
              <a:rPr lang="en-US" dirty="0" smtClean="0"/>
              <a:t>Industrial Water Reuse</a:t>
            </a:r>
          </a:p>
          <a:p>
            <a:endParaRPr lang="en-US" dirty="0" smtClean="0"/>
          </a:p>
          <a:p>
            <a:pPr marL="0" indent="0">
              <a:buNone/>
            </a:pPr>
            <a:r>
              <a:rPr lang="en-US" dirty="0" smtClean="0"/>
              <a:t>DEQ also proposed:</a:t>
            </a:r>
            <a:endParaRPr lang="en-US" dirty="0"/>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12 </a:t>
            </a:r>
            <a:r>
              <a:rPr lang="en-US" sz="2800" dirty="0">
                <a:solidFill>
                  <a:prstClr val="black"/>
                </a:solidFill>
              </a:rPr>
              <a:t>percent fee increase as 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5EE9F4-9CDD-402A-87AA-B4099179ECEE}">
  <ds:schemaRefs>
    <ds:schemaRef ds:uri="http://purl.org/dc/dcmitype/"/>
    <ds:schemaRef ds:uri="http://schemas.microsoft.com/office/2006/metadata/properties"/>
    <ds:schemaRef ds:uri="http://purl.org/dc/terms/"/>
    <ds:schemaRef ds:uri="http://purl.org/dc/elements/1.1/"/>
    <ds:schemaRef ds:uri="http://schemas.openxmlformats.org/package/2006/metadata/core-properties"/>
    <ds:schemaRef ds:uri="http://schemas.microsoft.com/office/2006/documentManagement/types"/>
    <ds:schemaRef ds:uri="http://schemas.microsoft.com/office/infopath/2007/PartnerControls"/>
    <ds:schemaRef ds:uri="$ListId:docs;"/>
    <ds:schemaRef ds:uri="http://www.w3.org/XML/1998/namespace"/>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64C764-6038-40E1-BB64-EBA2F8C741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PPTtemplate</Template>
  <TotalTime>776</TotalTime>
  <Words>1384</Words>
  <Application>Microsoft Office PowerPoint</Application>
  <PresentationFormat>On-screen Show (4:3)</PresentationFormat>
  <Paragraphs>176</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Permit Fee Rulemaking Action Items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COUTU Adam</cp:lastModifiedBy>
  <cp:revision>59</cp:revision>
  <cp:lastPrinted>2014-10-29T18:11:45Z</cp:lastPrinted>
  <dcterms:created xsi:type="dcterms:W3CDTF">2014-10-24T16:52:56Z</dcterms:created>
  <dcterms:modified xsi:type="dcterms:W3CDTF">2015-11-13T18:37:11Z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