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2"/>
  </p:notesMasterIdLst>
  <p:handoutMasterIdLst>
    <p:handoutMasterId r:id="rId13"/>
  </p:handoutMasterIdLst>
  <p:sldIdLst>
    <p:sldId id="256" r:id="rId5"/>
    <p:sldId id="258" r:id="rId6"/>
    <p:sldId id="268" r:id="rId7"/>
    <p:sldId id="262" r:id="rId8"/>
    <p:sldId id="267" r:id="rId9"/>
    <p:sldId id="264" r:id="rId10"/>
    <p:sldId id="266"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000" autoAdjust="0"/>
  </p:normalViewPr>
  <p:slideViewPr>
    <p:cSldViewPr>
      <p:cViewPr varScale="1">
        <p:scale>
          <a:sx n="45" d="100"/>
          <a:sy n="45" d="100"/>
        </p:scale>
        <p:origin x="2458" y="48"/>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11/10/2015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11/10/2015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a:t>
            </a:r>
            <a:r>
              <a:rPr lang="en-US" dirty="0" smtClean="0"/>
              <a:t>Commission</a:t>
            </a:r>
            <a:r>
              <a:rPr lang="en-US" baseline="0" dirty="0" smtClean="0"/>
              <a:t> and Director Pedersen.</a:t>
            </a:r>
            <a:endParaRPr lang="en-US" dirty="0" smtClean="0"/>
          </a:p>
          <a:p>
            <a:endParaRPr lang="en-US" dirty="0" smtClean="0"/>
          </a:p>
          <a:p>
            <a:r>
              <a:rPr lang="en-US" dirty="0" smtClean="0"/>
              <a:t>For the record I am Ron Doughten, manager of DEQ’s Water Quality Permitting </a:t>
            </a:r>
            <a:r>
              <a:rPr lang="en-US" dirty="0" smtClean="0"/>
              <a:t>and Program Development Section</a:t>
            </a:r>
            <a:r>
              <a:rPr lang="en-US" dirty="0" smtClean="0"/>
              <a:t>.</a:t>
            </a:r>
          </a:p>
          <a:p>
            <a:endParaRPr lang="en-US" dirty="0" smtClean="0"/>
          </a:p>
          <a:p>
            <a:r>
              <a:rPr lang="en-US" dirty="0" smtClean="0"/>
              <a:t>With me is William Knight, policy and program analyst for the section</a:t>
            </a:r>
            <a:r>
              <a:rPr lang="en-US" baseline="0" dirty="0" smtClean="0"/>
              <a:t> and Adam Coutu our Water Quality program budget </a:t>
            </a:r>
            <a:r>
              <a:rPr lang="en-US" baseline="0" dirty="0" smtClean="0"/>
              <a:t>analyst</a:t>
            </a:r>
            <a:r>
              <a:rPr lang="en-US" baseline="0" dirty="0" smtClean="0"/>
              <a:t>.</a:t>
            </a:r>
            <a:endParaRPr lang="en-US" dirty="0" smtClean="0"/>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activities.</a:t>
            </a:r>
          </a:p>
          <a:p>
            <a:endParaRPr lang="en-US" dirty="0" smtClean="0"/>
          </a:p>
          <a:p>
            <a:r>
              <a:rPr lang="en-US" dirty="0" smtClean="0"/>
              <a:t>Today’s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a:t>
            </a:r>
            <a:r>
              <a:rPr lang="en-US" baseline="0" dirty="0" smtClean="0">
                <a:solidFill>
                  <a:srgbClr val="000000"/>
                </a:solidFill>
                <a:cs typeface="Times New Roman" pitchFamily="18" charset="0"/>
              </a:rPr>
              <a:t>commission, Director Pedersen. </a:t>
            </a:r>
            <a:r>
              <a:rPr lang="en-US" baseline="0" dirty="0" smtClean="0">
                <a:solidFill>
                  <a:srgbClr val="000000"/>
                </a:solidFill>
                <a:cs typeface="Times New Roman" pitchFamily="18" charset="0"/>
              </a:rPr>
              <a:t>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The proposed rule increases</a:t>
            </a:r>
            <a:r>
              <a:rPr lang="en-US" baseline="0" dirty="0" smtClean="0">
                <a:solidFill>
                  <a:srgbClr val="000000"/>
                </a:solidFill>
                <a:cs typeface="Times New Roman" pitchFamily="18" charset="0"/>
              </a:rPr>
              <a:t> permit fees </a:t>
            </a:r>
            <a:r>
              <a:rPr lang="en-US" dirty="0" smtClean="0">
                <a:solidFill>
                  <a:srgbClr val="000000"/>
                </a:solidFill>
                <a:cs typeface="Times New Roman" pitchFamily="18" charset="0"/>
              </a:rPr>
              <a:t>to </a:t>
            </a:r>
            <a:r>
              <a:rPr lang="en-US" dirty="0">
                <a:solidFill>
                  <a:srgbClr val="000000"/>
                </a:solidFill>
                <a:cs typeface="Times New Roman" pitchFamily="18" charset="0"/>
              </a:rPr>
              <a:t>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t>
            </a:r>
            <a:r>
              <a:rPr lang="en-US" sz="1200" kern="1200" dirty="0" smtClean="0">
                <a:solidFill>
                  <a:schemeClr val="tx1"/>
                </a:solidFill>
                <a:effectLst/>
                <a:latin typeface="+mn-lt"/>
                <a:ea typeface="+mn-ea"/>
                <a:cs typeface="+mn-cs"/>
              </a:rPr>
              <a:t>Jan. 1,</a:t>
            </a:r>
            <a:r>
              <a:rPr lang="en-US" sz="1200" kern="1200" baseline="0" dirty="0" smtClean="0">
                <a:solidFill>
                  <a:schemeClr val="tx1"/>
                </a:solidFill>
                <a:effectLst/>
                <a:latin typeface="+mn-lt"/>
                <a:ea typeface="+mn-ea"/>
                <a:cs typeface="+mn-cs"/>
              </a:rPr>
              <a:t> 2016)</a:t>
            </a:r>
            <a:r>
              <a:rPr lang="en-US"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a:t>
            </a:r>
            <a:r>
              <a:rPr lang="en-US" sz="1200" kern="1200" baseline="0" dirty="0" smtClean="0">
                <a:solidFill>
                  <a:schemeClr val="tx1"/>
                </a:solidFill>
                <a:effectLst/>
                <a:latin typeface="+mn-lt"/>
                <a:ea typeface="+mn-ea"/>
                <a:cs typeface="+mn-cs"/>
              </a:rPr>
              <a:t> I’d like to turn it over to Adam Coutu to talk about the history of our fee increases and budget development…</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cs typeface="Times New Roman" pitchFamily="18" charset="0"/>
              </a:rPr>
              <a:t>Thank you William and Ron,</a:t>
            </a:r>
            <a:r>
              <a:rPr lang="en-US" baseline="0" dirty="0" smtClean="0">
                <a:solidFill>
                  <a:srgbClr val="000000"/>
                </a:solidFill>
                <a:cs typeface="Times New Roman" pitchFamily="18" charset="0"/>
              </a:rPr>
              <a:t> greetings Chair O’Keefe and members of the commission, Director Pedersen. For the record I am </a:t>
            </a:r>
            <a:r>
              <a:rPr lang="en-US" baseline="0" dirty="0" smtClean="0"/>
              <a:t>Adam Coutu, budget analyst for</a:t>
            </a: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cs typeface="Times New Roman" pitchFamily="18" charset="0"/>
              </a:rPr>
              <a:t>DEQ’s Water Quality Permitting Program.</a:t>
            </a:r>
            <a:endParaRPr lang="en-US" dirty="0" smtClean="0">
              <a:solidFill>
                <a:srgbClr val="000000"/>
              </a:solidFill>
              <a:cs typeface="Times New Roman"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A little history on</a:t>
            </a:r>
            <a:r>
              <a:rPr lang="en-US" baseline="0" dirty="0" smtClean="0">
                <a:cs typeface="Times New Roman" panose="02020603050405020304" pitchFamily="18" charset="0"/>
              </a:rPr>
              <a:t> our fee increases and how we determine what we need to cover our operating costs…</a:t>
            </a:r>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The </a:t>
            </a:r>
            <a:r>
              <a:rPr lang="en-US" dirty="0" smtClean="0">
                <a:cs typeface="Times New Roman" panose="02020603050405020304" pitchFamily="18" charset="0"/>
              </a:rPr>
              <a:t>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to support the permitting program and meet higher operating costs by relying solely on 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one-time 12 percent seeks to make up that short fall and bring DEQ’s budget closer to the 60/40 revenue goal</a:t>
            </a:r>
            <a:r>
              <a:rPr lang="en-US" baseline="0" dirty="0" smtClean="0">
                <a:cs typeface="Times New Roman" panose="02020603050405020304" pitchFamily="18" charset="0"/>
              </a:rPr>
              <a:t>.</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Questions? –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Thank you members of the commission, William back to you.</a:t>
            </a:r>
            <a:endParaRPr lang="en-US" baseline="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Thank</a:t>
            </a:r>
            <a:r>
              <a:rPr lang="en-US" b="1" baseline="0" dirty="0" smtClean="0"/>
              <a:t> you Adam…</a:t>
            </a:r>
            <a:endParaRPr lang="en-US" b="1" dirty="0" smtClean="0"/>
          </a:p>
          <a:p>
            <a:endParaRPr lang="en-US" b="1" dirty="0" smtClean="0"/>
          </a:p>
          <a:p>
            <a:r>
              <a:rPr lang="en-US" b="1" dirty="0" smtClean="0"/>
              <a:t>You </a:t>
            </a:r>
            <a:r>
              <a:rPr lang="en-US" b="1" dirty="0" smtClean="0"/>
              <a:t>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proposed:</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1951034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a:t>
            </a:r>
            <a:r>
              <a:rPr lang="en-US" dirty="0" smtClean="0">
                <a:cs typeface="Times New Roman" panose="02020603050405020304" pitchFamily="18" charset="0"/>
              </a:rPr>
              <a:t>do </a:t>
            </a:r>
            <a:r>
              <a:rPr lang="en-US" dirty="0" smtClean="0">
                <a:cs typeface="Times New Roman" panose="02020603050405020304" pitchFamily="18" charset="0"/>
              </a:rPr>
              <a:t>not </a:t>
            </a:r>
            <a:r>
              <a:rPr lang="en-US" dirty="0" smtClean="0">
                <a:cs typeface="Times New Roman" panose="02020603050405020304" pitchFamily="18" charset="0"/>
              </a:rPr>
              <a:t>increase. </a:t>
            </a:r>
            <a:endParaRPr lang="en-US" dirty="0" smtClean="0">
              <a:cs typeface="Times New Roman" panose="02020603050405020304" pitchFamily="18" charset="0"/>
            </a:endParaRP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a:t>
            </a:r>
            <a:r>
              <a:rPr lang="en-US" b="1" dirty="0" smtClean="0">
                <a:cs typeface="Times New Roman" panose="02020603050405020304" pitchFamily="18" charset="0"/>
              </a:rPr>
              <a:t>Jan.</a:t>
            </a:r>
            <a:r>
              <a:rPr lang="en-US" b="1" baseline="0" dirty="0" smtClean="0">
                <a:cs typeface="Times New Roman" panose="02020603050405020304" pitchFamily="18" charset="0"/>
              </a:rPr>
              <a:t> 1, 2016</a:t>
            </a:r>
            <a:r>
              <a:rPr lang="en-US" b="0" baseline="0" dirty="0" smtClean="0">
                <a:cs typeface="Times New Roman" panose="02020603050405020304" pitchFamily="18" charset="0"/>
              </a:rPr>
              <a:t> </a:t>
            </a:r>
          </a:p>
          <a:p>
            <a:endParaRPr lang="en-US" b="0" baseline="0" dirty="0" smtClean="0">
              <a:cs typeface="Times New Roman" panose="02020603050405020304" pitchFamily="18" charset="0"/>
            </a:endParaRPr>
          </a:p>
          <a:p>
            <a:r>
              <a:rPr lang="en-US" dirty="0" smtClean="0">
                <a:cs typeface="Times New Roman" panose="02020603050405020304" pitchFamily="18" charset="0"/>
              </a:rPr>
              <a:t>(</a:t>
            </a:r>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Thank you Chari O’Keefe,</a:t>
            </a:r>
            <a:r>
              <a:rPr lang="en-US" baseline="0" dirty="0" smtClean="0">
                <a:cs typeface="Times New Roman" panose="02020603050405020304" pitchFamily="18" charset="0"/>
              </a:rPr>
              <a:t> members of the commission and Director Pedersen.</a:t>
            </a:r>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11/10/2015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a:t>
            </a:r>
            <a:r>
              <a:rPr lang="en-US" sz="3600" dirty="0" smtClean="0">
                <a:latin typeface="Arial" pitchFamily="34" charset="0"/>
                <a:cs typeface="Arial" pitchFamily="34" charset="0"/>
              </a:rPr>
              <a:t>Proposed rules for </a:t>
            </a:r>
            <a:r>
              <a:rPr lang="en-US" sz="3600" dirty="0">
                <a:latin typeface="Arial" pitchFamily="34" charset="0"/>
                <a:cs typeface="Arial" pitchFamily="34" charset="0"/>
              </a:rPr>
              <a:t>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December X,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Jan.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br>
              <a:rPr lang="en-US" b="1" dirty="0" smtClean="0"/>
            </a:br>
            <a:endParaRPr lang="en-US" sz="3600" b="1" dirty="0"/>
          </a:p>
        </p:txBody>
      </p:sp>
      <p:sp>
        <p:nvSpPr>
          <p:cNvPr id="3" name="Content Placeholder 2"/>
          <p:cNvSpPr>
            <a:spLocks noGrp="1"/>
          </p:cNvSpPr>
          <p:nvPr>
            <p:ph idx="1"/>
          </p:nvPr>
        </p:nvSpPr>
        <p:spPr/>
        <p:txBody>
          <a:bodyPr>
            <a:normAutofit/>
          </a:bodyPr>
          <a:lstStyle/>
          <a:p>
            <a:pPr marL="0" indent="0">
              <a:buNone/>
            </a:pPr>
            <a:r>
              <a:rPr lang="en-US" dirty="0" smtClean="0"/>
              <a:t>DEQ added existing permits to the tables:</a:t>
            </a:r>
          </a:p>
          <a:p>
            <a:r>
              <a:rPr lang="en-US" dirty="0" smtClean="0"/>
              <a:t>Underground </a:t>
            </a:r>
            <a:r>
              <a:rPr lang="en-US" dirty="0"/>
              <a:t>Injection Control </a:t>
            </a:r>
            <a:endParaRPr lang="en-US" dirty="0" smtClean="0"/>
          </a:p>
          <a:p>
            <a:r>
              <a:rPr lang="en-US" dirty="0" smtClean="0"/>
              <a:t>Industrial Water Reuse</a:t>
            </a:r>
          </a:p>
          <a:p>
            <a:endParaRPr lang="en-US" dirty="0" smtClean="0"/>
          </a:p>
          <a:p>
            <a:pPr marL="0" indent="0">
              <a:buNone/>
            </a:pPr>
            <a:r>
              <a:rPr lang="en-US" dirty="0" smtClean="0"/>
              <a:t>DEQ also proposed:</a:t>
            </a:r>
            <a:endParaRPr lang="en-US" dirty="0"/>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a:t>
            </a:r>
          </a:p>
          <a:p>
            <a:pPr lvl="0">
              <a:lnSpc>
                <a:spcPct val="150000"/>
              </a:lnSpc>
              <a:spcAft>
                <a:spcPts val="600"/>
              </a:spcAft>
              <a:buClr>
                <a:srgbClr val="0000FF"/>
              </a:buClr>
            </a:pPr>
            <a:r>
              <a:rPr lang="en-US" sz="2800" dirty="0" smtClean="0">
                <a:solidFill>
                  <a:prstClr val="black"/>
                </a:solidFill>
              </a:rPr>
              <a:t>12 </a:t>
            </a:r>
            <a:r>
              <a:rPr lang="en-US" sz="2800" dirty="0">
                <a:solidFill>
                  <a:prstClr val="black"/>
                </a:solidFill>
              </a:rPr>
              <a:t>percent fee increase as outlined </a:t>
            </a:r>
            <a:r>
              <a:rPr lang="en-US" sz="2800" dirty="0" smtClean="0">
                <a:solidFill>
                  <a:prstClr val="black"/>
                </a:solidFill>
              </a:rPr>
              <a:t>in </a:t>
            </a:r>
          </a:p>
          <a:p>
            <a:pPr lvl="0">
              <a:lnSpc>
                <a:spcPct val="150000"/>
              </a:lnSpc>
              <a:spcAft>
                <a:spcPts val="600"/>
              </a:spcAft>
              <a:buClr>
                <a:srgbClr val="0000FF"/>
              </a:buClr>
            </a:pPr>
            <a:r>
              <a:rPr lang="en-US" sz="2800" dirty="0" smtClean="0">
                <a:solidFill>
                  <a:prstClr val="black"/>
                </a:solidFill>
              </a:rPr>
              <a:t>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ListId:docs;"/>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706</TotalTime>
  <Words>1383</Words>
  <Application>Microsoft Office PowerPoint</Application>
  <PresentationFormat>On-screen Show (4:3)</PresentationFormat>
  <Paragraphs>176</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Permit Fee Rulemaking Action Items </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AND Public Hearing</dc:title>
  <dc:creator>KNIGHT William</dc:creator>
  <cp:lastModifiedBy>KNIGHT William</cp:lastModifiedBy>
  <cp:revision>56</cp:revision>
  <cp:lastPrinted>2014-10-29T18:11:45Z</cp:lastPrinted>
  <dcterms:created xsi:type="dcterms:W3CDTF">2014-10-24T16:52:56Z</dcterms:created>
  <dcterms:modified xsi:type="dcterms:W3CDTF">2015-11-10T23:32:11Z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