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3" r:id="rId8"/>
    <p:sldId id="262" r:id="rId9"/>
    <p:sldId id="264" r:id="rId10"/>
    <p:sldId id="266" r:id="rId11"/>
    <p:sldId id="267"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000" autoAdjust="0"/>
  </p:normalViewPr>
  <p:slideViewPr>
    <p:cSldViewPr>
      <p:cViewPr varScale="1">
        <p:scale>
          <a:sx n="26" d="100"/>
          <a:sy n="26" d="100"/>
        </p:scale>
        <p:origin x="1190" y="2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8/11/2015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8/11/2015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and program analyst for the section. </a:t>
            </a:r>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temporary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t>
            </a:r>
            <a:r>
              <a:rPr lang="en-US" baseline="0" dirty="0" smtClean="0">
                <a:solidFill>
                  <a:srgbClr val="000000"/>
                </a:solidFill>
                <a:cs typeface="Times New Roman" pitchFamily="18" charset="0"/>
              </a:rPr>
              <a:t>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52400"/>
            <a:ext cx="4184650" cy="3138488"/>
          </a:xfrm>
        </p:spPr>
      </p:sp>
      <p:sp>
        <p:nvSpPr>
          <p:cNvPr id="3" name="Notes Placeholder 2"/>
          <p:cNvSpPr>
            <a:spLocks noGrp="1"/>
          </p:cNvSpPr>
          <p:nvPr>
            <p:ph type="body" idx="1"/>
          </p:nvPr>
        </p:nvSpPr>
        <p:spPr>
          <a:xfrm>
            <a:off x="381000" y="3505200"/>
            <a:ext cx="6324600" cy="5638800"/>
          </a:xfrm>
        </p:spPr>
        <p:txBody>
          <a:bodyPr/>
          <a:lstStyle/>
          <a:p>
            <a:r>
              <a:rPr lang="en-US" sz="1000" baseline="0" dirty="0" smtClean="0">
                <a:cs typeface="Times New Roman" panose="02020603050405020304" pitchFamily="18" charset="0"/>
              </a:rPr>
              <a:t>DEQ must show justification for taking emergency action. </a:t>
            </a:r>
          </a:p>
          <a:p>
            <a:r>
              <a:rPr lang="en-US" sz="1000" baseline="0" dirty="0" smtClean="0">
                <a:cs typeface="Times New Roman" panose="02020603050405020304" pitchFamily="18" charset="0"/>
              </a:rPr>
              <a:t>Ref. Staff Report: </a:t>
            </a:r>
            <a:r>
              <a:rPr lang="en-US" sz="1000" b="1" baseline="0" dirty="0" smtClean="0">
                <a:cs typeface="Times New Roman" panose="02020603050405020304" pitchFamily="18" charset="0"/>
              </a:rPr>
              <a:t>Statement of Need </a:t>
            </a:r>
            <a:r>
              <a:rPr lang="en-US" sz="1000" baseline="0" dirty="0" smtClean="0">
                <a:cs typeface="Times New Roman" panose="02020603050405020304" pitchFamily="18" charset="0"/>
              </a:rPr>
              <a:t>and </a:t>
            </a:r>
            <a:r>
              <a:rPr lang="en-US" sz="1000" b="1" baseline="0" dirty="0" smtClean="0">
                <a:cs typeface="Times New Roman" panose="02020603050405020304" pitchFamily="18" charset="0"/>
              </a:rPr>
              <a:t>Justification</a:t>
            </a:r>
          </a:p>
          <a:p>
            <a:endParaRPr lang="en-US" sz="1000" b="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cs typeface="Times New Roman" panose="02020603050405020304" pitchFamily="18" charset="0"/>
              </a:rPr>
              <a:t>In order to obtain enough funding to meet operating costs and implement the legislative packages, the fee increase needs to take effect immediately.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cs typeface="Times New Roman" panose="02020603050405020304" pitchFamily="18" charset="0"/>
              </a:rPr>
              <a:t>Original calculations assumed a fee increase effective Aug.</a:t>
            </a:r>
            <a:r>
              <a:rPr lang="en-US" sz="1000" baseline="0" dirty="0" smtClean="0">
                <a:cs typeface="Times New Roman" panose="02020603050405020304" pitchFamily="18" charset="0"/>
              </a:rPr>
              <a:t> 1, 2015. However, the legislature did not approve DEQ’s budget and the policy option packages until recently.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cs typeface="Times New Roman" panose="02020603050405020304" pitchFamily="18" charset="0"/>
              </a:rPr>
              <a:t>DEQ needed to take quick action to establish the fee increase. A compressed rulemaking schedule allowed DEQ to propose the fee increase to the Commission much sooner than a permanent rule.</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DEQ alerted stakeholders early and directly – BRC, other, visible legislative discussion and action, etc. -  and permit holders through GovDelivery.</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A PERMANENT Rulemaking </a:t>
            </a:r>
            <a:r>
              <a:rPr lang="en-US" sz="1000" u="sng" baseline="0" dirty="0" smtClean="0">
                <a:cs typeface="Times New Roman" panose="02020603050405020304" pitchFamily="18" charset="0"/>
              </a:rPr>
              <a:t>must follow immediately</a:t>
            </a:r>
            <a:r>
              <a:rPr lang="en-US" sz="1000" baseline="0" dirty="0" smtClean="0">
                <a:cs typeface="Times New Roman" panose="02020603050405020304" pitchFamily="18" charset="0"/>
              </a:rPr>
              <a:t>. The permanent rulemaking will provide:</a:t>
            </a:r>
          </a:p>
          <a:p>
            <a:pPr marL="171450" indent="-171450">
              <a:buFont typeface="Arial" panose="020B0604020202020204" pitchFamily="34" charset="0"/>
              <a:buChar char="•"/>
            </a:pPr>
            <a:r>
              <a:rPr lang="en-US" sz="1000" baseline="0" dirty="0" smtClean="0">
                <a:cs typeface="Times New Roman" panose="02020603050405020304" pitchFamily="18" charset="0"/>
              </a:rPr>
              <a:t>A fiscal analysis statement and review by DEQ’s standing advisory committee for WQ permitting – The Blue Ribbon Committee.</a:t>
            </a:r>
          </a:p>
          <a:p>
            <a:pPr marL="171450" indent="-171450">
              <a:buFont typeface="Arial" panose="020B0604020202020204" pitchFamily="34" charset="0"/>
              <a:buChar char="•"/>
            </a:pPr>
            <a:r>
              <a:rPr lang="en-US" sz="1000" baseline="0" dirty="0" smtClean="0">
                <a:cs typeface="Times New Roman" panose="02020603050405020304" pitchFamily="18" charset="0"/>
              </a:rPr>
              <a:t>Formal and robust public involvement and comment on the proposed rules.</a:t>
            </a:r>
          </a:p>
          <a:p>
            <a:pPr marL="171450" indent="-171450">
              <a:buFont typeface="Arial" panose="020B0604020202020204" pitchFamily="34" charset="0"/>
              <a:buChar char="•"/>
            </a:pPr>
            <a:r>
              <a:rPr lang="en-US" sz="1000" baseline="0" dirty="0" smtClean="0">
                <a:cs typeface="Times New Roman" panose="02020603050405020304" pitchFamily="18" charset="0"/>
              </a:rPr>
              <a:t>A public hearing, if requested.</a:t>
            </a:r>
          </a:p>
          <a:p>
            <a:pPr marL="171450" indent="-171450">
              <a:buFont typeface="Arial" panose="020B0604020202020204" pitchFamily="34" charset="0"/>
              <a:buChar char="•"/>
            </a:pPr>
            <a:r>
              <a:rPr lang="en-US" sz="1000" baseline="0" dirty="0" smtClean="0">
                <a:cs typeface="Times New Roman" panose="02020603050405020304" pitchFamily="18" charset="0"/>
              </a:rPr>
              <a:t>Staff report with updated fiscal statement, comments from stakeholders. </a:t>
            </a:r>
          </a:p>
          <a:p>
            <a:pPr marL="171450" indent="-171450">
              <a:buFont typeface="Arial" panose="020B0604020202020204" pitchFamily="34" charset="0"/>
              <a:buChar char="•"/>
            </a:pPr>
            <a:r>
              <a:rPr lang="en-US" sz="1000" baseline="0" dirty="0" smtClean="0">
                <a:cs typeface="Times New Roman" panose="02020603050405020304" pitchFamily="18" charset="0"/>
              </a:rPr>
              <a:t>ETA at December 2015 Commission meeting.</a:t>
            </a: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0" indent="0">
              <a:buFont typeface="Arial" panose="020B0604020202020204" pitchFamily="34" charset="0"/>
              <a:buNone/>
            </a:pPr>
            <a:r>
              <a:rPr lang="en-US" sz="1000" baseline="0" dirty="0" smtClean="0">
                <a:cs typeface="Times New Roman" panose="02020603050405020304" pitchFamily="18" charset="0"/>
              </a:rPr>
              <a:t>Optional if asked:</a:t>
            </a:r>
          </a:p>
          <a:p>
            <a:pPr marL="0" indent="0">
              <a:buFont typeface="Arial" panose="020B0604020202020204" pitchFamily="34" charset="0"/>
              <a:buNone/>
            </a:pPr>
            <a:endParaRPr lang="en-US" sz="1000" baseline="0" dirty="0" smtClean="0">
              <a:cs typeface="Times New Roman" panose="02020603050405020304" pitchFamily="18" charset="0"/>
            </a:endParaRPr>
          </a:p>
          <a:p>
            <a:r>
              <a:rPr lang="en-US" sz="1000" i="1" baseline="0" dirty="0" smtClean="0">
                <a:cs typeface="Times New Roman" panose="02020603050405020304" pitchFamily="18" charset="0"/>
              </a:rPr>
              <a:t>How does a temporary rulemaking differ from the more common ‘permanent’ rulemaking?</a:t>
            </a:r>
          </a:p>
          <a:p>
            <a:pPr marL="171450" indent="-171450">
              <a:buFont typeface="Arial" panose="020B0604020202020204" pitchFamily="34" charset="0"/>
              <a:buChar char="•"/>
            </a:pPr>
            <a:r>
              <a:rPr lang="en-US" sz="1000" i="1" baseline="0" dirty="0" smtClean="0">
                <a:cs typeface="Times New Roman" panose="02020603050405020304" pitchFamily="18" charset="0"/>
              </a:rPr>
              <a:t>The temporary rule is only valid for 180 days. </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comment is formally accepted.</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hearings.</a:t>
            </a:r>
          </a:p>
          <a:p>
            <a:pPr marL="171450" indent="-171450">
              <a:buFont typeface="Arial" panose="020B0604020202020204" pitchFamily="34" charset="0"/>
              <a:buChar char="•"/>
            </a:pPr>
            <a:r>
              <a:rPr lang="en-US" sz="1000" i="1" baseline="0" dirty="0" smtClean="0">
                <a:cs typeface="Times New Roman" panose="02020603050405020304" pitchFamily="18" charset="0"/>
              </a:rPr>
              <a:t>DEQ prepares a fiscal statement, but there is no AC or Fiscal Advisory Committee.</a:t>
            </a:r>
          </a:p>
          <a:p>
            <a:pPr marL="171450" indent="-171450">
              <a:buFont typeface="Arial" panose="020B0604020202020204" pitchFamily="34" charset="0"/>
              <a:buChar char="•"/>
            </a:pPr>
            <a:endParaRPr lang="en-US" sz="1000" dirty="0"/>
          </a:p>
          <a:p>
            <a:endParaRPr lang="en-US" sz="1000" dirty="0">
              <a:cs typeface="Times New Roman" panose="02020603050405020304" pitchFamily="18" charset="0"/>
            </a:endParaRPr>
          </a:p>
          <a:p>
            <a:r>
              <a:rPr lang="en-US" sz="1000" dirty="0" smtClean="0">
                <a:cs typeface="Times New Roman" panose="02020603050405020304" pitchFamily="18" charset="0"/>
              </a:rPr>
              <a:t>(NEXT SLIDE)</a:t>
            </a:r>
            <a:endParaRPr lang="en-US" sz="1000" dirty="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21270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The </a:t>
            </a:r>
            <a:r>
              <a:rPr lang="en-US" dirty="0" smtClean="0">
                <a:cs typeface="Times New Roman" panose="02020603050405020304" pitchFamily="18" charset="0"/>
              </a:rPr>
              <a:t>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plans to propose:</a:t>
            </a:r>
          </a:p>
          <a:p>
            <a:pPr marL="171450" indent="-171450">
              <a:buFont typeface="Arial" panose="020B0604020202020204" pitchFamily="34" charset="0"/>
              <a:buChar char="•"/>
            </a:pPr>
            <a:r>
              <a:rPr lang="en-US" dirty="0" smtClean="0"/>
              <a:t>Moving the </a:t>
            </a:r>
            <a:r>
              <a:rPr lang="en-US" dirty="0" err="1" smtClean="0"/>
              <a:t>Septage</a:t>
            </a:r>
            <a:r>
              <a:rPr lang="en-US" dirty="0" smtClean="0"/>
              <a:t> alkaline permit to the general permit table – Reflecting current practice.</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1951034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8/11/2015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8/11/2015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8/11/2015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8/11/2015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F</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Temporary rules for 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August 12,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Sept.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953000"/>
          </a:xfrm>
        </p:spPr>
        <p:txBody>
          <a:bodyPr>
            <a:normAutofit fontScale="92500" lnSpcReduction="10000"/>
          </a:bodyPr>
          <a:lstStyle/>
          <a:p>
            <a:pPr algn="l"/>
            <a:r>
              <a:rPr lang="en-US" sz="3600" b="1" dirty="0" smtClean="0">
                <a:solidFill>
                  <a:prstClr val="black"/>
                </a:solidFill>
                <a:latin typeface="Arial" panose="020B0604020202020204" pitchFamily="34" charset="0"/>
                <a:cs typeface="Arial" panose="020B0604020202020204" pitchFamily="34" charset="0"/>
              </a:rPr>
              <a:t>Why a temporary rule?</a:t>
            </a:r>
          </a:p>
          <a:p>
            <a:pPr algn="l"/>
            <a:endParaRPr lang="en-US" sz="2800" dirty="0" smtClean="0">
              <a:solidFill>
                <a:prstClr val="black"/>
              </a:solidFill>
            </a:endParaRPr>
          </a:p>
          <a:p>
            <a:pPr lvl="0" algn="l"/>
            <a:r>
              <a:rPr lang="en-US" sz="2800" dirty="0" smtClean="0">
                <a:solidFill>
                  <a:prstClr val="black"/>
                </a:solidFill>
              </a:rPr>
              <a:t>DEQ’s would be unable to carry out it’s duties to protect water quality.</a:t>
            </a:r>
          </a:p>
          <a:p>
            <a:pPr lvl="0" algn="l"/>
            <a:endParaRPr lang="en-US" sz="2800" dirty="0">
              <a:solidFill>
                <a:prstClr val="black"/>
              </a:solidFill>
            </a:endParaRPr>
          </a:p>
          <a:p>
            <a:pPr marL="457200" lvl="0" indent="-457200" algn="l">
              <a:buFont typeface="Arial" panose="020B0604020202020204" pitchFamily="34" charset="0"/>
              <a:buChar char="•"/>
            </a:pPr>
            <a:r>
              <a:rPr lang="en-US" sz="2800" dirty="0">
                <a:solidFill>
                  <a:prstClr val="black"/>
                </a:solidFill>
              </a:rPr>
              <a:t>A</a:t>
            </a:r>
            <a:r>
              <a:rPr lang="en-US" sz="2800" dirty="0" smtClean="0">
                <a:solidFill>
                  <a:prstClr val="black"/>
                </a:solidFill>
              </a:rPr>
              <a:t>dditional </a:t>
            </a:r>
            <a:r>
              <a:rPr lang="en-US" sz="2800" dirty="0">
                <a:solidFill>
                  <a:prstClr val="black"/>
                </a:solidFill>
              </a:rPr>
              <a:t>revenue </a:t>
            </a:r>
            <a:r>
              <a:rPr lang="en-US" sz="2800" dirty="0" smtClean="0">
                <a:solidFill>
                  <a:prstClr val="black"/>
                </a:solidFill>
              </a:rPr>
              <a:t>needed for 2015-2017</a:t>
            </a:r>
          </a:p>
          <a:p>
            <a:pPr marL="457200" lvl="0" indent="-457200" algn="l">
              <a:buFont typeface="Arial" panose="020B0604020202020204" pitchFamily="34" charset="0"/>
              <a:buChar char="•"/>
            </a:pPr>
            <a:r>
              <a:rPr lang="en-US" sz="2800" dirty="0" smtClean="0">
                <a:solidFill>
                  <a:prstClr val="black"/>
                </a:solidFill>
              </a:rPr>
              <a:t>Must establish fee increase by Sept. 1 or fall short of projected revenue. </a:t>
            </a:r>
          </a:p>
          <a:p>
            <a:pPr lvl="0" algn="l"/>
            <a:endParaRPr lang="en-US" sz="2800" dirty="0">
              <a:solidFill>
                <a:prstClr val="black"/>
              </a:solidFill>
            </a:endParaRPr>
          </a:p>
          <a:p>
            <a:pPr lvl="0" algn="l"/>
            <a:r>
              <a:rPr lang="en-US" sz="2800" dirty="0" smtClean="0">
                <a:solidFill>
                  <a:prstClr val="black"/>
                </a:solidFill>
              </a:rPr>
              <a:t>If adopted, DEQ will initiate a permanent rulemaking immediately.</a:t>
            </a:r>
          </a:p>
          <a:p>
            <a:pPr marL="457200" lvl="0" indent="-457200" algn="l">
              <a:buFont typeface="Arial" panose="020B0604020202020204" pitchFamily="34" charset="0"/>
              <a:buChar cha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6414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12 </a:t>
            </a:r>
            <a:r>
              <a:rPr lang="en-US" sz="2800" dirty="0">
                <a:solidFill>
                  <a:prstClr val="black"/>
                </a:solidFill>
              </a:rPr>
              <a:t>percent fee increase as outlined </a:t>
            </a:r>
            <a:r>
              <a:rPr lang="en-US" sz="2800" dirty="0" smtClean="0">
                <a:solidFill>
                  <a:prstClr val="black"/>
                </a:solidFill>
              </a:rPr>
              <a:t>in 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DEQ is adding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a:t>I</a:t>
            </a:r>
            <a:r>
              <a:rPr lang="en-US" dirty="0" smtClean="0"/>
              <a:t>ndustrial Water </a:t>
            </a:r>
            <a:r>
              <a:rPr lang="en-US" dirty="0"/>
              <a:t>R</a:t>
            </a:r>
            <a:r>
              <a:rPr lang="en-US" dirty="0" smtClean="0"/>
              <a:t>euse</a:t>
            </a:r>
          </a:p>
          <a:p>
            <a:endParaRPr lang="en-US" dirty="0" smtClean="0"/>
          </a:p>
          <a:p>
            <a:pPr marL="0" indent="0">
              <a:buNone/>
            </a:pPr>
            <a:r>
              <a:rPr lang="en-US" dirty="0" smtClean="0"/>
              <a:t>DEQ plans to propose:</a:t>
            </a:r>
            <a:endParaRPr lang="en-US" dirty="0"/>
          </a:p>
          <a:p>
            <a:r>
              <a:rPr lang="en-US" dirty="0" smtClean="0"/>
              <a:t>Moving the </a:t>
            </a:r>
            <a:r>
              <a:rPr lang="en-US" dirty="0" err="1" smtClean="0"/>
              <a:t>Septage</a:t>
            </a:r>
            <a:r>
              <a:rPr lang="en-US" dirty="0" smtClean="0"/>
              <a:t> Alkaline permit to the general permit table </a:t>
            </a:r>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schemas.microsoft.com/office/2006/documentManagement/types"/>
    <ds:schemaRef ds:uri="http://purl.org/dc/elements/1.1/"/>
    <ds:schemaRef ds:uri="$ListId:doc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PPTtemplate</Template>
  <TotalTime>664</TotalTime>
  <Words>1648</Words>
  <Application>Microsoft Office PowerPoint</Application>
  <PresentationFormat>On-screen Show (4:3)</PresentationFormat>
  <Paragraphs>196</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PowerPoint Presentation</vt:lpstr>
      <vt:lpstr>PowerPoint Presentation</vt:lpstr>
      <vt:lpstr>PowerPoint Presentation</vt:lpstr>
      <vt:lpstr>Permit Fee Rulemaking Action Items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 Aug. 12, 2015</dc:title>
  <dc:creator>KNIGHT William</dc:creator>
  <cp:lastModifiedBy>KNIGHT William</cp:lastModifiedBy>
  <cp:revision>49</cp:revision>
  <cp:lastPrinted>2014-10-29T18:11:45Z</cp:lastPrinted>
  <dcterms:created xsi:type="dcterms:W3CDTF">2014-10-24T16:52:56Z</dcterms:created>
  <dcterms:modified xsi:type="dcterms:W3CDTF">2015-08-11T15:43:44Z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