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8.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1.xml" ContentType="application/vnd.openxmlformats-officedocument.presentationml.slide+xml"/>
  <Override PartName="/ppt/slides/slide4.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5.xml" ContentType="application/vnd.openxmlformats-officedocument.presentationml.slide+xml"/>
  <Override PartName="/ppt/notesSlides/notesSlide8.xml" ContentType="application/vnd.openxmlformats-officedocument.presentationml.notesSlide+xml"/>
  <Override PartName="/ppt/slideMasters/slideMaster1.xml" ContentType="application/vnd.openxmlformats-officedocument.presentationml.slideMaster+xml"/>
  <Override PartName="/ppt/notesSlides/notesSlide7.xml" ContentType="application/vnd.openxmlformats-officedocument.presentationml.notesSlide+xml"/>
  <Override PartName="/ppt/notesSlides/notesSlide6.xml" ContentType="application/vnd.openxmlformats-officedocument.presentationml.notesSlide+xml"/>
  <Override PartName="/ppt/notesSlides/notesSlide5.xml" ContentType="application/vnd.openxmlformats-officedocument.presentationml.notesSlide+xml"/>
  <Override PartName="/ppt/slideLayouts/slideLayout6.xml" ContentType="application/vnd.openxmlformats-officedocument.presentationml.slideLayout+xml"/>
  <Override PartName="/ppt/slideLayouts/slideLayout5.xml" ContentType="application/vnd.openxmlformats-officedocument.presentationml.slideLayout+xml"/>
  <Override PartName="/ppt/slideLayouts/slideLayout4.xml" ContentType="application/vnd.openxmlformats-officedocument.presentationml.slideLayout+xml"/>
  <Override PartName="/ppt/slideLayouts/slideLayout3.xml" ContentType="application/vnd.openxmlformats-officedocument.presentationml.slideLayout+xml"/>
  <Override PartName="/ppt/slideLayouts/slideLayout2.xml" ContentType="application/vnd.openxmlformats-officedocument.presentationml.slideLayout+xml"/>
  <Override PartName="/ppt/slideLayouts/slideLayout1.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3.xml" ContentType="application/vnd.openxmlformats-officedocument.presentationml.notesSlide+xml"/>
  <Override PartName="/ppt/notesSlides/notesSlide2.xml" ContentType="application/vnd.openxmlformats-officedocument.presentationml.notesSlide+xml"/>
  <Override PartName="/ppt/notesSlides/notesSlide1.xml" ContentType="application/vnd.openxmlformats-officedocument.presentationml.notesSlide+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notesMasters/notesMaster1.xml" ContentType="application/vnd.openxmlformats-officedocument.presentationml.notesMaster+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handoutMasters/handoutMaster1.xml" ContentType="application/vnd.openxmlformats-officedocument.presentationml.handoutMaster+xml"/>
  <Override PartName="/ppt/tableStyles.xml" ContentType="application/vnd.openxmlformats-officedocument.presentationml.tableStyles+xml"/>
  <Override PartName="/ppt/viewProps.xml" ContentType="application/vnd.openxmlformats-officedocument.presentationml.viewProps+xml"/>
  <Override PartName="/ppt/presProps.xml" ContentType="application/vnd.openxmlformats-officedocument.presentationml.presProps+xml"/>
  <Override PartName="/docProps/core.xml" ContentType="application/vnd.openxmlformats-package.core-properties+xml"/>
  <Override PartName="/docProps/app.xml" ContentType="application/vnd.openxmlformats-officedocument.extended-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0"/>
  </p:notesMasterIdLst>
  <p:handoutMasterIdLst>
    <p:handoutMasterId r:id="rId11"/>
  </p:handoutMasterIdLst>
  <p:sldIdLst>
    <p:sldId id="256" r:id="rId2"/>
    <p:sldId id="258" r:id="rId3"/>
    <p:sldId id="268" r:id="rId4"/>
    <p:sldId id="263" r:id="rId5"/>
    <p:sldId id="262" r:id="rId6"/>
    <p:sldId id="264" r:id="rId7"/>
    <p:sldId id="267" r:id="rId8"/>
    <p:sldId id="266" r:id="rId9"/>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F8D6F"/>
    <a:srgbClr val="439777"/>
    <a:srgbClr val="57B59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53829" autoAdjust="0"/>
  </p:normalViewPr>
  <p:slideViewPr>
    <p:cSldViewPr>
      <p:cViewPr varScale="1">
        <p:scale>
          <a:sx n="47" d="100"/>
          <a:sy n="47" d="100"/>
        </p:scale>
        <p:origin x="2410" y="48"/>
      </p:cViewPr>
      <p:guideLst>
        <p:guide orient="horz" pos="2160"/>
        <p:guide pos="2880"/>
      </p:guideLst>
    </p:cSldViewPr>
  </p:slideViewPr>
  <p:notesTextViewPr>
    <p:cViewPr>
      <p:scale>
        <a:sx n="100" d="100"/>
        <a:sy n="100" d="100"/>
      </p:scale>
      <p:origin x="0" y="0"/>
    </p:cViewPr>
  </p:notesTextViewPr>
  <p:notesViewPr>
    <p:cSldViewPr>
      <p:cViewPr varScale="1">
        <p:scale>
          <a:sx n="80" d="100"/>
          <a:sy n="80" d="100"/>
        </p:scale>
        <p:origin x="1962" y="9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18" Type="http://schemas.openxmlformats.org/officeDocument/2006/relationships/customXml" Target="../customXml/item3.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17" Type="http://schemas.openxmlformats.org/officeDocument/2006/relationships/customXml" Target="../customXml/item2.xml"/><Relationship Id="rId2" Type="http://schemas.openxmlformats.org/officeDocument/2006/relationships/slide" Target="slides/slide1.xml"/><Relationship Id="rId16" Type="http://schemas.openxmlformats.org/officeDocument/2006/relationships/customXml" Target="../customXml/item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70338" y="0"/>
            <a:ext cx="3038475" cy="466725"/>
          </a:xfrm>
          <a:prstGeom prst="rect">
            <a:avLst/>
          </a:prstGeom>
        </p:spPr>
        <p:txBody>
          <a:bodyPr vert="horz" lIns="91440" tIns="45720" rIns="91440" bIns="45720" rtlCol="0"/>
          <a:lstStyle>
            <a:lvl1pPr algn="r">
              <a:defRPr sz="1200"/>
            </a:lvl1pPr>
          </a:lstStyle>
          <a:p>
            <a:fld id="{9A8D53A8-AF38-44F1-8021-F45F86ED3388}" type="datetimeFigureOut">
              <a:rPr lang="en-US" smtClean="0"/>
              <a:pPr/>
              <a:t>8/4/2015</a:t>
            </a:fld>
            <a:endParaRPr lang="en-US"/>
          </a:p>
        </p:txBody>
      </p:sp>
      <p:sp>
        <p:nvSpPr>
          <p:cNvPr id="4" name="Footer Placeholder 3"/>
          <p:cNvSpPr>
            <a:spLocks noGrp="1"/>
          </p:cNvSpPr>
          <p:nvPr>
            <p:ph type="ftr" sz="quarter" idx="2"/>
          </p:nvPr>
        </p:nvSpPr>
        <p:spPr>
          <a:xfrm>
            <a:off x="0" y="8829675"/>
            <a:ext cx="3038475" cy="466725"/>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70338" y="8829675"/>
            <a:ext cx="3038475" cy="466725"/>
          </a:xfrm>
          <a:prstGeom prst="rect">
            <a:avLst/>
          </a:prstGeom>
        </p:spPr>
        <p:txBody>
          <a:bodyPr vert="horz" lIns="91440" tIns="45720" rIns="91440" bIns="45720" rtlCol="0" anchor="b"/>
          <a:lstStyle>
            <a:lvl1pPr algn="r">
              <a:defRPr sz="1200"/>
            </a:lvl1pPr>
          </a:lstStyle>
          <a:p>
            <a:fld id="{4E1FE7DC-AF17-4CED-BBAD-99629945E296}" type="slidenum">
              <a:rPr lang="en-US" smtClean="0"/>
              <a:pPr/>
              <a:t>‹#›</a:t>
            </a:fld>
            <a:endParaRPr lang="en-US"/>
          </a:p>
        </p:txBody>
      </p:sp>
    </p:spTree>
    <p:extLst>
      <p:ext uri="{BB962C8B-B14F-4D97-AF65-F5344CB8AC3E}">
        <p14:creationId xmlns:p14="http://schemas.microsoft.com/office/powerpoint/2010/main" val="68676314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FFA58A6A-672E-42C1-9923-B36BC5212A65}" type="datetimeFigureOut">
              <a:rPr lang="en-US" smtClean="0"/>
              <a:pPr/>
              <a:t>8/4/2015</a:t>
            </a:fld>
            <a:endParaRPr lang="en-US"/>
          </a:p>
        </p:txBody>
      </p:sp>
      <p:sp>
        <p:nvSpPr>
          <p:cNvPr id="4" name="Slide Image Placeholder 3"/>
          <p:cNvSpPr>
            <a:spLocks noGrp="1" noRot="1" noChangeAspect="1"/>
          </p:cNvSpPr>
          <p:nvPr>
            <p:ph type="sldImg" idx="2"/>
          </p:nvPr>
        </p:nvSpPr>
        <p:spPr>
          <a:xfrm>
            <a:off x="1414463" y="1162050"/>
            <a:ext cx="4181475" cy="313690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EAF82455-C0D0-4D1F-9AAC-DE7932F6FEA5}" type="slidenum">
              <a:rPr lang="en-US" smtClean="0"/>
              <a:pPr/>
              <a:t>‹#›</a:t>
            </a:fld>
            <a:endParaRPr lang="en-US"/>
          </a:p>
        </p:txBody>
      </p:sp>
    </p:spTree>
    <p:extLst>
      <p:ext uri="{BB962C8B-B14F-4D97-AF65-F5344CB8AC3E}">
        <p14:creationId xmlns:p14="http://schemas.microsoft.com/office/powerpoint/2010/main" val="350522484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Thank you Chair O’Keefe and members of the Commission.</a:t>
            </a:r>
          </a:p>
          <a:p>
            <a:endParaRPr lang="en-US" dirty="0" smtClean="0"/>
          </a:p>
          <a:p>
            <a:r>
              <a:rPr lang="en-US" dirty="0" smtClean="0"/>
              <a:t>For the record I am Ron Doughten, manager of DEQ’s Water Quality Permitting Section.</a:t>
            </a:r>
          </a:p>
          <a:p>
            <a:endParaRPr lang="en-US" dirty="0" smtClean="0"/>
          </a:p>
          <a:p>
            <a:r>
              <a:rPr lang="en-US" dirty="0" smtClean="0"/>
              <a:t>With me is William Knight, policy </a:t>
            </a:r>
            <a:r>
              <a:rPr lang="en-US" dirty="0" smtClean="0"/>
              <a:t>and program analyst </a:t>
            </a:r>
            <a:r>
              <a:rPr lang="en-US" dirty="0" smtClean="0"/>
              <a:t>for the section. </a:t>
            </a:r>
          </a:p>
          <a:p>
            <a:endParaRPr lang="en-US" dirty="0" smtClean="0"/>
          </a:p>
          <a:p>
            <a:r>
              <a:rPr lang="en-US" dirty="0" smtClean="0"/>
              <a:t>My </a:t>
            </a:r>
            <a:r>
              <a:rPr lang="en-US" dirty="0" smtClean="0"/>
              <a:t>section oversees the administration of General and Individual NPDES and WPCF Permits </a:t>
            </a:r>
            <a:r>
              <a:rPr lang="en-US" dirty="0" smtClean="0"/>
              <a:t>– this includes Stormwater and Onsite permits.</a:t>
            </a:r>
            <a:r>
              <a:rPr lang="en-US" baseline="0" dirty="0" smtClean="0"/>
              <a:t> Also </a:t>
            </a:r>
            <a:r>
              <a:rPr lang="en-US" dirty="0" smtClean="0"/>
              <a:t>pretreatment, </a:t>
            </a:r>
            <a:r>
              <a:rPr lang="en-US" dirty="0" err="1" smtClean="0"/>
              <a:t>biosolids</a:t>
            </a:r>
            <a:r>
              <a:rPr lang="en-US" dirty="0" smtClean="0"/>
              <a:t>,</a:t>
            </a:r>
            <a:r>
              <a:rPr lang="en-US" baseline="0" dirty="0" smtClean="0"/>
              <a:t> underground injection control and other types of permitting activities like the suction dredge mining permits.</a:t>
            </a:r>
          </a:p>
          <a:p>
            <a:endParaRPr lang="en-US" dirty="0" smtClean="0"/>
          </a:p>
          <a:p>
            <a:r>
              <a:rPr lang="en-US" dirty="0" smtClean="0"/>
              <a:t>Today’s temporary rule proposal addresses fees for these </a:t>
            </a:r>
            <a:r>
              <a:rPr lang="en-US" dirty="0" smtClean="0"/>
              <a:t>permits. </a:t>
            </a:r>
            <a:r>
              <a:rPr lang="en-US" dirty="0" smtClean="0"/>
              <a:t> William…</a:t>
            </a:r>
          </a:p>
          <a:p>
            <a:endParaRPr lang="en-US" dirty="0" smtClean="0"/>
          </a:p>
          <a:p>
            <a:r>
              <a:rPr lang="en-US" dirty="0" smtClean="0"/>
              <a:t>(NEXT </a:t>
            </a:r>
            <a:r>
              <a:rPr lang="en-US" dirty="0" smtClean="0"/>
              <a:t>SLIDE)</a:t>
            </a:r>
          </a:p>
          <a:p>
            <a:endParaRPr lang="en-US" dirty="0"/>
          </a:p>
        </p:txBody>
      </p:sp>
      <p:sp>
        <p:nvSpPr>
          <p:cNvPr id="4" name="Slide Number Placeholder 3"/>
          <p:cNvSpPr>
            <a:spLocks noGrp="1"/>
          </p:cNvSpPr>
          <p:nvPr>
            <p:ph type="sldNum" sz="quarter" idx="10"/>
          </p:nvPr>
        </p:nvSpPr>
        <p:spPr/>
        <p:txBody>
          <a:bodyPr/>
          <a:lstStyle/>
          <a:p>
            <a:fld id="{EAF82455-C0D0-4D1F-9AAC-DE7932F6FEA5}" type="slidenum">
              <a:rPr lang="en-US" smtClean="0"/>
              <a:pPr/>
              <a:t>1</a:t>
            </a:fld>
            <a:endParaRPr lang="en-US"/>
          </a:p>
        </p:txBody>
      </p:sp>
    </p:spTree>
    <p:extLst>
      <p:ext uri="{BB962C8B-B14F-4D97-AF65-F5344CB8AC3E}">
        <p14:creationId xmlns:p14="http://schemas.microsoft.com/office/powerpoint/2010/main" val="34512212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eaLnBrk="0" fontAlgn="base" hangingPunct="0">
              <a:spcBef>
                <a:spcPct val="30000"/>
              </a:spcBef>
              <a:spcAft>
                <a:spcPct val="0"/>
              </a:spcAft>
              <a:defRPr/>
            </a:pPr>
            <a:r>
              <a:rPr lang="en-US" dirty="0" smtClean="0">
                <a:solidFill>
                  <a:srgbClr val="000000"/>
                </a:solidFill>
                <a:cs typeface="Times New Roman" pitchFamily="18" charset="0"/>
              </a:rPr>
              <a:t>Thank you Ron,</a:t>
            </a:r>
            <a:r>
              <a:rPr lang="en-US" baseline="0" dirty="0" smtClean="0">
                <a:solidFill>
                  <a:srgbClr val="000000"/>
                </a:solidFill>
                <a:cs typeface="Times New Roman" pitchFamily="18" charset="0"/>
              </a:rPr>
              <a:t> greetings Chair O’Keefe and members of the commission. For the record I am William Knight, Policy and Program Analyst for DEQ’s Water Quality Permitting Program.</a:t>
            </a:r>
            <a:endParaRPr lang="en-US" dirty="0" smtClean="0">
              <a:solidFill>
                <a:srgbClr val="000000"/>
              </a:solidFill>
              <a:cs typeface="Times New Roman" pitchFamily="18" charset="0"/>
            </a:endParaRPr>
          </a:p>
          <a:p>
            <a:pPr lvl="0" eaLnBrk="0" fontAlgn="base" hangingPunct="0">
              <a:spcBef>
                <a:spcPct val="30000"/>
              </a:spcBef>
              <a:spcAft>
                <a:spcPct val="0"/>
              </a:spcAft>
              <a:defRPr/>
            </a:pPr>
            <a:endParaRPr lang="en-US" dirty="0" smtClean="0">
              <a:solidFill>
                <a:srgbClr val="000000"/>
              </a:solidFill>
              <a:cs typeface="Times New Roman" pitchFamily="18" charset="0"/>
            </a:endParaRPr>
          </a:p>
          <a:p>
            <a:pPr lvl="0" eaLnBrk="0" fontAlgn="base" hangingPunct="0">
              <a:spcBef>
                <a:spcPct val="30000"/>
              </a:spcBef>
              <a:spcAft>
                <a:spcPct val="0"/>
              </a:spcAft>
              <a:defRPr/>
            </a:pPr>
            <a:r>
              <a:rPr lang="en-US" dirty="0" smtClean="0">
                <a:solidFill>
                  <a:srgbClr val="000000"/>
                </a:solidFill>
                <a:cs typeface="Times New Roman" pitchFamily="18" charset="0"/>
              </a:rPr>
              <a:t>This temporary rulemaking proposes permit </a:t>
            </a:r>
            <a:r>
              <a:rPr lang="en-US" dirty="0">
                <a:solidFill>
                  <a:srgbClr val="000000"/>
                </a:solidFill>
                <a:cs typeface="Times New Roman" pitchFamily="18" charset="0"/>
              </a:rPr>
              <a:t>fee increases to address anticipated permit program cost </a:t>
            </a:r>
            <a:r>
              <a:rPr lang="en-US" dirty="0" smtClean="0">
                <a:solidFill>
                  <a:srgbClr val="000000"/>
                </a:solidFill>
                <a:cs typeface="Times New Roman" pitchFamily="18" charset="0"/>
              </a:rPr>
              <a:t>increases</a:t>
            </a:r>
            <a:r>
              <a:rPr lang="en-US" baseline="0" dirty="0" smtClean="0">
                <a:solidFill>
                  <a:srgbClr val="000000"/>
                </a:solidFill>
                <a:cs typeface="Times New Roman" pitchFamily="18" charset="0"/>
              </a:rPr>
              <a:t> and to support two policy options passed with DEQ’s budget by the 2015 Oregon Legislature.</a:t>
            </a:r>
            <a:endParaRPr lang="en-US" dirty="0">
              <a:solidFill>
                <a:srgbClr val="000000"/>
              </a:solidFill>
              <a:cs typeface="Times New Roman" pitchFamily="18" charset="0"/>
            </a:endParaRPr>
          </a:p>
          <a:p>
            <a:pPr marL="232943" indent="-232943" eaLnBrk="0" fontAlgn="base" hangingPunct="0">
              <a:spcBef>
                <a:spcPct val="30000"/>
              </a:spcBef>
              <a:spcAft>
                <a:spcPct val="0"/>
              </a:spcAft>
              <a:defRPr/>
            </a:pPr>
            <a:r>
              <a:rPr lang="en-US" dirty="0">
                <a:solidFill>
                  <a:srgbClr val="000000"/>
                </a:solidFill>
                <a:cs typeface="Times New Roman" pitchFamily="18" charset="0"/>
              </a:rPr>
              <a:t> </a:t>
            </a:r>
            <a:endParaRPr lang="en-US" dirty="0" smtClean="0"/>
          </a:p>
          <a:p>
            <a:r>
              <a:rPr lang="en-US" dirty="0" smtClean="0"/>
              <a:t>(NEXT SLIDE)</a:t>
            </a:r>
            <a:endParaRPr lang="en-US" dirty="0"/>
          </a:p>
        </p:txBody>
      </p:sp>
      <p:sp>
        <p:nvSpPr>
          <p:cNvPr id="4" name="Slide Number Placeholder 3"/>
          <p:cNvSpPr>
            <a:spLocks noGrp="1"/>
          </p:cNvSpPr>
          <p:nvPr>
            <p:ph type="sldNum" sz="quarter" idx="10"/>
          </p:nvPr>
        </p:nvSpPr>
        <p:spPr/>
        <p:txBody>
          <a:bodyPr/>
          <a:lstStyle/>
          <a:p>
            <a:fld id="{EAF82455-C0D0-4D1F-9AAC-DE7932F6FEA5}" type="slidenum">
              <a:rPr lang="en-US" smtClean="0"/>
              <a:pPr/>
              <a:t>2</a:t>
            </a:fld>
            <a:endParaRPr lang="en-US"/>
          </a:p>
        </p:txBody>
      </p:sp>
    </p:spTree>
    <p:extLst>
      <p:ext uri="{BB962C8B-B14F-4D97-AF65-F5344CB8AC3E}">
        <p14:creationId xmlns:p14="http://schemas.microsoft.com/office/powerpoint/2010/main" val="117790108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Oregon DEQ proposed two policy option packages in the 2015 Agency Request Budget. </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Package 123 restored 6 permitting</a:t>
            </a:r>
            <a:r>
              <a:rPr lang="en-US" sz="1200" kern="1200" baseline="0" dirty="0" smtClean="0">
                <a:solidFill>
                  <a:schemeClr val="tx1"/>
                </a:solidFill>
                <a:effectLst/>
                <a:latin typeface="+mn-lt"/>
                <a:ea typeface="+mn-ea"/>
                <a:cs typeface="+mn-cs"/>
              </a:rPr>
              <a:t> </a:t>
            </a:r>
            <a:r>
              <a:rPr lang="en-US" sz="1200" kern="1200" dirty="0" smtClean="0">
                <a:solidFill>
                  <a:schemeClr val="tx1"/>
                </a:solidFill>
                <a:effectLst/>
                <a:latin typeface="+mn-lt"/>
                <a:ea typeface="+mn-ea"/>
                <a:cs typeface="+mn-cs"/>
              </a:rPr>
              <a:t>positions that are currently unaffordable due to shortfalls in federal funds and revenue from fees.</a:t>
            </a:r>
          </a:p>
          <a:p>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Package 120 supports replacing DEQ’s outdated and inadequate wastewater permitting information management system as part of the agency’s development of an enterprise data management system.</a:t>
            </a:r>
          </a:p>
          <a:p>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Both</a:t>
            </a:r>
            <a:r>
              <a:rPr lang="en-US" sz="1200" kern="1200" baseline="0" dirty="0" smtClean="0">
                <a:solidFill>
                  <a:schemeClr val="tx1"/>
                </a:solidFill>
                <a:effectLst/>
                <a:latin typeface="+mn-lt"/>
                <a:ea typeface="+mn-ea"/>
                <a:cs typeface="+mn-cs"/>
              </a:rPr>
              <a:t> actions seek to improve and support DEQ’s permitting program. To fund the proposals and generate the needed revenue to operate the program through the 2015-2017 biennium, </a:t>
            </a:r>
            <a:r>
              <a:rPr lang="en-US" sz="1200" kern="1200" dirty="0" smtClean="0">
                <a:solidFill>
                  <a:schemeClr val="tx1"/>
                </a:solidFill>
                <a:effectLst/>
                <a:latin typeface="+mn-lt"/>
                <a:ea typeface="+mn-ea"/>
                <a:cs typeface="+mn-cs"/>
              </a:rPr>
              <a:t>DEQ requested</a:t>
            </a:r>
            <a:r>
              <a:rPr lang="en-US" sz="1200" kern="1200" baseline="0" dirty="0" smtClean="0">
                <a:solidFill>
                  <a:schemeClr val="tx1"/>
                </a:solidFill>
                <a:effectLst/>
                <a:latin typeface="+mn-lt"/>
                <a:ea typeface="+mn-ea"/>
                <a:cs typeface="+mn-cs"/>
              </a:rPr>
              <a:t> the legislature pass</a:t>
            </a:r>
            <a:r>
              <a:rPr lang="en-US" sz="1200" kern="1200" dirty="0" smtClean="0">
                <a:solidFill>
                  <a:schemeClr val="tx1"/>
                </a:solidFill>
                <a:effectLst/>
                <a:latin typeface="+mn-lt"/>
                <a:ea typeface="+mn-ea"/>
                <a:cs typeface="+mn-cs"/>
              </a:rPr>
              <a:t> a one-time 12 percent permit fee increase (effective Aug.</a:t>
            </a:r>
            <a:r>
              <a:rPr lang="en-US" sz="1200" kern="1200" baseline="0" dirty="0" smtClean="0">
                <a:solidFill>
                  <a:schemeClr val="tx1"/>
                </a:solidFill>
                <a:effectLst/>
                <a:latin typeface="+mn-lt"/>
                <a:ea typeface="+mn-ea"/>
                <a:cs typeface="+mn-cs"/>
              </a:rPr>
              <a:t> 1, 2015)</a:t>
            </a:r>
            <a:r>
              <a:rPr lang="en-US" sz="1200" kern="1200" dirty="0" smtClean="0">
                <a:solidFill>
                  <a:schemeClr val="tx1"/>
                </a:solidFill>
                <a:effectLst/>
                <a:latin typeface="+mn-lt"/>
                <a:ea typeface="+mn-ea"/>
                <a:cs typeface="+mn-cs"/>
              </a:rPr>
              <a:t>. </a:t>
            </a:r>
          </a:p>
          <a:p>
            <a:endParaRPr lang="en-US" sz="1200" kern="1200" dirty="0" smtClean="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cs typeface="Times New Roman" panose="02020603050405020304" pitchFamily="18" charset="0"/>
              </a:rPr>
              <a:t>Operating costs include staff salaries and benefits, rent, utilities, attorney general fees, and other items needed to run the water quality permit program. </a:t>
            </a:r>
            <a:endParaRPr lang="en-US" dirty="0" smtClean="0">
              <a:effectLst/>
            </a:endParaRPr>
          </a:p>
          <a:p>
            <a:r>
              <a:rPr lang="en-US" sz="1200" kern="1200" dirty="0" smtClean="0">
                <a:solidFill>
                  <a:schemeClr val="tx1"/>
                </a:solidFill>
                <a:effectLst/>
                <a:latin typeface="+mn-lt"/>
                <a:ea typeface="+mn-ea"/>
                <a:cs typeface="+mn-cs"/>
              </a:rPr>
              <a:t> </a:t>
            </a:r>
            <a:endParaRPr lang="en-US" dirty="0" smtClean="0">
              <a:effectLst/>
            </a:endParaRPr>
          </a:p>
          <a:p>
            <a:r>
              <a:rPr lang="en-US" sz="1200" kern="1200" dirty="0" smtClean="0">
                <a:solidFill>
                  <a:schemeClr val="tx1"/>
                </a:solidFill>
                <a:effectLst/>
                <a:latin typeface="+mn-lt"/>
                <a:ea typeface="+mn-ea"/>
                <a:cs typeface="+mn-cs"/>
              </a:rPr>
              <a:t>The 2015 Oregon Legislature approved the policy option packages and the fee increase. </a:t>
            </a:r>
          </a:p>
          <a:p>
            <a:endParaRPr lang="en-US" dirty="0"/>
          </a:p>
        </p:txBody>
      </p:sp>
      <p:sp>
        <p:nvSpPr>
          <p:cNvPr id="4" name="Slide Number Placeholder 3"/>
          <p:cNvSpPr>
            <a:spLocks noGrp="1"/>
          </p:cNvSpPr>
          <p:nvPr>
            <p:ph type="sldNum" sz="quarter" idx="10"/>
          </p:nvPr>
        </p:nvSpPr>
        <p:spPr/>
        <p:txBody>
          <a:bodyPr/>
          <a:lstStyle/>
          <a:p>
            <a:fld id="{EAF82455-C0D0-4D1F-9AAC-DE7932F6FEA5}" type="slidenum">
              <a:rPr lang="en-US" smtClean="0"/>
              <a:pPr/>
              <a:t>3</a:t>
            </a:fld>
            <a:endParaRPr lang="en-US"/>
          </a:p>
        </p:txBody>
      </p:sp>
    </p:spTree>
    <p:extLst>
      <p:ext uri="{BB962C8B-B14F-4D97-AF65-F5344CB8AC3E}">
        <p14:creationId xmlns:p14="http://schemas.microsoft.com/office/powerpoint/2010/main" val="96706044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412875" y="152400"/>
            <a:ext cx="4184650" cy="3138488"/>
          </a:xfrm>
        </p:spPr>
      </p:sp>
      <p:sp>
        <p:nvSpPr>
          <p:cNvPr id="3" name="Notes Placeholder 2"/>
          <p:cNvSpPr>
            <a:spLocks noGrp="1"/>
          </p:cNvSpPr>
          <p:nvPr>
            <p:ph type="body" idx="1"/>
          </p:nvPr>
        </p:nvSpPr>
        <p:spPr>
          <a:xfrm>
            <a:off x="381000" y="3505200"/>
            <a:ext cx="6324600" cy="5638800"/>
          </a:xfrm>
        </p:spPr>
        <p:txBody>
          <a:bodyPr/>
          <a:lstStyle/>
          <a:p>
            <a:r>
              <a:rPr lang="en-US" sz="1000" baseline="0" dirty="0" smtClean="0">
                <a:cs typeface="Times New Roman" panose="02020603050405020304" pitchFamily="18" charset="0"/>
              </a:rPr>
              <a:t>DEQ must show justification for taking emergency action. </a:t>
            </a:r>
          </a:p>
          <a:p>
            <a:r>
              <a:rPr lang="en-US" sz="1000" baseline="0" dirty="0" smtClean="0">
                <a:cs typeface="Times New Roman" panose="02020603050405020304" pitchFamily="18" charset="0"/>
              </a:rPr>
              <a:t>Ref. Staff Report: </a:t>
            </a:r>
            <a:r>
              <a:rPr lang="en-US" sz="1000" b="1" baseline="0" dirty="0" smtClean="0">
                <a:cs typeface="Times New Roman" panose="02020603050405020304" pitchFamily="18" charset="0"/>
              </a:rPr>
              <a:t>Statement of Need </a:t>
            </a:r>
            <a:r>
              <a:rPr lang="en-US" sz="1000" baseline="0" dirty="0" smtClean="0">
                <a:cs typeface="Times New Roman" panose="02020603050405020304" pitchFamily="18" charset="0"/>
              </a:rPr>
              <a:t>and </a:t>
            </a:r>
            <a:r>
              <a:rPr lang="en-US" sz="1000" b="1" baseline="0" dirty="0" smtClean="0">
                <a:cs typeface="Times New Roman" panose="02020603050405020304" pitchFamily="18" charset="0"/>
              </a:rPr>
              <a:t>Justification</a:t>
            </a:r>
          </a:p>
          <a:p>
            <a:endParaRPr lang="en-US" sz="1000" b="0" baseline="0" dirty="0" smtClean="0">
              <a:cs typeface="Times New Roman" panose="02020603050405020304" pitchFamily="18" charset="0"/>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000" b="1" baseline="0" dirty="0" smtClean="0">
                <a:cs typeface="Times New Roman" panose="02020603050405020304" pitchFamily="18" charset="0"/>
              </a:rPr>
              <a:t>In order to obtain enough funding to meet operating costs and implement the legislative packages, the fee increase needs to take effect immediately.  </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000" b="1" baseline="0" dirty="0" smtClean="0">
              <a:cs typeface="Times New Roman" panose="02020603050405020304" pitchFamily="18" charset="0"/>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000" dirty="0" smtClean="0">
                <a:cs typeface="Times New Roman" panose="02020603050405020304" pitchFamily="18" charset="0"/>
              </a:rPr>
              <a:t>Original calculations assumed a fee increase effective Aug.</a:t>
            </a:r>
            <a:r>
              <a:rPr lang="en-US" sz="1000" baseline="0" dirty="0" smtClean="0">
                <a:cs typeface="Times New Roman" panose="02020603050405020304" pitchFamily="18" charset="0"/>
              </a:rPr>
              <a:t> 1, 2015. However, the legislature did not approve DEQ’s budget and the policy option packages until recently. </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000" baseline="0" dirty="0" smtClean="0">
              <a:cs typeface="Times New Roman" panose="02020603050405020304" pitchFamily="18" charset="0"/>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000" baseline="0" dirty="0" smtClean="0">
                <a:cs typeface="Times New Roman" panose="02020603050405020304" pitchFamily="18" charset="0"/>
              </a:rPr>
              <a:t>DEQ needed to take quick action to establish the fee increase. A compressed rulemaking schedule allowed DEQ to propose the fee increase to the Commission much sooner than a permanent rule.</a:t>
            </a:r>
          </a:p>
          <a:p>
            <a:endParaRPr lang="en-US" sz="1000" baseline="0" dirty="0" smtClean="0">
              <a:cs typeface="Times New Roman" panose="02020603050405020304" pitchFamily="18" charset="0"/>
            </a:endParaRPr>
          </a:p>
          <a:p>
            <a:r>
              <a:rPr lang="en-US" sz="1000" baseline="0" dirty="0" smtClean="0">
                <a:cs typeface="Times New Roman" panose="02020603050405020304" pitchFamily="18" charset="0"/>
              </a:rPr>
              <a:t>How does a temporary rulemaking differ from the more common ‘permanent’ rulemaking?</a:t>
            </a:r>
          </a:p>
          <a:p>
            <a:pPr marL="171450" indent="-171450">
              <a:buFont typeface="Arial" panose="020B0604020202020204" pitchFamily="34" charset="0"/>
              <a:buChar char="•"/>
            </a:pPr>
            <a:r>
              <a:rPr lang="en-US" sz="1000" baseline="0" dirty="0" smtClean="0">
                <a:cs typeface="Times New Roman" panose="02020603050405020304" pitchFamily="18" charset="0"/>
              </a:rPr>
              <a:t>The </a:t>
            </a:r>
            <a:r>
              <a:rPr lang="en-US" sz="1000" baseline="0" dirty="0" smtClean="0">
                <a:cs typeface="Times New Roman" panose="02020603050405020304" pitchFamily="18" charset="0"/>
              </a:rPr>
              <a:t>temporary rule is only valid for 180 days</a:t>
            </a:r>
            <a:r>
              <a:rPr lang="en-US" sz="1000" baseline="0" dirty="0" smtClean="0">
                <a:cs typeface="Times New Roman" panose="02020603050405020304" pitchFamily="18" charset="0"/>
              </a:rPr>
              <a:t>. </a:t>
            </a:r>
          </a:p>
          <a:p>
            <a:pPr marL="171450" indent="-171450">
              <a:buFont typeface="Arial" panose="020B0604020202020204" pitchFamily="34" charset="0"/>
              <a:buChar char="•"/>
            </a:pPr>
            <a:r>
              <a:rPr lang="en-US" sz="1000" baseline="0" dirty="0" smtClean="0">
                <a:cs typeface="Times New Roman" panose="02020603050405020304" pitchFamily="18" charset="0"/>
              </a:rPr>
              <a:t>No public comment is formally accepted.</a:t>
            </a:r>
          </a:p>
          <a:p>
            <a:pPr marL="171450" indent="-171450">
              <a:buFont typeface="Arial" panose="020B0604020202020204" pitchFamily="34" charset="0"/>
              <a:buChar char="•"/>
            </a:pPr>
            <a:r>
              <a:rPr lang="en-US" sz="1000" baseline="0" dirty="0" smtClean="0">
                <a:cs typeface="Times New Roman" panose="02020603050405020304" pitchFamily="18" charset="0"/>
              </a:rPr>
              <a:t>No public hearings.</a:t>
            </a:r>
          </a:p>
          <a:p>
            <a:pPr marL="171450" indent="-171450">
              <a:buFont typeface="Arial" panose="020B0604020202020204" pitchFamily="34" charset="0"/>
              <a:buChar char="•"/>
            </a:pPr>
            <a:r>
              <a:rPr lang="en-US" sz="1000" baseline="0" dirty="0" smtClean="0">
                <a:cs typeface="Times New Roman" panose="02020603050405020304" pitchFamily="18" charset="0"/>
              </a:rPr>
              <a:t>DEQ prepares a fiscal statement, but there is no AC or Fiscal Advisory Committee.</a:t>
            </a:r>
          </a:p>
          <a:p>
            <a:endParaRPr lang="en-US" sz="1000" baseline="0" dirty="0" smtClean="0">
              <a:cs typeface="Times New Roman" panose="02020603050405020304" pitchFamily="18" charset="0"/>
            </a:endParaRPr>
          </a:p>
          <a:p>
            <a:r>
              <a:rPr lang="en-US" sz="1000" baseline="0" dirty="0" smtClean="0">
                <a:cs typeface="Times New Roman" panose="02020603050405020304" pitchFamily="18" charset="0"/>
              </a:rPr>
              <a:t>DEQ did not operate behind closed doors, alerting stakeholders early and directly and permit holders through GovDelivery.</a:t>
            </a:r>
            <a:endParaRPr lang="en-US" sz="1000" baseline="0" dirty="0" smtClean="0">
              <a:cs typeface="Times New Roman" panose="02020603050405020304" pitchFamily="18" charset="0"/>
            </a:endParaRPr>
          </a:p>
          <a:p>
            <a:endParaRPr lang="en-US" sz="1000" baseline="0" dirty="0" smtClean="0">
              <a:cs typeface="Times New Roman" panose="02020603050405020304" pitchFamily="18" charset="0"/>
            </a:endParaRPr>
          </a:p>
          <a:p>
            <a:r>
              <a:rPr lang="en-US" sz="1000" baseline="0" dirty="0" smtClean="0">
                <a:cs typeface="Times New Roman" panose="02020603050405020304" pitchFamily="18" charset="0"/>
              </a:rPr>
              <a:t>A PERMANENT Rulemaking </a:t>
            </a:r>
            <a:r>
              <a:rPr lang="en-US" sz="1000" u="sng" baseline="0" dirty="0" smtClean="0">
                <a:cs typeface="Times New Roman" panose="02020603050405020304" pitchFamily="18" charset="0"/>
              </a:rPr>
              <a:t>must follow immediately</a:t>
            </a:r>
            <a:r>
              <a:rPr lang="en-US" sz="1000" baseline="0" dirty="0" smtClean="0">
                <a:cs typeface="Times New Roman" panose="02020603050405020304" pitchFamily="18" charset="0"/>
              </a:rPr>
              <a:t>. The permanent rulemaking will provide:</a:t>
            </a:r>
          </a:p>
          <a:p>
            <a:pPr marL="171450" indent="-171450">
              <a:buFont typeface="Arial" panose="020B0604020202020204" pitchFamily="34" charset="0"/>
              <a:buChar char="•"/>
            </a:pPr>
            <a:r>
              <a:rPr lang="en-US" sz="1000" baseline="0" dirty="0" smtClean="0">
                <a:cs typeface="Times New Roman" panose="02020603050405020304" pitchFamily="18" charset="0"/>
              </a:rPr>
              <a:t>A fiscal analysis statement and review by DEQ’s standing advisory committee for WQ permitting – The Blue Ribbon Committee.</a:t>
            </a:r>
          </a:p>
          <a:p>
            <a:pPr marL="171450" indent="-171450">
              <a:buFont typeface="Arial" panose="020B0604020202020204" pitchFamily="34" charset="0"/>
              <a:buChar char="•"/>
            </a:pPr>
            <a:r>
              <a:rPr lang="en-US" sz="1000" baseline="0" dirty="0" smtClean="0">
                <a:cs typeface="Times New Roman" panose="02020603050405020304" pitchFamily="18" charset="0"/>
              </a:rPr>
              <a:t>Formal and robust public involvement and comment on the proposed rules.</a:t>
            </a:r>
          </a:p>
          <a:p>
            <a:pPr marL="171450" indent="-171450">
              <a:buFont typeface="Arial" panose="020B0604020202020204" pitchFamily="34" charset="0"/>
              <a:buChar char="•"/>
            </a:pPr>
            <a:r>
              <a:rPr lang="en-US" sz="1000" baseline="0" dirty="0" smtClean="0">
                <a:cs typeface="Times New Roman" panose="02020603050405020304" pitchFamily="18" charset="0"/>
              </a:rPr>
              <a:t>A public hearing, if requested.</a:t>
            </a:r>
          </a:p>
          <a:p>
            <a:pPr marL="171450" indent="-171450">
              <a:buFont typeface="Arial" panose="020B0604020202020204" pitchFamily="34" charset="0"/>
              <a:buChar char="•"/>
            </a:pPr>
            <a:r>
              <a:rPr lang="en-US" sz="1000" baseline="0" dirty="0" smtClean="0">
                <a:cs typeface="Times New Roman" panose="02020603050405020304" pitchFamily="18" charset="0"/>
              </a:rPr>
              <a:t>Staff report with updated fiscal statement, comments from stakeholders. </a:t>
            </a:r>
            <a:endParaRPr lang="en-US" sz="1000" baseline="0" dirty="0" smtClean="0">
              <a:cs typeface="Times New Roman" panose="02020603050405020304" pitchFamily="18" charset="0"/>
            </a:endParaRPr>
          </a:p>
          <a:p>
            <a:pPr marL="171450" indent="-171450">
              <a:buFont typeface="Arial" panose="020B0604020202020204" pitchFamily="34" charset="0"/>
              <a:buChar char="•"/>
            </a:pPr>
            <a:r>
              <a:rPr lang="en-US" sz="1000" baseline="0" dirty="0" smtClean="0">
                <a:cs typeface="Times New Roman" panose="02020603050405020304" pitchFamily="18" charset="0"/>
              </a:rPr>
              <a:t>ETA </a:t>
            </a:r>
            <a:r>
              <a:rPr lang="en-US" sz="1000" baseline="0" dirty="0" smtClean="0">
                <a:cs typeface="Times New Roman" panose="02020603050405020304" pitchFamily="18" charset="0"/>
              </a:rPr>
              <a:t>at December 2015 Commission meeting.</a:t>
            </a:r>
            <a:endParaRPr lang="en-US" sz="1000" dirty="0"/>
          </a:p>
          <a:p>
            <a:endParaRPr lang="en-US" sz="1000" dirty="0">
              <a:cs typeface="Times New Roman" panose="02020603050405020304" pitchFamily="18" charset="0"/>
            </a:endParaRPr>
          </a:p>
          <a:p>
            <a:r>
              <a:rPr lang="en-US" sz="1000" dirty="0" smtClean="0">
                <a:cs typeface="Times New Roman" panose="02020603050405020304" pitchFamily="18" charset="0"/>
              </a:rPr>
              <a:t>(NEXT SLIDE)</a:t>
            </a:r>
            <a:endParaRPr lang="en-US" sz="1000" dirty="0">
              <a:cs typeface="Times New Roman" panose="02020603050405020304" pitchFamily="18" charset="0"/>
            </a:endParaRPr>
          </a:p>
        </p:txBody>
      </p:sp>
      <p:sp>
        <p:nvSpPr>
          <p:cNvPr id="4" name="Slide Number Placeholder 3"/>
          <p:cNvSpPr>
            <a:spLocks noGrp="1"/>
          </p:cNvSpPr>
          <p:nvPr>
            <p:ph type="sldNum" sz="quarter" idx="10"/>
          </p:nvPr>
        </p:nvSpPr>
        <p:spPr/>
        <p:txBody>
          <a:bodyPr/>
          <a:lstStyle/>
          <a:p>
            <a:fld id="{EAF82455-C0D0-4D1F-9AAC-DE7932F6FEA5}" type="slidenum">
              <a:rPr lang="en-US" smtClean="0"/>
              <a:pPr/>
              <a:t>4</a:t>
            </a:fld>
            <a:endParaRPr lang="en-US"/>
          </a:p>
        </p:txBody>
      </p:sp>
    </p:spTree>
    <p:extLst>
      <p:ext uri="{BB962C8B-B14F-4D97-AF65-F5344CB8AC3E}">
        <p14:creationId xmlns:p14="http://schemas.microsoft.com/office/powerpoint/2010/main" val="32127074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i="1" dirty="0" smtClean="0">
                <a:cs typeface="Times New Roman" panose="02020603050405020304" pitchFamily="18" charset="0"/>
              </a:rPr>
              <a:t>OPTIONAL SLIDE – Historical Context – They</a:t>
            </a:r>
            <a:r>
              <a:rPr lang="en-US" i="1" baseline="0" dirty="0" smtClean="0">
                <a:cs typeface="Times New Roman" panose="02020603050405020304" pitchFamily="18" charset="0"/>
              </a:rPr>
              <a:t> saw similar the last 3 or 4 times.</a:t>
            </a:r>
            <a:endParaRPr lang="en-US" i="1" dirty="0" smtClean="0">
              <a:cs typeface="Times New Roman" panose="02020603050405020304" pitchFamily="18" charset="0"/>
            </a:endParaRPr>
          </a:p>
          <a:p>
            <a:endParaRPr lang="en-US" dirty="0" smtClean="0">
              <a:cs typeface="Times New Roman" panose="02020603050405020304" pitchFamily="18" charset="0"/>
            </a:endParaRPr>
          </a:p>
          <a:p>
            <a:r>
              <a:rPr lang="en-US" dirty="0" smtClean="0">
                <a:cs typeface="Times New Roman" panose="02020603050405020304" pitchFamily="18" charset="0"/>
              </a:rPr>
              <a:t>The </a:t>
            </a:r>
            <a:r>
              <a:rPr lang="en-US" dirty="0" smtClean="0">
                <a:cs typeface="Times New Roman" panose="02020603050405020304" pitchFamily="18" charset="0"/>
              </a:rPr>
              <a:t>first up-to-3% fee increase was adopted in 2007.  </a:t>
            </a:r>
          </a:p>
          <a:p>
            <a:endParaRPr lang="en-US" dirty="0" smtClean="0">
              <a:cs typeface="Times New Roman" panose="02020603050405020304" pitchFamily="18" charset="0"/>
            </a:endParaRPr>
          </a:p>
          <a:p>
            <a:r>
              <a:rPr lang="en-US" dirty="0" smtClean="0">
                <a:cs typeface="Times New Roman" panose="02020603050405020304" pitchFamily="18" charset="0"/>
              </a:rPr>
              <a:t>The commission also adopted permit fee increases in 2008, 2010, 2011 and 2012,</a:t>
            </a:r>
            <a:r>
              <a:rPr lang="en-US" baseline="0" dirty="0" smtClean="0">
                <a:cs typeface="Times New Roman" panose="02020603050405020304" pitchFamily="18" charset="0"/>
              </a:rPr>
              <a:t> </a:t>
            </a:r>
            <a:r>
              <a:rPr lang="en-US" dirty="0" smtClean="0">
                <a:cs typeface="Times New Roman" panose="02020603050405020304" pitchFamily="18" charset="0"/>
              </a:rPr>
              <a:t>2013 and 2014 to cover increased program costs. </a:t>
            </a:r>
          </a:p>
          <a:p>
            <a:endParaRPr lang="en-US" dirty="0" smtClean="0">
              <a:cs typeface="Times New Roman" panose="02020603050405020304" pitchFamily="18" charset="0"/>
            </a:endParaRPr>
          </a:p>
          <a:p>
            <a:r>
              <a:rPr lang="en-US" sz="1200" b="1" dirty="0" smtClean="0">
                <a:cs typeface="Times New Roman" panose="02020603050405020304" pitchFamily="18" charset="0"/>
              </a:rPr>
              <a:t>DEQ reviews annually:</a:t>
            </a:r>
          </a:p>
          <a:p>
            <a:r>
              <a:rPr lang="en-US" sz="1200" dirty="0" smtClean="0">
                <a:cs typeface="Times New Roman" panose="02020603050405020304" pitchFamily="18" charset="0"/>
              </a:rPr>
              <a:t>In 2002, DEQ convened an advisory committee, called the </a:t>
            </a:r>
            <a:r>
              <a:rPr lang="en-US" sz="1200" b="1" dirty="0" smtClean="0">
                <a:cs typeface="Times New Roman" panose="02020603050405020304" pitchFamily="18" charset="0"/>
              </a:rPr>
              <a:t>Blue Ribbon Committee </a:t>
            </a:r>
            <a:r>
              <a:rPr lang="en-US" sz="1200" dirty="0" smtClean="0">
                <a:cs typeface="Times New Roman" panose="02020603050405020304" pitchFamily="18" charset="0"/>
              </a:rPr>
              <a:t>on Wastewater Permitting, comprised of business, municipal, consulting, environmental, and community interest representatives.  </a:t>
            </a:r>
          </a:p>
          <a:p>
            <a:endParaRPr lang="en-US" sz="1200" dirty="0" smtClean="0">
              <a:cs typeface="Times New Roman" panose="02020603050405020304" pitchFamily="18" charset="0"/>
            </a:endParaRPr>
          </a:p>
          <a:p>
            <a:r>
              <a:rPr lang="en-US" sz="1200" dirty="0" smtClean="0">
                <a:cs typeface="Times New Roman" panose="02020603050405020304" pitchFamily="18" charset="0"/>
              </a:rPr>
              <a:t>The Committee developed </a:t>
            </a:r>
            <a:r>
              <a:rPr lang="en-US" sz="1200" b="1" dirty="0" smtClean="0">
                <a:cs typeface="Times New Roman" panose="02020603050405020304" pitchFamily="18" charset="0"/>
              </a:rPr>
              <a:t>recommendations for improving </a:t>
            </a:r>
            <a:r>
              <a:rPr lang="en-US" sz="1200" dirty="0" smtClean="0">
                <a:cs typeface="Times New Roman" panose="02020603050405020304" pitchFamily="18" charset="0"/>
              </a:rPr>
              <a:t>DEQ’s water quality permit program, which were published in a 2004 report.  </a:t>
            </a:r>
          </a:p>
          <a:p>
            <a:endParaRPr lang="en-US" sz="1200" dirty="0" smtClean="0">
              <a:cs typeface="Times New Roman" panose="02020603050405020304" pitchFamily="18" charset="0"/>
            </a:endParaRPr>
          </a:p>
          <a:p>
            <a:r>
              <a:rPr lang="en-US" sz="1200" dirty="0" smtClean="0">
                <a:cs typeface="Times New Roman" panose="02020603050405020304" pitchFamily="18" charset="0"/>
              </a:rPr>
              <a:t>One of the recommendations was to </a:t>
            </a:r>
            <a:r>
              <a:rPr lang="en-US" sz="1200" b="1" dirty="0" smtClean="0">
                <a:cs typeface="Times New Roman" panose="02020603050405020304" pitchFamily="18" charset="0"/>
              </a:rPr>
              <a:t>allow DEQ to increase water quality permit fees annually </a:t>
            </a:r>
            <a:r>
              <a:rPr lang="en-US" sz="1200" dirty="0" smtClean="0">
                <a:cs typeface="Times New Roman" panose="02020603050405020304" pitchFamily="18" charset="0"/>
              </a:rPr>
              <a:t>to help DEQ cover increasing program costs. This was to avoid the need to increase fees by a larger percentage less frequently in order to keep pace with inflation and increasing program costs.</a:t>
            </a:r>
          </a:p>
          <a:p>
            <a:endParaRPr lang="en-US" sz="1200" dirty="0" smtClean="0">
              <a:cs typeface="Times New Roman" panose="02020603050405020304" pitchFamily="18" charset="0"/>
            </a:endParaRPr>
          </a:p>
          <a:p>
            <a:r>
              <a:rPr lang="en-US" sz="1200" b="1" dirty="0" smtClean="0">
                <a:cs typeface="Times New Roman" panose="02020603050405020304" pitchFamily="18" charset="0"/>
              </a:rPr>
              <a:t>No more than 3 percent (gradual):</a:t>
            </a:r>
          </a:p>
          <a:p>
            <a:r>
              <a:rPr lang="en-US" sz="1200" dirty="0" smtClean="0">
                <a:cs typeface="Times New Roman" panose="02020603050405020304" pitchFamily="18" charset="0"/>
              </a:rPr>
              <a:t>The 2005 Legislature authorized the commission to increase fees by </a:t>
            </a:r>
            <a:r>
              <a:rPr lang="en-US" sz="1200" b="1" dirty="0" smtClean="0">
                <a:cs typeface="Times New Roman" panose="02020603050405020304" pitchFamily="18" charset="0"/>
              </a:rPr>
              <a:t>no more than 3 percent </a:t>
            </a:r>
            <a:r>
              <a:rPr lang="en-US" sz="1200" dirty="0" smtClean="0">
                <a:cs typeface="Times New Roman" panose="02020603050405020304" pitchFamily="18" charset="0"/>
              </a:rPr>
              <a:t>each year. </a:t>
            </a:r>
          </a:p>
          <a:p>
            <a:endParaRPr lang="en-US" dirty="0" smtClean="0">
              <a:cs typeface="Times New Roman" panose="02020603050405020304" pitchFamily="18" charset="0"/>
            </a:endParaRPr>
          </a:p>
          <a:p>
            <a:r>
              <a:rPr lang="en-US" dirty="0" smtClean="0">
                <a:cs typeface="Times New Roman" panose="02020603050405020304" pitchFamily="18" charset="0"/>
              </a:rPr>
              <a:t>However, DEQ has not been able</a:t>
            </a:r>
            <a:r>
              <a:rPr lang="en-US" baseline="0" dirty="0" smtClean="0">
                <a:cs typeface="Times New Roman" panose="02020603050405020304" pitchFamily="18" charset="0"/>
              </a:rPr>
              <a:t> to generate enough revenue through fees relying solely on annual fee increases. The one-time 12 percent seeks to make up that short fall.</a:t>
            </a:r>
          </a:p>
          <a:p>
            <a:endParaRPr lang="en-US" dirty="0" smtClean="0">
              <a:cs typeface="Times New Roman" panose="02020603050405020304" pitchFamily="18" charset="0"/>
            </a:endParaRPr>
          </a:p>
          <a:p>
            <a:r>
              <a:rPr lang="en-US" dirty="0" smtClean="0">
                <a:cs typeface="Times New Roman" panose="02020603050405020304" pitchFamily="18" charset="0"/>
              </a:rPr>
              <a:t>(NEXT SLIDE)</a:t>
            </a:r>
          </a:p>
          <a:p>
            <a:endParaRPr lang="en-US" dirty="0"/>
          </a:p>
        </p:txBody>
      </p:sp>
      <p:sp>
        <p:nvSpPr>
          <p:cNvPr id="4" name="Slide Number Placeholder 3"/>
          <p:cNvSpPr>
            <a:spLocks noGrp="1"/>
          </p:cNvSpPr>
          <p:nvPr>
            <p:ph type="sldNum" sz="quarter" idx="10"/>
          </p:nvPr>
        </p:nvSpPr>
        <p:spPr/>
        <p:txBody>
          <a:bodyPr/>
          <a:lstStyle/>
          <a:p>
            <a:fld id="{EAF82455-C0D0-4D1F-9AAC-DE7932F6FEA5}" type="slidenum">
              <a:rPr lang="en-US" smtClean="0"/>
              <a:pPr/>
              <a:t>5</a:t>
            </a:fld>
            <a:endParaRPr lang="en-US"/>
          </a:p>
        </p:txBody>
      </p:sp>
    </p:spTree>
    <p:extLst>
      <p:ext uri="{BB962C8B-B14F-4D97-AF65-F5344CB8AC3E}">
        <p14:creationId xmlns:p14="http://schemas.microsoft.com/office/powerpoint/2010/main" val="350873130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414463" y="781050"/>
            <a:ext cx="4181475" cy="3136900"/>
          </a:xfrm>
        </p:spPr>
      </p:sp>
      <p:sp>
        <p:nvSpPr>
          <p:cNvPr id="3" name="Notes Placeholder 2"/>
          <p:cNvSpPr>
            <a:spLocks noGrp="1"/>
          </p:cNvSpPr>
          <p:nvPr>
            <p:ph type="body" idx="1"/>
          </p:nvPr>
        </p:nvSpPr>
        <p:spPr>
          <a:xfrm>
            <a:off x="381000" y="4092892"/>
            <a:ext cx="6248400" cy="4517708"/>
          </a:xfrm>
        </p:spPr>
        <p:txBody>
          <a:bodyPr/>
          <a:lstStyle/>
          <a:p>
            <a:r>
              <a:rPr lang="en-US" dirty="0" smtClean="0">
                <a:cs typeface="Times New Roman" panose="02020603050405020304" pitchFamily="18" charset="0"/>
              </a:rPr>
              <a:t>As a result of this rulemaking, fees for most individual and general permit holders fees would increase by </a:t>
            </a:r>
            <a:r>
              <a:rPr lang="en-US" dirty="0" smtClean="0">
                <a:cs typeface="Times New Roman" panose="02020603050405020304" pitchFamily="18" charset="0"/>
              </a:rPr>
              <a:t>12 </a:t>
            </a:r>
            <a:r>
              <a:rPr lang="en-US" dirty="0" smtClean="0">
                <a:cs typeface="Times New Roman" panose="02020603050405020304" pitchFamily="18" charset="0"/>
              </a:rPr>
              <a:t>percent.  </a:t>
            </a:r>
          </a:p>
          <a:p>
            <a:endParaRPr lang="en-US" dirty="0" smtClean="0">
              <a:cs typeface="Times New Roman" panose="02020603050405020304" pitchFamily="18" charset="0"/>
            </a:endParaRPr>
          </a:p>
          <a:p>
            <a:r>
              <a:rPr lang="en-US" dirty="0" smtClean="0">
                <a:cs typeface="Times New Roman" panose="02020603050405020304" pitchFamily="18" charset="0"/>
              </a:rPr>
              <a:t>There are three exceptions:</a:t>
            </a:r>
          </a:p>
          <a:p>
            <a:endParaRPr lang="en-US" dirty="0" smtClean="0">
              <a:cs typeface="Times New Roman" panose="02020603050405020304" pitchFamily="18" charset="0"/>
            </a:endParaRPr>
          </a:p>
          <a:p>
            <a:r>
              <a:rPr lang="en-US" b="1" dirty="0" smtClean="0">
                <a:cs typeface="Times New Roman" panose="02020603050405020304" pitchFamily="18" charset="0"/>
              </a:rPr>
              <a:t>Suction dredge </a:t>
            </a:r>
            <a:r>
              <a:rPr lang="en-US" dirty="0" smtClean="0">
                <a:cs typeface="Times New Roman" panose="02020603050405020304" pitchFamily="18" charset="0"/>
              </a:rPr>
              <a:t>general permit fees would not increase since those fees are set in statute, and can only be changed by the Legislature. </a:t>
            </a:r>
          </a:p>
          <a:p>
            <a:endParaRPr lang="en-US" dirty="0" smtClean="0"/>
          </a:p>
          <a:p>
            <a:r>
              <a:rPr lang="en-US" b="1" dirty="0" smtClean="0"/>
              <a:t>Greywater </a:t>
            </a:r>
            <a:r>
              <a:rPr lang="en-US" dirty="0" smtClean="0"/>
              <a:t>general permit fees would not increase to encourage program implementation. </a:t>
            </a:r>
          </a:p>
          <a:p>
            <a:endParaRPr lang="en-US" dirty="0" smtClean="0">
              <a:cs typeface="Times New Roman" panose="02020603050405020304" pitchFamily="18" charset="0"/>
            </a:endParaRPr>
          </a:p>
          <a:p>
            <a:r>
              <a:rPr lang="en-US" b="1" dirty="0" smtClean="0"/>
              <a:t>Small </a:t>
            </a:r>
            <a:r>
              <a:rPr lang="en-US" b="1" dirty="0" smtClean="0"/>
              <a:t>off-stream </a:t>
            </a:r>
            <a:r>
              <a:rPr lang="en-US" b="1" dirty="0" smtClean="0"/>
              <a:t>mining </a:t>
            </a:r>
            <a:r>
              <a:rPr lang="en-US" dirty="0" smtClean="0"/>
              <a:t>operations do not have application fees or annual fees.  </a:t>
            </a:r>
          </a:p>
          <a:p>
            <a:endParaRPr lang="en-US" dirty="0" smtClean="0">
              <a:cs typeface="Times New Roman" panose="02020603050405020304" pitchFamily="18" charset="0"/>
            </a:endParaRPr>
          </a:p>
          <a:p>
            <a:r>
              <a:rPr lang="en-US" dirty="0" smtClean="0">
                <a:cs typeface="Times New Roman" panose="02020603050405020304" pitchFamily="18" charset="0"/>
              </a:rPr>
              <a:t>If adopted, the fee increases will be </a:t>
            </a:r>
            <a:r>
              <a:rPr lang="en-US" b="1" dirty="0" smtClean="0">
                <a:cs typeface="Times New Roman" panose="02020603050405020304" pitchFamily="18" charset="0"/>
              </a:rPr>
              <a:t>effective Sept.</a:t>
            </a:r>
            <a:r>
              <a:rPr lang="en-US" b="1" baseline="0" dirty="0" smtClean="0">
                <a:cs typeface="Times New Roman" panose="02020603050405020304" pitchFamily="18" charset="0"/>
              </a:rPr>
              <a:t> 1, 2015</a:t>
            </a:r>
            <a:r>
              <a:rPr lang="en-US" b="0" baseline="0" dirty="0" smtClean="0">
                <a:cs typeface="Times New Roman" panose="02020603050405020304" pitchFamily="18" charset="0"/>
              </a:rPr>
              <a:t> with permanent rule to establish fees immediately following. </a:t>
            </a:r>
            <a:r>
              <a:rPr lang="en-US" dirty="0" smtClean="0">
                <a:cs typeface="Times New Roman" panose="02020603050405020304" pitchFamily="18" charset="0"/>
              </a:rPr>
              <a:t>DEQ will include an explanation of the fee increases with annual fee invoices.  DEQ will also notify interested parties and the news media </a:t>
            </a:r>
            <a:r>
              <a:rPr lang="en-US" sz="800" dirty="0" smtClean="0">
                <a:cs typeface="Times New Roman" panose="02020603050405020304" pitchFamily="18" charset="0"/>
              </a:rPr>
              <a:t>(GovDelivery).    </a:t>
            </a:r>
            <a:endParaRPr lang="en-US" dirty="0" smtClean="0">
              <a:cs typeface="Times New Roman" panose="02020603050405020304" pitchFamily="18" charset="0"/>
            </a:endParaRPr>
          </a:p>
          <a:p>
            <a:endParaRPr lang="en-US" dirty="0" smtClean="0">
              <a:cs typeface="Times New Roman" panose="02020603050405020304" pitchFamily="18" charset="0"/>
            </a:endParaRPr>
          </a:p>
          <a:p>
            <a:r>
              <a:rPr lang="en-US" dirty="0" smtClean="0">
                <a:cs typeface="Times New Roman" panose="02020603050405020304" pitchFamily="18" charset="0"/>
              </a:rPr>
              <a:t>(NEXT SLIDE</a:t>
            </a:r>
            <a:r>
              <a:rPr lang="en-US" dirty="0" smtClean="0">
                <a:cs typeface="Times New Roman" panose="02020603050405020304" pitchFamily="18" charset="0"/>
              </a:rPr>
              <a:t>)</a:t>
            </a:r>
          </a:p>
          <a:p>
            <a:endParaRPr lang="en-US" dirty="0" smtClean="0">
              <a:cs typeface="Times New Roman" panose="02020603050405020304" pitchFamily="18" charset="0"/>
            </a:endParaRPr>
          </a:p>
          <a:p>
            <a:endParaRPr lang="en-US" dirty="0" smtClean="0">
              <a:cs typeface="Times New Roman" panose="02020603050405020304" pitchFamily="18" charset="0"/>
            </a:endParaRPr>
          </a:p>
          <a:p>
            <a:endParaRPr lang="en-US" dirty="0" smtClean="0">
              <a:cs typeface="Times New Roman" panose="02020603050405020304" pitchFamily="18" charset="0"/>
            </a:endParaRPr>
          </a:p>
          <a:p>
            <a:r>
              <a:rPr lang="en-US" i="1" u="sng" dirty="0">
                <a:cs typeface="Times New Roman" panose="02020603050405020304" pitchFamily="18" charset="0"/>
              </a:rPr>
              <a:t>N</a:t>
            </a:r>
            <a:r>
              <a:rPr lang="en-US" i="1" u="sng" dirty="0" smtClean="0">
                <a:cs typeface="Times New Roman" panose="02020603050405020304" pitchFamily="18" charset="0"/>
              </a:rPr>
              <a:t>ote:</a:t>
            </a:r>
            <a:r>
              <a:rPr lang="en-US" i="1" dirty="0" smtClean="0">
                <a:cs typeface="Times New Roman" panose="02020603050405020304" pitchFamily="18" charset="0"/>
              </a:rPr>
              <a:t> </a:t>
            </a:r>
          </a:p>
          <a:p>
            <a:r>
              <a:rPr lang="en-US" i="1" dirty="0" smtClean="0">
                <a:cs typeface="Times New Roman" panose="02020603050405020304" pitchFamily="18" charset="0"/>
              </a:rPr>
              <a:t>Based on recent </a:t>
            </a:r>
            <a:r>
              <a:rPr lang="en-US" i="1" dirty="0" smtClean="0">
                <a:cs typeface="Times New Roman" panose="02020603050405020304" pitchFamily="18" charset="0"/>
              </a:rPr>
              <a:t>(November 2014) counts</a:t>
            </a:r>
            <a:r>
              <a:rPr lang="en-US" i="1" dirty="0" smtClean="0">
                <a:cs typeface="Times New Roman" panose="02020603050405020304" pitchFamily="18" charset="0"/>
              </a:rPr>
              <a:t>, approx.</a:t>
            </a:r>
            <a:r>
              <a:rPr lang="en-US" i="1" dirty="0" smtClean="0">
                <a:solidFill>
                  <a:srgbClr val="FF0000"/>
                </a:solidFill>
                <a:cs typeface="Times New Roman" panose="02020603050405020304" pitchFamily="18" charset="0"/>
              </a:rPr>
              <a:t> </a:t>
            </a:r>
            <a:r>
              <a:rPr lang="en-US" i="1" dirty="0" smtClean="0">
                <a:cs typeface="Times New Roman" panose="02020603050405020304" pitchFamily="18" charset="0"/>
              </a:rPr>
              <a:t>3,500</a:t>
            </a:r>
            <a:r>
              <a:rPr lang="en-US" i="1" dirty="0" smtClean="0">
                <a:solidFill>
                  <a:srgbClr val="FF0000"/>
                </a:solidFill>
                <a:cs typeface="Times New Roman" panose="02020603050405020304" pitchFamily="18" charset="0"/>
              </a:rPr>
              <a:t> </a:t>
            </a:r>
            <a:r>
              <a:rPr lang="en-US" i="1" dirty="0" smtClean="0">
                <a:cs typeface="Times New Roman" panose="02020603050405020304" pitchFamily="18" charset="0"/>
              </a:rPr>
              <a:t>permit </a:t>
            </a:r>
            <a:r>
              <a:rPr lang="en-US" i="1" u="sng" dirty="0" smtClean="0">
                <a:cs typeface="Times New Roman" panose="02020603050405020304" pitchFamily="18" charset="0"/>
              </a:rPr>
              <a:t>holders</a:t>
            </a:r>
            <a:r>
              <a:rPr lang="en-US" i="1" dirty="0" smtClean="0">
                <a:cs typeface="Times New Roman" panose="02020603050405020304" pitchFamily="18" charset="0"/>
              </a:rPr>
              <a:t> affected by proposed fee increase. (The total number of permits – approx. 3,800 – affected is higher due to sites with multiple permits.)</a:t>
            </a:r>
          </a:p>
          <a:p>
            <a:pPr marL="171450" indent="-171450">
              <a:buFont typeface="Arial" panose="020B0604020202020204" pitchFamily="34" charset="0"/>
              <a:buChar char="•"/>
            </a:pPr>
            <a:r>
              <a:rPr lang="en-US" i="1" dirty="0" smtClean="0">
                <a:cs typeface="Times New Roman" panose="02020603050405020304" pitchFamily="18" charset="0"/>
              </a:rPr>
              <a:t>Oregon State Agencies: 128 permits</a:t>
            </a:r>
          </a:p>
          <a:p>
            <a:pPr marL="171450" indent="-171450">
              <a:buFont typeface="Arial" panose="020B0604020202020204" pitchFamily="34" charset="0"/>
              <a:buChar char="•"/>
            </a:pPr>
            <a:r>
              <a:rPr lang="en-US" i="1" dirty="0" smtClean="0">
                <a:cs typeface="Times New Roman" panose="02020603050405020304" pitchFamily="18" charset="0"/>
              </a:rPr>
              <a:t>Local </a:t>
            </a:r>
            <a:r>
              <a:rPr lang="en-US" i="1" dirty="0" err="1" smtClean="0">
                <a:cs typeface="Times New Roman" panose="02020603050405020304" pitchFamily="18" charset="0"/>
              </a:rPr>
              <a:t>Gov’s</a:t>
            </a:r>
            <a:r>
              <a:rPr lang="en-US" i="1" dirty="0" smtClean="0">
                <a:cs typeface="Times New Roman" panose="02020603050405020304" pitchFamily="18" charset="0"/>
              </a:rPr>
              <a:t>: 442 permits</a:t>
            </a:r>
          </a:p>
          <a:p>
            <a:pPr marL="171450" indent="-171450">
              <a:buFont typeface="Arial" panose="020B0604020202020204" pitchFamily="34" charset="0"/>
              <a:buChar char="•"/>
            </a:pPr>
            <a:r>
              <a:rPr lang="en-US" i="1" dirty="0" smtClean="0">
                <a:cs typeface="Times New Roman" panose="02020603050405020304" pitchFamily="18" charset="0"/>
              </a:rPr>
              <a:t>Large Business: 150 permits</a:t>
            </a:r>
          </a:p>
          <a:p>
            <a:pPr marL="171450" indent="-171450">
              <a:buFont typeface="Arial" panose="020B0604020202020204" pitchFamily="34" charset="0"/>
              <a:buChar char="•"/>
            </a:pPr>
            <a:r>
              <a:rPr lang="en-US" i="1" dirty="0" smtClean="0">
                <a:cs typeface="Times New Roman" panose="02020603050405020304" pitchFamily="18" charset="0"/>
              </a:rPr>
              <a:t>Small business: About 3,0000 permits</a:t>
            </a:r>
            <a:endParaRPr lang="en-US" dirty="0"/>
          </a:p>
        </p:txBody>
      </p:sp>
      <p:sp>
        <p:nvSpPr>
          <p:cNvPr id="4" name="Slide Number Placeholder 3"/>
          <p:cNvSpPr>
            <a:spLocks noGrp="1"/>
          </p:cNvSpPr>
          <p:nvPr>
            <p:ph type="sldNum" sz="quarter" idx="10"/>
          </p:nvPr>
        </p:nvSpPr>
        <p:spPr/>
        <p:txBody>
          <a:bodyPr/>
          <a:lstStyle/>
          <a:p>
            <a:fld id="{EAF82455-C0D0-4D1F-9AAC-DE7932F6FEA5}" type="slidenum">
              <a:rPr lang="en-US" smtClean="0"/>
              <a:pPr/>
              <a:t>6</a:t>
            </a:fld>
            <a:endParaRPr lang="en-US"/>
          </a:p>
        </p:txBody>
      </p:sp>
    </p:spTree>
    <p:extLst>
      <p:ext uri="{BB962C8B-B14F-4D97-AF65-F5344CB8AC3E}">
        <p14:creationId xmlns:p14="http://schemas.microsoft.com/office/powerpoint/2010/main" val="195833261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smtClean="0"/>
              <a:t>You will note deleted text in Attachment</a:t>
            </a:r>
            <a:r>
              <a:rPr lang="en-US" b="1" baseline="0" dirty="0" smtClean="0"/>
              <a:t> A – Outdated rule language has been struck from the record:</a:t>
            </a:r>
          </a:p>
          <a:p>
            <a:pPr marL="171450" indent="-171450">
              <a:buFont typeface="Arial" panose="020B0604020202020204" pitchFamily="34" charset="0"/>
              <a:buChar char="•"/>
            </a:pPr>
            <a:r>
              <a:rPr lang="en-US" baseline="0" dirty="0" smtClean="0"/>
              <a:t>Elegant reference to Department of Agriculture for CAFO permit fees.</a:t>
            </a:r>
          </a:p>
          <a:p>
            <a:pPr marL="171450" indent="-171450">
              <a:buFont typeface="Arial" panose="020B0604020202020204" pitchFamily="34" charset="0"/>
              <a:buChar char="•"/>
            </a:pPr>
            <a:r>
              <a:rPr lang="en-US" baseline="0" dirty="0" smtClean="0"/>
              <a:t>Removed outdated municipal source, one-time surcharge.</a:t>
            </a:r>
          </a:p>
          <a:p>
            <a:pPr marL="171450" indent="-171450">
              <a:buFont typeface="Arial" panose="020B0604020202020204" pitchFamily="34" charset="0"/>
              <a:buChar char="•"/>
            </a:pPr>
            <a:r>
              <a:rPr lang="en-US" baseline="0" dirty="0" smtClean="0"/>
              <a:t>Table 70G – General Permits – Removed outdated footnote on suction dredge permits.</a:t>
            </a:r>
            <a:endParaRPr lang="en-US" dirty="0" smtClean="0"/>
          </a:p>
          <a:p>
            <a:pPr marL="0" indent="0">
              <a:buNone/>
            </a:pPr>
            <a:endParaRPr lang="en-US" dirty="0" smtClean="0"/>
          </a:p>
          <a:p>
            <a:pPr marL="0" indent="0">
              <a:buNone/>
            </a:pPr>
            <a:r>
              <a:rPr lang="en-US" dirty="0" smtClean="0"/>
              <a:t>DEQ is also adding </a:t>
            </a:r>
            <a:r>
              <a:rPr lang="en-US" u="sng" dirty="0" smtClean="0"/>
              <a:t>existing</a:t>
            </a:r>
            <a:r>
              <a:rPr lang="en-US" dirty="0" smtClean="0"/>
              <a:t> permits to the tables:</a:t>
            </a:r>
          </a:p>
          <a:p>
            <a:endParaRPr lang="en-US" dirty="0" smtClean="0"/>
          </a:p>
          <a:p>
            <a:r>
              <a:rPr lang="en-US" b="1" dirty="0" smtClean="0"/>
              <a:t>Underground Injection Control General Permit -  </a:t>
            </a:r>
            <a:r>
              <a:rPr lang="en-US" dirty="0" smtClean="0"/>
              <a:t>Existing</a:t>
            </a:r>
            <a:r>
              <a:rPr lang="en-US" baseline="0" dirty="0" smtClean="0"/>
              <a:t> fees added to table – the “Other” category. Also used for individual UIC permits. Footnote added to alert stakeholders to additional fee requirements not referenced as part of these rules.</a:t>
            </a:r>
          </a:p>
          <a:p>
            <a:endParaRPr lang="en-US" dirty="0" smtClean="0"/>
          </a:p>
          <a:p>
            <a:r>
              <a:rPr lang="en-US" dirty="0" smtClean="0"/>
              <a:t>DEQ is developing a general permit for entities that own or operate less than 50 UICs. DEQ recognizes that some entities that have applied for an individual permit may be eligible for coverage under the general permit. DEQ does not plan to issue individual permits to these entities until after the general permit has been developed, and will provide guidance to these entities to inform the decision of whether an individual or general permit is more appropriate.</a:t>
            </a:r>
          </a:p>
          <a:p>
            <a:endParaRPr lang="en-US" dirty="0" smtClean="0"/>
          </a:p>
          <a:p>
            <a:r>
              <a:rPr lang="en-US" dirty="0" smtClean="0"/>
              <a:t>DEQ will hold a public comment period to solicit public input on the general permit in July and August of 2015 and intends to issue the permit in October of 2015.</a:t>
            </a:r>
          </a:p>
          <a:p>
            <a:endParaRPr lang="en-US" dirty="0" smtClean="0"/>
          </a:p>
          <a:p>
            <a:r>
              <a:rPr lang="en-US" b="1" dirty="0" smtClean="0"/>
              <a:t>Industrial Water Reuse </a:t>
            </a:r>
            <a:r>
              <a:rPr lang="en-US" dirty="0" smtClean="0"/>
              <a:t>– General permit 2501 Modification</a:t>
            </a:r>
            <a:r>
              <a:rPr lang="en-US" baseline="0" dirty="0" smtClean="0"/>
              <a:t> effective Mar. 21, 2014 – Exp. 2023. Non-Discharge.</a:t>
            </a:r>
          </a:p>
          <a:p>
            <a:endParaRPr lang="en-US" dirty="0" smtClean="0"/>
          </a:p>
          <a:p>
            <a:r>
              <a:rPr lang="en-US" i="1" dirty="0" smtClean="0"/>
              <a:t>This permit applies to facilities that generate industrial</a:t>
            </a:r>
            <a:r>
              <a:rPr lang="en-US" i="1" baseline="0" dirty="0" smtClean="0"/>
              <a:t> </a:t>
            </a:r>
            <a:r>
              <a:rPr lang="en-US" i="1" dirty="0" smtClean="0"/>
              <a:t>wastewaters suitable for direct reuse by seasonal</a:t>
            </a:r>
            <a:r>
              <a:rPr lang="en-US" i="1" baseline="0" dirty="0" smtClean="0"/>
              <a:t> </a:t>
            </a:r>
            <a:r>
              <a:rPr lang="en-US" i="1" dirty="0" smtClean="0"/>
              <a:t>irrigation</a:t>
            </a:r>
            <a:r>
              <a:rPr lang="en-US" i="1" baseline="0" dirty="0" smtClean="0"/>
              <a:t> or </a:t>
            </a:r>
            <a:r>
              <a:rPr lang="en-US" i="1" dirty="0" smtClean="0"/>
              <a:t>as a water source in non-residential landscape</a:t>
            </a:r>
            <a:r>
              <a:rPr lang="en-US" i="1" baseline="0" dirty="0" smtClean="0"/>
              <a:t> </a:t>
            </a:r>
            <a:r>
              <a:rPr lang="en-US" i="1" dirty="0" smtClean="0"/>
              <a:t>ponds, and in limited industrial,</a:t>
            </a:r>
            <a:r>
              <a:rPr lang="en-US" i="1" baseline="0" dirty="0" smtClean="0"/>
              <a:t> </a:t>
            </a:r>
            <a:r>
              <a:rPr lang="en-US" i="1" dirty="0" smtClean="0"/>
              <a:t>commercial, or</a:t>
            </a:r>
            <a:r>
              <a:rPr lang="en-US" i="1" baseline="0" dirty="0" smtClean="0"/>
              <a:t> </a:t>
            </a:r>
            <a:r>
              <a:rPr lang="en-US" i="1" dirty="0" smtClean="0"/>
              <a:t>construction uses.</a:t>
            </a:r>
          </a:p>
          <a:p>
            <a:pPr marL="171450" indent="-171450">
              <a:buFont typeface="Arial" panose="020B0604020202020204" pitchFamily="34" charset="0"/>
              <a:buChar char="•"/>
            </a:pPr>
            <a:r>
              <a:rPr lang="en-US" i="1" dirty="0" smtClean="0"/>
              <a:t>&lt;25,000</a:t>
            </a:r>
            <a:r>
              <a:rPr lang="en-US" i="1" baseline="0" dirty="0" smtClean="0"/>
              <a:t> </a:t>
            </a:r>
            <a:r>
              <a:rPr lang="en-US" i="1" dirty="0" smtClean="0"/>
              <a:t>gallons of wastewater per day for reuse.</a:t>
            </a:r>
          </a:p>
          <a:p>
            <a:pPr marL="171450" indent="-171450">
              <a:buFont typeface="Arial" panose="020B0604020202020204" pitchFamily="34" charset="0"/>
              <a:buChar char="•"/>
            </a:pPr>
            <a:r>
              <a:rPr lang="en-US" i="1" dirty="0" smtClean="0"/>
              <a:t>Wastewater must be suitable for reuse without</a:t>
            </a:r>
            <a:r>
              <a:rPr lang="en-US" i="1" baseline="0" dirty="0" smtClean="0"/>
              <a:t> </a:t>
            </a:r>
            <a:r>
              <a:rPr lang="en-US" i="1" dirty="0" smtClean="0"/>
              <a:t>secondary or advanced treatment.</a:t>
            </a:r>
          </a:p>
          <a:p>
            <a:pPr marL="171450" indent="-171450">
              <a:buFont typeface="Arial" panose="020B0604020202020204" pitchFamily="34" charset="0"/>
              <a:buChar char="•"/>
            </a:pPr>
            <a:r>
              <a:rPr lang="en-US" i="1" dirty="0" smtClean="0"/>
              <a:t>Source wastewater must not contain constituents that</a:t>
            </a:r>
            <a:r>
              <a:rPr lang="en-US" i="1" baseline="0" dirty="0" smtClean="0"/>
              <a:t> </a:t>
            </a:r>
            <a:r>
              <a:rPr lang="en-US" i="1" dirty="0" smtClean="0"/>
              <a:t>would adversely impact soils or crop growth.</a:t>
            </a:r>
          </a:p>
          <a:p>
            <a:pPr marL="171450" indent="-171450">
              <a:buFont typeface="Arial" panose="020B0604020202020204" pitchFamily="34" charset="0"/>
              <a:buChar char="•"/>
            </a:pPr>
            <a:r>
              <a:rPr lang="en-US" i="1" dirty="0" smtClean="0"/>
              <a:t>Source wastewater must not be contaminated by</a:t>
            </a:r>
            <a:r>
              <a:rPr lang="en-US" i="1" baseline="0" dirty="0" smtClean="0"/>
              <a:t> </a:t>
            </a:r>
            <a:r>
              <a:rPr lang="en-US" i="1" dirty="0" smtClean="0"/>
              <a:t>human or animal wastes.</a:t>
            </a:r>
          </a:p>
          <a:p>
            <a:pPr marL="171450" indent="-171450">
              <a:buFont typeface="Arial" panose="020B0604020202020204" pitchFamily="34" charset="0"/>
              <a:buChar char="•"/>
            </a:pPr>
            <a:r>
              <a:rPr lang="en-US" i="1" dirty="0" smtClean="0"/>
              <a:t>The facility must connect to a sanitary sewer or other</a:t>
            </a:r>
            <a:r>
              <a:rPr lang="en-US" i="1" baseline="0" dirty="0" smtClean="0"/>
              <a:t> </a:t>
            </a:r>
            <a:r>
              <a:rPr lang="en-US" i="1" dirty="0" smtClean="0"/>
              <a:t>permitted wastewater disposal system.</a:t>
            </a:r>
          </a:p>
          <a:p>
            <a:pPr marL="171450" indent="-171450">
              <a:buFont typeface="Arial" panose="020B0604020202020204" pitchFamily="34" charset="0"/>
              <a:buChar char="•"/>
            </a:pPr>
            <a:r>
              <a:rPr lang="en-US" i="1" dirty="0" smtClean="0"/>
              <a:t>Wastewater reuse may not be covered under another</a:t>
            </a:r>
            <a:r>
              <a:rPr lang="en-US" i="1" baseline="0" dirty="0" smtClean="0"/>
              <a:t> </a:t>
            </a:r>
            <a:r>
              <a:rPr lang="en-US" i="1" dirty="0" smtClean="0"/>
              <a:t>general permit.</a:t>
            </a:r>
          </a:p>
          <a:p>
            <a:endParaRPr lang="en-US" dirty="0" smtClean="0"/>
          </a:p>
          <a:p>
            <a:r>
              <a:rPr lang="en-US" dirty="0" smtClean="0"/>
              <a:t>Though not a significant change – no fees have been added</a:t>
            </a:r>
            <a:r>
              <a:rPr lang="en-US" baseline="0" dirty="0" smtClean="0"/>
              <a:t> – we </a:t>
            </a:r>
            <a:r>
              <a:rPr lang="en-US" dirty="0" smtClean="0"/>
              <a:t>had concerns about timing</a:t>
            </a:r>
            <a:r>
              <a:rPr lang="en-US" baseline="0" dirty="0" smtClean="0"/>
              <a:t> and clarity on the fees associated with the permits so we’ve included in the temporary proposal. We intend to include in the permanent as well. Changes reflected in the redline of the tables in Attachment A.</a:t>
            </a:r>
            <a:endParaRPr lang="en-US" dirty="0" smtClean="0"/>
          </a:p>
          <a:p>
            <a:endParaRPr lang="en-US" dirty="0" smtClean="0"/>
          </a:p>
          <a:p>
            <a:pPr marL="0" indent="0">
              <a:buNone/>
            </a:pPr>
            <a:r>
              <a:rPr lang="en-US" b="1" dirty="0" smtClean="0"/>
              <a:t>During the permanent</a:t>
            </a:r>
            <a:r>
              <a:rPr lang="en-US" b="1" baseline="0" dirty="0" smtClean="0"/>
              <a:t> rulemaking </a:t>
            </a:r>
            <a:r>
              <a:rPr lang="en-US" b="1" dirty="0" smtClean="0"/>
              <a:t>DEQ plans to propose:</a:t>
            </a:r>
          </a:p>
          <a:p>
            <a:pPr marL="171450" indent="-171450">
              <a:buFont typeface="Arial" panose="020B0604020202020204" pitchFamily="34" charset="0"/>
              <a:buChar char="•"/>
            </a:pPr>
            <a:r>
              <a:rPr lang="en-US" dirty="0" smtClean="0"/>
              <a:t>Moving the </a:t>
            </a:r>
            <a:r>
              <a:rPr lang="en-US" dirty="0" err="1" smtClean="0"/>
              <a:t>Septage</a:t>
            </a:r>
            <a:r>
              <a:rPr lang="en-US" dirty="0" smtClean="0"/>
              <a:t> alkaline permit to the general permit table – Reflecting current practice.</a:t>
            </a:r>
          </a:p>
          <a:p>
            <a:pPr marL="171450" indent="-171450">
              <a:buFont typeface="Arial" panose="020B0604020202020204" pitchFamily="34" charset="0"/>
              <a:buChar char="•"/>
            </a:pPr>
            <a:r>
              <a:rPr lang="en-US" dirty="0" smtClean="0"/>
              <a:t>Modifications to the Municipal Stormwater permit listings and equitable fee structure.</a:t>
            </a:r>
          </a:p>
          <a:p>
            <a:endParaRPr lang="en-US" dirty="0" smtClean="0"/>
          </a:p>
          <a:p>
            <a:endParaRPr lang="en-US" dirty="0" smtClean="0"/>
          </a:p>
        </p:txBody>
      </p:sp>
      <p:sp>
        <p:nvSpPr>
          <p:cNvPr id="4" name="Slide Number Placeholder 3"/>
          <p:cNvSpPr>
            <a:spLocks noGrp="1"/>
          </p:cNvSpPr>
          <p:nvPr>
            <p:ph type="sldNum" sz="quarter" idx="10"/>
          </p:nvPr>
        </p:nvSpPr>
        <p:spPr/>
        <p:txBody>
          <a:bodyPr/>
          <a:lstStyle/>
          <a:p>
            <a:fld id="{EAF82455-C0D0-4D1F-9AAC-DE7932F6FEA5}" type="slidenum">
              <a:rPr lang="en-US" smtClean="0"/>
              <a:pPr/>
              <a:t>7</a:t>
            </a:fld>
            <a:endParaRPr lang="en-US"/>
          </a:p>
        </p:txBody>
      </p:sp>
    </p:spTree>
    <p:extLst>
      <p:ext uri="{BB962C8B-B14F-4D97-AF65-F5344CB8AC3E}">
        <p14:creationId xmlns:p14="http://schemas.microsoft.com/office/powerpoint/2010/main" val="195103437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cs typeface="Times New Roman" panose="02020603050405020304" pitchFamily="18" charset="0"/>
              </a:rPr>
              <a:t>In conclusion, DEQ recommends the commission adopt the </a:t>
            </a:r>
            <a:r>
              <a:rPr lang="en-US" dirty="0" smtClean="0">
                <a:cs typeface="Times New Roman" panose="02020603050405020304" pitchFamily="18" charset="0"/>
              </a:rPr>
              <a:t>12 </a:t>
            </a:r>
            <a:r>
              <a:rPr lang="en-US" dirty="0" smtClean="0">
                <a:cs typeface="Times New Roman" panose="02020603050405020304" pitchFamily="18" charset="0"/>
              </a:rPr>
              <a:t>percent fee increase as outlined in Attachment A of the staff report.</a:t>
            </a:r>
          </a:p>
          <a:p>
            <a:endParaRPr lang="en-US" dirty="0" smtClean="0">
              <a:cs typeface="Times New Roman" panose="02020603050405020304" pitchFamily="18" charset="0"/>
            </a:endParaRPr>
          </a:p>
          <a:p>
            <a:r>
              <a:rPr lang="en-US" dirty="0" smtClean="0">
                <a:cs typeface="Times New Roman" panose="02020603050405020304" pitchFamily="18" charset="0"/>
              </a:rPr>
              <a:t>Are there any questions or comments? </a:t>
            </a:r>
          </a:p>
          <a:p>
            <a:endParaRPr lang="en-US" dirty="0" smtClean="0">
              <a:cs typeface="Times New Roman" panose="02020603050405020304" pitchFamily="18" charset="0"/>
            </a:endParaRPr>
          </a:p>
          <a:p>
            <a:r>
              <a:rPr lang="en-US" dirty="0" smtClean="0">
                <a:cs typeface="Times New Roman" panose="02020603050405020304" pitchFamily="18" charset="0"/>
              </a:rPr>
              <a:t>(FINAL SLIDE)</a:t>
            </a:r>
          </a:p>
        </p:txBody>
      </p:sp>
      <p:sp>
        <p:nvSpPr>
          <p:cNvPr id="4" name="Slide Number Placeholder 3"/>
          <p:cNvSpPr>
            <a:spLocks noGrp="1"/>
          </p:cNvSpPr>
          <p:nvPr>
            <p:ph type="sldNum" sz="quarter" idx="10"/>
          </p:nvPr>
        </p:nvSpPr>
        <p:spPr/>
        <p:txBody>
          <a:bodyPr/>
          <a:lstStyle/>
          <a:p>
            <a:fld id="{EAF82455-C0D0-4D1F-9AAC-DE7932F6FEA5}" type="slidenum">
              <a:rPr lang="en-US" smtClean="0"/>
              <a:pPr/>
              <a:t>8</a:t>
            </a:fld>
            <a:endParaRPr lang="en-US"/>
          </a:p>
        </p:txBody>
      </p:sp>
    </p:spTree>
    <p:extLst>
      <p:ext uri="{BB962C8B-B14F-4D97-AF65-F5344CB8AC3E}">
        <p14:creationId xmlns:p14="http://schemas.microsoft.com/office/powerpoint/2010/main" val="280719227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981E06B6-2200-48FD-9B32-BE0D5073011D}" type="datetimeFigureOut">
              <a:rPr lang="en-US" smtClean="0"/>
              <a:pPr/>
              <a:t>8/4/2015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939E361-6CC3-4B93-8D02-0CA414705067}"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81E06B6-2200-48FD-9B32-BE0D5073011D}" type="datetimeFigureOut">
              <a:rPr lang="en-US" smtClean="0"/>
              <a:pPr/>
              <a:t>8/4/2015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939E361-6CC3-4B93-8D02-0CA414705067}"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81E06B6-2200-48FD-9B32-BE0D5073011D}" type="datetimeFigureOut">
              <a:rPr lang="en-US" smtClean="0"/>
              <a:pPr/>
              <a:t>8/4/2015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939E361-6CC3-4B93-8D02-0CA414705067}"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81E06B6-2200-48FD-9B32-BE0D5073011D}" type="datetimeFigureOut">
              <a:rPr lang="en-US" smtClean="0"/>
              <a:pPr/>
              <a:t>8/4/2015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939E361-6CC3-4B93-8D02-0CA414705067}"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81E06B6-2200-48FD-9B32-BE0D5073011D}" type="datetimeFigureOut">
              <a:rPr lang="en-US" smtClean="0"/>
              <a:pPr/>
              <a:t>8/4/2015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939E361-6CC3-4B93-8D02-0CA414705067}"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981E06B6-2200-48FD-9B32-BE0D5073011D}" type="datetimeFigureOut">
              <a:rPr lang="en-US" smtClean="0"/>
              <a:pPr/>
              <a:t>8/4/2015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939E361-6CC3-4B93-8D02-0CA414705067}"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981E06B6-2200-48FD-9B32-BE0D5073011D}" type="datetimeFigureOut">
              <a:rPr lang="en-US" smtClean="0"/>
              <a:pPr/>
              <a:t>8/4/2015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939E361-6CC3-4B93-8D02-0CA414705067}"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981E06B6-2200-48FD-9B32-BE0D5073011D}" type="datetimeFigureOut">
              <a:rPr lang="en-US" smtClean="0"/>
              <a:pPr/>
              <a:t>8/4/2015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939E361-6CC3-4B93-8D02-0CA414705067}"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81E06B6-2200-48FD-9B32-BE0D5073011D}" type="datetimeFigureOut">
              <a:rPr lang="en-US" smtClean="0"/>
              <a:pPr/>
              <a:t>8/4/2015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939E361-6CC3-4B93-8D02-0CA414705067}"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81E06B6-2200-48FD-9B32-BE0D5073011D}" type="datetimeFigureOut">
              <a:rPr lang="en-US" smtClean="0"/>
              <a:pPr/>
              <a:t>8/4/2015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939E361-6CC3-4B93-8D02-0CA414705067}"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81E06B6-2200-48FD-9B32-BE0D5073011D}" type="datetimeFigureOut">
              <a:rPr lang="en-US" smtClean="0"/>
              <a:pPr/>
              <a:t>8/4/2015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939E361-6CC3-4B93-8D02-0CA414705067}"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81E06B6-2200-48FD-9B32-BE0D5073011D}" type="datetimeFigureOut">
              <a:rPr lang="en-US" smtClean="0"/>
              <a:pPr/>
              <a:t>8/4/2015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939E361-6CC3-4B93-8D02-0CA414705067}"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3400" y="838200"/>
            <a:ext cx="8077200" cy="838199"/>
          </a:xfrm>
          <a:solidFill>
            <a:srgbClr val="439777"/>
          </a:solidFill>
        </p:spPr>
        <p:txBody>
          <a:bodyPr>
            <a:normAutofit/>
          </a:bodyPr>
          <a:lstStyle/>
          <a:p>
            <a:r>
              <a:rPr lang="en-US" sz="3200" dirty="0" smtClean="0">
                <a:solidFill>
                  <a:schemeClr val="bg1"/>
                </a:solidFill>
                <a:latin typeface="Arial" pitchFamily="34" charset="0"/>
                <a:cs typeface="Arial" pitchFamily="34" charset="0"/>
              </a:rPr>
              <a:t>Water Quality Permitting</a:t>
            </a:r>
            <a:endParaRPr lang="en-US" sz="3200" dirty="0">
              <a:solidFill>
                <a:schemeClr val="bg1"/>
              </a:solidFill>
              <a:latin typeface="Arial" pitchFamily="34" charset="0"/>
              <a:cs typeface="Arial" pitchFamily="34" charset="0"/>
            </a:endParaRPr>
          </a:p>
        </p:txBody>
      </p:sp>
      <p:sp>
        <p:nvSpPr>
          <p:cNvPr id="3" name="Subtitle 2"/>
          <p:cNvSpPr>
            <a:spLocks noGrp="1"/>
          </p:cNvSpPr>
          <p:nvPr>
            <p:ph type="subTitle" idx="1"/>
          </p:nvPr>
        </p:nvSpPr>
        <p:spPr>
          <a:xfrm>
            <a:off x="990600" y="2362200"/>
            <a:ext cx="7162800" cy="3429000"/>
          </a:xfrm>
        </p:spPr>
        <p:txBody>
          <a:bodyPr>
            <a:normAutofit fontScale="92500" lnSpcReduction="10000"/>
          </a:bodyPr>
          <a:lstStyle/>
          <a:p>
            <a:r>
              <a:rPr lang="en-US" sz="3600" b="1" dirty="0" smtClean="0">
                <a:latin typeface="Arial" pitchFamily="34" charset="0"/>
                <a:cs typeface="Arial" pitchFamily="34" charset="0"/>
              </a:rPr>
              <a:t>Agenda Item </a:t>
            </a:r>
            <a:r>
              <a:rPr lang="en-US" sz="3600" b="1" dirty="0" smtClean="0">
                <a:latin typeface="Arial" pitchFamily="34" charset="0"/>
                <a:cs typeface="Arial" pitchFamily="34" charset="0"/>
              </a:rPr>
              <a:t>F</a:t>
            </a:r>
            <a:endParaRPr lang="en-US" sz="3600" b="1" dirty="0" smtClean="0">
              <a:latin typeface="Arial" pitchFamily="34" charset="0"/>
              <a:cs typeface="Arial" pitchFamily="34" charset="0"/>
            </a:endParaRPr>
          </a:p>
          <a:p>
            <a:endParaRPr lang="en-US" sz="3600" dirty="0" smtClean="0">
              <a:latin typeface="Arial" pitchFamily="34" charset="0"/>
              <a:cs typeface="Arial" pitchFamily="34" charset="0"/>
            </a:endParaRPr>
          </a:p>
          <a:p>
            <a:r>
              <a:rPr lang="en-US" sz="3600" dirty="0">
                <a:latin typeface="Arial" pitchFamily="34" charset="0"/>
                <a:cs typeface="Arial" pitchFamily="34" charset="0"/>
              </a:rPr>
              <a:t>Action item: Temporary rules for wastewater permit fee </a:t>
            </a:r>
            <a:r>
              <a:rPr lang="en-US" sz="3600" dirty="0" smtClean="0">
                <a:latin typeface="Arial" pitchFamily="34" charset="0"/>
                <a:cs typeface="Arial" pitchFamily="34" charset="0"/>
              </a:rPr>
              <a:t>increases</a:t>
            </a:r>
          </a:p>
          <a:p>
            <a:endParaRPr lang="en-US" sz="2800" dirty="0" smtClean="0">
              <a:latin typeface="Arial" pitchFamily="34" charset="0"/>
              <a:cs typeface="Arial" pitchFamily="34" charset="0"/>
            </a:endParaRPr>
          </a:p>
          <a:p>
            <a:pPr algn="r">
              <a:lnSpc>
                <a:spcPct val="110000"/>
              </a:lnSpc>
              <a:spcBef>
                <a:spcPts val="0"/>
              </a:spcBef>
            </a:pPr>
            <a:r>
              <a:rPr lang="en-US" sz="2800" dirty="0" smtClean="0">
                <a:latin typeface="Arial" pitchFamily="34" charset="0"/>
                <a:cs typeface="Arial" pitchFamily="34" charset="0"/>
              </a:rPr>
              <a:t>August </a:t>
            </a:r>
            <a:r>
              <a:rPr lang="en-US" sz="2800" dirty="0" smtClean="0">
                <a:latin typeface="Arial" pitchFamily="34" charset="0"/>
                <a:cs typeface="Arial" pitchFamily="34" charset="0"/>
              </a:rPr>
              <a:t>12, </a:t>
            </a:r>
            <a:r>
              <a:rPr lang="en-US" sz="2800" dirty="0" smtClean="0">
                <a:latin typeface="Arial" pitchFamily="34" charset="0"/>
                <a:cs typeface="Arial" pitchFamily="34" charset="0"/>
              </a:rPr>
              <a:t>2015</a:t>
            </a:r>
          </a:p>
          <a:p>
            <a:pPr algn="r">
              <a:lnSpc>
                <a:spcPct val="110000"/>
              </a:lnSpc>
              <a:spcBef>
                <a:spcPts val="0"/>
              </a:spcBef>
            </a:pPr>
            <a:r>
              <a:rPr lang="en-US" sz="2800" dirty="0" smtClean="0">
                <a:latin typeface="Arial" pitchFamily="34" charset="0"/>
                <a:cs typeface="Arial" pitchFamily="34" charset="0"/>
              </a:rPr>
              <a:t>Portland, Oregon</a:t>
            </a:r>
          </a:p>
        </p:txBody>
      </p:sp>
      <p:sp>
        <p:nvSpPr>
          <p:cNvPr id="4" name="Rectangle 3"/>
          <p:cNvSpPr/>
          <p:nvPr/>
        </p:nvSpPr>
        <p:spPr>
          <a:xfrm>
            <a:off x="0" y="6096000"/>
            <a:ext cx="8153400" cy="533400"/>
          </a:xfrm>
          <a:prstGeom prst="rect">
            <a:avLst/>
          </a:prstGeom>
          <a:solidFill>
            <a:srgbClr val="3F8D6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000" dirty="0" smtClean="0">
                <a:latin typeface="Arial" pitchFamily="34" charset="0"/>
                <a:cs typeface="Arial" pitchFamily="34" charset="0"/>
              </a:rPr>
              <a:t>    </a:t>
            </a:r>
            <a:r>
              <a:rPr lang="en-US" sz="1000" dirty="0" smtClean="0">
                <a:latin typeface="Arial" pitchFamily="34" charset="0"/>
                <a:cs typeface="Arial" pitchFamily="34" charset="0"/>
              </a:rPr>
              <a:t>Presenters: Ron Doughten and William Knight    </a:t>
            </a:r>
            <a:r>
              <a:rPr lang="en-US" sz="1000" dirty="0" smtClean="0">
                <a:latin typeface="Arial" pitchFamily="34" charset="0"/>
                <a:cs typeface="Arial" pitchFamily="34" charset="0"/>
              </a:rPr>
              <a:t>|   Oregon Department of Environmental Quality</a:t>
            </a:r>
            <a:endParaRPr lang="en-US" sz="1200" dirty="0">
              <a:latin typeface="Arial" pitchFamily="34" charset="0"/>
              <a:cs typeface="Arial" pitchFamily="34" charset="0"/>
            </a:endParaRPr>
          </a:p>
        </p:txBody>
      </p:sp>
      <p:pic>
        <p:nvPicPr>
          <p:cNvPr id="5" name="Picture 4" descr="Logo Color RegularSM.jpg"/>
          <p:cNvPicPr>
            <a:picLocks noChangeAspect="1"/>
          </p:cNvPicPr>
          <p:nvPr/>
        </p:nvPicPr>
        <p:blipFill>
          <a:blip r:embed="rId3" cstate="print"/>
          <a:stretch>
            <a:fillRect/>
          </a:stretch>
        </p:blipFill>
        <p:spPr>
          <a:xfrm>
            <a:off x="8458200" y="6019800"/>
            <a:ext cx="320040" cy="731520"/>
          </a:xfrm>
          <a:prstGeom prst="rect">
            <a:avLst/>
          </a:prstGeom>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990600" y="1066800"/>
            <a:ext cx="7162800" cy="4724400"/>
          </a:xfrm>
        </p:spPr>
        <p:txBody>
          <a:bodyPr>
            <a:normAutofit/>
          </a:bodyPr>
          <a:lstStyle/>
          <a:p>
            <a:pPr algn="l"/>
            <a:r>
              <a:rPr lang="en-US" sz="3600" b="1" dirty="0" smtClean="0">
                <a:solidFill>
                  <a:schemeClr val="tx1"/>
                </a:solidFill>
                <a:latin typeface="Arial" pitchFamily="34" charset="0"/>
                <a:cs typeface="Arial" pitchFamily="34" charset="0"/>
              </a:rPr>
              <a:t>What is </a:t>
            </a:r>
            <a:r>
              <a:rPr lang="en-US" sz="3600" b="1" dirty="0" smtClean="0">
                <a:solidFill>
                  <a:schemeClr val="tx1"/>
                </a:solidFill>
                <a:latin typeface="Arial" pitchFamily="34" charset="0"/>
                <a:cs typeface="Arial" pitchFamily="34" charset="0"/>
              </a:rPr>
              <a:t>proposed</a:t>
            </a:r>
            <a:r>
              <a:rPr lang="en-US" sz="3600" b="1" dirty="0" smtClean="0">
                <a:solidFill>
                  <a:schemeClr val="tx1"/>
                </a:solidFill>
                <a:latin typeface="Arial" pitchFamily="34" charset="0"/>
                <a:cs typeface="Arial" pitchFamily="34" charset="0"/>
              </a:rPr>
              <a:t>?</a:t>
            </a:r>
          </a:p>
          <a:p>
            <a:pPr algn="l"/>
            <a:endParaRPr lang="en-US" sz="2800" dirty="0" smtClean="0">
              <a:solidFill>
                <a:schemeClr val="tx1"/>
              </a:solidFill>
              <a:latin typeface="Arial" pitchFamily="34" charset="0"/>
              <a:cs typeface="Arial" pitchFamily="34" charset="0"/>
            </a:endParaRPr>
          </a:p>
          <a:p>
            <a:pPr algn="l">
              <a:buClr>
                <a:schemeClr val="hlink"/>
              </a:buClr>
            </a:pPr>
            <a:endParaRPr lang="en-US" sz="2800" dirty="0">
              <a:solidFill>
                <a:schemeClr val="tx1"/>
              </a:solidFill>
            </a:endParaRPr>
          </a:p>
          <a:p>
            <a:pPr algn="l">
              <a:buClr>
                <a:schemeClr val="hlink"/>
              </a:buClr>
            </a:pPr>
            <a:r>
              <a:rPr lang="en-US" dirty="0" smtClean="0">
                <a:solidFill>
                  <a:schemeClr val="tx1"/>
                </a:solidFill>
              </a:rPr>
              <a:t>A o</a:t>
            </a:r>
            <a:r>
              <a:rPr lang="en-US" dirty="0" smtClean="0">
                <a:solidFill>
                  <a:schemeClr val="tx1"/>
                </a:solidFill>
              </a:rPr>
              <a:t>ne-time </a:t>
            </a:r>
            <a:r>
              <a:rPr lang="en-US" dirty="0" smtClean="0">
                <a:solidFill>
                  <a:schemeClr val="tx1"/>
                </a:solidFill>
              </a:rPr>
              <a:t>12 percent </a:t>
            </a:r>
            <a:r>
              <a:rPr lang="en-US" dirty="0">
                <a:solidFill>
                  <a:schemeClr val="tx1"/>
                </a:solidFill>
              </a:rPr>
              <a:t>increase of </a:t>
            </a:r>
            <a:r>
              <a:rPr lang="en-US" dirty="0" smtClean="0">
                <a:solidFill>
                  <a:schemeClr val="tx1"/>
                </a:solidFill>
              </a:rPr>
              <a:t>water quality permit fees effective Sept. 1</a:t>
            </a:r>
            <a:endParaRPr lang="en-US" dirty="0">
              <a:solidFill>
                <a:schemeClr val="tx1"/>
              </a:solidFill>
            </a:endParaRPr>
          </a:p>
        </p:txBody>
      </p:sp>
      <p:pic>
        <p:nvPicPr>
          <p:cNvPr id="5" name="Picture 4" descr="Logo Color RegularSM.jpg"/>
          <p:cNvPicPr>
            <a:picLocks noChangeAspect="1"/>
          </p:cNvPicPr>
          <p:nvPr/>
        </p:nvPicPr>
        <p:blipFill>
          <a:blip r:embed="rId3" cstate="print"/>
          <a:stretch>
            <a:fillRect/>
          </a:stretch>
        </p:blipFill>
        <p:spPr>
          <a:xfrm>
            <a:off x="8458200" y="6019800"/>
            <a:ext cx="320040" cy="731520"/>
          </a:xfrm>
          <a:prstGeom prst="rect">
            <a:avLst/>
          </a:prstGeom>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1935162"/>
          </a:xfrm>
        </p:spPr>
        <p:txBody>
          <a:bodyPr>
            <a:normAutofit/>
          </a:bodyPr>
          <a:lstStyle/>
          <a:p>
            <a:r>
              <a:rPr lang="en-US" b="1" dirty="0" smtClean="0"/>
              <a:t>Fees Support DEQ’s Water Quality Permitting Program</a:t>
            </a:r>
            <a:endParaRPr lang="en-US" b="1" dirty="0"/>
          </a:p>
        </p:txBody>
      </p:sp>
      <p:sp>
        <p:nvSpPr>
          <p:cNvPr id="3" name="Content Placeholder 2"/>
          <p:cNvSpPr>
            <a:spLocks noGrp="1"/>
          </p:cNvSpPr>
          <p:nvPr>
            <p:ph idx="1"/>
          </p:nvPr>
        </p:nvSpPr>
        <p:spPr>
          <a:xfrm>
            <a:off x="457200" y="2332037"/>
            <a:ext cx="8229600" cy="3154363"/>
          </a:xfrm>
        </p:spPr>
        <p:txBody>
          <a:bodyPr/>
          <a:lstStyle/>
          <a:p>
            <a:pPr marL="0" indent="0">
              <a:buNone/>
            </a:pPr>
            <a:r>
              <a:rPr lang="en-US" sz="3600" dirty="0" smtClean="0"/>
              <a:t>The 2015 Oregon Legislature approved:</a:t>
            </a:r>
          </a:p>
          <a:p>
            <a:pPr marL="571500"/>
            <a:r>
              <a:rPr lang="en-US" dirty="0" smtClean="0"/>
              <a:t>Restoration of </a:t>
            </a:r>
            <a:r>
              <a:rPr lang="en-US" dirty="0"/>
              <a:t>six </a:t>
            </a:r>
            <a:r>
              <a:rPr lang="en-US" dirty="0" smtClean="0"/>
              <a:t>positions</a:t>
            </a:r>
            <a:endParaRPr lang="en-US" dirty="0"/>
          </a:p>
          <a:p>
            <a:pPr marL="571500"/>
            <a:r>
              <a:rPr lang="en-US" dirty="0" smtClean="0"/>
              <a:t>Replacing DEQ’s data management system</a:t>
            </a:r>
          </a:p>
          <a:p>
            <a:pPr marL="571500"/>
            <a:r>
              <a:rPr lang="en-US" dirty="0" smtClean="0"/>
              <a:t>Increasing permit fees to keep pace with increasing operating costs</a:t>
            </a:r>
            <a:endParaRPr lang="en-US" dirty="0"/>
          </a:p>
        </p:txBody>
      </p:sp>
      <p:pic>
        <p:nvPicPr>
          <p:cNvPr id="4" name="Picture 3" descr="Logo Color RegularSM.jpg"/>
          <p:cNvPicPr>
            <a:picLocks noChangeAspect="1"/>
          </p:cNvPicPr>
          <p:nvPr/>
        </p:nvPicPr>
        <p:blipFill>
          <a:blip r:embed="rId3" cstate="print"/>
          <a:stretch>
            <a:fillRect/>
          </a:stretch>
        </p:blipFill>
        <p:spPr>
          <a:xfrm>
            <a:off x="8458200" y="6019800"/>
            <a:ext cx="320040" cy="731520"/>
          </a:xfrm>
          <a:prstGeom prst="rect">
            <a:avLst/>
          </a:prstGeom>
        </p:spPr>
      </p:pic>
    </p:spTree>
    <p:extLst>
      <p:ext uri="{BB962C8B-B14F-4D97-AF65-F5344CB8AC3E}">
        <p14:creationId xmlns:p14="http://schemas.microsoft.com/office/powerpoint/2010/main" val="308453855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990600" y="1066800"/>
            <a:ext cx="7162800" cy="4953000"/>
          </a:xfrm>
        </p:spPr>
        <p:txBody>
          <a:bodyPr>
            <a:normAutofit fontScale="92500" lnSpcReduction="10000"/>
          </a:bodyPr>
          <a:lstStyle/>
          <a:p>
            <a:pPr algn="l"/>
            <a:r>
              <a:rPr lang="en-US" sz="3600" b="1" dirty="0" smtClean="0">
                <a:solidFill>
                  <a:prstClr val="black"/>
                </a:solidFill>
                <a:latin typeface="Arial" panose="020B0604020202020204" pitchFamily="34" charset="0"/>
                <a:cs typeface="Arial" panose="020B0604020202020204" pitchFamily="34" charset="0"/>
              </a:rPr>
              <a:t>Why a </a:t>
            </a:r>
            <a:r>
              <a:rPr lang="en-US" sz="3600" b="1" dirty="0" smtClean="0">
                <a:solidFill>
                  <a:prstClr val="black"/>
                </a:solidFill>
                <a:latin typeface="Arial" panose="020B0604020202020204" pitchFamily="34" charset="0"/>
                <a:cs typeface="Arial" panose="020B0604020202020204" pitchFamily="34" charset="0"/>
              </a:rPr>
              <a:t>temporary rule</a:t>
            </a:r>
            <a:r>
              <a:rPr lang="en-US" sz="3600" b="1" dirty="0" smtClean="0">
                <a:solidFill>
                  <a:prstClr val="black"/>
                </a:solidFill>
                <a:latin typeface="Arial" panose="020B0604020202020204" pitchFamily="34" charset="0"/>
                <a:cs typeface="Arial" panose="020B0604020202020204" pitchFamily="34" charset="0"/>
              </a:rPr>
              <a:t>?</a:t>
            </a:r>
          </a:p>
          <a:p>
            <a:pPr algn="l"/>
            <a:endParaRPr lang="en-US" sz="2800" dirty="0" smtClean="0">
              <a:solidFill>
                <a:prstClr val="black"/>
              </a:solidFill>
            </a:endParaRPr>
          </a:p>
          <a:p>
            <a:pPr lvl="0" algn="l"/>
            <a:r>
              <a:rPr lang="en-US" sz="2800" dirty="0" smtClean="0">
                <a:solidFill>
                  <a:prstClr val="black"/>
                </a:solidFill>
              </a:rPr>
              <a:t>DEQ’s would be unable to carry out it’s duties to protect water quality.</a:t>
            </a:r>
          </a:p>
          <a:p>
            <a:pPr lvl="0" algn="l"/>
            <a:endParaRPr lang="en-US" sz="2800" dirty="0">
              <a:solidFill>
                <a:prstClr val="black"/>
              </a:solidFill>
            </a:endParaRPr>
          </a:p>
          <a:p>
            <a:pPr marL="457200" lvl="0" indent="-457200" algn="l">
              <a:buFont typeface="Arial" panose="020B0604020202020204" pitchFamily="34" charset="0"/>
              <a:buChar char="•"/>
            </a:pPr>
            <a:r>
              <a:rPr lang="en-US" sz="2800" dirty="0">
                <a:solidFill>
                  <a:prstClr val="black"/>
                </a:solidFill>
              </a:rPr>
              <a:t>A</a:t>
            </a:r>
            <a:r>
              <a:rPr lang="en-US" sz="2800" dirty="0" smtClean="0">
                <a:solidFill>
                  <a:prstClr val="black"/>
                </a:solidFill>
              </a:rPr>
              <a:t>dditional </a:t>
            </a:r>
            <a:r>
              <a:rPr lang="en-US" sz="2800" dirty="0">
                <a:solidFill>
                  <a:prstClr val="black"/>
                </a:solidFill>
              </a:rPr>
              <a:t>revenue </a:t>
            </a:r>
            <a:r>
              <a:rPr lang="en-US" sz="2800" dirty="0" smtClean="0">
                <a:solidFill>
                  <a:prstClr val="black"/>
                </a:solidFill>
              </a:rPr>
              <a:t>needed for </a:t>
            </a:r>
            <a:r>
              <a:rPr lang="en-US" sz="2800" dirty="0" smtClean="0">
                <a:solidFill>
                  <a:prstClr val="black"/>
                </a:solidFill>
              </a:rPr>
              <a:t>2015-2017</a:t>
            </a:r>
          </a:p>
          <a:p>
            <a:pPr marL="457200" lvl="0" indent="-457200" algn="l">
              <a:buFont typeface="Arial" panose="020B0604020202020204" pitchFamily="34" charset="0"/>
              <a:buChar char="•"/>
            </a:pPr>
            <a:r>
              <a:rPr lang="en-US" sz="2800" dirty="0" smtClean="0">
                <a:solidFill>
                  <a:prstClr val="black"/>
                </a:solidFill>
              </a:rPr>
              <a:t>Must e</a:t>
            </a:r>
            <a:r>
              <a:rPr lang="en-US" sz="2800" dirty="0" smtClean="0">
                <a:solidFill>
                  <a:prstClr val="black"/>
                </a:solidFill>
              </a:rPr>
              <a:t>stablish </a:t>
            </a:r>
            <a:r>
              <a:rPr lang="en-US" sz="2800" dirty="0" smtClean="0">
                <a:solidFill>
                  <a:prstClr val="black"/>
                </a:solidFill>
              </a:rPr>
              <a:t>fee increase by Sept. </a:t>
            </a:r>
            <a:r>
              <a:rPr lang="en-US" sz="2800" dirty="0" smtClean="0">
                <a:solidFill>
                  <a:prstClr val="black"/>
                </a:solidFill>
              </a:rPr>
              <a:t>1 or fall short of projected revenue. </a:t>
            </a:r>
          </a:p>
          <a:p>
            <a:pPr lvl="0" algn="l"/>
            <a:endParaRPr lang="en-US" sz="2800" dirty="0">
              <a:solidFill>
                <a:prstClr val="black"/>
              </a:solidFill>
            </a:endParaRPr>
          </a:p>
          <a:p>
            <a:pPr lvl="0" algn="l"/>
            <a:r>
              <a:rPr lang="en-US" sz="2800" dirty="0" smtClean="0">
                <a:solidFill>
                  <a:prstClr val="black"/>
                </a:solidFill>
              </a:rPr>
              <a:t>If adopted, DEQ will initiate a permanent rulemaking immediately.</a:t>
            </a:r>
            <a:endParaRPr lang="en-US" sz="2800" dirty="0" smtClean="0">
              <a:solidFill>
                <a:prstClr val="black"/>
              </a:solidFill>
            </a:endParaRPr>
          </a:p>
          <a:p>
            <a:pPr marL="457200" lvl="0" indent="-457200" algn="l">
              <a:buFont typeface="Arial" panose="020B0604020202020204" pitchFamily="34" charset="0"/>
              <a:buChar char="•"/>
            </a:pPr>
            <a:endParaRPr lang="en-US" sz="2800" dirty="0" smtClean="0">
              <a:solidFill>
                <a:prstClr val="black"/>
              </a:solidFill>
            </a:endParaRPr>
          </a:p>
        </p:txBody>
      </p:sp>
      <p:pic>
        <p:nvPicPr>
          <p:cNvPr id="5" name="Picture 4" descr="Logo Color RegularSM.jpg"/>
          <p:cNvPicPr>
            <a:picLocks noChangeAspect="1"/>
          </p:cNvPicPr>
          <p:nvPr/>
        </p:nvPicPr>
        <p:blipFill>
          <a:blip r:embed="rId3" cstate="print"/>
          <a:stretch>
            <a:fillRect/>
          </a:stretch>
        </p:blipFill>
        <p:spPr>
          <a:xfrm>
            <a:off x="8458200" y="6019800"/>
            <a:ext cx="320040" cy="731520"/>
          </a:xfrm>
          <a:prstGeom prst="rect">
            <a:avLst/>
          </a:prstGeom>
        </p:spPr>
      </p:pic>
    </p:spTree>
    <p:extLst>
      <p:ext uri="{BB962C8B-B14F-4D97-AF65-F5344CB8AC3E}">
        <p14:creationId xmlns:p14="http://schemas.microsoft.com/office/powerpoint/2010/main" val="296414101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990600" y="1066800"/>
            <a:ext cx="7467600" cy="5334000"/>
          </a:xfrm>
        </p:spPr>
        <p:txBody>
          <a:bodyPr>
            <a:normAutofit/>
          </a:bodyPr>
          <a:lstStyle/>
          <a:p>
            <a:pPr algn="l"/>
            <a:r>
              <a:rPr lang="en-US" sz="3600" b="1" dirty="0" smtClean="0">
                <a:solidFill>
                  <a:schemeClr val="tx1"/>
                </a:solidFill>
                <a:latin typeface="Arial" pitchFamily="34" charset="0"/>
                <a:cs typeface="Arial" pitchFamily="34" charset="0"/>
              </a:rPr>
              <a:t>Recent WQ Permit Fee Increases</a:t>
            </a:r>
            <a:endParaRPr lang="en-US" sz="3600" b="1" dirty="0" smtClean="0">
              <a:solidFill>
                <a:schemeClr val="tx1"/>
              </a:solidFill>
              <a:latin typeface="Arial" pitchFamily="34" charset="0"/>
              <a:cs typeface="Arial" pitchFamily="34" charset="0"/>
            </a:endParaRPr>
          </a:p>
          <a:p>
            <a:pPr algn="l"/>
            <a:endParaRPr lang="en-US" sz="2400" dirty="0" smtClean="0">
              <a:solidFill>
                <a:schemeClr val="tx1"/>
              </a:solidFill>
            </a:endParaRPr>
          </a:p>
          <a:p>
            <a:pPr algn="l"/>
            <a:r>
              <a:rPr lang="en-US" sz="2400" dirty="0" smtClean="0">
                <a:solidFill>
                  <a:schemeClr val="tx1"/>
                </a:solidFill>
              </a:rPr>
              <a:t>DEQ </a:t>
            </a:r>
            <a:r>
              <a:rPr lang="en-US" sz="2400" dirty="0">
                <a:solidFill>
                  <a:schemeClr val="tx1"/>
                </a:solidFill>
              </a:rPr>
              <a:t>implemented </a:t>
            </a:r>
            <a:r>
              <a:rPr lang="en-US" sz="2400" dirty="0" smtClean="0">
                <a:solidFill>
                  <a:schemeClr val="tx1"/>
                </a:solidFill>
              </a:rPr>
              <a:t>annual fee </a:t>
            </a:r>
            <a:r>
              <a:rPr lang="en-US" sz="2400" dirty="0">
                <a:solidFill>
                  <a:schemeClr val="tx1"/>
                </a:solidFill>
              </a:rPr>
              <a:t>increases </a:t>
            </a:r>
            <a:r>
              <a:rPr lang="en-US" sz="2400" dirty="0" smtClean="0">
                <a:solidFill>
                  <a:schemeClr val="tx1"/>
                </a:solidFill>
              </a:rPr>
              <a:t>beginning in 2007.</a:t>
            </a:r>
          </a:p>
          <a:p>
            <a:pPr algn="l"/>
            <a:endParaRPr lang="en-US" sz="2800" dirty="0" smtClean="0">
              <a:solidFill>
                <a:schemeClr val="tx1"/>
              </a:solidFill>
            </a:endParaRPr>
          </a:p>
          <a:p>
            <a:pPr algn="l"/>
            <a:endParaRPr lang="en-US" sz="2800" dirty="0">
              <a:solidFill>
                <a:schemeClr val="tx1"/>
              </a:solidFill>
            </a:endParaRPr>
          </a:p>
          <a:p>
            <a:pPr algn="l"/>
            <a:endParaRPr lang="en-US" sz="2800" dirty="0" smtClean="0">
              <a:solidFill>
                <a:schemeClr val="tx1"/>
              </a:solidFill>
            </a:endParaRPr>
          </a:p>
          <a:p>
            <a:pPr algn="l"/>
            <a:endParaRPr lang="en-US" sz="2800" dirty="0" smtClean="0">
              <a:solidFill>
                <a:schemeClr val="tx1"/>
              </a:solidFill>
            </a:endParaRPr>
          </a:p>
          <a:p>
            <a:pPr algn="l"/>
            <a:endParaRPr lang="en-US" sz="2800" dirty="0">
              <a:solidFill>
                <a:schemeClr val="tx1"/>
              </a:solidFill>
            </a:endParaRPr>
          </a:p>
          <a:p>
            <a:pPr algn="l"/>
            <a:r>
              <a:rPr lang="en-US" sz="2400" dirty="0" smtClean="0">
                <a:solidFill>
                  <a:schemeClr val="tx1"/>
                </a:solidFill>
              </a:rPr>
              <a:t>DEQ does not plan to propose an annual </a:t>
            </a:r>
            <a:r>
              <a:rPr lang="en-US" sz="2400" dirty="0" smtClean="0">
                <a:solidFill>
                  <a:schemeClr val="tx1"/>
                </a:solidFill>
              </a:rPr>
              <a:t>fee </a:t>
            </a:r>
            <a:r>
              <a:rPr lang="en-US" sz="2400" dirty="0" smtClean="0">
                <a:solidFill>
                  <a:schemeClr val="tx1"/>
                </a:solidFill>
              </a:rPr>
              <a:t>increase </a:t>
            </a:r>
            <a:r>
              <a:rPr lang="en-US" sz="2400" dirty="0" smtClean="0">
                <a:solidFill>
                  <a:schemeClr val="tx1"/>
                </a:solidFill>
              </a:rPr>
              <a:t>during </a:t>
            </a:r>
            <a:r>
              <a:rPr lang="en-US" sz="2400" dirty="0" smtClean="0">
                <a:solidFill>
                  <a:schemeClr val="tx1"/>
                </a:solidFill>
              </a:rPr>
              <a:t>the 2015-2017 </a:t>
            </a:r>
            <a:r>
              <a:rPr lang="en-US" sz="2400" dirty="0" smtClean="0">
                <a:solidFill>
                  <a:schemeClr val="tx1"/>
                </a:solidFill>
              </a:rPr>
              <a:t>biennium.</a:t>
            </a:r>
            <a:endParaRPr lang="en-US" sz="2400" dirty="0">
              <a:solidFill>
                <a:schemeClr val="tx1"/>
              </a:solidFill>
            </a:endParaRPr>
          </a:p>
          <a:p>
            <a:pPr algn="l"/>
            <a:endParaRPr lang="en-US" sz="2800" dirty="0" smtClean="0">
              <a:solidFill>
                <a:schemeClr val="tx1"/>
              </a:solidFill>
              <a:latin typeface="Arial" pitchFamily="34" charset="0"/>
              <a:cs typeface="Arial" pitchFamily="34" charset="0"/>
            </a:endParaRPr>
          </a:p>
        </p:txBody>
      </p:sp>
      <p:pic>
        <p:nvPicPr>
          <p:cNvPr id="5" name="Picture 4" descr="Logo Color RegularSM.jpg"/>
          <p:cNvPicPr>
            <a:picLocks noChangeAspect="1"/>
          </p:cNvPicPr>
          <p:nvPr/>
        </p:nvPicPr>
        <p:blipFill>
          <a:blip r:embed="rId3" cstate="print"/>
          <a:stretch>
            <a:fillRect/>
          </a:stretch>
        </p:blipFill>
        <p:spPr>
          <a:xfrm>
            <a:off x="8458200" y="6019800"/>
            <a:ext cx="320040" cy="731520"/>
          </a:xfrm>
          <a:prstGeom prst="rect">
            <a:avLst/>
          </a:prstGeom>
        </p:spPr>
      </p:pic>
      <p:graphicFrame>
        <p:nvGraphicFramePr>
          <p:cNvPr id="4" name="Table 3"/>
          <p:cNvGraphicFramePr>
            <a:graphicFrameLocks noGrp="1"/>
          </p:cNvGraphicFramePr>
          <p:nvPr>
            <p:extLst>
              <p:ext uri="{D42A27DB-BD31-4B8C-83A1-F6EECF244321}">
                <p14:modId xmlns:p14="http://schemas.microsoft.com/office/powerpoint/2010/main" val="4262147376"/>
              </p:ext>
            </p:extLst>
          </p:nvPr>
        </p:nvGraphicFramePr>
        <p:xfrm>
          <a:off x="1066800" y="3200400"/>
          <a:ext cx="7086600" cy="1295400"/>
        </p:xfrm>
        <a:graphic>
          <a:graphicData uri="http://schemas.openxmlformats.org/drawingml/2006/table">
            <a:tbl>
              <a:tblPr firstRow="1" bandRow="1">
                <a:tableStyleId>{5C22544A-7EE6-4342-B048-85BDC9FD1C3A}</a:tableStyleId>
              </a:tblPr>
              <a:tblGrid>
                <a:gridCol w="885825"/>
                <a:gridCol w="885825"/>
                <a:gridCol w="885825"/>
                <a:gridCol w="885825"/>
                <a:gridCol w="885825"/>
                <a:gridCol w="885825"/>
                <a:gridCol w="885825"/>
                <a:gridCol w="885825"/>
              </a:tblGrid>
              <a:tr h="647700">
                <a:tc>
                  <a:txBody>
                    <a:bodyPr/>
                    <a:lstStyle/>
                    <a:p>
                      <a:pPr algn="ctr"/>
                      <a:r>
                        <a:rPr lang="en-US" dirty="0" smtClean="0"/>
                        <a:t>2007</a:t>
                      </a:r>
                      <a:endParaRPr lang="en-US" dirty="0"/>
                    </a:p>
                  </a:txBody>
                  <a:tcPr/>
                </a:tc>
                <a:tc>
                  <a:txBody>
                    <a:bodyPr/>
                    <a:lstStyle/>
                    <a:p>
                      <a:pPr algn="ctr"/>
                      <a:r>
                        <a:rPr lang="en-US" dirty="0" smtClean="0"/>
                        <a:t>2008</a:t>
                      </a:r>
                      <a:endParaRPr lang="en-US" dirty="0"/>
                    </a:p>
                  </a:txBody>
                  <a:tcPr/>
                </a:tc>
                <a:tc>
                  <a:txBody>
                    <a:bodyPr/>
                    <a:lstStyle/>
                    <a:p>
                      <a:pPr algn="ctr"/>
                      <a:r>
                        <a:rPr lang="en-US" dirty="0" smtClean="0"/>
                        <a:t>2009</a:t>
                      </a:r>
                      <a:endParaRPr lang="en-US" dirty="0"/>
                    </a:p>
                  </a:txBody>
                  <a:tcPr/>
                </a:tc>
                <a:tc>
                  <a:txBody>
                    <a:bodyPr/>
                    <a:lstStyle/>
                    <a:p>
                      <a:pPr algn="ctr"/>
                      <a:r>
                        <a:rPr lang="en-US" dirty="0" smtClean="0"/>
                        <a:t>2010</a:t>
                      </a:r>
                      <a:endParaRPr lang="en-US" dirty="0"/>
                    </a:p>
                  </a:txBody>
                  <a:tcPr/>
                </a:tc>
                <a:tc>
                  <a:txBody>
                    <a:bodyPr/>
                    <a:lstStyle/>
                    <a:p>
                      <a:pPr algn="ctr"/>
                      <a:r>
                        <a:rPr lang="en-US" dirty="0" smtClean="0"/>
                        <a:t>2011</a:t>
                      </a:r>
                      <a:endParaRPr lang="en-US" dirty="0"/>
                    </a:p>
                  </a:txBody>
                  <a:tcPr/>
                </a:tc>
                <a:tc>
                  <a:txBody>
                    <a:bodyPr/>
                    <a:lstStyle/>
                    <a:p>
                      <a:pPr algn="ctr"/>
                      <a:r>
                        <a:rPr lang="en-US" dirty="0" smtClean="0"/>
                        <a:t>2012</a:t>
                      </a:r>
                      <a:endParaRPr lang="en-US" dirty="0"/>
                    </a:p>
                  </a:txBody>
                  <a:tcPr/>
                </a:tc>
                <a:tc>
                  <a:txBody>
                    <a:bodyPr/>
                    <a:lstStyle/>
                    <a:p>
                      <a:pPr algn="ctr"/>
                      <a:r>
                        <a:rPr lang="en-US" dirty="0" smtClean="0"/>
                        <a:t>2013</a:t>
                      </a:r>
                      <a:endParaRPr lang="en-US" dirty="0"/>
                    </a:p>
                  </a:txBody>
                  <a:tcPr/>
                </a:tc>
                <a:tc>
                  <a:txBody>
                    <a:bodyPr/>
                    <a:lstStyle/>
                    <a:p>
                      <a:pPr algn="ctr"/>
                      <a:r>
                        <a:rPr lang="en-US" dirty="0" smtClean="0"/>
                        <a:t>2014</a:t>
                      </a:r>
                      <a:endParaRPr lang="en-US" dirty="0"/>
                    </a:p>
                  </a:txBody>
                  <a:tcPr/>
                </a:tc>
              </a:tr>
              <a:tr h="647700">
                <a:tc>
                  <a:txBody>
                    <a:bodyPr/>
                    <a:lstStyle/>
                    <a:p>
                      <a:pPr algn="ctr"/>
                      <a:r>
                        <a:rPr lang="en-US" dirty="0" smtClean="0"/>
                        <a:t>3%</a:t>
                      </a:r>
                      <a:endParaRPr lang="en-US" dirty="0"/>
                    </a:p>
                  </a:txBody>
                  <a:tcPr/>
                </a:tc>
                <a:tc>
                  <a:txBody>
                    <a:bodyPr/>
                    <a:lstStyle/>
                    <a:p>
                      <a:pPr algn="ctr"/>
                      <a:r>
                        <a:rPr lang="en-US" dirty="0" smtClean="0"/>
                        <a:t>3%</a:t>
                      </a:r>
                      <a:endParaRPr lang="en-US" dirty="0"/>
                    </a:p>
                  </a:txBody>
                  <a:tcPr/>
                </a:tc>
                <a:tc>
                  <a:txBody>
                    <a:bodyPr/>
                    <a:lstStyle/>
                    <a:p>
                      <a:pPr algn="ctr"/>
                      <a:r>
                        <a:rPr lang="en-US" sz="2800" dirty="0" smtClean="0"/>
                        <a:t>***</a:t>
                      </a:r>
                    </a:p>
                  </a:txBody>
                  <a:tcPr/>
                </a:tc>
                <a:tc>
                  <a:txBody>
                    <a:bodyPr/>
                    <a:lstStyle/>
                    <a:p>
                      <a:pPr algn="ctr"/>
                      <a:r>
                        <a:rPr lang="en-US" dirty="0" smtClean="0"/>
                        <a:t>3%</a:t>
                      </a:r>
                      <a:endParaRPr lang="en-US" dirty="0"/>
                    </a:p>
                  </a:txBody>
                  <a:tcPr/>
                </a:tc>
                <a:tc>
                  <a:txBody>
                    <a:bodyPr/>
                    <a:lstStyle/>
                    <a:p>
                      <a:pPr algn="ctr"/>
                      <a:r>
                        <a:rPr lang="en-US" dirty="0" smtClean="0"/>
                        <a:t>2%</a:t>
                      </a:r>
                      <a:endParaRPr lang="en-US" dirty="0"/>
                    </a:p>
                  </a:txBody>
                  <a:tcPr/>
                </a:tc>
                <a:tc>
                  <a:txBody>
                    <a:bodyPr/>
                    <a:lstStyle/>
                    <a:p>
                      <a:pPr algn="ctr"/>
                      <a:r>
                        <a:rPr lang="en-US" dirty="0" smtClean="0"/>
                        <a:t>2.7%</a:t>
                      </a:r>
                      <a:endParaRPr lang="en-US" dirty="0"/>
                    </a:p>
                  </a:txBody>
                  <a:tcPr/>
                </a:tc>
                <a:tc>
                  <a:txBody>
                    <a:bodyPr/>
                    <a:lstStyle/>
                    <a:p>
                      <a:pPr algn="ctr"/>
                      <a:r>
                        <a:rPr lang="en-US" dirty="0" smtClean="0"/>
                        <a:t>2.9%</a:t>
                      </a:r>
                      <a:endParaRPr lang="en-US" dirty="0"/>
                    </a:p>
                  </a:txBody>
                  <a:tcPr/>
                </a:tc>
                <a:tc>
                  <a:txBody>
                    <a:bodyPr/>
                    <a:lstStyle/>
                    <a:p>
                      <a:pPr algn="ctr"/>
                      <a:r>
                        <a:rPr lang="en-US" dirty="0" smtClean="0"/>
                        <a:t>2.9%</a:t>
                      </a:r>
                      <a:endParaRPr lang="en-US" dirty="0"/>
                    </a:p>
                  </a:txBody>
                  <a:tcPr/>
                </a:tc>
              </a:tr>
            </a:tbl>
          </a:graphicData>
        </a:graphic>
      </p:graphicFrame>
    </p:spTree>
    <p:extLst>
      <p:ext uri="{BB962C8B-B14F-4D97-AF65-F5344CB8AC3E}">
        <p14:creationId xmlns:p14="http://schemas.microsoft.com/office/powerpoint/2010/main" val="285690416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990600" y="1066800"/>
            <a:ext cx="7162800" cy="4724400"/>
          </a:xfrm>
        </p:spPr>
        <p:txBody>
          <a:bodyPr>
            <a:normAutofit/>
          </a:bodyPr>
          <a:lstStyle/>
          <a:p>
            <a:pPr algn="l"/>
            <a:r>
              <a:rPr lang="en-US" sz="3600" b="1" dirty="0" smtClean="0">
                <a:solidFill>
                  <a:schemeClr val="tx1"/>
                </a:solidFill>
                <a:latin typeface="Arial" pitchFamily="34" charset="0"/>
                <a:cs typeface="Arial" pitchFamily="34" charset="0"/>
              </a:rPr>
              <a:t>Who would be affected? </a:t>
            </a:r>
            <a:endParaRPr lang="en-US" sz="2800" b="1" dirty="0" smtClean="0">
              <a:solidFill>
                <a:schemeClr val="tx1"/>
              </a:solidFill>
              <a:latin typeface="Arial" pitchFamily="34" charset="0"/>
              <a:cs typeface="Arial" pitchFamily="34" charset="0"/>
            </a:endParaRPr>
          </a:p>
          <a:p>
            <a:pPr lvl="0" algn="l">
              <a:lnSpc>
                <a:spcPct val="90000"/>
              </a:lnSpc>
            </a:pPr>
            <a:endParaRPr lang="en-US" sz="2800" dirty="0" smtClean="0">
              <a:solidFill>
                <a:prstClr val="black"/>
              </a:solidFill>
            </a:endParaRPr>
          </a:p>
          <a:p>
            <a:pPr lvl="0" algn="l">
              <a:lnSpc>
                <a:spcPct val="90000"/>
              </a:lnSpc>
            </a:pPr>
            <a:r>
              <a:rPr lang="en-US" sz="2800" dirty="0" smtClean="0">
                <a:solidFill>
                  <a:prstClr val="black"/>
                </a:solidFill>
              </a:rPr>
              <a:t>Most </a:t>
            </a:r>
            <a:r>
              <a:rPr lang="en-US" sz="2800" dirty="0">
                <a:solidFill>
                  <a:prstClr val="black"/>
                </a:solidFill>
              </a:rPr>
              <a:t>individual and general </a:t>
            </a:r>
            <a:r>
              <a:rPr lang="en-US" sz="2800" dirty="0" smtClean="0">
                <a:solidFill>
                  <a:prstClr val="black"/>
                </a:solidFill>
              </a:rPr>
              <a:t>water quality permit holders.</a:t>
            </a:r>
            <a:endParaRPr lang="en-US" sz="1600" dirty="0">
              <a:solidFill>
                <a:prstClr val="black"/>
              </a:solidFill>
            </a:endParaRPr>
          </a:p>
          <a:p>
            <a:pPr lvl="0" algn="l">
              <a:lnSpc>
                <a:spcPct val="90000"/>
              </a:lnSpc>
            </a:pPr>
            <a:endParaRPr lang="en-US" sz="2800" dirty="0" smtClean="0">
              <a:solidFill>
                <a:prstClr val="black"/>
              </a:solidFill>
            </a:endParaRPr>
          </a:p>
          <a:p>
            <a:pPr lvl="0" algn="l">
              <a:lnSpc>
                <a:spcPct val="90000"/>
              </a:lnSpc>
            </a:pPr>
            <a:r>
              <a:rPr lang="en-US" sz="2800" dirty="0" smtClean="0">
                <a:solidFill>
                  <a:prstClr val="black"/>
                </a:solidFill>
              </a:rPr>
              <a:t>Exceptions</a:t>
            </a:r>
            <a:r>
              <a:rPr lang="en-US" sz="2800" dirty="0">
                <a:solidFill>
                  <a:prstClr val="black"/>
                </a:solidFill>
              </a:rPr>
              <a:t>: S</a:t>
            </a:r>
            <a:r>
              <a:rPr lang="en-US" sz="2800" dirty="0" smtClean="0">
                <a:solidFill>
                  <a:prstClr val="black"/>
                </a:solidFill>
              </a:rPr>
              <a:t>uction </a:t>
            </a:r>
            <a:r>
              <a:rPr lang="en-US" sz="2800" dirty="0">
                <a:solidFill>
                  <a:prstClr val="black"/>
                </a:solidFill>
              </a:rPr>
              <a:t>dredge, </a:t>
            </a:r>
            <a:r>
              <a:rPr lang="en-US" sz="2800" dirty="0" smtClean="0">
                <a:solidFill>
                  <a:prstClr val="black"/>
                </a:solidFill>
              </a:rPr>
              <a:t>greywater </a:t>
            </a:r>
            <a:r>
              <a:rPr lang="en-US" sz="2800" dirty="0">
                <a:solidFill>
                  <a:prstClr val="black"/>
                </a:solidFill>
              </a:rPr>
              <a:t>and small </a:t>
            </a:r>
            <a:r>
              <a:rPr lang="en-US" sz="2800" dirty="0" smtClean="0">
                <a:solidFill>
                  <a:prstClr val="black"/>
                </a:solidFill>
              </a:rPr>
              <a:t>off-stream </a:t>
            </a:r>
            <a:r>
              <a:rPr lang="en-US" sz="2800" dirty="0">
                <a:solidFill>
                  <a:prstClr val="black"/>
                </a:solidFill>
              </a:rPr>
              <a:t>mining </a:t>
            </a:r>
            <a:r>
              <a:rPr lang="en-US" sz="2800" dirty="0" smtClean="0">
                <a:solidFill>
                  <a:prstClr val="black"/>
                </a:solidFill>
              </a:rPr>
              <a:t>operations.</a:t>
            </a:r>
            <a:endParaRPr lang="en-US" sz="2800" dirty="0">
              <a:solidFill>
                <a:prstClr val="black"/>
              </a:solidFill>
            </a:endParaRPr>
          </a:p>
          <a:p>
            <a:pPr marL="742950" lvl="1" indent="-285750" algn="l">
              <a:lnSpc>
                <a:spcPct val="90000"/>
              </a:lnSpc>
              <a:buFont typeface="Arial" panose="020B0604020202020204" pitchFamily="34" charset="0"/>
              <a:buChar char="•"/>
            </a:pPr>
            <a:endParaRPr lang="en-US" sz="1600" dirty="0">
              <a:solidFill>
                <a:prstClr val="black"/>
              </a:solidFill>
            </a:endParaRPr>
          </a:p>
          <a:p>
            <a:pPr marL="742950" lvl="1" indent="-285750" algn="l">
              <a:lnSpc>
                <a:spcPct val="90000"/>
              </a:lnSpc>
              <a:buFont typeface="Arial" panose="020B0604020202020204" pitchFamily="34" charset="0"/>
              <a:buChar char="•"/>
            </a:pPr>
            <a:endParaRPr lang="en-US" sz="1600" dirty="0">
              <a:solidFill>
                <a:prstClr val="black"/>
              </a:solidFill>
            </a:endParaRPr>
          </a:p>
        </p:txBody>
      </p:sp>
      <p:pic>
        <p:nvPicPr>
          <p:cNvPr id="5" name="Picture 4" descr="Logo Color RegularSM.jpg"/>
          <p:cNvPicPr>
            <a:picLocks noChangeAspect="1"/>
          </p:cNvPicPr>
          <p:nvPr/>
        </p:nvPicPr>
        <p:blipFill>
          <a:blip r:embed="rId3" cstate="print"/>
          <a:stretch>
            <a:fillRect/>
          </a:stretch>
        </p:blipFill>
        <p:spPr>
          <a:xfrm>
            <a:off x="8458200" y="6019800"/>
            <a:ext cx="320040" cy="731520"/>
          </a:xfrm>
          <a:prstGeom prst="rect">
            <a:avLst/>
          </a:prstGeom>
        </p:spPr>
      </p:pic>
    </p:spTree>
    <p:extLst>
      <p:ext uri="{BB962C8B-B14F-4D97-AF65-F5344CB8AC3E}">
        <p14:creationId xmlns:p14="http://schemas.microsoft.com/office/powerpoint/2010/main" val="316345646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Permit Fee Rulemaking Action Items</a:t>
            </a:r>
            <a:endParaRPr lang="en-US" b="1" dirty="0"/>
          </a:p>
        </p:txBody>
      </p:sp>
      <p:sp>
        <p:nvSpPr>
          <p:cNvPr id="3" name="Content Placeholder 2"/>
          <p:cNvSpPr>
            <a:spLocks noGrp="1"/>
          </p:cNvSpPr>
          <p:nvPr>
            <p:ph idx="1"/>
          </p:nvPr>
        </p:nvSpPr>
        <p:spPr/>
        <p:txBody>
          <a:bodyPr>
            <a:normAutofit fontScale="92500" lnSpcReduction="10000"/>
          </a:bodyPr>
          <a:lstStyle/>
          <a:p>
            <a:pPr marL="0" indent="0">
              <a:buNone/>
            </a:pPr>
            <a:r>
              <a:rPr lang="en-US" dirty="0" smtClean="0"/>
              <a:t>DEQ is adding </a:t>
            </a:r>
            <a:r>
              <a:rPr lang="en-US" u="sng" dirty="0" smtClean="0"/>
              <a:t>existing</a:t>
            </a:r>
            <a:r>
              <a:rPr lang="en-US" dirty="0" smtClean="0"/>
              <a:t> permits to the tables:</a:t>
            </a:r>
          </a:p>
          <a:p>
            <a:r>
              <a:rPr lang="en-US" dirty="0" smtClean="0"/>
              <a:t>Underground </a:t>
            </a:r>
            <a:r>
              <a:rPr lang="en-US" dirty="0"/>
              <a:t>Injection Control </a:t>
            </a:r>
            <a:endParaRPr lang="en-US" dirty="0" smtClean="0"/>
          </a:p>
          <a:p>
            <a:r>
              <a:rPr lang="en-US" dirty="0"/>
              <a:t>I</a:t>
            </a:r>
            <a:r>
              <a:rPr lang="en-US" dirty="0" smtClean="0"/>
              <a:t>ndustrial Water </a:t>
            </a:r>
            <a:r>
              <a:rPr lang="en-US" dirty="0"/>
              <a:t>R</a:t>
            </a:r>
            <a:r>
              <a:rPr lang="en-US" dirty="0" smtClean="0"/>
              <a:t>euse</a:t>
            </a:r>
          </a:p>
          <a:p>
            <a:endParaRPr lang="en-US" dirty="0" smtClean="0"/>
          </a:p>
          <a:p>
            <a:pPr marL="0" indent="0">
              <a:buNone/>
            </a:pPr>
            <a:r>
              <a:rPr lang="en-US" dirty="0" smtClean="0"/>
              <a:t>DEQ plans to propose:</a:t>
            </a:r>
            <a:endParaRPr lang="en-US" dirty="0"/>
          </a:p>
          <a:p>
            <a:r>
              <a:rPr lang="en-US" dirty="0" smtClean="0"/>
              <a:t>Moving the </a:t>
            </a:r>
            <a:r>
              <a:rPr lang="en-US" dirty="0" err="1" smtClean="0"/>
              <a:t>Septage</a:t>
            </a:r>
            <a:r>
              <a:rPr lang="en-US" dirty="0" smtClean="0"/>
              <a:t> Alkaline permit to the general permit table </a:t>
            </a:r>
          </a:p>
          <a:p>
            <a:r>
              <a:rPr lang="en-US" dirty="0" smtClean="0"/>
              <a:t>Modifications to the Municipal Stormwater permit listings and equitable fee structure</a:t>
            </a:r>
          </a:p>
        </p:txBody>
      </p:sp>
      <p:pic>
        <p:nvPicPr>
          <p:cNvPr id="4" name="Picture 3" descr="Logo Color RegularSM.jpg"/>
          <p:cNvPicPr>
            <a:picLocks noChangeAspect="1"/>
          </p:cNvPicPr>
          <p:nvPr/>
        </p:nvPicPr>
        <p:blipFill>
          <a:blip r:embed="rId3" cstate="print"/>
          <a:stretch>
            <a:fillRect/>
          </a:stretch>
        </p:blipFill>
        <p:spPr>
          <a:xfrm>
            <a:off x="8458200" y="6019800"/>
            <a:ext cx="320040" cy="731520"/>
          </a:xfrm>
          <a:prstGeom prst="rect">
            <a:avLst/>
          </a:prstGeom>
        </p:spPr>
      </p:pic>
    </p:spTree>
    <p:extLst>
      <p:ext uri="{BB962C8B-B14F-4D97-AF65-F5344CB8AC3E}">
        <p14:creationId xmlns:p14="http://schemas.microsoft.com/office/powerpoint/2010/main" val="51783248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990600" y="1066800"/>
            <a:ext cx="7162800" cy="4724400"/>
          </a:xfrm>
        </p:spPr>
        <p:txBody>
          <a:bodyPr>
            <a:normAutofit/>
          </a:bodyPr>
          <a:lstStyle/>
          <a:p>
            <a:pPr algn="l"/>
            <a:r>
              <a:rPr lang="en-US" sz="3600" b="1" dirty="0" smtClean="0">
                <a:solidFill>
                  <a:schemeClr val="tx1"/>
                </a:solidFill>
                <a:latin typeface="Arial" pitchFamily="34" charset="0"/>
                <a:cs typeface="Arial" pitchFamily="34" charset="0"/>
              </a:rPr>
              <a:t>Conclusion</a:t>
            </a:r>
          </a:p>
          <a:p>
            <a:pPr lvl="0" algn="l">
              <a:lnSpc>
                <a:spcPct val="80000"/>
              </a:lnSpc>
              <a:buClr>
                <a:srgbClr val="0000FF"/>
              </a:buClr>
            </a:pPr>
            <a:endParaRPr lang="en-US" sz="2800" dirty="0" smtClean="0">
              <a:solidFill>
                <a:prstClr val="black"/>
              </a:solidFill>
            </a:endParaRPr>
          </a:p>
          <a:p>
            <a:pPr lvl="0">
              <a:lnSpc>
                <a:spcPct val="150000"/>
              </a:lnSpc>
              <a:spcAft>
                <a:spcPts val="600"/>
              </a:spcAft>
              <a:buClr>
                <a:srgbClr val="0000FF"/>
              </a:buClr>
            </a:pPr>
            <a:r>
              <a:rPr lang="en-US" sz="2800" dirty="0" smtClean="0">
                <a:solidFill>
                  <a:prstClr val="black"/>
                </a:solidFill>
              </a:rPr>
              <a:t>DEQ </a:t>
            </a:r>
            <a:r>
              <a:rPr lang="en-US" sz="2800" dirty="0">
                <a:solidFill>
                  <a:prstClr val="black"/>
                </a:solidFill>
              </a:rPr>
              <a:t>recommends the commission adopt </a:t>
            </a:r>
            <a:r>
              <a:rPr lang="en-US" sz="2800" dirty="0" smtClean="0">
                <a:solidFill>
                  <a:prstClr val="black"/>
                </a:solidFill>
              </a:rPr>
              <a:t>the 12 </a:t>
            </a:r>
            <a:r>
              <a:rPr lang="en-US" sz="2800" dirty="0">
                <a:solidFill>
                  <a:prstClr val="black"/>
                </a:solidFill>
              </a:rPr>
              <a:t>percent fee increase as outlined </a:t>
            </a:r>
            <a:r>
              <a:rPr lang="en-US" sz="2800" dirty="0" smtClean="0">
                <a:solidFill>
                  <a:prstClr val="black"/>
                </a:solidFill>
              </a:rPr>
              <a:t>in Attachment </a:t>
            </a:r>
            <a:r>
              <a:rPr lang="en-US" sz="2800" dirty="0">
                <a:solidFill>
                  <a:prstClr val="black"/>
                </a:solidFill>
              </a:rPr>
              <a:t>A of the staff report. </a:t>
            </a:r>
          </a:p>
        </p:txBody>
      </p:sp>
      <p:pic>
        <p:nvPicPr>
          <p:cNvPr id="5" name="Picture 4" descr="Logo Color RegularSM.jpg"/>
          <p:cNvPicPr>
            <a:picLocks noChangeAspect="1"/>
          </p:cNvPicPr>
          <p:nvPr/>
        </p:nvPicPr>
        <p:blipFill>
          <a:blip r:embed="rId3" cstate="print"/>
          <a:stretch>
            <a:fillRect/>
          </a:stretch>
        </p:blipFill>
        <p:spPr>
          <a:xfrm>
            <a:off x="8458200" y="6019800"/>
            <a:ext cx="320040" cy="731520"/>
          </a:xfrm>
          <a:prstGeom prst="rect">
            <a:avLst/>
          </a:prstGeom>
        </p:spPr>
      </p:pic>
    </p:spTree>
    <p:extLst>
      <p:ext uri="{BB962C8B-B14F-4D97-AF65-F5344CB8AC3E}">
        <p14:creationId xmlns:p14="http://schemas.microsoft.com/office/powerpoint/2010/main" val="2374456051"/>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B0CD84B94D70954A8943F4E849EE2A17" ma:contentTypeVersion="" ma:contentTypeDescription="Create a new document." ma:contentTypeScope="" ma:versionID="887cb48b8a52bc2cbf76a96f9f3db619">
  <xsd:schema xmlns:xsd="http://www.w3.org/2001/XMLSchema" xmlns:xs="http://www.w3.org/2001/XMLSchema" xmlns:p="http://schemas.microsoft.com/office/2006/metadata/properties" xmlns:ns2="$ListId:docs;" targetNamespace="http://schemas.microsoft.com/office/2006/metadata/properties" ma:root="true" ma:fieldsID="3d9add8d7f66833ac2ce47954ca4475e" ns2:_="">
    <xsd:import namespace="$ListId:docs;"/>
    <xsd:element name="properties">
      <xsd:complexType>
        <xsd:sequence>
          <xsd:element name="documentManagement">
            <xsd:complexType>
              <xsd:all>
                <xsd:element ref="ns2:Category"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ListId:docs;" elementFormDefault="qualified">
    <xsd:import namespace="http://schemas.microsoft.com/office/2006/documentManagement/types"/>
    <xsd:import namespace="http://schemas.microsoft.com/office/infopath/2007/PartnerControls"/>
    <xsd:element name="Category" ma:index="8" nillable="true" ma:displayName="Category" ma:default="Select..." ma:format="Dropdown" ma:internalName="Category">
      <xsd:simpleType>
        <xsd:restriction base="dms:Choice">
          <xsd:enumeration value="Select..."/>
          <xsd:enumeration value="Rough Draft"/>
          <xsd:enumeration value="Draft"/>
          <xsd:enumeration value="Team Review"/>
          <xsd:enumeration value="Review"/>
          <xsd:enumeration value="Preview"/>
          <xsd:enumeration value="Final"/>
          <xsd:enumeration value="Publish"/>
          <xsd:enumeration value="Research"/>
          <xsd:enumeration value="Supporting Document"/>
          <xsd:enumeration value="Blank"/>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Category xmlns="$ListId:docs;">Select...</Category>
  </documentManagement>
</p:properties>
</file>

<file path=customXml/itemProps1.xml><?xml version="1.0" encoding="utf-8"?>
<ds:datastoreItem xmlns:ds="http://schemas.openxmlformats.org/officeDocument/2006/customXml" ds:itemID="{0C64C764-6038-40E1-BB64-EBA2F8C741B9}"/>
</file>

<file path=customXml/itemProps2.xml><?xml version="1.0" encoding="utf-8"?>
<ds:datastoreItem xmlns:ds="http://schemas.openxmlformats.org/officeDocument/2006/customXml" ds:itemID="{46716641-0EF6-442D-8A68-D38C5E410376}"/>
</file>

<file path=customXml/itemProps3.xml><?xml version="1.0" encoding="utf-8"?>
<ds:datastoreItem xmlns:ds="http://schemas.openxmlformats.org/officeDocument/2006/customXml" ds:itemID="{FC5EE9F4-9CDD-402A-87AA-B4099179ECEE}"/>
</file>

<file path=docProps/app.xml><?xml version="1.0" encoding="utf-8"?>
<Properties xmlns="http://schemas.openxmlformats.org/officeDocument/2006/extended-properties" xmlns:vt="http://schemas.openxmlformats.org/officeDocument/2006/docPropsVTypes">
  <Template>PPTtemplate</Template>
  <TotalTime>655</TotalTime>
  <Words>1738</Words>
  <Application>Microsoft Office PowerPoint</Application>
  <PresentationFormat>On-screen Show (4:3)</PresentationFormat>
  <Paragraphs>200</Paragraphs>
  <Slides>8</Slides>
  <Notes>8</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8</vt:i4>
      </vt:variant>
    </vt:vector>
  </HeadingPairs>
  <TitlesOfParts>
    <vt:vector size="12" baseType="lpstr">
      <vt:lpstr>Arial</vt:lpstr>
      <vt:lpstr>Calibri</vt:lpstr>
      <vt:lpstr>Times New Roman</vt:lpstr>
      <vt:lpstr>Office Theme</vt:lpstr>
      <vt:lpstr>Water Quality Permitting</vt:lpstr>
      <vt:lpstr>PowerPoint Presentation</vt:lpstr>
      <vt:lpstr>Fees Support DEQ’s Water Quality Permitting Program</vt:lpstr>
      <vt:lpstr>PowerPoint Presentation</vt:lpstr>
      <vt:lpstr>PowerPoint Presentation</vt:lpstr>
      <vt:lpstr>PowerPoint Presentation</vt:lpstr>
      <vt:lpstr>Permit Fee Rulemaking Action Items</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 for EQC Meeting - Aug. 12, 2015</dc:title>
  <dc:creator>KNIGHT William</dc:creator>
  <cp:lastModifiedBy>KNIGHT William</cp:lastModifiedBy>
  <cp:revision>47</cp:revision>
  <cp:lastPrinted>2014-10-29T18:11:45Z</cp:lastPrinted>
  <dcterms:created xsi:type="dcterms:W3CDTF">2014-10-24T16:52:56Z</dcterms:created>
  <dcterms:modified xsi:type="dcterms:W3CDTF">2015-08-04T17:44:36Z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0x010100B0CD84B94D70954A8943F4E849EE2A17</vt:lpwstr>
  </property>
</Properties>
</file>