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2" r:id="rId8"/>
    <p:sldId id="267" r:id="rId9"/>
    <p:sldId id="269" r:id="rId10"/>
    <p:sldId id="264"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0114" autoAdjust="0"/>
  </p:normalViewPr>
  <p:slideViewPr>
    <p:cSldViewPr>
      <p:cViewPr varScale="1">
        <p:scale>
          <a:sx n="45" d="100"/>
          <a:sy n="45" d="100"/>
        </p:scale>
        <p:origin x="2898" y="4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12/2/2015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12/2/2015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and Program Development Section.</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I’m here to provide a brief history of </a:t>
            </a:r>
            <a:r>
              <a:rPr lang="en-US" sz="1200" kern="1200" dirty="0" smtClean="0">
                <a:solidFill>
                  <a:schemeClr val="tx1"/>
                </a:solidFill>
                <a:effectLst/>
                <a:latin typeface="+mn-lt"/>
                <a:ea typeface="+mn-ea"/>
                <a:cs typeface="+mn-cs"/>
              </a:rPr>
              <a:t>our fee increases and how we determine what we need to cover our operating </a:t>
            </a:r>
            <a:r>
              <a:rPr lang="en-US" sz="1200" kern="1200" dirty="0" smtClean="0">
                <a:solidFill>
                  <a:schemeClr val="tx1"/>
                </a:solidFill>
                <a:effectLst/>
                <a:latin typeface="+mn-lt"/>
                <a:ea typeface="+mn-ea"/>
                <a:cs typeface="+mn-cs"/>
              </a:rPr>
              <a:t>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t>
            </a:r>
            <a:r>
              <a:rPr lang="en-US" sz="1200" kern="1200" dirty="0" smtClean="0">
                <a:solidFill>
                  <a:schemeClr val="tx1"/>
                </a:solidFill>
                <a:effectLst/>
                <a:latin typeface="+mn-lt"/>
                <a:ea typeface="+mn-ea"/>
                <a:cs typeface="+mn-cs"/>
              </a:rPr>
              <a:t>authorized </a:t>
            </a:r>
            <a:r>
              <a:rPr lang="en-US" sz="1200" kern="1200" dirty="0" smtClean="0">
                <a:solidFill>
                  <a:schemeClr val="tx1"/>
                </a:solidFill>
                <a:effectLst/>
                <a:latin typeface="+mn-lt"/>
                <a:ea typeface="+mn-ea"/>
                <a:cs typeface="+mn-cs"/>
              </a:rPr>
              <a:t>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DEQ 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During 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a:t>
            </a:r>
            <a:r>
              <a:rPr lang="en-US" sz="1200" u="none" kern="1200" dirty="0" smtClean="0">
                <a:solidFill>
                  <a:schemeClr val="tx1"/>
                </a:solidFill>
                <a:effectLst/>
                <a:latin typeface="+mn-lt"/>
                <a:ea typeface="+mn-ea"/>
                <a:cs typeface="+mn-cs"/>
              </a:rPr>
              <a:t>split.  The </a:t>
            </a:r>
            <a:r>
              <a:rPr lang="en-US" sz="1200" u="none" kern="1200" dirty="0" smtClean="0">
                <a:solidFill>
                  <a:schemeClr val="tx1"/>
                </a:solidFill>
                <a:effectLst/>
                <a:latin typeface="+mn-lt"/>
                <a:ea typeface="+mn-ea"/>
                <a:cs typeface="+mn-cs"/>
              </a:rPr>
              <a:t>12% fee increase was calculated to also replace the revenue DEQ would have generated from the up to 3% fee increases in calendar years 2015 and 2016</a:t>
            </a:r>
            <a:r>
              <a:rPr lang="en-US" sz="1200" u="none" kern="1200" dirty="0" smtClean="0">
                <a:solidFill>
                  <a:schemeClr val="tx1"/>
                </a:solidFill>
                <a:effectLst/>
                <a:latin typeface="+mn-lt"/>
                <a:ea typeface="+mn-ea"/>
                <a:cs typeface="+mn-cs"/>
              </a:rPr>
              <a:t>.</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Without </a:t>
            </a:r>
            <a:r>
              <a:rPr lang="en-US" sz="1200" u="none" kern="1200" dirty="0" smtClean="0">
                <a:solidFill>
                  <a:schemeClr val="tx1"/>
                </a:solidFill>
                <a:effectLst/>
                <a:latin typeface="+mn-lt"/>
                <a:ea typeface="+mn-ea"/>
                <a:cs typeface="+mn-cs"/>
              </a:rPr>
              <a:t>the explicit legislative permission to seek the 12% fee increase, DEQ could have conducted two fee rulemakings under its existing authorities (one in 2015 and one in 2016) for 3% each. The fees increased</a:t>
            </a:r>
            <a:r>
              <a:rPr lang="en-US" sz="1200" u="none" kern="1200" baseline="0" dirty="0" smtClean="0">
                <a:solidFill>
                  <a:schemeClr val="tx1"/>
                </a:solidFill>
                <a:effectLst/>
                <a:latin typeface="+mn-lt"/>
                <a:ea typeface="+mn-ea"/>
                <a:cs typeface="+mn-cs"/>
              </a:rPr>
              <a:t> by 12% will be approximately 6% higher than they would have been upon adoption of a second 3% fee increase in 2016.</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members of the commission, William back to you.</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Item N 000026 - Replaced reference to Department of Agriculture for CAFO permit fees. Instead of listing the actual fees and then having to update them, we simply reference DOA’s fee table.</a:t>
            </a:r>
          </a:p>
          <a:p>
            <a:pPr marL="171450" indent="-171450">
              <a:buFont typeface="Arial" panose="020B0604020202020204" pitchFamily="34" charset="0"/>
              <a:buChar char="•"/>
            </a:pPr>
            <a:r>
              <a:rPr lang="en-US" baseline="0" dirty="0" smtClean="0"/>
              <a:t>Just below that – Section (9) – We removed a reference to an outdated municipal source, one-time surcharge.</a:t>
            </a:r>
          </a:p>
          <a:p>
            <a:pPr marL="171450" indent="-171450">
              <a:buFont typeface="Arial" panose="020B0604020202020204" pitchFamily="34" charset="0"/>
              <a:buChar char="•"/>
            </a:pPr>
            <a:r>
              <a:rPr lang="en-US" baseline="0" dirty="0" smtClean="0"/>
              <a:t>Item N 000033 - Table 70G – General Permits – Removed outdated footnote on suction dredge permits. The prepayment option expired at the end of 2015.</a:t>
            </a:r>
            <a:endParaRPr lang="en-US" dirty="0" smtClean="0"/>
          </a:p>
          <a:p>
            <a:pPr marL="0" indent="0">
              <a:buNone/>
            </a:pPr>
            <a:endParaRPr lang="en-US" dirty="0" smtClean="0"/>
          </a:p>
          <a:p>
            <a:pPr marL="0" indent="0">
              <a:buNone/>
            </a:pPr>
            <a:r>
              <a:rPr lang="en-US" dirty="0" smtClean="0"/>
              <a:t>In addition to updated fees, DEQ has proposed some housekeeping items to provide clarity</a:t>
            </a:r>
            <a:r>
              <a:rPr lang="en-US" baseline="0" dirty="0" smtClean="0"/>
              <a:t> and reflect recent changes in UIC and MS4 permits</a:t>
            </a:r>
            <a:r>
              <a:rPr lang="en-US" dirty="0" smtClean="0"/>
              <a:t>.</a:t>
            </a:r>
            <a:r>
              <a:rPr lang="en-US" baseline="0" dirty="0" smtClean="0"/>
              <a:t> </a:t>
            </a:r>
            <a:r>
              <a:rPr lang="en-US" dirty="0" smtClean="0"/>
              <a:t>DEQ is also adding </a:t>
            </a:r>
            <a:r>
              <a:rPr lang="en-US" u="sng" dirty="0" smtClean="0"/>
              <a:t>existing</a:t>
            </a:r>
            <a:r>
              <a:rPr lang="en-US" dirty="0" smtClean="0"/>
              <a:t> permits to the tables in order to make the fees more</a:t>
            </a:r>
            <a:r>
              <a:rPr lang="en-US" baseline="0" dirty="0" smtClean="0"/>
              <a:t> visible and explicit</a:t>
            </a:r>
            <a:r>
              <a:rPr lang="en-US" dirty="0" smtClean="0"/>
              <a:t>:</a:t>
            </a:r>
          </a:p>
          <a:p>
            <a:endParaRPr lang="en-US" dirty="0" smtClean="0"/>
          </a:p>
          <a:p>
            <a:r>
              <a:rPr lang="en-US" b="1" dirty="0" smtClean="0"/>
              <a:t>Underground Injection Control General Permit -  </a:t>
            </a:r>
            <a:r>
              <a:rPr lang="en-US" b="0" dirty="0" smtClean="0"/>
              <a:t>Added the new UIC</a:t>
            </a:r>
            <a:r>
              <a:rPr lang="en-US" b="0" baseline="0" dirty="0" smtClean="0"/>
              <a:t> </a:t>
            </a:r>
            <a:r>
              <a:rPr lang="en-US" b="0" dirty="0" smtClean="0"/>
              <a:t>general permit </a:t>
            </a:r>
            <a:r>
              <a:rPr lang="en-US" baseline="0" dirty="0" smtClean="0"/>
              <a:t>to the table. The fees for this permit are from  the “Other” category.  This fee is also used for individual UIC permits. Footnote added to alert stakeholders and provide reference to ORS for additional, federally required fees.</a:t>
            </a:r>
          </a:p>
          <a:p>
            <a:endParaRPr lang="en-US" dirty="0" smtClean="0"/>
          </a:p>
          <a:p>
            <a:r>
              <a:rPr lang="en-US" b="1" dirty="0" smtClean="0"/>
              <a:t>Industrial Water Reuse </a:t>
            </a:r>
            <a:r>
              <a:rPr lang="en-US" dirty="0" smtClean="0"/>
              <a:t>– General permit 2501 – Not a new permit. The modification/renewal became</a:t>
            </a:r>
            <a:r>
              <a:rPr lang="en-US" baseline="0" dirty="0" smtClean="0"/>
              <a:t> effective in Mar. 21, 2014 and Exp. 2023. This is a Non-Discharge permit we’ve added to the table since it was available, but not listed prior to this rulemaking.</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0" indent="0">
              <a:buNone/>
            </a:pPr>
            <a:endParaRPr lang="en-US" b="1" dirty="0" smtClean="0"/>
          </a:p>
          <a:p>
            <a:pPr marL="0" indent="0">
              <a:buNone/>
            </a:pPr>
            <a:r>
              <a:rPr lang="en-US" b="1" dirty="0" smtClean="0"/>
              <a:t>Item N – 000033</a:t>
            </a:r>
            <a:r>
              <a:rPr lang="en-US" b="1" baseline="0" dirty="0" smtClean="0"/>
              <a:t> - 000034</a:t>
            </a:r>
            <a:endParaRPr lang="en-US" b="1" dirty="0" smtClean="0"/>
          </a:p>
          <a:p>
            <a:pPr marL="0" indent="0">
              <a:buNone/>
            </a:pPr>
            <a:endParaRPr lang="en-US" b="1" dirty="0" smtClean="0"/>
          </a:p>
          <a:p>
            <a:pPr marL="171450" indent="-171450">
              <a:buFont typeface="Arial" panose="020B0604020202020204" pitchFamily="34" charset="0"/>
              <a:buChar char="•"/>
            </a:pPr>
            <a:r>
              <a:rPr lang="en-US" dirty="0" smtClean="0"/>
              <a:t>Modifications to the Municipal Stormwater permit listings and an equitable fee structure.</a:t>
            </a:r>
          </a:p>
          <a:p>
            <a:pPr marL="171450" indent="-171450">
              <a:buFont typeface="Arial" panose="020B0604020202020204" pitchFamily="34" charset="0"/>
              <a:buChar char="•"/>
            </a:pPr>
            <a:r>
              <a:rPr lang="en-US" dirty="0" smtClean="0"/>
              <a:t>DEQ is issuing a new general MS4 permit to smaller communities</a:t>
            </a:r>
            <a:r>
              <a:rPr lang="en-US" baseline="0" dirty="0" smtClean="0"/>
              <a:t> – called Phase II communities. Phase I communities are the large population centers in Oregon, Portland, Eugene for example and were incorporated initially into the program when it began. DEQ anticipates adding more Phase II communities as the nationwide program expands coverage.</a:t>
            </a:r>
          </a:p>
          <a:p>
            <a:pPr marL="171450" indent="-171450">
              <a:buFont typeface="Arial" panose="020B0604020202020204" pitchFamily="34" charset="0"/>
              <a:buChar char="•"/>
            </a:pPr>
            <a:r>
              <a:rPr lang="en-US" baseline="0" dirty="0" smtClean="0"/>
              <a:t>The general permit will replace the current individual permit.</a:t>
            </a:r>
          </a:p>
          <a:p>
            <a:pPr marL="171450" indent="-171450">
              <a:buFont typeface="Arial" panose="020B0604020202020204" pitchFamily="34" charset="0"/>
              <a:buChar char="•"/>
            </a:pPr>
            <a:r>
              <a:rPr lang="en-US" baseline="0" dirty="0" smtClean="0"/>
              <a:t>An individual permit will still be available for special cases, however DEQ expects most sources will fall under the general permit requirements.</a:t>
            </a:r>
          </a:p>
          <a:p>
            <a:pPr marL="171450" indent="-171450">
              <a:buFont typeface="Arial" panose="020B0604020202020204" pitchFamily="34" charset="0"/>
              <a:buChar char="•"/>
            </a:pPr>
            <a:r>
              <a:rPr lang="en-US" baseline="0" dirty="0" smtClean="0"/>
              <a:t>The fees are unchanged overall – However – DEQ proposed an equitable redistribution of the total fees from the universe of sources required to have an MS4 permit based on population.</a:t>
            </a:r>
          </a:p>
          <a:p>
            <a:pPr marL="171450" indent="-171450">
              <a:buFont typeface="Arial" panose="020B0604020202020204" pitchFamily="34" charset="0"/>
              <a:buChar char="•"/>
            </a:pPr>
            <a:r>
              <a:rPr lang="en-US" baseline="0" dirty="0" smtClean="0"/>
              <a:t>Unlike many permits, the technical burden is greater with larger sources. Stormwater issues cover a larger area and are typically more complex, requiring more technical staff work.</a:t>
            </a:r>
          </a:p>
          <a:p>
            <a:pPr marL="171450" indent="-171450">
              <a:buFont typeface="Arial" panose="020B0604020202020204" pitchFamily="34" charset="0"/>
              <a:buChar char="•"/>
            </a:pPr>
            <a:r>
              <a:rPr lang="en-US" baseline="0" dirty="0" smtClean="0"/>
              <a:t>Early comments from the fiscal advisory committee weren’t opposed to the permit, but noted that the different annual fees could be complex and difficult for certain permittees to comprehend. DEQ’s MS4 Coordinator will work directly with affected communities and very few, if any will have to determine permit and fee independently.</a:t>
            </a:r>
            <a:endParaRPr lang="en-US" dirty="0" smtClean="0"/>
          </a:p>
          <a:p>
            <a:pPr marL="171450" indent="-171450">
              <a:buFont typeface="Arial" panose="020B0604020202020204" pitchFamily="34" charset="0"/>
              <a:buChar char="•"/>
            </a:pP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79087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(2401, 2402)</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N</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10,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 2016</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additional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48576684"/>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1600" dirty="0" smtClean="0"/>
                        <a:t>No</a:t>
                      </a:r>
                      <a:r>
                        <a:rPr lang="en-US" sz="1600" baseline="0" dirty="0" smtClean="0"/>
                        <a:t> Increase</a:t>
                      </a:r>
                      <a:endParaRPr lang="en-US" sz="1600" dirty="0" smtClean="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a:p>
            <a:pPr marL="0" indent="0">
              <a:buNone/>
            </a:pPr>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3212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FC5EE9F4-9CDD-402A-87AA-B4099179ECEE}">
  <ds:schemaRefs>
    <ds:schemaRef ds:uri="$ListId:docs;"/>
    <ds:schemaRef ds:uri="http://schemas.microsoft.com/office/2006/metadata/properties"/>
    <ds:schemaRef ds:uri="http://purl.org/dc/dcmitype/"/>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PPTtemplate</Template>
  <TotalTime>951</TotalTime>
  <Words>1394</Words>
  <Application>Microsoft Office PowerPoint</Application>
  <PresentationFormat>On-screen Show (4:3)</PresentationFormat>
  <Paragraphs>187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COUTU Adam</cp:lastModifiedBy>
  <cp:revision>78</cp:revision>
  <cp:lastPrinted>2014-10-29T18:11:45Z</cp:lastPrinted>
  <dcterms:created xsi:type="dcterms:W3CDTF">2014-10-24T16:52:56Z</dcterms:created>
  <dcterms:modified xsi:type="dcterms:W3CDTF">2015-12-02T19:15:27Z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