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3"/>
  </p:notesMasterIdLst>
  <p:handoutMasterIdLst>
    <p:handoutMasterId r:id="rId14"/>
  </p:handoutMasterIdLst>
  <p:sldIdLst>
    <p:sldId id="256" r:id="rId5"/>
    <p:sldId id="258" r:id="rId6"/>
    <p:sldId id="268" r:id="rId7"/>
    <p:sldId id="262" r:id="rId8"/>
    <p:sldId id="267" r:id="rId9"/>
    <p:sldId id="269" r:id="rId10"/>
    <p:sldId id="264" r:id="rId11"/>
    <p:sldId id="266" r:id="rId12"/>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F8D6F"/>
    <a:srgbClr val="439777"/>
    <a:srgbClr val="57B59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40114" autoAdjust="0"/>
  </p:normalViewPr>
  <p:slideViewPr>
    <p:cSldViewPr>
      <p:cViewPr>
        <p:scale>
          <a:sx n="70" d="100"/>
          <a:sy n="70" d="100"/>
        </p:scale>
        <p:origin x="1738" y="-744"/>
      </p:cViewPr>
      <p:guideLst>
        <p:guide orient="horz" pos="2160"/>
        <p:guide pos="2880"/>
      </p:guideLst>
    </p:cSldViewPr>
  </p:slideViewPr>
  <p:notesTextViewPr>
    <p:cViewPr>
      <p:scale>
        <a:sx n="100" d="100"/>
        <a:sy n="100" d="100"/>
      </p:scale>
      <p:origin x="0" y="0"/>
    </p:cViewPr>
  </p:notesTextViewPr>
  <p:notesViewPr>
    <p:cSldViewPr>
      <p:cViewPr varScale="1">
        <p:scale>
          <a:sx n="80" d="100"/>
          <a:sy n="80" d="100"/>
        </p:scale>
        <p:origin x="1962" y="9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presProps" Target="presProp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70338" y="0"/>
            <a:ext cx="3038475" cy="466725"/>
          </a:xfrm>
          <a:prstGeom prst="rect">
            <a:avLst/>
          </a:prstGeom>
        </p:spPr>
        <p:txBody>
          <a:bodyPr vert="horz" lIns="91440" tIns="45720" rIns="91440" bIns="45720" rtlCol="0"/>
          <a:lstStyle>
            <a:lvl1pPr algn="r">
              <a:defRPr sz="1200"/>
            </a:lvl1pPr>
          </a:lstStyle>
          <a:p>
            <a:fld id="{9A8D53A8-AF38-44F1-8021-F45F86ED3388}" type="datetimeFigureOut">
              <a:rPr lang="en-US" smtClean="0"/>
              <a:pPr/>
              <a:t>11/30/2015</a:t>
            </a:fld>
            <a:endParaRPr lang="en-US"/>
          </a:p>
        </p:txBody>
      </p:sp>
      <p:sp>
        <p:nvSpPr>
          <p:cNvPr id="4" name="Footer Placeholder 3"/>
          <p:cNvSpPr>
            <a:spLocks noGrp="1"/>
          </p:cNvSpPr>
          <p:nvPr>
            <p:ph type="ftr" sz="quarter" idx="2"/>
          </p:nvPr>
        </p:nvSpPr>
        <p:spPr>
          <a:xfrm>
            <a:off x="0" y="8829675"/>
            <a:ext cx="3038475" cy="466725"/>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70338" y="8829675"/>
            <a:ext cx="3038475" cy="466725"/>
          </a:xfrm>
          <a:prstGeom prst="rect">
            <a:avLst/>
          </a:prstGeom>
        </p:spPr>
        <p:txBody>
          <a:bodyPr vert="horz" lIns="91440" tIns="45720" rIns="91440" bIns="45720" rtlCol="0" anchor="b"/>
          <a:lstStyle>
            <a:lvl1pPr algn="r">
              <a:defRPr sz="1200"/>
            </a:lvl1pPr>
          </a:lstStyle>
          <a:p>
            <a:fld id="{4E1FE7DC-AF17-4CED-BBAD-99629945E296}" type="slidenum">
              <a:rPr lang="en-US" smtClean="0"/>
              <a:pPr/>
              <a:t>‹#›</a:t>
            </a:fld>
            <a:endParaRPr lang="en-US"/>
          </a:p>
        </p:txBody>
      </p:sp>
    </p:spTree>
    <p:extLst>
      <p:ext uri="{BB962C8B-B14F-4D97-AF65-F5344CB8AC3E}">
        <p14:creationId xmlns:p14="http://schemas.microsoft.com/office/powerpoint/2010/main" val="68676314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FFA58A6A-672E-42C1-9923-B36BC5212A65}" type="datetimeFigureOut">
              <a:rPr lang="en-US" smtClean="0"/>
              <a:pPr/>
              <a:t>11/30/2015</a:t>
            </a:fld>
            <a:endParaRPr lang="en-US"/>
          </a:p>
        </p:txBody>
      </p:sp>
      <p:sp>
        <p:nvSpPr>
          <p:cNvPr id="4" name="Slide Image Placeholder 3"/>
          <p:cNvSpPr>
            <a:spLocks noGrp="1" noRot="1" noChangeAspect="1"/>
          </p:cNvSpPr>
          <p:nvPr>
            <p:ph type="sldImg" idx="2"/>
          </p:nvPr>
        </p:nvSpPr>
        <p:spPr>
          <a:xfrm>
            <a:off x="1414463" y="1162050"/>
            <a:ext cx="4181475" cy="313690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EAF82455-C0D0-4D1F-9AAC-DE7932F6FEA5}" type="slidenum">
              <a:rPr lang="en-US" smtClean="0"/>
              <a:pPr/>
              <a:t>‹#›</a:t>
            </a:fld>
            <a:endParaRPr lang="en-US"/>
          </a:p>
        </p:txBody>
      </p:sp>
    </p:spTree>
    <p:extLst>
      <p:ext uri="{BB962C8B-B14F-4D97-AF65-F5344CB8AC3E}">
        <p14:creationId xmlns:p14="http://schemas.microsoft.com/office/powerpoint/2010/main" val="350522484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Thank you Chair O’Keefe and members of the Commission</a:t>
            </a:r>
            <a:r>
              <a:rPr lang="en-US" baseline="0" dirty="0" smtClean="0"/>
              <a:t> and Director Pedersen.</a:t>
            </a:r>
            <a:endParaRPr lang="en-US" dirty="0" smtClean="0"/>
          </a:p>
          <a:p>
            <a:endParaRPr lang="en-US" dirty="0" smtClean="0"/>
          </a:p>
          <a:p>
            <a:r>
              <a:rPr lang="en-US" dirty="0" smtClean="0"/>
              <a:t>For the record I am Ron Doughten, manager of DEQ’s Water Quality Permitting and Program Development Section.</a:t>
            </a:r>
          </a:p>
          <a:p>
            <a:endParaRPr lang="en-US" dirty="0" smtClean="0"/>
          </a:p>
          <a:p>
            <a:r>
              <a:rPr lang="en-US" dirty="0" smtClean="0"/>
              <a:t>With me is William Knight, policy and program analyst for the section</a:t>
            </a:r>
            <a:r>
              <a:rPr lang="en-US" baseline="0" dirty="0" smtClean="0"/>
              <a:t> and Adam Coutu our Water Quality program analyst.</a:t>
            </a:r>
            <a:endParaRPr lang="en-US" dirty="0" smtClean="0"/>
          </a:p>
          <a:p>
            <a:endParaRPr lang="en-US" dirty="0" smtClean="0"/>
          </a:p>
          <a:p>
            <a:r>
              <a:rPr lang="en-US" dirty="0" smtClean="0"/>
              <a:t>My section oversees the administration of General and Individual NPDES and WPCF Permits – this includes Stormwater and Onsite permits.</a:t>
            </a:r>
            <a:r>
              <a:rPr lang="en-US" baseline="0" dirty="0" smtClean="0"/>
              <a:t> Also </a:t>
            </a:r>
            <a:r>
              <a:rPr lang="en-US" dirty="0" smtClean="0"/>
              <a:t>pretreatment, </a:t>
            </a:r>
            <a:r>
              <a:rPr lang="en-US" dirty="0" err="1" smtClean="0"/>
              <a:t>biosolids</a:t>
            </a:r>
            <a:r>
              <a:rPr lang="en-US" dirty="0" smtClean="0"/>
              <a:t>,</a:t>
            </a:r>
            <a:r>
              <a:rPr lang="en-US" baseline="0" dirty="0" smtClean="0"/>
              <a:t> underground injection control and other types of permitting activities.</a:t>
            </a:r>
          </a:p>
          <a:p>
            <a:endParaRPr lang="en-US" dirty="0" smtClean="0"/>
          </a:p>
          <a:p>
            <a:r>
              <a:rPr lang="en-US" dirty="0" smtClean="0"/>
              <a:t>Today’s rule proposal addresses fees for these permits.  William…</a:t>
            </a:r>
          </a:p>
          <a:p>
            <a:endParaRPr lang="en-US" dirty="0" smtClean="0"/>
          </a:p>
          <a:p>
            <a:r>
              <a:rPr lang="en-US" dirty="0" smtClean="0"/>
              <a:t>(NEXT SLIDE)</a:t>
            </a:r>
          </a:p>
          <a:p>
            <a:endParaRPr lang="en-US" dirty="0"/>
          </a:p>
        </p:txBody>
      </p:sp>
      <p:sp>
        <p:nvSpPr>
          <p:cNvPr id="4" name="Slide Number Placeholder 3"/>
          <p:cNvSpPr>
            <a:spLocks noGrp="1"/>
          </p:cNvSpPr>
          <p:nvPr>
            <p:ph type="sldNum" sz="quarter" idx="10"/>
          </p:nvPr>
        </p:nvSpPr>
        <p:spPr/>
        <p:txBody>
          <a:bodyPr/>
          <a:lstStyle/>
          <a:p>
            <a:fld id="{EAF82455-C0D0-4D1F-9AAC-DE7932F6FEA5}" type="slidenum">
              <a:rPr lang="en-US" smtClean="0"/>
              <a:pPr/>
              <a:t>1</a:t>
            </a:fld>
            <a:endParaRPr lang="en-US"/>
          </a:p>
        </p:txBody>
      </p:sp>
    </p:spTree>
    <p:extLst>
      <p:ext uri="{BB962C8B-B14F-4D97-AF65-F5344CB8AC3E}">
        <p14:creationId xmlns:p14="http://schemas.microsoft.com/office/powerpoint/2010/main" val="34512212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eaLnBrk="0" fontAlgn="base" hangingPunct="0">
              <a:spcBef>
                <a:spcPct val="30000"/>
              </a:spcBef>
              <a:spcAft>
                <a:spcPct val="0"/>
              </a:spcAft>
              <a:defRPr/>
            </a:pPr>
            <a:r>
              <a:rPr lang="en-US" dirty="0" smtClean="0">
                <a:solidFill>
                  <a:srgbClr val="000000"/>
                </a:solidFill>
                <a:cs typeface="Times New Roman" pitchFamily="18" charset="0"/>
              </a:rPr>
              <a:t>Thank you Ron,</a:t>
            </a:r>
            <a:r>
              <a:rPr lang="en-US" baseline="0" dirty="0" smtClean="0">
                <a:solidFill>
                  <a:srgbClr val="000000"/>
                </a:solidFill>
                <a:cs typeface="Times New Roman" pitchFamily="18" charset="0"/>
              </a:rPr>
              <a:t> greetings Chair O’Keefe and members of the commission, Director Pedersen. For the record I am William Knight, Policy and Program Analyst for DEQ’s Water Quality Permitting and Program Development Section.</a:t>
            </a:r>
            <a:endParaRPr lang="en-US" dirty="0" smtClean="0">
              <a:solidFill>
                <a:srgbClr val="000000"/>
              </a:solidFill>
              <a:cs typeface="Times New Roman" pitchFamily="18" charset="0"/>
            </a:endParaRPr>
          </a:p>
          <a:p>
            <a:pPr lvl="0" eaLnBrk="0" fontAlgn="base" hangingPunct="0">
              <a:spcBef>
                <a:spcPct val="30000"/>
              </a:spcBef>
              <a:spcAft>
                <a:spcPct val="0"/>
              </a:spcAft>
              <a:defRPr/>
            </a:pPr>
            <a:endParaRPr lang="en-US" dirty="0" smtClean="0">
              <a:solidFill>
                <a:srgbClr val="000000"/>
              </a:solidFill>
              <a:cs typeface="Times New Roman" pitchFamily="18" charset="0"/>
            </a:endParaRPr>
          </a:p>
          <a:p>
            <a:pPr lvl="0" eaLnBrk="0" fontAlgn="base" hangingPunct="0">
              <a:spcBef>
                <a:spcPct val="30000"/>
              </a:spcBef>
              <a:spcAft>
                <a:spcPct val="0"/>
              </a:spcAft>
              <a:defRPr/>
            </a:pPr>
            <a:r>
              <a:rPr lang="en-US" dirty="0" smtClean="0">
                <a:solidFill>
                  <a:srgbClr val="000000"/>
                </a:solidFill>
                <a:cs typeface="Times New Roman" pitchFamily="18" charset="0"/>
              </a:rPr>
              <a:t>The proposed rule increases</a:t>
            </a:r>
            <a:r>
              <a:rPr lang="en-US" baseline="0" dirty="0" smtClean="0">
                <a:solidFill>
                  <a:srgbClr val="000000"/>
                </a:solidFill>
                <a:cs typeface="Times New Roman" pitchFamily="18" charset="0"/>
              </a:rPr>
              <a:t> permit fees </a:t>
            </a:r>
            <a:r>
              <a:rPr lang="en-US" dirty="0" smtClean="0">
                <a:solidFill>
                  <a:srgbClr val="000000"/>
                </a:solidFill>
                <a:cs typeface="Times New Roman" pitchFamily="18" charset="0"/>
              </a:rPr>
              <a:t>to </a:t>
            </a:r>
            <a:r>
              <a:rPr lang="en-US" dirty="0">
                <a:solidFill>
                  <a:srgbClr val="000000"/>
                </a:solidFill>
                <a:cs typeface="Times New Roman" pitchFamily="18" charset="0"/>
              </a:rPr>
              <a:t>address anticipated permit program cost </a:t>
            </a:r>
            <a:r>
              <a:rPr lang="en-US" dirty="0" smtClean="0">
                <a:solidFill>
                  <a:srgbClr val="000000"/>
                </a:solidFill>
                <a:cs typeface="Times New Roman" pitchFamily="18" charset="0"/>
              </a:rPr>
              <a:t>increases</a:t>
            </a:r>
            <a:r>
              <a:rPr lang="en-US" baseline="0" dirty="0" smtClean="0">
                <a:solidFill>
                  <a:srgbClr val="000000"/>
                </a:solidFill>
                <a:cs typeface="Times New Roman" pitchFamily="18" charset="0"/>
              </a:rPr>
              <a:t> and to support two policy options passed with DEQ’s budget by the 2015 Oregon Legislature.</a:t>
            </a:r>
            <a:endParaRPr lang="en-US" dirty="0">
              <a:solidFill>
                <a:srgbClr val="000000"/>
              </a:solidFill>
              <a:cs typeface="Times New Roman" pitchFamily="18" charset="0"/>
            </a:endParaRPr>
          </a:p>
          <a:p>
            <a:pPr marL="232943" indent="-232943" eaLnBrk="0" fontAlgn="base" hangingPunct="0">
              <a:spcBef>
                <a:spcPct val="30000"/>
              </a:spcBef>
              <a:spcAft>
                <a:spcPct val="0"/>
              </a:spcAft>
              <a:defRPr/>
            </a:pPr>
            <a:r>
              <a:rPr lang="en-US" dirty="0">
                <a:solidFill>
                  <a:srgbClr val="000000"/>
                </a:solidFill>
                <a:cs typeface="Times New Roman" pitchFamily="18" charset="0"/>
              </a:rPr>
              <a:t> </a:t>
            </a:r>
            <a:endParaRPr lang="en-US" dirty="0" smtClean="0"/>
          </a:p>
          <a:p>
            <a:r>
              <a:rPr lang="en-US" dirty="0" smtClean="0"/>
              <a:t>(NEXT SLIDE)</a:t>
            </a:r>
            <a:endParaRPr lang="en-US" dirty="0"/>
          </a:p>
        </p:txBody>
      </p:sp>
      <p:sp>
        <p:nvSpPr>
          <p:cNvPr id="4" name="Slide Number Placeholder 3"/>
          <p:cNvSpPr>
            <a:spLocks noGrp="1"/>
          </p:cNvSpPr>
          <p:nvPr>
            <p:ph type="sldNum" sz="quarter" idx="10"/>
          </p:nvPr>
        </p:nvSpPr>
        <p:spPr/>
        <p:txBody>
          <a:bodyPr/>
          <a:lstStyle/>
          <a:p>
            <a:fld id="{EAF82455-C0D0-4D1F-9AAC-DE7932F6FEA5}" type="slidenum">
              <a:rPr lang="en-US" smtClean="0"/>
              <a:pPr/>
              <a:t>2</a:t>
            </a:fld>
            <a:endParaRPr lang="en-US"/>
          </a:p>
        </p:txBody>
      </p:sp>
    </p:spTree>
    <p:extLst>
      <p:ext uri="{BB962C8B-B14F-4D97-AF65-F5344CB8AC3E}">
        <p14:creationId xmlns:p14="http://schemas.microsoft.com/office/powerpoint/2010/main" val="117790108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Oregon DEQ proposed two policy option packages in the 2015 Agency Request Budget. </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Package 123 restored 6 permitting</a:t>
            </a:r>
            <a:r>
              <a:rPr lang="en-US" sz="1200" kern="1200" baseline="0" dirty="0" smtClean="0">
                <a:solidFill>
                  <a:schemeClr val="tx1"/>
                </a:solidFill>
                <a:effectLst/>
                <a:latin typeface="+mn-lt"/>
                <a:ea typeface="+mn-ea"/>
                <a:cs typeface="+mn-cs"/>
              </a:rPr>
              <a:t> </a:t>
            </a:r>
            <a:r>
              <a:rPr lang="en-US" sz="1200" kern="1200" dirty="0" smtClean="0">
                <a:solidFill>
                  <a:schemeClr val="tx1"/>
                </a:solidFill>
                <a:effectLst/>
                <a:latin typeface="+mn-lt"/>
                <a:ea typeface="+mn-ea"/>
                <a:cs typeface="+mn-cs"/>
              </a:rPr>
              <a:t>positions that are currently unaffordable due to shortfalls in federal funds and revenue from fees.</a:t>
            </a:r>
          </a:p>
          <a:p>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Package 120 supports replacing DEQ’s outdated and inadequate wastewater permitting information management system as part of the agency’s development of an enterprise data management system.</a:t>
            </a:r>
          </a:p>
          <a:p>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Both</a:t>
            </a:r>
            <a:r>
              <a:rPr lang="en-US" sz="1200" kern="1200" baseline="0" dirty="0" smtClean="0">
                <a:solidFill>
                  <a:schemeClr val="tx1"/>
                </a:solidFill>
                <a:effectLst/>
                <a:latin typeface="+mn-lt"/>
                <a:ea typeface="+mn-ea"/>
                <a:cs typeface="+mn-cs"/>
              </a:rPr>
              <a:t> actions seek to improve and support DEQ’s permitting program. To fund the proposals and generate the needed revenue to operate the program through the 2015-2017 biennium, </a:t>
            </a:r>
            <a:r>
              <a:rPr lang="en-US" sz="1200" kern="1200" dirty="0" smtClean="0">
                <a:solidFill>
                  <a:schemeClr val="tx1"/>
                </a:solidFill>
                <a:effectLst/>
                <a:latin typeface="+mn-lt"/>
                <a:ea typeface="+mn-ea"/>
                <a:cs typeface="+mn-cs"/>
              </a:rPr>
              <a:t>DEQ requested</a:t>
            </a:r>
            <a:r>
              <a:rPr lang="en-US" sz="1200" kern="1200" baseline="0" dirty="0" smtClean="0">
                <a:solidFill>
                  <a:schemeClr val="tx1"/>
                </a:solidFill>
                <a:effectLst/>
                <a:latin typeface="+mn-lt"/>
                <a:ea typeface="+mn-ea"/>
                <a:cs typeface="+mn-cs"/>
              </a:rPr>
              <a:t> the legislature pass</a:t>
            </a:r>
            <a:r>
              <a:rPr lang="en-US" sz="1200" kern="1200" dirty="0" smtClean="0">
                <a:solidFill>
                  <a:schemeClr val="tx1"/>
                </a:solidFill>
                <a:effectLst/>
                <a:latin typeface="+mn-lt"/>
                <a:ea typeface="+mn-ea"/>
                <a:cs typeface="+mn-cs"/>
              </a:rPr>
              <a:t> a one-time 12 percent permit fee increase (effective Jan. 1,</a:t>
            </a:r>
            <a:r>
              <a:rPr lang="en-US" sz="1200" kern="1200" baseline="0" dirty="0" smtClean="0">
                <a:solidFill>
                  <a:schemeClr val="tx1"/>
                </a:solidFill>
                <a:effectLst/>
                <a:latin typeface="+mn-lt"/>
                <a:ea typeface="+mn-ea"/>
                <a:cs typeface="+mn-cs"/>
              </a:rPr>
              <a:t> 2016)</a:t>
            </a:r>
            <a:r>
              <a:rPr lang="en-US" sz="1200" kern="1200" dirty="0" smtClean="0">
                <a:solidFill>
                  <a:schemeClr val="tx1"/>
                </a:solidFill>
                <a:effectLst/>
                <a:latin typeface="+mn-lt"/>
                <a:ea typeface="+mn-ea"/>
                <a:cs typeface="+mn-cs"/>
              </a:rPr>
              <a:t>. </a:t>
            </a:r>
          </a:p>
          <a:p>
            <a:endParaRPr lang="en-US" sz="1200" kern="1200" dirty="0" smtClean="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cs typeface="Times New Roman" panose="02020603050405020304" pitchFamily="18" charset="0"/>
              </a:rPr>
              <a:t>Operating costs include staff salaries and benefits, rent, utilities, attorney general fees, and other items needed to run the water quality permit program. </a:t>
            </a:r>
            <a:endParaRPr lang="en-US" dirty="0" smtClean="0">
              <a:effectLst/>
            </a:endParaRPr>
          </a:p>
          <a:p>
            <a:r>
              <a:rPr lang="en-US" sz="1200" kern="1200" dirty="0" smtClean="0">
                <a:solidFill>
                  <a:schemeClr val="tx1"/>
                </a:solidFill>
                <a:effectLst/>
                <a:latin typeface="+mn-lt"/>
                <a:ea typeface="+mn-ea"/>
                <a:cs typeface="+mn-cs"/>
              </a:rPr>
              <a:t> </a:t>
            </a:r>
            <a:endParaRPr lang="en-US" dirty="0" smtClean="0">
              <a:effectLst/>
            </a:endParaRPr>
          </a:p>
          <a:p>
            <a:r>
              <a:rPr lang="en-US" sz="1200" kern="1200" dirty="0" smtClean="0">
                <a:solidFill>
                  <a:schemeClr val="tx1"/>
                </a:solidFill>
                <a:effectLst/>
                <a:latin typeface="+mn-lt"/>
                <a:ea typeface="+mn-ea"/>
                <a:cs typeface="+mn-cs"/>
              </a:rPr>
              <a:t>The 2015 Oregon Legislature approved the policy option packages and the fee increase. </a:t>
            </a:r>
          </a:p>
          <a:p>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Now,</a:t>
            </a:r>
            <a:r>
              <a:rPr lang="en-US" sz="1200" kern="1200" baseline="0" dirty="0" smtClean="0">
                <a:solidFill>
                  <a:schemeClr val="tx1"/>
                </a:solidFill>
                <a:effectLst/>
                <a:latin typeface="+mn-lt"/>
                <a:ea typeface="+mn-ea"/>
                <a:cs typeface="+mn-cs"/>
              </a:rPr>
              <a:t> I’d like to turn it over to Adam Coutu to talk about the history of our fee increases and budget development…</a:t>
            </a:r>
            <a:endParaRPr lang="en-US" sz="1200" kern="1200" dirty="0" smtClean="0">
              <a:solidFill>
                <a:schemeClr val="tx1"/>
              </a:solidFill>
              <a:effectLst/>
              <a:latin typeface="+mn-lt"/>
              <a:ea typeface="+mn-ea"/>
              <a:cs typeface="+mn-cs"/>
            </a:endParaRPr>
          </a:p>
          <a:p>
            <a:endParaRPr lang="en-US" dirty="0" smtClean="0"/>
          </a:p>
          <a:p>
            <a:r>
              <a:rPr lang="en-US" dirty="0" smtClean="0"/>
              <a:t>(NEXT SLIDE)</a:t>
            </a:r>
            <a:endParaRPr lang="en-US" dirty="0"/>
          </a:p>
        </p:txBody>
      </p:sp>
      <p:sp>
        <p:nvSpPr>
          <p:cNvPr id="4" name="Slide Number Placeholder 3"/>
          <p:cNvSpPr>
            <a:spLocks noGrp="1"/>
          </p:cNvSpPr>
          <p:nvPr>
            <p:ph type="sldNum" sz="quarter" idx="10"/>
          </p:nvPr>
        </p:nvSpPr>
        <p:spPr/>
        <p:txBody>
          <a:bodyPr/>
          <a:lstStyle/>
          <a:p>
            <a:fld id="{EAF82455-C0D0-4D1F-9AAC-DE7932F6FEA5}" type="slidenum">
              <a:rPr lang="en-US" smtClean="0"/>
              <a:pPr/>
              <a:t>3</a:t>
            </a:fld>
            <a:endParaRPr lang="en-US"/>
          </a:p>
        </p:txBody>
      </p:sp>
    </p:spTree>
    <p:extLst>
      <p:ext uri="{BB962C8B-B14F-4D97-AF65-F5344CB8AC3E}">
        <p14:creationId xmlns:p14="http://schemas.microsoft.com/office/powerpoint/2010/main" val="96706044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Thank you William and Ron, greetings Chair O’Keefe and members of the commission, Director Pedersen. For the record I am Adam Coutu, operations and policy analyst for DEQ’s Water Quality Program.</a:t>
            </a:r>
          </a:p>
          <a:p>
            <a:r>
              <a:rPr lang="en-US" sz="1200" kern="1200" dirty="0" smtClean="0">
                <a:solidFill>
                  <a:schemeClr val="tx1"/>
                </a:solidFill>
                <a:effectLst/>
                <a:latin typeface="+mn-lt"/>
                <a:ea typeface="+mn-ea"/>
                <a:cs typeface="+mn-cs"/>
              </a:rPr>
              <a:t> </a:t>
            </a:r>
          </a:p>
          <a:p>
            <a:r>
              <a:rPr lang="en-US" sz="1200" kern="1200" dirty="0" smtClean="0">
                <a:solidFill>
                  <a:schemeClr val="tx1"/>
                </a:solidFill>
                <a:effectLst/>
                <a:latin typeface="+mn-lt"/>
                <a:ea typeface="+mn-ea"/>
                <a:cs typeface="+mn-cs"/>
              </a:rPr>
              <a:t>A little history on our fee increases and how we determine what we need to cover our operating costs…</a:t>
            </a:r>
          </a:p>
          <a:p>
            <a:r>
              <a:rPr lang="en-US" sz="1200" kern="1200" dirty="0" smtClean="0">
                <a:solidFill>
                  <a:schemeClr val="tx1"/>
                </a:solidFill>
                <a:effectLst/>
                <a:latin typeface="+mn-lt"/>
                <a:ea typeface="+mn-ea"/>
                <a:cs typeface="+mn-cs"/>
              </a:rPr>
              <a:t> </a:t>
            </a:r>
          </a:p>
          <a:p>
            <a:r>
              <a:rPr lang="en-US" sz="1200" kern="1200" dirty="0" smtClean="0">
                <a:solidFill>
                  <a:schemeClr val="tx1"/>
                </a:solidFill>
                <a:effectLst/>
                <a:latin typeface="+mn-lt"/>
                <a:ea typeface="+mn-ea"/>
                <a:cs typeface="+mn-cs"/>
              </a:rPr>
              <a:t>The 2005 Legislature authorized the commission to increase fees by </a:t>
            </a:r>
            <a:r>
              <a:rPr lang="en-US" sz="1200" b="1" kern="1200" dirty="0" smtClean="0">
                <a:solidFill>
                  <a:schemeClr val="tx1"/>
                </a:solidFill>
                <a:effectLst/>
                <a:latin typeface="+mn-lt"/>
                <a:ea typeface="+mn-ea"/>
                <a:cs typeface="+mn-cs"/>
              </a:rPr>
              <a:t>no more than 3 percent </a:t>
            </a:r>
            <a:r>
              <a:rPr lang="en-US" sz="1200" kern="1200" dirty="0" smtClean="0">
                <a:solidFill>
                  <a:schemeClr val="tx1"/>
                </a:solidFill>
                <a:effectLst/>
                <a:latin typeface="+mn-lt"/>
                <a:ea typeface="+mn-ea"/>
                <a:cs typeface="+mn-cs"/>
              </a:rPr>
              <a:t>each year. The Blue Ribbon Committee recommended fees </a:t>
            </a:r>
            <a:r>
              <a:rPr lang="en-US" sz="1200" u="none" kern="1200" dirty="0" smtClean="0">
                <a:solidFill>
                  <a:schemeClr val="tx1"/>
                </a:solidFill>
                <a:effectLst/>
                <a:latin typeface="+mn-lt"/>
                <a:ea typeface="+mn-ea"/>
                <a:cs typeface="+mn-cs"/>
              </a:rPr>
              <a:t>support </a:t>
            </a:r>
            <a:r>
              <a:rPr lang="en-US" sz="1200" kern="1200" dirty="0" smtClean="0">
                <a:solidFill>
                  <a:schemeClr val="tx1"/>
                </a:solidFill>
                <a:effectLst/>
                <a:latin typeface="+mn-lt"/>
                <a:ea typeface="+mn-ea"/>
                <a:cs typeface="+mn-cs"/>
              </a:rPr>
              <a:t>60 percent of operating costs</a:t>
            </a:r>
            <a:r>
              <a:rPr lang="en-US" sz="1200" u="none" kern="1200" dirty="0" smtClean="0">
                <a:solidFill>
                  <a:schemeClr val="tx1"/>
                </a:solidFill>
                <a:effectLst/>
                <a:latin typeface="+mn-lt"/>
                <a:ea typeface="+mn-ea"/>
                <a:cs typeface="+mn-cs"/>
              </a:rPr>
              <a:t>, and General Fund and federal funds support 40% of operating costs</a:t>
            </a:r>
            <a:r>
              <a:rPr lang="en-US" sz="1200" kern="1200" dirty="0" smtClean="0">
                <a:solidFill>
                  <a:schemeClr val="tx1"/>
                </a:solidFill>
                <a:effectLst/>
                <a:latin typeface="+mn-lt"/>
                <a:ea typeface="+mn-ea"/>
                <a:cs typeface="+mn-cs"/>
              </a:rPr>
              <a:t>. </a:t>
            </a:r>
          </a:p>
          <a:p>
            <a:r>
              <a:rPr lang="en-US" sz="1200" kern="1200" dirty="0" smtClean="0">
                <a:solidFill>
                  <a:schemeClr val="tx1"/>
                </a:solidFill>
                <a:effectLst/>
                <a:latin typeface="+mn-lt"/>
                <a:ea typeface="+mn-ea"/>
                <a:cs typeface="+mn-cs"/>
              </a:rPr>
              <a:t> </a:t>
            </a:r>
          </a:p>
          <a:p>
            <a:r>
              <a:rPr lang="en-US" sz="1200" u="none" kern="1200" dirty="0" smtClean="0">
                <a:solidFill>
                  <a:schemeClr val="tx1"/>
                </a:solidFill>
                <a:effectLst/>
                <a:latin typeface="+mn-lt"/>
                <a:ea typeface="+mn-ea"/>
                <a:cs typeface="+mn-cs"/>
              </a:rPr>
              <a:t>The first up-to-3% fee increase was adopted in 2007.  </a:t>
            </a:r>
          </a:p>
          <a:p>
            <a:r>
              <a:rPr lang="en-US" sz="1200" u="none" strike="noStrike" kern="1200" dirty="0" smtClean="0">
                <a:solidFill>
                  <a:schemeClr val="tx1"/>
                </a:solidFill>
                <a:effectLst/>
                <a:latin typeface="+mn-lt"/>
                <a:ea typeface="+mn-ea"/>
                <a:cs typeface="+mn-cs"/>
              </a:rPr>
              <a:t> </a:t>
            </a:r>
            <a:endParaRPr lang="en-US" sz="1200" u="none" kern="1200" dirty="0" smtClean="0">
              <a:solidFill>
                <a:schemeClr val="tx1"/>
              </a:solidFill>
              <a:effectLst/>
              <a:latin typeface="+mn-lt"/>
              <a:ea typeface="+mn-ea"/>
              <a:cs typeface="+mn-cs"/>
            </a:endParaRPr>
          </a:p>
          <a:p>
            <a:r>
              <a:rPr lang="en-US" sz="1200" u="none" kern="1200" dirty="0" smtClean="0">
                <a:solidFill>
                  <a:schemeClr val="tx1"/>
                </a:solidFill>
                <a:effectLst/>
                <a:latin typeface="+mn-lt"/>
                <a:ea typeface="+mn-ea"/>
                <a:cs typeface="+mn-cs"/>
              </a:rPr>
              <a:t>DEQ </a:t>
            </a:r>
            <a:r>
              <a:rPr lang="en-US" sz="1200" u="none" kern="1200" dirty="0" smtClean="0">
                <a:solidFill>
                  <a:schemeClr val="tx1"/>
                </a:solidFill>
                <a:effectLst/>
                <a:latin typeface="+mn-lt"/>
                <a:ea typeface="+mn-ea"/>
                <a:cs typeface="+mn-cs"/>
              </a:rPr>
              <a:t>did</a:t>
            </a:r>
            <a:r>
              <a:rPr lang="en-US" sz="1200" u="none" kern="1200" baseline="0" dirty="0" smtClean="0">
                <a:solidFill>
                  <a:schemeClr val="tx1"/>
                </a:solidFill>
                <a:effectLst/>
                <a:latin typeface="+mn-lt"/>
                <a:ea typeface="+mn-ea"/>
                <a:cs typeface="+mn-cs"/>
              </a:rPr>
              <a:t> not increase fees in 2009 during the recession when DEQ’s cost increases were arrested.</a:t>
            </a:r>
            <a:r>
              <a:rPr lang="en-US" sz="1200" u="none" kern="1200" dirty="0" smtClean="0">
                <a:solidFill>
                  <a:schemeClr val="tx1"/>
                </a:solidFill>
                <a:effectLst/>
                <a:latin typeface="+mn-lt"/>
                <a:ea typeface="+mn-ea"/>
                <a:cs typeface="+mn-cs"/>
              </a:rPr>
              <a:t> </a:t>
            </a:r>
            <a:endParaRPr lang="en-US" sz="1200" u="none" kern="1200" dirty="0" smtClean="0">
              <a:solidFill>
                <a:schemeClr val="tx1"/>
              </a:solidFill>
              <a:effectLst/>
              <a:latin typeface="+mn-lt"/>
              <a:ea typeface="+mn-ea"/>
              <a:cs typeface="+mn-cs"/>
            </a:endParaRPr>
          </a:p>
          <a:p>
            <a:endParaRPr lang="en-US" sz="1200" u="none" kern="1200" dirty="0" smtClean="0">
              <a:solidFill>
                <a:schemeClr val="tx1"/>
              </a:solidFill>
              <a:effectLst/>
              <a:latin typeface="+mn-lt"/>
              <a:ea typeface="+mn-ea"/>
              <a:cs typeface="+mn-cs"/>
            </a:endParaRPr>
          </a:p>
          <a:p>
            <a:r>
              <a:rPr lang="en-US" sz="1200" u="none" kern="1200" dirty="0" smtClean="0">
                <a:solidFill>
                  <a:schemeClr val="tx1"/>
                </a:solidFill>
                <a:effectLst/>
                <a:latin typeface="+mn-lt"/>
                <a:ea typeface="+mn-ea"/>
                <a:cs typeface="+mn-cs"/>
              </a:rPr>
              <a:t>During </a:t>
            </a:r>
            <a:r>
              <a:rPr lang="en-US" sz="1200" u="none" kern="1200" dirty="0" smtClean="0">
                <a:solidFill>
                  <a:schemeClr val="tx1"/>
                </a:solidFill>
                <a:effectLst/>
                <a:latin typeface="+mn-lt"/>
                <a:ea typeface="+mn-ea"/>
                <a:cs typeface="+mn-cs"/>
              </a:rPr>
              <a:t>some </a:t>
            </a:r>
            <a:r>
              <a:rPr lang="en-US" sz="1200" u="none" kern="1200" baseline="0" dirty="0" smtClean="0">
                <a:solidFill>
                  <a:schemeClr val="tx1"/>
                </a:solidFill>
                <a:effectLst/>
                <a:latin typeface="+mn-lt"/>
                <a:ea typeface="+mn-ea"/>
                <a:cs typeface="+mn-cs"/>
              </a:rPr>
              <a:t>years, the permitting program’s costs have increased by more than three percent.  For example, DEQ estimated our budgeted expenditures increased by 7.1% in Fiscal Year 2014 and by 5.8% Fiscal Year 2015.</a:t>
            </a:r>
            <a:endParaRPr lang="en-US" sz="1200" u="none" kern="1200" dirty="0" smtClean="0">
              <a:solidFill>
                <a:schemeClr val="tx1"/>
              </a:solidFill>
              <a:effectLst/>
              <a:latin typeface="+mn-lt"/>
              <a:ea typeface="+mn-ea"/>
              <a:cs typeface="+mn-cs"/>
            </a:endParaRPr>
          </a:p>
          <a:p>
            <a:r>
              <a:rPr lang="en-US" sz="1200" u="none" strike="noStrike" kern="1200" dirty="0" smtClean="0">
                <a:solidFill>
                  <a:schemeClr val="tx1"/>
                </a:solidFill>
                <a:effectLst/>
                <a:latin typeface="+mn-lt"/>
                <a:ea typeface="+mn-ea"/>
                <a:cs typeface="+mn-cs"/>
              </a:rPr>
              <a:t> </a:t>
            </a:r>
            <a:endParaRPr lang="en-US" sz="1200" kern="1200" dirty="0" smtClean="0">
              <a:solidFill>
                <a:schemeClr val="tx1"/>
              </a:solidFill>
              <a:effectLst/>
              <a:latin typeface="+mn-lt"/>
              <a:ea typeface="+mn-ea"/>
              <a:cs typeface="+mn-cs"/>
            </a:endParaRPr>
          </a:p>
          <a:p>
            <a:r>
              <a:rPr lang="en-US" sz="1200" u="none" kern="1200" dirty="0" smtClean="0">
                <a:solidFill>
                  <a:schemeClr val="tx1"/>
                </a:solidFill>
                <a:effectLst/>
                <a:latin typeface="+mn-lt"/>
                <a:ea typeface="+mn-ea"/>
                <a:cs typeface="+mn-cs"/>
              </a:rPr>
              <a:t>Over time, the public funded share of the program declined below 40% because of legislative reductions to General Fund and the loss of purchasing power of federal grant dollars.</a:t>
            </a:r>
          </a:p>
          <a:p>
            <a:r>
              <a:rPr lang="en-US" sz="1200" kern="1200" dirty="0" smtClean="0">
                <a:solidFill>
                  <a:schemeClr val="tx1"/>
                </a:solidFill>
                <a:effectLst/>
                <a:latin typeface="+mn-lt"/>
                <a:ea typeface="+mn-ea"/>
                <a:cs typeface="+mn-cs"/>
              </a:rPr>
              <a:t> </a:t>
            </a:r>
          </a:p>
          <a:p>
            <a:r>
              <a:rPr lang="en-US" sz="1200" u="none" kern="1200" dirty="0" smtClean="0">
                <a:solidFill>
                  <a:schemeClr val="tx1"/>
                </a:solidFill>
                <a:effectLst/>
                <a:latin typeface="+mn-lt"/>
                <a:ea typeface="+mn-ea"/>
                <a:cs typeface="+mn-cs"/>
              </a:rPr>
              <a:t>To determine the size of the fee increase, we estimated how much revenue we expected to collect in 2015-17 without any fee increases, then calculated how much we would need to increase fees in order to fund our base budget and the wastewater permitting system and restoration policy option packages, and to restore the 60/40 split.</a:t>
            </a:r>
          </a:p>
          <a:p>
            <a:r>
              <a:rPr lang="en-US" sz="1200" u="none" strike="noStrike" kern="1200" dirty="0" smtClean="0">
                <a:solidFill>
                  <a:schemeClr val="tx1"/>
                </a:solidFill>
                <a:effectLst/>
                <a:latin typeface="+mn-lt"/>
                <a:ea typeface="+mn-ea"/>
                <a:cs typeface="+mn-cs"/>
              </a:rPr>
              <a:t> </a:t>
            </a:r>
            <a:endParaRPr lang="en-US" sz="1200" u="none" kern="1200" dirty="0" smtClean="0">
              <a:solidFill>
                <a:schemeClr val="tx1"/>
              </a:solidFill>
              <a:effectLst/>
              <a:latin typeface="+mn-lt"/>
              <a:ea typeface="+mn-ea"/>
              <a:cs typeface="+mn-cs"/>
            </a:endParaRPr>
          </a:p>
          <a:p>
            <a:r>
              <a:rPr lang="en-US" sz="1200" u="none" kern="1200" dirty="0" smtClean="0">
                <a:solidFill>
                  <a:schemeClr val="tx1"/>
                </a:solidFill>
                <a:effectLst/>
                <a:latin typeface="+mn-lt"/>
                <a:ea typeface="+mn-ea"/>
                <a:cs typeface="+mn-cs"/>
              </a:rPr>
              <a:t>The 12% fee increase was calculated to also replace the revenue DEQ would have generated from the up to 3% fee increases in calendar years 2015 and 2016. Without the explicit legislative permission to seek the 12% fee increase, DEQ could have conducted two fee rulemakings under its existing authorities (one in 2015 and one in 2016) for 3% each. The fees increased</a:t>
            </a:r>
            <a:r>
              <a:rPr lang="en-US" sz="1200" u="none" kern="1200" baseline="0" dirty="0" smtClean="0">
                <a:solidFill>
                  <a:schemeClr val="tx1"/>
                </a:solidFill>
                <a:effectLst/>
                <a:latin typeface="+mn-lt"/>
                <a:ea typeface="+mn-ea"/>
                <a:cs typeface="+mn-cs"/>
              </a:rPr>
              <a:t> by 12% will be approximately 6% higher than they would have been upon adoption of a second 3% fee increase in 2016.</a:t>
            </a:r>
            <a:endParaRPr lang="en-US" sz="1200" u="none" kern="1200" dirty="0" smtClean="0">
              <a:solidFill>
                <a:schemeClr val="tx1"/>
              </a:solidFill>
              <a:effectLst/>
              <a:latin typeface="+mn-lt"/>
              <a:ea typeface="+mn-ea"/>
              <a:cs typeface="+mn-cs"/>
            </a:endParaRPr>
          </a:p>
          <a:p>
            <a:r>
              <a:rPr lang="en-US" sz="1200" u="none" strike="noStrike" kern="1200" dirty="0" smtClean="0">
                <a:solidFill>
                  <a:schemeClr val="tx1"/>
                </a:solidFill>
                <a:effectLst/>
                <a:latin typeface="+mn-lt"/>
                <a:ea typeface="+mn-ea"/>
                <a:cs typeface="+mn-cs"/>
              </a:rPr>
              <a:t> </a:t>
            </a:r>
            <a:endParaRPr lang="en-US" sz="1200" u="none" kern="1200" dirty="0" smtClean="0">
              <a:solidFill>
                <a:schemeClr val="tx1"/>
              </a:solidFill>
              <a:effectLst/>
              <a:latin typeface="+mn-lt"/>
              <a:ea typeface="+mn-ea"/>
              <a:cs typeface="+mn-cs"/>
            </a:endParaRPr>
          </a:p>
          <a:p>
            <a:r>
              <a:rPr lang="en-US" sz="1200" u="none" kern="1200" dirty="0" smtClean="0">
                <a:solidFill>
                  <a:schemeClr val="tx1"/>
                </a:solidFill>
                <a:effectLst/>
                <a:latin typeface="+mn-lt"/>
                <a:ea typeface="+mn-ea"/>
                <a:cs typeface="+mn-cs"/>
              </a:rPr>
              <a:t>We will be developing a trial budget in the coming months to assess whether the 12% fee increase will sustain the wastewater permitting program beyond 2015-17.</a:t>
            </a:r>
          </a:p>
          <a:p>
            <a:r>
              <a:rPr lang="en-US" sz="1200" kern="1200" dirty="0" smtClean="0">
                <a:solidFill>
                  <a:schemeClr val="tx1"/>
                </a:solidFill>
                <a:effectLst/>
                <a:latin typeface="+mn-lt"/>
                <a:ea typeface="+mn-ea"/>
                <a:cs typeface="+mn-cs"/>
              </a:rPr>
              <a:t> </a:t>
            </a:r>
          </a:p>
          <a:p>
            <a:r>
              <a:rPr lang="en-US" sz="1200" kern="1200" dirty="0" smtClean="0">
                <a:solidFill>
                  <a:schemeClr val="tx1"/>
                </a:solidFill>
                <a:effectLst/>
                <a:latin typeface="+mn-lt"/>
                <a:ea typeface="+mn-ea"/>
                <a:cs typeface="+mn-cs"/>
              </a:rPr>
              <a:t>Questions? – </a:t>
            </a:r>
            <a:endParaRPr lang="en-US" sz="1200" kern="1200" dirty="0" smtClean="0">
              <a:solidFill>
                <a:schemeClr val="tx1"/>
              </a:solidFill>
              <a:effectLst/>
              <a:latin typeface="+mn-lt"/>
              <a:ea typeface="+mn-ea"/>
              <a:cs typeface="+mn-cs"/>
            </a:endParaRPr>
          </a:p>
          <a:p>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Thank you members of the commission, William back to you</a:t>
            </a:r>
            <a:r>
              <a:rPr lang="en-US" sz="1200" kern="1200" dirty="0" smtClean="0">
                <a:solidFill>
                  <a:schemeClr val="tx1"/>
                </a:solidFill>
                <a:effectLst/>
                <a:latin typeface="+mn-lt"/>
                <a:ea typeface="+mn-ea"/>
                <a:cs typeface="+mn-cs"/>
              </a:rPr>
              <a:t>.</a:t>
            </a:r>
          </a:p>
          <a:p>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(NEXT SLIDE)</a:t>
            </a:r>
          </a:p>
          <a:p>
            <a:endParaRPr lang="en-US" dirty="0"/>
          </a:p>
        </p:txBody>
      </p:sp>
      <p:sp>
        <p:nvSpPr>
          <p:cNvPr id="4" name="Slide Number Placeholder 3"/>
          <p:cNvSpPr>
            <a:spLocks noGrp="1"/>
          </p:cNvSpPr>
          <p:nvPr>
            <p:ph type="sldNum" sz="quarter" idx="10"/>
          </p:nvPr>
        </p:nvSpPr>
        <p:spPr/>
        <p:txBody>
          <a:bodyPr/>
          <a:lstStyle/>
          <a:p>
            <a:fld id="{EAF82455-C0D0-4D1F-9AAC-DE7932F6FEA5}" type="slidenum">
              <a:rPr lang="en-US" smtClean="0"/>
              <a:pPr/>
              <a:t>4</a:t>
            </a:fld>
            <a:endParaRPr lang="en-US"/>
          </a:p>
        </p:txBody>
      </p:sp>
    </p:spTree>
    <p:extLst>
      <p:ext uri="{BB962C8B-B14F-4D97-AF65-F5344CB8AC3E}">
        <p14:creationId xmlns:p14="http://schemas.microsoft.com/office/powerpoint/2010/main" val="350873130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smtClean="0"/>
              <a:t>Thank</a:t>
            </a:r>
            <a:r>
              <a:rPr lang="en-US" b="1" baseline="0" dirty="0" smtClean="0"/>
              <a:t> you Adam…</a:t>
            </a:r>
            <a:endParaRPr lang="en-US" b="1" dirty="0" smtClean="0"/>
          </a:p>
          <a:p>
            <a:endParaRPr lang="en-US" b="1" dirty="0" smtClean="0"/>
          </a:p>
          <a:p>
            <a:r>
              <a:rPr lang="en-US" b="1" dirty="0" smtClean="0"/>
              <a:t>You will note deleted text in Attachment</a:t>
            </a:r>
            <a:r>
              <a:rPr lang="en-US" b="1" baseline="0" dirty="0" smtClean="0"/>
              <a:t> A – Outdated rule language has been struck from the record:</a:t>
            </a:r>
          </a:p>
          <a:p>
            <a:pPr marL="171450" indent="-171450">
              <a:buFont typeface="Arial" panose="020B0604020202020204" pitchFamily="34" charset="0"/>
              <a:buChar char="•"/>
            </a:pPr>
            <a:r>
              <a:rPr lang="en-US" baseline="0" dirty="0" smtClean="0"/>
              <a:t>Replaced </a:t>
            </a:r>
            <a:r>
              <a:rPr lang="en-US" baseline="0" dirty="0" smtClean="0"/>
              <a:t>reference to Department of Agriculture for CAFO permit fees</a:t>
            </a:r>
            <a:r>
              <a:rPr lang="en-US" baseline="0" dirty="0" smtClean="0"/>
              <a:t>. Instead of listing the actual fees and then having to update them, we simply reference DOA’s fee table.</a:t>
            </a:r>
            <a:endParaRPr lang="en-US" baseline="0" dirty="0" smtClean="0"/>
          </a:p>
          <a:p>
            <a:pPr marL="171450" indent="-171450">
              <a:buFont typeface="Arial" panose="020B0604020202020204" pitchFamily="34" charset="0"/>
              <a:buChar char="•"/>
            </a:pPr>
            <a:r>
              <a:rPr lang="en-US" baseline="0" dirty="0" smtClean="0"/>
              <a:t>Just below that – Section (9) – We removed a reference to an outdated </a:t>
            </a:r>
            <a:r>
              <a:rPr lang="en-US" baseline="0" dirty="0" smtClean="0"/>
              <a:t>municipal source, one-time surcharge.</a:t>
            </a:r>
          </a:p>
          <a:p>
            <a:pPr marL="171450" indent="-171450">
              <a:buFont typeface="Arial" panose="020B0604020202020204" pitchFamily="34" charset="0"/>
              <a:buChar char="•"/>
            </a:pPr>
            <a:r>
              <a:rPr lang="en-US" baseline="0" dirty="0" smtClean="0"/>
              <a:t>Table 70G – General Permits – Removed outdated footnote on suction dredge permits</a:t>
            </a:r>
            <a:r>
              <a:rPr lang="en-US" baseline="0" dirty="0" smtClean="0"/>
              <a:t>. The prepayment option expired at the end of 2015.</a:t>
            </a:r>
            <a:endParaRPr lang="en-US" dirty="0" smtClean="0"/>
          </a:p>
          <a:p>
            <a:pPr marL="0" indent="0">
              <a:buNone/>
            </a:pPr>
            <a:endParaRPr lang="en-US" dirty="0" smtClean="0"/>
          </a:p>
          <a:p>
            <a:pPr marL="0" indent="0">
              <a:buNone/>
            </a:pPr>
            <a:r>
              <a:rPr lang="en-US" dirty="0" smtClean="0"/>
              <a:t>In addition to updated fees, DEQ has proposed some housekeeping items.</a:t>
            </a:r>
            <a:r>
              <a:rPr lang="en-US" baseline="0" dirty="0" smtClean="0"/>
              <a:t> </a:t>
            </a:r>
            <a:r>
              <a:rPr lang="en-US" dirty="0" smtClean="0"/>
              <a:t>DEQ </a:t>
            </a:r>
            <a:r>
              <a:rPr lang="en-US" dirty="0" smtClean="0"/>
              <a:t>is also adding </a:t>
            </a:r>
            <a:r>
              <a:rPr lang="en-US" u="sng" dirty="0" smtClean="0"/>
              <a:t>existing</a:t>
            </a:r>
            <a:r>
              <a:rPr lang="en-US" dirty="0" smtClean="0"/>
              <a:t> permits to the </a:t>
            </a:r>
            <a:r>
              <a:rPr lang="en-US" dirty="0" smtClean="0"/>
              <a:t>tables in order to make the fees more</a:t>
            </a:r>
            <a:r>
              <a:rPr lang="en-US" baseline="0" dirty="0" smtClean="0"/>
              <a:t> explicit</a:t>
            </a:r>
            <a:r>
              <a:rPr lang="en-US" dirty="0" smtClean="0"/>
              <a:t>:</a:t>
            </a:r>
            <a:endParaRPr lang="en-US" dirty="0" smtClean="0"/>
          </a:p>
          <a:p>
            <a:endParaRPr lang="en-US" dirty="0" smtClean="0"/>
          </a:p>
          <a:p>
            <a:r>
              <a:rPr lang="en-US" b="1" dirty="0" smtClean="0"/>
              <a:t>Underground Injection Control General Permit -  </a:t>
            </a:r>
            <a:r>
              <a:rPr lang="en-US" b="0" dirty="0" smtClean="0"/>
              <a:t>Added the new UIC</a:t>
            </a:r>
            <a:r>
              <a:rPr lang="en-US" b="0" baseline="0" dirty="0" smtClean="0"/>
              <a:t> </a:t>
            </a:r>
            <a:r>
              <a:rPr lang="en-US" b="0" dirty="0" smtClean="0"/>
              <a:t>general permit </a:t>
            </a:r>
            <a:r>
              <a:rPr lang="en-US" baseline="0" dirty="0" smtClean="0"/>
              <a:t>to the table. The fees for this permit are from  the </a:t>
            </a:r>
            <a:r>
              <a:rPr lang="en-US" baseline="0" dirty="0" smtClean="0"/>
              <a:t>“Other” category. </a:t>
            </a:r>
            <a:r>
              <a:rPr lang="en-US" baseline="0" dirty="0" smtClean="0"/>
              <a:t> This fee is also </a:t>
            </a:r>
            <a:r>
              <a:rPr lang="en-US" baseline="0" dirty="0" smtClean="0"/>
              <a:t>used for individual UIC permits. Footnote added to alert </a:t>
            </a:r>
            <a:r>
              <a:rPr lang="en-US" baseline="0" dirty="0" smtClean="0"/>
              <a:t>stakeholders and provide reference to ORS for additional, federally required fees.</a:t>
            </a:r>
            <a:endParaRPr lang="en-US" baseline="0" dirty="0" smtClean="0"/>
          </a:p>
          <a:p>
            <a:endParaRPr lang="en-US" dirty="0" smtClean="0"/>
          </a:p>
          <a:p>
            <a:r>
              <a:rPr lang="en-US" b="1" dirty="0" smtClean="0"/>
              <a:t>Industrial Water Reuse </a:t>
            </a:r>
            <a:r>
              <a:rPr lang="en-US" dirty="0" smtClean="0"/>
              <a:t>– General permit 2501 Modification</a:t>
            </a:r>
            <a:r>
              <a:rPr lang="en-US" baseline="0" dirty="0" smtClean="0"/>
              <a:t> effective Mar. 21, 2014 – Exp. 2023. Non-Discharge.</a:t>
            </a:r>
          </a:p>
          <a:p>
            <a:endParaRPr lang="en-US" dirty="0" smtClean="0"/>
          </a:p>
          <a:p>
            <a:r>
              <a:rPr lang="en-US" i="1" dirty="0" smtClean="0"/>
              <a:t>This permit applies to facilities that generate industrial</a:t>
            </a:r>
            <a:r>
              <a:rPr lang="en-US" i="1" baseline="0" dirty="0" smtClean="0"/>
              <a:t> </a:t>
            </a:r>
            <a:r>
              <a:rPr lang="en-US" i="1" dirty="0" smtClean="0"/>
              <a:t>wastewaters suitable for direct reuse by seasonal</a:t>
            </a:r>
            <a:r>
              <a:rPr lang="en-US" i="1" baseline="0" dirty="0" smtClean="0"/>
              <a:t> </a:t>
            </a:r>
            <a:r>
              <a:rPr lang="en-US" i="1" dirty="0" smtClean="0"/>
              <a:t>irrigation</a:t>
            </a:r>
            <a:r>
              <a:rPr lang="en-US" i="1" baseline="0" dirty="0" smtClean="0"/>
              <a:t> or </a:t>
            </a:r>
            <a:r>
              <a:rPr lang="en-US" i="1" dirty="0" smtClean="0"/>
              <a:t>as a water source in non-residential landscape</a:t>
            </a:r>
            <a:r>
              <a:rPr lang="en-US" i="1" baseline="0" dirty="0" smtClean="0"/>
              <a:t> </a:t>
            </a:r>
            <a:r>
              <a:rPr lang="en-US" i="1" dirty="0" smtClean="0"/>
              <a:t>ponds, and in limited industrial,</a:t>
            </a:r>
            <a:r>
              <a:rPr lang="en-US" i="1" baseline="0" dirty="0" smtClean="0"/>
              <a:t> </a:t>
            </a:r>
            <a:r>
              <a:rPr lang="en-US" i="1" dirty="0" smtClean="0"/>
              <a:t>commercial, or</a:t>
            </a:r>
            <a:r>
              <a:rPr lang="en-US" i="1" baseline="0" dirty="0" smtClean="0"/>
              <a:t> </a:t>
            </a:r>
            <a:r>
              <a:rPr lang="en-US" i="1" dirty="0" smtClean="0"/>
              <a:t>construction uses.</a:t>
            </a:r>
          </a:p>
          <a:p>
            <a:pPr marL="171450" indent="-171450">
              <a:buFont typeface="Arial" panose="020B0604020202020204" pitchFamily="34" charset="0"/>
              <a:buChar char="•"/>
            </a:pPr>
            <a:r>
              <a:rPr lang="en-US" i="1" dirty="0" smtClean="0"/>
              <a:t>&lt;25,000</a:t>
            </a:r>
            <a:r>
              <a:rPr lang="en-US" i="1" baseline="0" dirty="0" smtClean="0"/>
              <a:t> </a:t>
            </a:r>
            <a:r>
              <a:rPr lang="en-US" i="1" dirty="0" smtClean="0"/>
              <a:t>gallons of wastewater per day for reuse.</a:t>
            </a:r>
          </a:p>
          <a:p>
            <a:pPr marL="171450" indent="-171450">
              <a:buFont typeface="Arial" panose="020B0604020202020204" pitchFamily="34" charset="0"/>
              <a:buChar char="•"/>
            </a:pPr>
            <a:r>
              <a:rPr lang="en-US" i="1" dirty="0" smtClean="0"/>
              <a:t>Wastewater must be suitable for reuse without</a:t>
            </a:r>
            <a:r>
              <a:rPr lang="en-US" i="1" baseline="0" dirty="0" smtClean="0"/>
              <a:t> </a:t>
            </a:r>
            <a:r>
              <a:rPr lang="en-US" i="1" dirty="0" smtClean="0"/>
              <a:t>secondary or advanced treatment.</a:t>
            </a:r>
          </a:p>
          <a:p>
            <a:pPr marL="171450" indent="-171450">
              <a:buFont typeface="Arial" panose="020B0604020202020204" pitchFamily="34" charset="0"/>
              <a:buChar char="•"/>
            </a:pPr>
            <a:r>
              <a:rPr lang="en-US" i="1" dirty="0" smtClean="0"/>
              <a:t>Source wastewater must not contain constituents that</a:t>
            </a:r>
            <a:r>
              <a:rPr lang="en-US" i="1" baseline="0" dirty="0" smtClean="0"/>
              <a:t> </a:t>
            </a:r>
            <a:r>
              <a:rPr lang="en-US" i="1" dirty="0" smtClean="0"/>
              <a:t>would adversely impact soils or crop growth.</a:t>
            </a:r>
          </a:p>
          <a:p>
            <a:pPr marL="171450" indent="-171450">
              <a:buFont typeface="Arial" panose="020B0604020202020204" pitchFamily="34" charset="0"/>
              <a:buChar char="•"/>
            </a:pPr>
            <a:r>
              <a:rPr lang="en-US" i="1" dirty="0" smtClean="0"/>
              <a:t>Source wastewater must not be contaminated by</a:t>
            </a:r>
            <a:r>
              <a:rPr lang="en-US" i="1" baseline="0" dirty="0" smtClean="0"/>
              <a:t> </a:t>
            </a:r>
            <a:r>
              <a:rPr lang="en-US" i="1" dirty="0" smtClean="0"/>
              <a:t>human or animal wastes.</a:t>
            </a:r>
          </a:p>
          <a:p>
            <a:pPr marL="171450" indent="-171450">
              <a:buFont typeface="Arial" panose="020B0604020202020204" pitchFamily="34" charset="0"/>
              <a:buChar char="•"/>
            </a:pPr>
            <a:r>
              <a:rPr lang="en-US" i="1" dirty="0" smtClean="0"/>
              <a:t>The facility must connect to a sanitary sewer or other</a:t>
            </a:r>
            <a:r>
              <a:rPr lang="en-US" i="1" baseline="0" dirty="0" smtClean="0"/>
              <a:t> </a:t>
            </a:r>
            <a:r>
              <a:rPr lang="en-US" i="1" dirty="0" smtClean="0"/>
              <a:t>permitted wastewater disposal system.</a:t>
            </a:r>
          </a:p>
          <a:p>
            <a:pPr marL="171450" indent="-171450">
              <a:buFont typeface="Arial" panose="020B0604020202020204" pitchFamily="34" charset="0"/>
              <a:buChar char="•"/>
            </a:pPr>
            <a:r>
              <a:rPr lang="en-US" i="1" dirty="0" smtClean="0"/>
              <a:t>Wastewater reuse may not be covered under another</a:t>
            </a:r>
            <a:r>
              <a:rPr lang="en-US" i="1" baseline="0" dirty="0" smtClean="0"/>
              <a:t> </a:t>
            </a:r>
            <a:r>
              <a:rPr lang="en-US" i="1" dirty="0" smtClean="0"/>
              <a:t>general permit.</a:t>
            </a:r>
          </a:p>
          <a:p>
            <a:endParaRPr lang="en-US" dirty="0" smtClean="0"/>
          </a:p>
          <a:p>
            <a:endParaRPr lang="en-US" dirty="0" smtClean="0"/>
          </a:p>
        </p:txBody>
      </p:sp>
      <p:sp>
        <p:nvSpPr>
          <p:cNvPr id="4" name="Slide Number Placeholder 3"/>
          <p:cNvSpPr>
            <a:spLocks noGrp="1"/>
          </p:cNvSpPr>
          <p:nvPr>
            <p:ph type="sldNum" sz="quarter" idx="10"/>
          </p:nvPr>
        </p:nvSpPr>
        <p:spPr/>
        <p:txBody>
          <a:bodyPr/>
          <a:lstStyle/>
          <a:p>
            <a:fld id="{EAF82455-C0D0-4D1F-9AAC-DE7932F6FEA5}" type="slidenum">
              <a:rPr lang="en-US" smtClean="0"/>
              <a:pPr/>
              <a:t>5</a:t>
            </a:fld>
            <a:endParaRPr lang="en-US"/>
          </a:p>
        </p:txBody>
      </p:sp>
    </p:spTree>
    <p:extLst>
      <p:ext uri="{BB962C8B-B14F-4D97-AF65-F5344CB8AC3E}">
        <p14:creationId xmlns:p14="http://schemas.microsoft.com/office/powerpoint/2010/main" val="195103437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smtClean="0"/>
          </a:p>
          <a:p>
            <a:pPr marL="0" indent="0">
              <a:buNone/>
            </a:pPr>
            <a:r>
              <a:rPr lang="en-US" b="1" dirty="0" smtClean="0"/>
              <a:t>During the permanent</a:t>
            </a:r>
            <a:r>
              <a:rPr lang="en-US" b="1" baseline="0" dirty="0" smtClean="0"/>
              <a:t> rulemaking </a:t>
            </a:r>
            <a:r>
              <a:rPr lang="en-US" b="1" dirty="0" smtClean="0"/>
              <a:t>DEQ proposed:</a:t>
            </a:r>
          </a:p>
          <a:p>
            <a:pPr marL="171450" indent="-171450">
              <a:buFont typeface="Arial" panose="020B0604020202020204" pitchFamily="34" charset="0"/>
              <a:buChar char="•"/>
            </a:pPr>
            <a:r>
              <a:rPr lang="en-US" dirty="0" smtClean="0"/>
              <a:t>Modifications to the Municipal Stormwater permit listings and an equitable fee </a:t>
            </a:r>
            <a:r>
              <a:rPr lang="en-US" smtClean="0"/>
              <a:t>structure</a:t>
            </a:r>
            <a:r>
              <a:rPr lang="en-US" smtClean="0"/>
              <a:t>.</a:t>
            </a:r>
          </a:p>
          <a:p>
            <a:pPr marL="171450" indent="-171450">
              <a:buFont typeface="Arial" panose="020B0604020202020204" pitchFamily="34" charset="0"/>
              <a:buChar char="•"/>
            </a:pPr>
            <a:endParaRPr lang="en-US" dirty="0" smtClean="0"/>
          </a:p>
          <a:p>
            <a:endParaRPr lang="en-US" dirty="0" smtClean="0"/>
          </a:p>
          <a:p>
            <a:endParaRPr lang="en-US" dirty="0" smtClean="0"/>
          </a:p>
        </p:txBody>
      </p:sp>
      <p:sp>
        <p:nvSpPr>
          <p:cNvPr id="4" name="Slide Number Placeholder 3"/>
          <p:cNvSpPr>
            <a:spLocks noGrp="1"/>
          </p:cNvSpPr>
          <p:nvPr>
            <p:ph type="sldNum" sz="quarter" idx="10"/>
          </p:nvPr>
        </p:nvSpPr>
        <p:spPr/>
        <p:txBody>
          <a:bodyPr/>
          <a:lstStyle/>
          <a:p>
            <a:fld id="{EAF82455-C0D0-4D1F-9AAC-DE7932F6FEA5}" type="slidenum">
              <a:rPr lang="en-US" smtClean="0"/>
              <a:pPr/>
              <a:t>6</a:t>
            </a:fld>
            <a:endParaRPr lang="en-US"/>
          </a:p>
        </p:txBody>
      </p:sp>
    </p:spTree>
    <p:extLst>
      <p:ext uri="{BB962C8B-B14F-4D97-AF65-F5344CB8AC3E}">
        <p14:creationId xmlns:p14="http://schemas.microsoft.com/office/powerpoint/2010/main" val="179087203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414463" y="781050"/>
            <a:ext cx="4181475" cy="3136900"/>
          </a:xfrm>
        </p:spPr>
      </p:sp>
      <p:sp>
        <p:nvSpPr>
          <p:cNvPr id="3" name="Notes Placeholder 2"/>
          <p:cNvSpPr>
            <a:spLocks noGrp="1"/>
          </p:cNvSpPr>
          <p:nvPr>
            <p:ph type="body" idx="1"/>
          </p:nvPr>
        </p:nvSpPr>
        <p:spPr>
          <a:xfrm>
            <a:off x="381000" y="4092892"/>
            <a:ext cx="6248400" cy="4517708"/>
          </a:xfrm>
        </p:spPr>
        <p:txBody>
          <a:bodyPr/>
          <a:lstStyle/>
          <a:p>
            <a:r>
              <a:rPr lang="en-US" dirty="0" smtClean="0">
                <a:cs typeface="Times New Roman" panose="02020603050405020304" pitchFamily="18" charset="0"/>
              </a:rPr>
              <a:t>As a result of this rulemaking, fees for most individual and general permit holders fees would increase by 12 percent.  </a:t>
            </a:r>
          </a:p>
          <a:p>
            <a:endParaRPr lang="en-US" dirty="0" smtClean="0">
              <a:cs typeface="Times New Roman" panose="02020603050405020304" pitchFamily="18" charset="0"/>
            </a:endParaRPr>
          </a:p>
          <a:p>
            <a:r>
              <a:rPr lang="en-US" dirty="0" smtClean="0">
                <a:cs typeface="Times New Roman" panose="02020603050405020304" pitchFamily="18" charset="0"/>
              </a:rPr>
              <a:t>There are three exceptions:</a:t>
            </a:r>
          </a:p>
          <a:p>
            <a:endParaRPr lang="en-US" dirty="0" smtClean="0">
              <a:cs typeface="Times New Roman" panose="02020603050405020304" pitchFamily="18" charset="0"/>
            </a:endParaRPr>
          </a:p>
          <a:p>
            <a:r>
              <a:rPr lang="en-US" b="1" dirty="0" smtClean="0">
                <a:cs typeface="Times New Roman" panose="02020603050405020304" pitchFamily="18" charset="0"/>
              </a:rPr>
              <a:t>Suction dredge </a:t>
            </a:r>
            <a:r>
              <a:rPr lang="en-US" dirty="0" smtClean="0">
                <a:cs typeface="Times New Roman" panose="02020603050405020304" pitchFamily="18" charset="0"/>
              </a:rPr>
              <a:t>general permit fees do not increase. </a:t>
            </a:r>
          </a:p>
          <a:p>
            <a:endParaRPr lang="en-US" dirty="0" smtClean="0"/>
          </a:p>
          <a:p>
            <a:r>
              <a:rPr lang="en-US" b="1" dirty="0" smtClean="0"/>
              <a:t>Greywater </a:t>
            </a:r>
            <a:r>
              <a:rPr lang="en-US" dirty="0" smtClean="0"/>
              <a:t>general permit fees would not increase to encourage program implementation. (2401, 2402)</a:t>
            </a:r>
          </a:p>
          <a:p>
            <a:endParaRPr lang="en-US" dirty="0" smtClean="0">
              <a:cs typeface="Times New Roman" panose="02020603050405020304" pitchFamily="18" charset="0"/>
            </a:endParaRPr>
          </a:p>
          <a:p>
            <a:r>
              <a:rPr lang="en-US" b="1" dirty="0" smtClean="0"/>
              <a:t>Small off-stream mining </a:t>
            </a:r>
            <a:r>
              <a:rPr lang="en-US" dirty="0" smtClean="0"/>
              <a:t>operations do not have application fees or annual fees.  </a:t>
            </a:r>
          </a:p>
          <a:p>
            <a:endParaRPr lang="en-US" dirty="0" smtClean="0">
              <a:cs typeface="Times New Roman" panose="02020603050405020304" pitchFamily="18" charset="0"/>
            </a:endParaRPr>
          </a:p>
          <a:p>
            <a:r>
              <a:rPr lang="en-US" dirty="0" smtClean="0">
                <a:cs typeface="Times New Roman" panose="02020603050405020304" pitchFamily="18" charset="0"/>
              </a:rPr>
              <a:t>If adopted, the fee increases will be </a:t>
            </a:r>
            <a:r>
              <a:rPr lang="en-US" b="1" dirty="0" smtClean="0">
                <a:cs typeface="Times New Roman" panose="02020603050405020304" pitchFamily="18" charset="0"/>
              </a:rPr>
              <a:t>effective Jan.</a:t>
            </a:r>
            <a:r>
              <a:rPr lang="en-US" b="1" baseline="0" dirty="0" smtClean="0">
                <a:cs typeface="Times New Roman" panose="02020603050405020304" pitchFamily="18" charset="0"/>
              </a:rPr>
              <a:t> 1, 2016</a:t>
            </a:r>
            <a:r>
              <a:rPr lang="en-US" b="0" baseline="0" dirty="0" smtClean="0">
                <a:cs typeface="Times New Roman" panose="02020603050405020304" pitchFamily="18" charset="0"/>
              </a:rPr>
              <a:t> </a:t>
            </a:r>
          </a:p>
          <a:p>
            <a:endParaRPr lang="en-US" b="0" baseline="0" dirty="0" smtClean="0">
              <a:cs typeface="Times New Roman" panose="02020603050405020304" pitchFamily="18" charset="0"/>
            </a:endParaRPr>
          </a:p>
          <a:p>
            <a:r>
              <a:rPr lang="en-US" dirty="0" smtClean="0">
                <a:cs typeface="Times New Roman" panose="02020603050405020304" pitchFamily="18" charset="0"/>
              </a:rPr>
              <a:t>(NEXT SLIDE)</a:t>
            </a:r>
          </a:p>
          <a:p>
            <a:endParaRPr lang="en-US" dirty="0" smtClean="0">
              <a:cs typeface="Times New Roman" panose="02020603050405020304" pitchFamily="18" charset="0"/>
            </a:endParaRPr>
          </a:p>
          <a:p>
            <a:endParaRPr lang="en-US" dirty="0" smtClean="0">
              <a:cs typeface="Times New Roman" panose="02020603050405020304" pitchFamily="18" charset="0"/>
            </a:endParaRPr>
          </a:p>
          <a:p>
            <a:endParaRPr lang="en-US" dirty="0" smtClean="0">
              <a:cs typeface="Times New Roman" panose="02020603050405020304" pitchFamily="18" charset="0"/>
            </a:endParaRPr>
          </a:p>
          <a:p>
            <a:r>
              <a:rPr lang="en-US" i="1" u="sng" dirty="0">
                <a:cs typeface="Times New Roman" panose="02020603050405020304" pitchFamily="18" charset="0"/>
              </a:rPr>
              <a:t>N</a:t>
            </a:r>
            <a:r>
              <a:rPr lang="en-US" i="1" u="sng" dirty="0" smtClean="0">
                <a:cs typeface="Times New Roman" panose="02020603050405020304" pitchFamily="18" charset="0"/>
              </a:rPr>
              <a:t>ote:</a:t>
            </a:r>
            <a:r>
              <a:rPr lang="en-US" i="1" dirty="0" smtClean="0">
                <a:cs typeface="Times New Roman" panose="02020603050405020304" pitchFamily="18" charset="0"/>
              </a:rPr>
              <a:t> </a:t>
            </a:r>
          </a:p>
          <a:p>
            <a:r>
              <a:rPr lang="en-US" i="1" dirty="0" smtClean="0">
                <a:cs typeface="Times New Roman" panose="02020603050405020304" pitchFamily="18" charset="0"/>
              </a:rPr>
              <a:t>Based on recent (November 2014) counts, approx.</a:t>
            </a:r>
            <a:r>
              <a:rPr lang="en-US" i="1" dirty="0" smtClean="0">
                <a:solidFill>
                  <a:srgbClr val="FF0000"/>
                </a:solidFill>
                <a:cs typeface="Times New Roman" panose="02020603050405020304" pitchFamily="18" charset="0"/>
              </a:rPr>
              <a:t> </a:t>
            </a:r>
            <a:r>
              <a:rPr lang="en-US" i="1" dirty="0" smtClean="0">
                <a:cs typeface="Times New Roman" panose="02020603050405020304" pitchFamily="18" charset="0"/>
              </a:rPr>
              <a:t>3,500</a:t>
            </a:r>
            <a:r>
              <a:rPr lang="en-US" i="1" dirty="0" smtClean="0">
                <a:solidFill>
                  <a:srgbClr val="FF0000"/>
                </a:solidFill>
                <a:cs typeface="Times New Roman" panose="02020603050405020304" pitchFamily="18" charset="0"/>
              </a:rPr>
              <a:t> </a:t>
            </a:r>
            <a:r>
              <a:rPr lang="en-US" i="1" dirty="0" smtClean="0">
                <a:cs typeface="Times New Roman" panose="02020603050405020304" pitchFamily="18" charset="0"/>
              </a:rPr>
              <a:t>permit </a:t>
            </a:r>
            <a:r>
              <a:rPr lang="en-US" i="1" u="sng" dirty="0" smtClean="0">
                <a:cs typeface="Times New Roman" panose="02020603050405020304" pitchFamily="18" charset="0"/>
              </a:rPr>
              <a:t>holders</a:t>
            </a:r>
            <a:r>
              <a:rPr lang="en-US" i="1" dirty="0" smtClean="0">
                <a:cs typeface="Times New Roman" panose="02020603050405020304" pitchFamily="18" charset="0"/>
              </a:rPr>
              <a:t> affected by proposed fee increase. (The total number of permits – approx. 3,800 – affected is higher due to sites with multiple permits.)</a:t>
            </a:r>
          </a:p>
          <a:p>
            <a:pPr marL="171450" indent="-171450">
              <a:buFont typeface="Arial" panose="020B0604020202020204" pitchFamily="34" charset="0"/>
              <a:buChar char="•"/>
            </a:pPr>
            <a:r>
              <a:rPr lang="en-US" i="1" dirty="0" smtClean="0">
                <a:cs typeface="Times New Roman" panose="02020603050405020304" pitchFamily="18" charset="0"/>
              </a:rPr>
              <a:t>Oregon State Agencies: 128 permits</a:t>
            </a:r>
          </a:p>
          <a:p>
            <a:pPr marL="171450" indent="-171450">
              <a:buFont typeface="Arial" panose="020B0604020202020204" pitchFamily="34" charset="0"/>
              <a:buChar char="•"/>
            </a:pPr>
            <a:r>
              <a:rPr lang="en-US" i="1" dirty="0" smtClean="0">
                <a:cs typeface="Times New Roman" panose="02020603050405020304" pitchFamily="18" charset="0"/>
              </a:rPr>
              <a:t>Local </a:t>
            </a:r>
            <a:r>
              <a:rPr lang="en-US" i="1" dirty="0" err="1" smtClean="0">
                <a:cs typeface="Times New Roman" panose="02020603050405020304" pitchFamily="18" charset="0"/>
              </a:rPr>
              <a:t>Gov’s</a:t>
            </a:r>
            <a:r>
              <a:rPr lang="en-US" i="1" dirty="0" smtClean="0">
                <a:cs typeface="Times New Roman" panose="02020603050405020304" pitchFamily="18" charset="0"/>
              </a:rPr>
              <a:t>: 442 permits</a:t>
            </a:r>
          </a:p>
          <a:p>
            <a:pPr marL="171450" indent="-171450">
              <a:buFont typeface="Arial" panose="020B0604020202020204" pitchFamily="34" charset="0"/>
              <a:buChar char="•"/>
            </a:pPr>
            <a:r>
              <a:rPr lang="en-US" i="1" dirty="0" smtClean="0">
                <a:cs typeface="Times New Roman" panose="02020603050405020304" pitchFamily="18" charset="0"/>
              </a:rPr>
              <a:t>Large Business: 150 permits</a:t>
            </a:r>
          </a:p>
          <a:p>
            <a:pPr marL="171450" indent="-171450">
              <a:buFont typeface="Arial" panose="020B0604020202020204" pitchFamily="34" charset="0"/>
              <a:buChar char="•"/>
            </a:pPr>
            <a:r>
              <a:rPr lang="en-US" i="1" dirty="0" smtClean="0">
                <a:cs typeface="Times New Roman" panose="02020603050405020304" pitchFamily="18" charset="0"/>
              </a:rPr>
              <a:t>Small business: About 3,0000 permits</a:t>
            </a:r>
            <a:endParaRPr lang="en-US" dirty="0"/>
          </a:p>
        </p:txBody>
      </p:sp>
      <p:sp>
        <p:nvSpPr>
          <p:cNvPr id="4" name="Slide Number Placeholder 3"/>
          <p:cNvSpPr>
            <a:spLocks noGrp="1"/>
          </p:cNvSpPr>
          <p:nvPr>
            <p:ph type="sldNum" sz="quarter" idx="10"/>
          </p:nvPr>
        </p:nvSpPr>
        <p:spPr/>
        <p:txBody>
          <a:bodyPr/>
          <a:lstStyle/>
          <a:p>
            <a:fld id="{EAF82455-C0D0-4D1F-9AAC-DE7932F6FEA5}" type="slidenum">
              <a:rPr lang="en-US" smtClean="0"/>
              <a:pPr/>
              <a:t>7</a:t>
            </a:fld>
            <a:endParaRPr lang="en-US"/>
          </a:p>
        </p:txBody>
      </p:sp>
    </p:spTree>
    <p:extLst>
      <p:ext uri="{BB962C8B-B14F-4D97-AF65-F5344CB8AC3E}">
        <p14:creationId xmlns:p14="http://schemas.microsoft.com/office/powerpoint/2010/main" val="195833261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cs typeface="Times New Roman" panose="02020603050405020304" pitchFamily="18" charset="0"/>
              </a:rPr>
              <a:t>In conclusion, DEQ recommends the commission adopt the 12 percent fee increase as outlined in Attachment A of the staff report.</a:t>
            </a:r>
          </a:p>
          <a:p>
            <a:endParaRPr lang="en-US" dirty="0" smtClean="0">
              <a:cs typeface="Times New Roman" panose="02020603050405020304" pitchFamily="18" charset="0"/>
            </a:endParaRPr>
          </a:p>
          <a:p>
            <a:r>
              <a:rPr lang="en-US" dirty="0" smtClean="0">
                <a:cs typeface="Times New Roman" panose="02020603050405020304" pitchFamily="18" charset="0"/>
              </a:rPr>
              <a:t>Are there any questions or comments? </a:t>
            </a:r>
          </a:p>
          <a:p>
            <a:endParaRPr lang="en-US" dirty="0" smtClean="0">
              <a:cs typeface="Times New Roman" panose="02020603050405020304" pitchFamily="18" charset="0"/>
            </a:endParaRPr>
          </a:p>
          <a:p>
            <a:r>
              <a:rPr lang="en-US" dirty="0" smtClean="0">
                <a:cs typeface="Times New Roman" panose="02020603050405020304" pitchFamily="18" charset="0"/>
              </a:rPr>
              <a:t>Thank you Chari O’Keefe,</a:t>
            </a:r>
            <a:r>
              <a:rPr lang="en-US" baseline="0" dirty="0" smtClean="0">
                <a:cs typeface="Times New Roman" panose="02020603050405020304" pitchFamily="18" charset="0"/>
              </a:rPr>
              <a:t> members of the commission and Director Pedersen.</a:t>
            </a:r>
            <a:endParaRPr lang="en-US" dirty="0" smtClean="0">
              <a:cs typeface="Times New Roman" panose="02020603050405020304" pitchFamily="18" charset="0"/>
            </a:endParaRPr>
          </a:p>
          <a:p>
            <a:endParaRPr lang="en-US" dirty="0" smtClean="0">
              <a:cs typeface="Times New Roman" panose="02020603050405020304" pitchFamily="18" charset="0"/>
            </a:endParaRPr>
          </a:p>
          <a:p>
            <a:r>
              <a:rPr lang="en-US" dirty="0" smtClean="0">
                <a:cs typeface="Times New Roman" panose="02020603050405020304" pitchFamily="18" charset="0"/>
              </a:rPr>
              <a:t>(FINAL SLIDE)</a:t>
            </a:r>
          </a:p>
        </p:txBody>
      </p:sp>
      <p:sp>
        <p:nvSpPr>
          <p:cNvPr id="4" name="Slide Number Placeholder 3"/>
          <p:cNvSpPr>
            <a:spLocks noGrp="1"/>
          </p:cNvSpPr>
          <p:nvPr>
            <p:ph type="sldNum" sz="quarter" idx="10"/>
          </p:nvPr>
        </p:nvSpPr>
        <p:spPr/>
        <p:txBody>
          <a:bodyPr/>
          <a:lstStyle/>
          <a:p>
            <a:fld id="{EAF82455-C0D0-4D1F-9AAC-DE7932F6FEA5}" type="slidenum">
              <a:rPr lang="en-US" smtClean="0"/>
              <a:pPr/>
              <a:t>8</a:t>
            </a:fld>
            <a:endParaRPr lang="en-US"/>
          </a:p>
        </p:txBody>
      </p:sp>
    </p:spTree>
    <p:extLst>
      <p:ext uri="{BB962C8B-B14F-4D97-AF65-F5344CB8AC3E}">
        <p14:creationId xmlns:p14="http://schemas.microsoft.com/office/powerpoint/2010/main" val="280719227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981E06B6-2200-48FD-9B32-BE0D5073011D}" type="datetimeFigureOut">
              <a:rPr lang="en-US" smtClean="0"/>
              <a:pPr/>
              <a:t>11/30/2015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939E361-6CC3-4B93-8D02-0CA414705067}"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81E06B6-2200-48FD-9B32-BE0D5073011D}" type="datetimeFigureOut">
              <a:rPr lang="en-US" smtClean="0"/>
              <a:pPr/>
              <a:t>11/30/2015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939E361-6CC3-4B93-8D02-0CA414705067}"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81E06B6-2200-48FD-9B32-BE0D5073011D}" type="datetimeFigureOut">
              <a:rPr lang="en-US" smtClean="0"/>
              <a:pPr/>
              <a:t>11/30/2015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939E361-6CC3-4B93-8D02-0CA414705067}"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81E06B6-2200-48FD-9B32-BE0D5073011D}" type="datetimeFigureOut">
              <a:rPr lang="en-US" smtClean="0"/>
              <a:pPr/>
              <a:t>11/30/2015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939E361-6CC3-4B93-8D02-0CA414705067}"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81E06B6-2200-48FD-9B32-BE0D5073011D}" type="datetimeFigureOut">
              <a:rPr lang="en-US" smtClean="0"/>
              <a:pPr/>
              <a:t>11/30/2015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939E361-6CC3-4B93-8D02-0CA414705067}"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981E06B6-2200-48FD-9B32-BE0D5073011D}" type="datetimeFigureOut">
              <a:rPr lang="en-US" smtClean="0"/>
              <a:pPr/>
              <a:t>11/30/2015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939E361-6CC3-4B93-8D02-0CA414705067}"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981E06B6-2200-48FD-9B32-BE0D5073011D}" type="datetimeFigureOut">
              <a:rPr lang="en-US" smtClean="0"/>
              <a:pPr/>
              <a:t>11/30/2015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939E361-6CC3-4B93-8D02-0CA414705067}"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981E06B6-2200-48FD-9B32-BE0D5073011D}" type="datetimeFigureOut">
              <a:rPr lang="en-US" smtClean="0"/>
              <a:pPr/>
              <a:t>11/30/2015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939E361-6CC3-4B93-8D02-0CA414705067}"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81E06B6-2200-48FD-9B32-BE0D5073011D}" type="datetimeFigureOut">
              <a:rPr lang="en-US" smtClean="0"/>
              <a:pPr/>
              <a:t>11/30/2015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939E361-6CC3-4B93-8D02-0CA414705067}"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81E06B6-2200-48FD-9B32-BE0D5073011D}" type="datetimeFigureOut">
              <a:rPr lang="en-US" smtClean="0"/>
              <a:pPr/>
              <a:t>11/30/2015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939E361-6CC3-4B93-8D02-0CA414705067}"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81E06B6-2200-48FD-9B32-BE0D5073011D}" type="datetimeFigureOut">
              <a:rPr lang="en-US" smtClean="0"/>
              <a:pPr/>
              <a:t>11/30/2015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939E361-6CC3-4B93-8D02-0CA414705067}"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81E06B6-2200-48FD-9B32-BE0D5073011D}" type="datetimeFigureOut">
              <a:rPr lang="en-US" smtClean="0"/>
              <a:pPr/>
              <a:t>11/30/2015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939E361-6CC3-4B93-8D02-0CA414705067}"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3400" y="838200"/>
            <a:ext cx="8077200" cy="838199"/>
          </a:xfrm>
          <a:solidFill>
            <a:srgbClr val="439777"/>
          </a:solidFill>
        </p:spPr>
        <p:txBody>
          <a:bodyPr>
            <a:normAutofit/>
          </a:bodyPr>
          <a:lstStyle/>
          <a:p>
            <a:r>
              <a:rPr lang="en-US" sz="3200" dirty="0" smtClean="0">
                <a:solidFill>
                  <a:schemeClr val="bg1"/>
                </a:solidFill>
                <a:latin typeface="Arial" pitchFamily="34" charset="0"/>
                <a:cs typeface="Arial" pitchFamily="34" charset="0"/>
              </a:rPr>
              <a:t>Water Quality Permitting</a:t>
            </a:r>
            <a:endParaRPr lang="en-US" sz="3200" dirty="0">
              <a:solidFill>
                <a:schemeClr val="bg1"/>
              </a:solidFill>
              <a:latin typeface="Arial" pitchFamily="34" charset="0"/>
              <a:cs typeface="Arial" pitchFamily="34" charset="0"/>
            </a:endParaRPr>
          </a:p>
        </p:txBody>
      </p:sp>
      <p:sp>
        <p:nvSpPr>
          <p:cNvPr id="3" name="Subtitle 2"/>
          <p:cNvSpPr>
            <a:spLocks noGrp="1"/>
          </p:cNvSpPr>
          <p:nvPr>
            <p:ph type="subTitle" idx="1"/>
          </p:nvPr>
        </p:nvSpPr>
        <p:spPr>
          <a:xfrm>
            <a:off x="990600" y="2362200"/>
            <a:ext cx="7162800" cy="3429000"/>
          </a:xfrm>
        </p:spPr>
        <p:txBody>
          <a:bodyPr>
            <a:normAutofit fontScale="92500" lnSpcReduction="10000"/>
          </a:bodyPr>
          <a:lstStyle/>
          <a:p>
            <a:r>
              <a:rPr lang="en-US" sz="3600" b="1" dirty="0" smtClean="0">
                <a:latin typeface="Arial" pitchFamily="34" charset="0"/>
                <a:cs typeface="Arial" pitchFamily="34" charset="0"/>
              </a:rPr>
              <a:t>Agenda Item N</a:t>
            </a:r>
          </a:p>
          <a:p>
            <a:endParaRPr lang="en-US" sz="3600" dirty="0" smtClean="0">
              <a:latin typeface="Arial" pitchFamily="34" charset="0"/>
              <a:cs typeface="Arial" pitchFamily="34" charset="0"/>
            </a:endParaRPr>
          </a:p>
          <a:p>
            <a:r>
              <a:rPr lang="en-US" sz="3600" dirty="0">
                <a:latin typeface="Arial" pitchFamily="34" charset="0"/>
                <a:cs typeface="Arial" pitchFamily="34" charset="0"/>
              </a:rPr>
              <a:t>Action item: </a:t>
            </a:r>
            <a:r>
              <a:rPr lang="en-US" sz="3600" dirty="0" smtClean="0">
                <a:latin typeface="Arial" pitchFamily="34" charset="0"/>
                <a:cs typeface="Arial" pitchFamily="34" charset="0"/>
              </a:rPr>
              <a:t>Proposed rules for </a:t>
            </a:r>
            <a:r>
              <a:rPr lang="en-US" sz="3600" dirty="0">
                <a:latin typeface="Arial" pitchFamily="34" charset="0"/>
                <a:cs typeface="Arial" pitchFamily="34" charset="0"/>
              </a:rPr>
              <a:t>wastewater permit fee </a:t>
            </a:r>
            <a:r>
              <a:rPr lang="en-US" sz="3600" dirty="0" smtClean="0">
                <a:latin typeface="Arial" pitchFamily="34" charset="0"/>
                <a:cs typeface="Arial" pitchFamily="34" charset="0"/>
              </a:rPr>
              <a:t>increases</a:t>
            </a:r>
          </a:p>
          <a:p>
            <a:endParaRPr lang="en-US" sz="2800" dirty="0" smtClean="0">
              <a:latin typeface="Arial" pitchFamily="34" charset="0"/>
              <a:cs typeface="Arial" pitchFamily="34" charset="0"/>
            </a:endParaRPr>
          </a:p>
          <a:p>
            <a:pPr algn="r">
              <a:lnSpc>
                <a:spcPct val="110000"/>
              </a:lnSpc>
              <a:spcBef>
                <a:spcPts val="0"/>
              </a:spcBef>
            </a:pPr>
            <a:r>
              <a:rPr lang="en-US" sz="2800" dirty="0" smtClean="0">
                <a:latin typeface="Arial" pitchFamily="34" charset="0"/>
                <a:cs typeface="Arial" pitchFamily="34" charset="0"/>
              </a:rPr>
              <a:t>December 10, 2015</a:t>
            </a:r>
          </a:p>
          <a:p>
            <a:pPr algn="r">
              <a:lnSpc>
                <a:spcPct val="110000"/>
              </a:lnSpc>
              <a:spcBef>
                <a:spcPts val="0"/>
              </a:spcBef>
            </a:pPr>
            <a:r>
              <a:rPr lang="en-US" sz="2800" dirty="0" smtClean="0">
                <a:latin typeface="Arial" pitchFamily="34" charset="0"/>
                <a:cs typeface="Arial" pitchFamily="34" charset="0"/>
              </a:rPr>
              <a:t>Portland, Oregon</a:t>
            </a:r>
          </a:p>
        </p:txBody>
      </p:sp>
      <p:sp>
        <p:nvSpPr>
          <p:cNvPr id="4" name="Rectangle 3"/>
          <p:cNvSpPr/>
          <p:nvPr/>
        </p:nvSpPr>
        <p:spPr>
          <a:xfrm>
            <a:off x="0" y="6096000"/>
            <a:ext cx="8153400" cy="533400"/>
          </a:xfrm>
          <a:prstGeom prst="rect">
            <a:avLst/>
          </a:prstGeom>
          <a:solidFill>
            <a:srgbClr val="3F8D6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000" dirty="0" smtClean="0">
                <a:latin typeface="Arial" pitchFamily="34" charset="0"/>
                <a:cs typeface="Arial" pitchFamily="34" charset="0"/>
              </a:rPr>
              <a:t>    Presenters: Ron Doughten, Adam Coutu and William Knight    |   Oregon Department of Environmental Quality</a:t>
            </a:r>
            <a:endParaRPr lang="en-US" sz="1200" dirty="0">
              <a:latin typeface="Arial" pitchFamily="34" charset="0"/>
              <a:cs typeface="Arial" pitchFamily="34" charset="0"/>
            </a:endParaRPr>
          </a:p>
        </p:txBody>
      </p:sp>
      <p:pic>
        <p:nvPicPr>
          <p:cNvPr id="5" name="Picture 4" descr="Logo Color RegularSM.jpg"/>
          <p:cNvPicPr>
            <a:picLocks noChangeAspect="1"/>
          </p:cNvPicPr>
          <p:nvPr/>
        </p:nvPicPr>
        <p:blipFill>
          <a:blip r:embed="rId3" cstate="print"/>
          <a:stretch>
            <a:fillRect/>
          </a:stretch>
        </p:blipFill>
        <p:spPr>
          <a:xfrm>
            <a:off x="8458200" y="6019800"/>
            <a:ext cx="320040" cy="731520"/>
          </a:xfrm>
          <a:prstGeom prst="rect">
            <a:avLst/>
          </a:prstGeom>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990600" y="1066800"/>
            <a:ext cx="7162800" cy="4724400"/>
          </a:xfrm>
        </p:spPr>
        <p:txBody>
          <a:bodyPr>
            <a:normAutofit/>
          </a:bodyPr>
          <a:lstStyle/>
          <a:p>
            <a:pPr algn="l"/>
            <a:r>
              <a:rPr lang="en-US" sz="3600" b="1" dirty="0" smtClean="0">
                <a:solidFill>
                  <a:schemeClr val="tx1"/>
                </a:solidFill>
                <a:latin typeface="Arial" pitchFamily="34" charset="0"/>
                <a:cs typeface="Arial" pitchFamily="34" charset="0"/>
              </a:rPr>
              <a:t>What is proposed?</a:t>
            </a:r>
          </a:p>
          <a:p>
            <a:pPr algn="l"/>
            <a:endParaRPr lang="en-US" sz="2800" dirty="0" smtClean="0">
              <a:solidFill>
                <a:schemeClr val="tx1"/>
              </a:solidFill>
              <a:latin typeface="Arial" pitchFamily="34" charset="0"/>
              <a:cs typeface="Arial" pitchFamily="34" charset="0"/>
            </a:endParaRPr>
          </a:p>
          <a:p>
            <a:pPr algn="l">
              <a:buClr>
                <a:schemeClr val="hlink"/>
              </a:buClr>
            </a:pPr>
            <a:endParaRPr lang="en-US" sz="2800" dirty="0">
              <a:solidFill>
                <a:schemeClr val="tx1"/>
              </a:solidFill>
            </a:endParaRPr>
          </a:p>
          <a:p>
            <a:pPr algn="l">
              <a:buClr>
                <a:schemeClr val="hlink"/>
              </a:buClr>
            </a:pPr>
            <a:r>
              <a:rPr lang="en-US" dirty="0" smtClean="0">
                <a:solidFill>
                  <a:schemeClr val="tx1"/>
                </a:solidFill>
              </a:rPr>
              <a:t>A one-time 12 percent </a:t>
            </a:r>
            <a:r>
              <a:rPr lang="en-US" dirty="0">
                <a:solidFill>
                  <a:schemeClr val="tx1"/>
                </a:solidFill>
              </a:rPr>
              <a:t>increase of </a:t>
            </a:r>
            <a:r>
              <a:rPr lang="en-US" dirty="0" smtClean="0">
                <a:solidFill>
                  <a:schemeClr val="tx1"/>
                </a:solidFill>
              </a:rPr>
              <a:t>water quality permit fees effective Jan. </a:t>
            </a:r>
            <a:r>
              <a:rPr lang="en-US" dirty="0" smtClean="0">
                <a:solidFill>
                  <a:schemeClr val="tx1"/>
                </a:solidFill>
              </a:rPr>
              <a:t>1, 2016</a:t>
            </a:r>
            <a:endParaRPr lang="en-US" dirty="0">
              <a:solidFill>
                <a:schemeClr val="tx1"/>
              </a:solidFill>
            </a:endParaRPr>
          </a:p>
        </p:txBody>
      </p:sp>
      <p:pic>
        <p:nvPicPr>
          <p:cNvPr id="5" name="Picture 4" descr="Logo Color RegularSM.jpg"/>
          <p:cNvPicPr>
            <a:picLocks noChangeAspect="1"/>
          </p:cNvPicPr>
          <p:nvPr/>
        </p:nvPicPr>
        <p:blipFill>
          <a:blip r:embed="rId3" cstate="print"/>
          <a:stretch>
            <a:fillRect/>
          </a:stretch>
        </p:blipFill>
        <p:spPr>
          <a:xfrm>
            <a:off x="8458200" y="6019800"/>
            <a:ext cx="320040" cy="731520"/>
          </a:xfrm>
          <a:prstGeom prst="rect">
            <a:avLst/>
          </a:prstGeom>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1935162"/>
          </a:xfrm>
        </p:spPr>
        <p:txBody>
          <a:bodyPr>
            <a:normAutofit/>
          </a:bodyPr>
          <a:lstStyle/>
          <a:p>
            <a:r>
              <a:rPr lang="en-US" b="1" dirty="0" smtClean="0"/>
              <a:t>Fees Support DEQ’s Water Quality Permitting Program</a:t>
            </a:r>
            <a:endParaRPr lang="en-US" b="1" dirty="0"/>
          </a:p>
        </p:txBody>
      </p:sp>
      <p:sp>
        <p:nvSpPr>
          <p:cNvPr id="3" name="Content Placeholder 2"/>
          <p:cNvSpPr>
            <a:spLocks noGrp="1"/>
          </p:cNvSpPr>
          <p:nvPr>
            <p:ph idx="1"/>
          </p:nvPr>
        </p:nvSpPr>
        <p:spPr>
          <a:xfrm>
            <a:off x="457200" y="2332037"/>
            <a:ext cx="8229600" cy="3154363"/>
          </a:xfrm>
        </p:spPr>
        <p:txBody>
          <a:bodyPr/>
          <a:lstStyle/>
          <a:p>
            <a:pPr marL="0" indent="0">
              <a:buNone/>
            </a:pPr>
            <a:r>
              <a:rPr lang="en-US" sz="3600" dirty="0" smtClean="0"/>
              <a:t>The 2015 Oregon Legislature approved:</a:t>
            </a:r>
          </a:p>
          <a:p>
            <a:pPr marL="571500"/>
            <a:r>
              <a:rPr lang="en-US" dirty="0" smtClean="0"/>
              <a:t>Restoration of </a:t>
            </a:r>
            <a:r>
              <a:rPr lang="en-US" dirty="0"/>
              <a:t>six </a:t>
            </a:r>
            <a:r>
              <a:rPr lang="en-US" dirty="0" smtClean="0"/>
              <a:t>positions</a:t>
            </a:r>
            <a:endParaRPr lang="en-US" dirty="0"/>
          </a:p>
          <a:p>
            <a:pPr marL="571500"/>
            <a:r>
              <a:rPr lang="en-US" dirty="0" smtClean="0"/>
              <a:t>Replacing DEQ’s data management system</a:t>
            </a:r>
          </a:p>
          <a:p>
            <a:pPr marL="571500"/>
            <a:r>
              <a:rPr lang="en-US" dirty="0" smtClean="0"/>
              <a:t>Increasing permit fees to keep pace with increasing operating costs</a:t>
            </a:r>
            <a:endParaRPr lang="en-US" dirty="0"/>
          </a:p>
        </p:txBody>
      </p:sp>
      <p:pic>
        <p:nvPicPr>
          <p:cNvPr id="4" name="Picture 3" descr="Logo Color RegularSM.jpg"/>
          <p:cNvPicPr>
            <a:picLocks noChangeAspect="1"/>
          </p:cNvPicPr>
          <p:nvPr/>
        </p:nvPicPr>
        <p:blipFill>
          <a:blip r:embed="rId3" cstate="print"/>
          <a:stretch>
            <a:fillRect/>
          </a:stretch>
        </p:blipFill>
        <p:spPr>
          <a:xfrm>
            <a:off x="8458200" y="6019800"/>
            <a:ext cx="320040" cy="731520"/>
          </a:xfrm>
          <a:prstGeom prst="rect">
            <a:avLst/>
          </a:prstGeom>
        </p:spPr>
      </p:pic>
    </p:spTree>
    <p:extLst>
      <p:ext uri="{BB962C8B-B14F-4D97-AF65-F5344CB8AC3E}">
        <p14:creationId xmlns:p14="http://schemas.microsoft.com/office/powerpoint/2010/main" val="308453855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990600" y="1066800"/>
            <a:ext cx="7467600" cy="5334000"/>
          </a:xfrm>
        </p:spPr>
        <p:txBody>
          <a:bodyPr>
            <a:normAutofit/>
          </a:bodyPr>
          <a:lstStyle/>
          <a:p>
            <a:pPr algn="l"/>
            <a:r>
              <a:rPr lang="en-US" sz="3600" b="1" dirty="0" smtClean="0">
                <a:solidFill>
                  <a:schemeClr val="tx1"/>
                </a:solidFill>
                <a:latin typeface="Arial" pitchFamily="34" charset="0"/>
                <a:cs typeface="Arial" pitchFamily="34" charset="0"/>
              </a:rPr>
              <a:t>Recent WQ Permit Fee Increases</a:t>
            </a:r>
          </a:p>
          <a:p>
            <a:pPr algn="l"/>
            <a:endParaRPr lang="en-US" sz="2400" dirty="0" smtClean="0">
              <a:solidFill>
                <a:schemeClr val="tx1"/>
              </a:solidFill>
            </a:endParaRPr>
          </a:p>
          <a:p>
            <a:pPr algn="l"/>
            <a:r>
              <a:rPr lang="en-US" sz="2400" dirty="0" smtClean="0">
                <a:solidFill>
                  <a:schemeClr val="tx1"/>
                </a:solidFill>
              </a:rPr>
              <a:t>DEQ </a:t>
            </a:r>
            <a:r>
              <a:rPr lang="en-US" sz="2400" dirty="0">
                <a:solidFill>
                  <a:schemeClr val="tx1"/>
                </a:solidFill>
              </a:rPr>
              <a:t>implemented </a:t>
            </a:r>
            <a:r>
              <a:rPr lang="en-US" sz="2400" dirty="0" smtClean="0">
                <a:solidFill>
                  <a:schemeClr val="tx1"/>
                </a:solidFill>
              </a:rPr>
              <a:t>annual fee </a:t>
            </a:r>
            <a:r>
              <a:rPr lang="en-US" sz="2400" dirty="0">
                <a:solidFill>
                  <a:schemeClr val="tx1"/>
                </a:solidFill>
              </a:rPr>
              <a:t>increases </a:t>
            </a:r>
            <a:r>
              <a:rPr lang="en-US" sz="2400" dirty="0" smtClean="0">
                <a:solidFill>
                  <a:schemeClr val="tx1"/>
                </a:solidFill>
              </a:rPr>
              <a:t>beginning in 2007.</a:t>
            </a:r>
          </a:p>
          <a:p>
            <a:pPr algn="l"/>
            <a:endParaRPr lang="en-US" sz="2800" dirty="0" smtClean="0">
              <a:solidFill>
                <a:schemeClr val="tx1"/>
              </a:solidFill>
            </a:endParaRPr>
          </a:p>
          <a:p>
            <a:pPr algn="l"/>
            <a:endParaRPr lang="en-US" sz="2800" dirty="0">
              <a:solidFill>
                <a:schemeClr val="tx1"/>
              </a:solidFill>
            </a:endParaRPr>
          </a:p>
          <a:p>
            <a:pPr algn="l"/>
            <a:endParaRPr lang="en-US" sz="2800" dirty="0" smtClean="0">
              <a:solidFill>
                <a:schemeClr val="tx1"/>
              </a:solidFill>
            </a:endParaRPr>
          </a:p>
          <a:p>
            <a:pPr algn="l"/>
            <a:endParaRPr lang="en-US" sz="2800" dirty="0" smtClean="0">
              <a:solidFill>
                <a:schemeClr val="tx1"/>
              </a:solidFill>
            </a:endParaRPr>
          </a:p>
          <a:p>
            <a:pPr algn="l"/>
            <a:endParaRPr lang="en-US" sz="2800" dirty="0">
              <a:solidFill>
                <a:schemeClr val="tx1"/>
              </a:solidFill>
            </a:endParaRPr>
          </a:p>
          <a:p>
            <a:pPr algn="l"/>
            <a:r>
              <a:rPr lang="en-US" sz="2400" dirty="0" smtClean="0">
                <a:solidFill>
                  <a:schemeClr val="tx1"/>
                </a:solidFill>
              </a:rPr>
              <a:t>DEQ does not plan to propose an </a:t>
            </a:r>
            <a:r>
              <a:rPr lang="en-US" sz="2400" dirty="0" smtClean="0">
                <a:solidFill>
                  <a:schemeClr val="tx1"/>
                </a:solidFill>
              </a:rPr>
              <a:t>additional annual </a:t>
            </a:r>
            <a:r>
              <a:rPr lang="en-US" sz="2400" dirty="0" smtClean="0">
                <a:solidFill>
                  <a:schemeClr val="tx1"/>
                </a:solidFill>
              </a:rPr>
              <a:t>fee increase during the 2015-2017 biennium.</a:t>
            </a:r>
            <a:endParaRPr lang="en-US" sz="2400" dirty="0">
              <a:solidFill>
                <a:schemeClr val="tx1"/>
              </a:solidFill>
            </a:endParaRPr>
          </a:p>
          <a:p>
            <a:pPr algn="l"/>
            <a:endParaRPr lang="en-US" sz="2800" dirty="0" smtClean="0">
              <a:solidFill>
                <a:schemeClr val="tx1"/>
              </a:solidFill>
              <a:latin typeface="Arial" pitchFamily="34" charset="0"/>
              <a:cs typeface="Arial" pitchFamily="34" charset="0"/>
            </a:endParaRPr>
          </a:p>
        </p:txBody>
      </p:sp>
      <p:pic>
        <p:nvPicPr>
          <p:cNvPr id="5" name="Picture 4" descr="Logo Color RegularSM.jpg"/>
          <p:cNvPicPr>
            <a:picLocks noChangeAspect="1"/>
          </p:cNvPicPr>
          <p:nvPr/>
        </p:nvPicPr>
        <p:blipFill>
          <a:blip r:embed="rId3" cstate="print"/>
          <a:stretch>
            <a:fillRect/>
          </a:stretch>
        </p:blipFill>
        <p:spPr>
          <a:xfrm>
            <a:off x="8458200" y="6019800"/>
            <a:ext cx="320040" cy="731520"/>
          </a:xfrm>
          <a:prstGeom prst="rect">
            <a:avLst/>
          </a:prstGeom>
        </p:spPr>
      </p:pic>
      <p:graphicFrame>
        <p:nvGraphicFramePr>
          <p:cNvPr id="4" name="Table 3"/>
          <p:cNvGraphicFramePr>
            <a:graphicFrameLocks noGrp="1"/>
          </p:cNvGraphicFramePr>
          <p:nvPr>
            <p:extLst>
              <p:ext uri="{D42A27DB-BD31-4B8C-83A1-F6EECF244321}">
                <p14:modId xmlns:p14="http://schemas.microsoft.com/office/powerpoint/2010/main" val="3548576684"/>
              </p:ext>
            </p:extLst>
          </p:nvPr>
        </p:nvGraphicFramePr>
        <p:xfrm>
          <a:off x="1066800" y="3200400"/>
          <a:ext cx="7086600" cy="1295400"/>
        </p:xfrm>
        <a:graphic>
          <a:graphicData uri="http://schemas.openxmlformats.org/drawingml/2006/table">
            <a:tbl>
              <a:tblPr firstRow="1" bandRow="1">
                <a:tableStyleId>{5C22544A-7EE6-4342-B048-85BDC9FD1C3A}</a:tableStyleId>
              </a:tblPr>
              <a:tblGrid>
                <a:gridCol w="885825"/>
                <a:gridCol w="885825"/>
                <a:gridCol w="885825"/>
                <a:gridCol w="885825"/>
                <a:gridCol w="885825"/>
                <a:gridCol w="885825"/>
                <a:gridCol w="885825"/>
                <a:gridCol w="885825"/>
              </a:tblGrid>
              <a:tr h="647700">
                <a:tc>
                  <a:txBody>
                    <a:bodyPr/>
                    <a:lstStyle/>
                    <a:p>
                      <a:pPr algn="ctr"/>
                      <a:r>
                        <a:rPr lang="en-US" dirty="0" smtClean="0"/>
                        <a:t>2007</a:t>
                      </a:r>
                      <a:endParaRPr lang="en-US" dirty="0"/>
                    </a:p>
                  </a:txBody>
                  <a:tcPr/>
                </a:tc>
                <a:tc>
                  <a:txBody>
                    <a:bodyPr/>
                    <a:lstStyle/>
                    <a:p>
                      <a:pPr algn="ctr"/>
                      <a:r>
                        <a:rPr lang="en-US" dirty="0" smtClean="0"/>
                        <a:t>2008</a:t>
                      </a:r>
                      <a:endParaRPr lang="en-US" dirty="0"/>
                    </a:p>
                  </a:txBody>
                  <a:tcPr/>
                </a:tc>
                <a:tc>
                  <a:txBody>
                    <a:bodyPr/>
                    <a:lstStyle/>
                    <a:p>
                      <a:pPr algn="ctr"/>
                      <a:r>
                        <a:rPr lang="en-US" dirty="0" smtClean="0"/>
                        <a:t>2009</a:t>
                      </a:r>
                      <a:endParaRPr lang="en-US" dirty="0"/>
                    </a:p>
                  </a:txBody>
                  <a:tcPr/>
                </a:tc>
                <a:tc>
                  <a:txBody>
                    <a:bodyPr/>
                    <a:lstStyle/>
                    <a:p>
                      <a:pPr algn="ctr"/>
                      <a:r>
                        <a:rPr lang="en-US" dirty="0" smtClean="0"/>
                        <a:t>2010</a:t>
                      </a:r>
                      <a:endParaRPr lang="en-US" dirty="0"/>
                    </a:p>
                  </a:txBody>
                  <a:tcPr/>
                </a:tc>
                <a:tc>
                  <a:txBody>
                    <a:bodyPr/>
                    <a:lstStyle/>
                    <a:p>
                      <a:pPr algn="ctr"/>
                      <a:r>
                        <a:rPr lang="en-US" dirty="0" smtClean="0"/>
                        <a:t>2011</a:t>
                      </a:r>
                      <a:endParaRPr lang="en-US" dirty="0"/>
                    </a:p>
                  </a:txBody>
                  <a:tcPr/>
                </a:tc>
                <a:tc>
                  <a:txBody>
                    <a:bodyPr/>
                    <a:lstStyle/>
                    <a:p>
                      <a:pPr algn="ctr"/>
                      <a:r>
                        <a:rPr lang="en-US" dirty="0" smtClean="0"/>
                        <a:t>2012</a:t>
                      </a:r>
                      <a:endParaRPr lang="en-US" dirty="0"/>
                    </a:p>
                  </a:txBody>
                  <a:tcPr/>
                </a:tc>
                <a:tc>
                  <a:txBody>
                    <a:bodyPr/>
                    <a:lstStyle/>
                    <a:p>
                      <a:pPr algn="ctr"/>
                      <a:r>
                        <a:rPr lang="en-US" dirty="0" smtClean="0"/>
                        <a:t>2013</a:t>
                      </a:r>
                      <a:endParaRPr lang="en-US" dirty="0"/>
                    </a:p>
                  </a:txBody>
                  <a:tcPr/>
                </a:tc>
                <a:tc>
                  <a:txBody>
                    <a:bodyPr/>
                    <a:lstStyle/>
                    <a:p>
                      <a:pPr algn="ctr"/>
                      <a:r>
                        <a:rPr lang="en-US" dirty="0" smtClean="0"/>
                        <a:t>2014</a:t>
                      </a:r>
                      <a:endParaRPr lang="en-US" dirty="0"/>
                    </a:p>
                  </a:txBody>
                  <a:tcPr/>
                </a:tc>
              </a:tr>
              <a:tr h="647700">
                <a:tc>
                  <a:txBody>
                    <a:bodyPr/>
                    <a:lstStyle/>
                    <a:p>
                      <a:pPr algn="ctr"/>
                      <a:r>
                        <a:rPr lang="en-US" dirty="0" smtClean="0"/>
                        <a:t>3%</a:t>
                      </a:r>
                      <a:endParaRPr lang="en-US" dirty="0"/>
                    </a:p>
                  </a:txBody>
                  <a:tcPr/>
                </a:tc>
                <a:tc>
                  <a:txBody>
                    <a:bodyPr/>
                    <a:lstStyle/>
                    <a:p>
                      <a:pPr algn="ctr"/>
                      <a:r>
                        <a:rPr lang="en-US" dirty="0" smtClean="0"/>
                        <a:t>3%</a:t>
                      </a:r>
                      <a:endParaRPr lang="en-US" dirty="0"/>
                    </a:p>
                  </a:txBody>
                  <a:tcPr/>
                </a:tc>
                <a:tc>
                  <a:txBody>
                    <a:bodyPr/>
                    <a:lstStyle/>
                    <a:p>
                      <a:pPr algn="ctr"/>
                      <a:r>
                        <a:rPr lang="en-US" sz="1600" dirty="0" smtClean="0"/>
                        <a:t>No</a:t>
                      </a:r>
                      <a:r>
                        <a:rPr lang="en-US" sz="1600" baseline="0" dirty="0" smtClean="0"/>
                        <a:t> Increase</a:t>
                      </a:r>
                      <a:endParaRPr lang="en-US" sz="1600" dirty="0" smtClean="0"/>
                    </a:p>
                  </a:txBody>
                  <a:tcPr/>
                </a:tc>
                <a:tc>
                  <a:txBody>
                    <a:bodyPr/>
                    <a:lstStyle/>
                    <a:p>
                      <a:pPr algn="ctr"/>
                      <a:r>
                        <a:rPr lang="en-US" dirty="0" smtClean="0"/>
                        <a:t>3%</a:t>
                      </a:r>
                      <a:endParaRPr lang="en-US" dirty="0"/>
                    </a:p>
                  </a:txBody>
                  <a:tcPr/>
                </a:tc>
                <a:tc>
                  <a:txBody>
                    <a:bodyPr/>
                    <a:lstStyle/>
                    <a:p>
                      <a:pPr algn="ctr"/>
                      <a:r>
                        <a:rPr lang="en-US" dirty="0" smtClean="0"/>
                        <a:t>2%</a:t>
                      </a:r>
                      <a:endParaRPr lang="en-US" dirty="0"/>
                    </a:p>
                  </a:txBody>
                  <a:tcPr/>
                </a:tc>
                <a:tc>
                  <a:txBody>
                    <a:bodyPr/>
                    <a:lstStyle/>
                    <a:p>
                      <a:pPr algn="ctr"/>
                      <a:r>
                        <a:rPr lang="en-US" dirty="0" smtClean="0"/>
                        <a:t>2.7%</a:t>
                      </a:r>
                      <a:endParaRPr lang="en-US" dirty="0"/>
                    </a:p>
                  </a:txBody>
                  <a:tcPr/>
                </a:tc>
                <a:tc>
                  <a:txBody>
                    <a:bodyPr/>
                    <a:lstStyle/>
                    <a:p>
                      <a:pPr algn="ctr"/>
                      <a:r>
                        <a:rPr lang="en-US" dirty="0" smtClean="0"/>
                        <a:t>2.9%</a:t>
                      </a:r>
                      <a:endParaRPr lang="en-US" dirty="0"/>
                    </a:p>
                  </a:txBody>
                  <a:tcPr/>
                </a:tc>
                <a:tc>
                  <a:txBody>
                    <a:bodyPr/>
                    <a:lstStyle/>
                    <a:p>
                      <a:pPr algn="ctr"/>
                      <a:r>
                        <a:rPr lang="en-US" dirty="0" smtClean="0"/>
                        <a:t>2.9%</a:t>
                      </a:r>
                      <a:endParaRPr lang="en-US" dirty="0"/>
                    </a:p>
                  </a:txBody>
                  <a:tcPr/>
                </a:tc>
              </a:tr>
            </a:tbl>
          </a:graphicData>
        </a:graphic>
      </p:graphicFrame>
    </p:spTree>
    <p:extLst>
      <p:ext uri="{BB962C8B-B14F-4D97-AF65-F5344CB8AC3E}">
        <p14:creationId xmlns:p14="http://schemas.microsoft.com/office/powerpoint/2010/main" val="285690416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Permit Fee Rulemaking Action Items</a:t>
            </a:r>
            <a:br>
              <a:rPr lang="en-US" b="1" dirty="0" smtClean="0"/>
            </a:br>
            <a:endParaRPr lang="en-US" sz="3600" b="1" dirty="0"/>
          </a:p>
        </p:txBody>
      </p:sp>
      <p:sp>
        <p:nvSpPr>
          <p:cNvPr id="3" name="Content Placeholder 2"/>
          <p:cNvSpPr>
            <a:spLocks noGrp="1"/>
          </p:cNvSpPr>
          <p:nvPr>
            <p:ph idx="1"/>
          </p:nvPr>
        </p:nvSpPr>
        <p:spPr/>
        <p:txBody>
          <a:bodyPr>
            <a:normAutofit/>
          </a:bodyPr>
          <a:lstStyle/>
          <a:p>
            <a:pPr marL="0" indent="0">
              <a:buNone/>
            </a:pPr>
            <a:endParaRPr lang="en-US" dirty="0" smtClean="0"/>
          </a:p>
          <a:p>
            <a:pPr marL="0" indent="0">
              <a:buNone/>
            </a:pPr>
            <a:r>
              <a:rPr lang="en-US" dirty="0" smtClean="0"/>
              <a:t>DEQ </a:t>
            </a:r>
            <a:r>
              <a:rPr lang="en-US" dirty="0" smtClean="0"/>
              <a:t>added existing permits to the tables:</a:t>
            </a:r>
          </a:p>
          <a:p>
            <a:r>
              <a:rPr lang="en-US" dirty="0" smtClean="0"/>
              <a:t>Underground </a:t>
            </a:r>
            <a:r>
              <a:rPr lang="en-US" dirty="0"/>
              <a:t>Injection Control </a:t>
            </a:r>
            <a:endParaRPr lang="en-US" dirty="0" smtClean="0"/>
          </a:p>
          <a:p>
            <a:r>
              <a:rPr lang="en-US" dirty="0" smtClean="0"/>
              <a:t>Industrial Water Reuse</a:t>
            </a:r>
          </a:p>
          <a:p>
            <a:endParaRPr lang="en-US" dirty="0" smtClean="0"/>
          </a:p>
        </p:txBody>
      </p:sp>
      <p:pic>
        <p:nvPicPr>
          <p:cNvPr id="4" name="Picture 3" descr="Logo Color RegularSM.jpg"/>
          <p:cNvPicPr>
            <a:picLocks noChangeAspect="1"/>
          </p:cNvPicPr>
          <p:nvPr/>
        </p:nvPicPr>
        <p:blipFill>
          <a:blip r:embed="rId3" cstate="print"/>
          <a:stretch>
            <a:fillRect/>
          </a:stretch>
        </p:blipFill>
        <p:spPr>
          <a:xfrm>
            <a:off x="8458200" y="6019800"/>
            <a:ext cx="320040" cy="731520"/>
          </a:xfrm>
          <a:prstGeom prst="rect">
            <a:avLst/>
          </a:prstGeom>
        </p:spPr>
      </p:pic>
    </p:spTree>
    <p:extLst>
      <p:ext uri="{BB962C8B-B14F-4D97-AF65-F5344CB8AC3E}">
        <p14:creationId xmlns:p14="http://schemas.microsoft.com/office/powerpoint/2010/main" val="51783248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Permit Fee Rulemaking Action Items</a:t>
            </a:r>
            <a:br>
              <a:rPr lang="en-US" b="1" dirty="0" smtClean="0"/>
            </a:br>
            <a:endParaRPr lang="en-US" sz="3600" b="1" dirty="0"/>
          </a:p>
        </p:txBody>
      </p:sp>
      <p:sp>
        <p:nvSpPr>
          <p:cNvPr id="3" name="Content Placeholder 2"/>
          <p:cNvSpPr>
            <a:spLocks noGrp="1"/>
          </p:cNvSpPr>
          <p:nvPr>
            <p:ph idx="1"/>
          </p:nvPr>
        </p:nvSpPr>
        <p:spPr/>
        <p:txBody>
          <a:bodyPr>
            <a:normAutofit/>
          </a:bodyPr>
          <a:lstStyle/>
          <a:p>
            <a:endParaRPr lang="en-US" dirty="0" smtClean="0"/>
          </a:p>
          <a:p>
            <a:pPr marL="0" indent="0">
              <a:buNone/>
            </a:pPr>
            <a:r>
              <a:rPr lang="en-US" dirty="0" smtClean="0"/>
              <a:t>DEQ also proposed:</a:t>
            </a:r>
            <a:endParaRPr lang="en-US" dirty="0"/>
          </a:p>
          <a:p>
            <a:r>
              <a:rPr lang="en-US" dirty="0" smtClean="0"/>
              <a:t>Modifications to the Municipal Stormwater permit listings and equitable fee structure</a:t>
            </a:r>
          </a:p>
        </p:txBody>
      </p:sp>
      <p:pic>
        <p:nvPicPr>
          <p:cNvPr id="4" name="Picture 3" descr="Logo Color RegularSM.jpg"/>
          <p:cNvPicPr>
            <a:picLocks noChangeAspect="1"/>
          </p:cNvPicPr>
          <p:nvPr/>
        </p:nvPicPr>
        <p:blipFill>
          <a:blip r:embed="rId3" cstate="print"/>
          <a:stretch>
            <a:fillRect/>
          </a:stretch>
        </p:blipFill>
        <p:spPr>
          <a:xfrm>
            <a:off x="8458200" y="6019800"/>
            <a:ext cx="320040" cy="731520"/>
          </a:xfrm>
          <a:prstGeom prst="rect">
            <a:avLst/>
          </a:prstGeom>
        </p:spPr>
      </p:pic>
    </p:spTree>
    <p:extLst>
      <p:ext uri="{BB962C8B-B14F-4D97-AF65-F5344CB8AC3E}">
        <p14:creationId xmlns:p14="http://schemas.microsoft.com/office/powerpoint/2010/main" val="293212850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990600" y="1066800"/>
            <a:ext cx="7162800" cy="4724400"/>
          </a:xfrm>
        </p:spPr>
        <p:txBody>
          <a:bodyPr>
            <a:normAutofit/>
          </a:bodyPr>
          <a:lstStyle/>
          <a:p>
            <a:pPr algn="l"/>
            <a:r>
              <a:rPr lang="en-US" sz="3600" b="1" dirty="0" smtClean="0">
                <a:solidFill>
                  <a:schemeClr val="tx1"/>
                </a:solidFill>
                <a:latin typeface="Arial" pitchFamily="34" charset="0"/>
                <a:cs typeface="Arial" pitchFamily="34" charset="0"/>
              </a:rPr>
              <a:t>Who would be affected? </a:t>
            </a:r>
            <a:endParaRPr lang="en-US" sz="2800" b="1" dirty="0" smtClean="0">
              <a:solidFill>
                <a:schemeClr val="tx1"/>
              </a:solidFill>
              <a:latin typeface="Arial" pitchFamily="34" charset="0"/>
              <a:cs typeface="Arial" pitchFamily="34" charset="0"/>
            </a:endParaRPr>
          </a:p>
          <a:p>
            <a:pPr lvl="0" algn="l">
              <a:lnSpc>
                <a:spcPct val="90000"/>
              </a:lnSpc>
            </a:pPr>
            <a:endParaRPr lang="en-US" sz="2800" dirty="0" smtClean="0">
              <a:solidFill>
                <a:prstClr val="black"/>
              </a:solidFill>
            </a:endParaRPr>
          </a:p>
          <a:p>
            <a:pPr lvl="0" algn="l">
              <a:lnSpc>
                <a:spcPct val="90000"/>
              </a:lnSpc>
            </a:pPr>
            <a:r>
              <a:rPr lang="en-US" sz="2800" dirty="0" smtClean="0">
                <a:solidFill>
                  <a:prstClr val="black"/>
                </a:solidFill>
              </a:rPr>
              <a:t>Most </a:t>
            </a:r>
            <a:r>
              <a:rPr lang="en-US" sz="2800" dirty="0">
                <a:solidFill>
                  <a:prstClr val="black"/>
                </a:solidFill>
              </a:rPr>
              <a:t>individual and general </a:t>
            </a:r>
            <a:r>
              <a:rPr lang="en-US" sz="2800" dirty="0" smtClean="0">
                <a:solidFill>
                  <a:prstClr val="black"/>
                </a:solidFill>
              </a:rPr>
              <a:t>water quality permit holders.</a:t>
            </a:r>
            <a:endParaRPr lang="en-US" sz="1600" dirty="0">
              <a:solidFill>
                <a:prstClr val="black"/>
              </a:solidFill>
            </a:endParaRPr>
          </a:p>
          <a:p>
            <a:pPr lvl="0" algn="l">
              <a:lnSpc>
                <a:spcPct val="90000"/>
              </a:lnSpc>
            </a:pPr>
            <a:endParaRPr lang="en-US" sz="2800" dirty="0" smtClean="0">
              <a:solidFill>
                <a:prstClr val="black"/>
              </a:solidFill>
            </a:endParaRPr>
          </a:p>
          <a:p>
            <a:pPr lvl="0" algn="l">
              <a:lnSpc>
                <a:spcPct val="90000"/>
              </a:lnSpc>
            </a:pPr>
            <a:r>
              <a:rPr lang="en-US" sz="2800" dirty="0" smtClean="0">
                <a:solidFill>
                  <a:prstClr val="black"/>
                </a:solidFill>
              </a:rPr>
              <a:t>Exceptions</a:t>
            </a:r>
            <a:r>
              <a:rPr lang="en-US" sz="2800" dirty="0">
                <a:solidFill>
                  <a:prstClr val="black"/>
                </a:solidFill>
              </a:rPr>
              <a:t>: S</a:t>
            </a:r>
            <a:r>
              <a:rPr lang="en-US" sz="2800" dirty="0" smtClean="0">
                <a:solidFill>
                  <a:prstClr val="black"/>
                </a:solidFill>
              </a:rPr>
              <a:t>uction </a:t>
            </a:r>
            <a:r>
              <a:rPr lang="en-US" sz="2800" dirty="0">
                <a:solidFill>
                  <a:prstClr val="black"/>
                </a:solidFill>
              </a:rPr>
              <a:t>dredge, </a:t>
            </a:r>
            <a:r>
              <a:rPr lang="en-US" sz="2800" dirty="0" smtClean="0">
                <a:solidFill>
                  <a:prstClr val="black"/>
                </a:solidFill>
              </a:rPr>
              <a:t>greywater </a:t>
            </a:r>
            <a:r>
              <a:rPr lang="en-US" sz="2800" dirty="0">
                <a:solidFill>
                  <a:prstClr val="black"/>
                </a:solidFill>
              </a:rPr>
              <a:t>and small </a:t>
            </a:r>
            <a:r>
              <a:rPr lang="en-US" sz="2800" dirty="0" smtClean="0">
                <a:solidFill>
                  <a:prstClr val="black"/>
                </a:solidFill>
              </a:rPr>
              <a:t>off-stream </a:t>
            </a:r>
            <a:r>
              <a:rPr lang="en-US" sz="2800" dirty="0">
                <a:solidFill>
                  <a:prstClr val="black"/>
                </a:solidFill>
              </a:rPr>
              <a:t>mining </a:t>
            </a:r>
            <a:r>
              <a:rPr lang="en-US" sz="2800" dirty="0" smtClean="0">
                <a:solidFill>
                  <a:prstClr val="black"/>
                </a:solidFill>
              </a:rPr>
              <a:t>operations.</a:t>
            </a:r>
            <a:endParaRPr lang="en-US" sz="2800" dirty="0">
              <a:solidFill>
                <a:prstClr val="black"/>
              </a:solidFill>
            </a:endParaRPr>
          </a:p>
          <a:p>
            <a:pPr marL="742950" lvl="1" indent="-285750" algn="l">
              <a:lnSpc>
                <a:spcPct val="90000"/>
              </a:lnSpc>
              <a:buFont typeface="Arial" panose="020B0604020202020204" pitchFamily="34" charset="0"/>
              <a:buChar char="•"/>
            </a:pPr>
            <a:endParaRPr lang="en-US" sz="1600" dirty="0">
              <a:solidFill>
                <a:prstClr val="black"/>
              </a:solidFill>
            </a:endParaRPr>
          </a:p>
          <a:p>
            <a:pPr marL="742950" lvl="1" indent="-285750" algn="l">
              <a:lnSpc>
                <a:spcPct val="90000"/>
              </a:lnSpc>
              <a:buFont typeface="Arial" panose="020B0604020202020204" pitchFamily="34" charset="0"/>
              <a:buChar char="•"/>
            </a:pPr>
            <a:endParaRPr lang="en-US" sz="1600" dirty="0">
              <a:solidFill>
                <a:prstClr val="black"/>
              </a:solidFill>
            </a:endParaRPr>
          </a:p>
        </p:txBody>
      </p:sp>
      <p:pic>
        <p:nvPicPr>
          <p:cNvPr id="5" name="Picture 4" descr="Logo Color RegularSM.jpg"/>
          <p:cNvPicPr>
            <a:picLocks noChangeAspect="1"/>
          </p:cNvPicPr>
          <p:nvPr/>
        </p:nvPicPr>
        <p:blipFill>
          <a:blip r:embed="rId3" cstate="print"/>
          <a:stretch>
            <a:fillRect/>
          </a:stretch>
        </p:blipFill>
        <p:spPr>
          <a:xfrm>
            <a:off x="8458200" y="6019800"/>
            <a:ext cx="320040" cy="731520"/>
          </a:xfrm>
          <a:prstGeom prst="rect">
            <a:avLst/>
          </a:prstGeom>
        </p:spPr>
      </p:pic>
    </p:spTree>
    <p:extLst>
      <p:ext uri="{BB962C8B-B14F-4D97-AF65-F5344CB8AC3E}">
        <p14:creationId xmlns:p14="http://schemas.microsoft.com/office/powerpoint/2010/main" val="316345646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990600" y="1066800"/>
            <a:ext cx="7162800" cy="4724400"/>
          </a:xfrm>
        </p:spPr>
        <p:txBody>
          <a:bodyPr>
            <a:normAutofit/>
          </a:bodyPr>
          <a:lstStyle/>
          <a:p>
            <a:pPr algn="l"/>
            <a:r>
              <a:rPr lang="en-US" sz="3600" b="1" dirty="0" smtClean="0">
                <a:solidFill>
                  <a:schemeClr val="tx1"/>
                </a:solidFill>
                <a:latin typeface="Arial" pitchFamily="34" charset="0"/>
                <a:cs typeface="Arial" pitchFamily="34" charset="0"/>
              </a:rPr>
              <a:t>Conclusion</a:t>
            </a:r>
          </a:p>
          <a:p>
            <a:pPr lvl="0" algn="l">
              <a:lnSpc>
                <a:spcPct val="80000"/>
              </a:lnSpc>
              <a:buClr>
                <a:srgbClr val="0000FF"/>
              </a:buClr>
            </a:pPr>
            <a:endParaRPr lang="en-US" sz="2800" dirty="0" smtClean="0">
              <a:solidFill>
                <a:prstClr val="black"/>
              </a:solidFill>
            </a:endParaRPr>
          </a:p>
          <a:p>
            <a:pPr lvl="0">
              <a:lnSpc>
                <a:spcPct val="150000"/>
              </a:lnSpc>
              <a:spcAft>
                <a:spcPts val="600"/>
              </a:spcAft>
              <a:buClr>
                <a:srgbClr val="0000FF"/>
              </a:buClr>
            </a:pPr>
            <a:r>
              <a:rPr lang="en-US" sz="2800" dirty="0" smtClean="0">
                <a:solidFill>
                  <a:prstClr val="black"/>
                </a:solidFill>
              </a:rPr>
              <a:t>DEQ </a:t>
            </a:r>
            <a:r>
              <a:rPr lang="en-US" sz="2800" dirty="0">
                <a:solidFill>
                  <a:prstClr val="black"/>
                </a:solidFill>
              </a:rPr>
              <a:t>recommends the </a:t>
            </a:r>
            <a:r>
              <a:rPr lang="en-US" sz="2800" dirty="0" smtClean="0">
                <a:solidFill>
                  <a:prstClr val="black"/>
                </a:solidFill>
              </a:rPr>
              <a:t>Commission </a:t>
            </a:r>
            <a:r>
              <a:rPr lang="en-US" sz="2800" dirty="0">
                <a:solidFill>
                  <a:prstClr val="black"/>
                </a:solidFill>
              </a:rPr>
              <a:t>adopt </a:t>
            </a:r>
            <a:r>
              <a:rPr lang="en-US" sz="2800" dirty="0" smtClean="0">
                <a:solidFill>
                  <a:prstClr val="black"/>
                </a:solidFill>
              </a:rPr>
              <a:t>the </a:t>
            </a:r>
          </a:p>
          <a:p>
            <a:pPr lvl="0">
              <a:lnSpc>
                <a:spcPct val="150000"/>
              </a:lnSpc>
              <a:spcAft>
                <a:spcPts val="600"/>
              </a:spcAft>
              <a:buClr>
                <a:srgbClr val="0000FF"/>
              </a:buClr>
            </a:pPr>
            <a:r>
              <a:rPr lang="en-US" sz="2800" dirty="0" smtClean="0">
                <a:solidFill>
                  <a:prstClr val="black"/>
                </a:solidFill>
              </a:rPr>
              <a:t>the proposed rules </a:t>
            </a:r>
            <a:r>
              <a:rPr lang="en-US" sz="2800" dirty="0" smtClean="0">
                <a:solidFill>
                  <a:prstClr val="black"/>
                </a:solidFill>
              </a:rPr>
              <a:t>as </a:t>
            </a:r>
            <a:r>
              <a:rPr lang="en-US" sz="2800" dirty="0">
                <a:solidFill>
                  <a:prstClr val="black"/>
                </a:solidFill>
              </a:rPr>
              <a:t>outlined </a:t>
            </a:r>
            <a:r>
              <a:rPr lang="en-US" sz="2800" dirty="0" smtClean="0">
                <a:solidFill>
                  <a:prstClr val="black"/>
                </a:solidFill>
              </a:rPr>
              <a:t>in </a:t>
            </a:r>
          </a:p>
          <a:p>
            <a:pPr lvl="0">
              <a:lnSpc>
                <a:spcPct val="150000"/>
              </a:lnSpc>
              <a:spcAft>
                <a:spcPts val="600"/>
              </a:spcAft>
              <a:buClr>
                <a:srgbClr val="0000FF"/>
              </a:buClr>
            </a:pPr>
            <a:r>
              <a:rPr lang="en-US" sz="2800" dirty="0" smtClean="0">
                <a:solidFill>
                  <a:prstClr val="black"/>
                </a:solidFill>
              </a:rPr>
              <a:t>Attachment </a:t>
            </a:r>
            <a:r>
              <a:rPr lang="en-US" sz="2800" dirty="0">
                <a:solidFill>
                  <a:prstClr val="black"/>
                </a:solidFill>
              </a:rPr>
              <a:t>A of the staff report. </a:t>
            </a:r>
          </a:p>
        </p:txBody>
      </p:sp>
      <p:pic>
        <p:nvPicPr>
          <p:cNvPr id="5" name="Picture 4" descr="Logo Color RegularSM.jpg"/>
          <p:cNvPicPr>
            <a:picLocks noChangeAspect="1"/>
          </p:cNvPicPr>
          <p:nvPr/>
        </p:nvPicPr>
        <p:blipFill>
          <a:blip r:embed="rId3" cstate="print"/>
          <a:stretch>
            <a:fillRect/>
          </a:stretch>
        </p:blipFill>
        <p:spPr>
          <a:xfrm>
            <a:off x="8458200" y="6019800"/>
            <a:ext cx="320040" cy="731520"/>
          </a:xfrm>
          <a:prstGeom prst="rect">
            <a:avLst/>
          </a:prstGeom>
        </p:spPr>
      </p:pic>
    </p:spTree>
    <p:extLst>
      <p:ext uri="{BB962C8B-B14F-4D97-AF65-F5344CB8AC3E}">
        <p14:creationId xmlns:p14="http://schemas.microsoft.com/office/powerpoint/2010/main" val="2374456051"/>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Category xmlns="$ListId:docs;">Select...</Category>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B0CD84B94D70954A8943F4E849EE2A17" ma:contentTypeVersion="" ma:contentTypeDescription="Create a new document." ma:contentTypeScope="" ma:versionID="887cb48b8a52bc2cbf76a96f9f3db619">
  <xsd:schema xmlns:xsd="http://www.w3.org/2001/XMLSchema" xmlns:xs="http://www.w3.org/2001/XMLSchema" xmlns:p="http://schemas.microsoft.com/office/2006/metadata/properties" xmlns:ns2="$ListId:docs;" targetNamespace="http://schemas.microsoft.com/office/2006/metadata/properties" ma:root="true" ma:fieldsID="3d9add8d7f66833ac2ce47954ca4475e" ns2:_="">
    <xsd:import namespace="$ListId:docs;"/>
    <xsd:element name="properties">
      <xsd:complexType>
        <xsd:sequence>
          <xsd:element name="documentManagement">
            <xsd:complexType>
              <xsd:all>
                <xsd:element ref="ns2:Category"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ListId:docs;" elementFormDefault="qualified">
    <xsd:import namespace="http://schemas.microsoft.com/office/2006/documentManagement/types"/>
    <xsd:import namespace="http://schemas.microsoft.com/office/infopath/2007/PartnerControls"/>
    <xsd:element name="Category" ma:index="8" nillable="true" ma:displayName="Category" ma:default="Select..." ma:format="Dropdown" ma:internalName="Category">
      <xsd:simpleType>
        <xsd:restriction base="dms:Choice">
          <xsd:enumeration value="Select..."/>
          <xsd:enumeration value="Rough Draft"/>
          <xsd:enumeration value="Draft"/>
          <xsd:enumeration value="Team Review"/>
          <xsd:enumeration value="Review"/>
          <xsd:enumeration value="Preview"/>
          <xsd:enumeration value="Final"/>
          <xsd:enumeration value="Publish"/>
          <xsd:enumeration value="Research"/>
          <xsd:enumeration value="Supporting Document"/>
          <xsd:enumeration value="Blank"/>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FC5EE9F4-9CDD-402A-87AA-B4099179ECEE}">
  <ds:schemaRefs>
    <ds:schemaRef ds:uri="$ListId:docs;"/>
    <ds:schemaRef ds:uri="http://purl.org/dc/terms/"/>
    <ds:schemaRef ds:uri="http://schemas.microsoft.com/office/2006/documentManagement/types"/>
    <ds:schemaRef ds:uri="http://purl.org/dc/dcmitype/"/>
    <ds:schemaRef ds:uri="http://www.w3.org/XML/1998/namespace"/>
    <ds:schemaRef ds:uri="http://schemas.microsoft.com/office/2006/metadata/properties"/>
    <ds:schemaRef ds:uri="http://purl.org/dc/elements/1.1/"/>
    <ds:schemaRef ds:uri="http://schemas.microsoft.com/office/infopath/2007/PartnerControls"/>
    <ds:schemaRef ds:uri="http://schemas.openxmlformats.org/package/2006/metadata/core-properties"/>
  </ds:schemaRefs>
</ds:datastoreItem>
</file>

<file path=customXml/itemProps2.xml><?xml version="1.0" encoding="utf-8"?>
<ds:datastoreItem xmlns:ds="http://schemas.openxmlformats.org/officeDocument/2006/customXml" ds:itemID="{46716641-0EF6-442D-8A68-D38C5E41037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ListId:docs;"/>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0C64C764-6038-40E1-BB64-EBA2F8C741B9}">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PPTtemplate</Template>
  <TotalTime>858</TotalTime>
  <Words>1126</Words>
  <Application>Microsoft Office PowerPoint</Application>
  <PresentationFormat>On-screen Show (4:3)</PresentationFormat>
  <Paragraphs>178</Paragraphs>
  <Slides>8</Slides>
  <Notes>8</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8</vt:i4>
      </vt:variant>
    </vt:vector>
  </HeadingPairs>
  <TitlesOfParts>
    <vt:vector size="12" baseType="lpstr">
      <vt:lpstr>Arial</vt:lpstr>
      <vt:lpstr>Calibri</vt:lpstr>
      <vt:lpstr>Times New Roman</vt:lpstr>
      <vt:lpstr>Office Theme</vt:lpstr>
      <vt:lpstr>Water Quality Permitting</vt:lpstr>
      <vt:lpstr>PowerPoint Presentation</vt:lpstr>
      <vt:lpstr>Fees Support DEQ’s Water Quality Permitting Program</vt:lpstr>
      <vt:lpstr>PowerPoint Presentation</vt:lpstr>
      <vt:lpstr>Permit Fee Rulemaking Action Items </vt:lpstr>
      <vt:lpstr>Permit Fee Rulemaking Action Items </vt:lpstr>
      <vt:lpstr>PowerPoint Presentation</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 for EQC Meeting AND Public Hearing</dc:title>
  <dc:creator>KNIGHT William</dc:creator>
  <cp:lastModifiedBy>KNIGHT William</cp:lastModifiedBy>
  <cp:revision>71</cp:revision>
  <cp:lastPrinted>2014-10-29T18:11:45Z</cp:lastPrinted>
  <dcterms:created xsi:type="dcterms:W3CDTF">2014-10-24T16:52:56Z</dcterms:created>
  <dcterms:modified xsi:type="dcterms:W3CDTF">2015-11-30T22:42:38Z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0x010100B0CD84B94D70954A8943F4E849EE2A17</vt:lpwstr>
  </property>
</Properties>
</file>