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543" autoAdjust="0"/>
  </p:normalViewPr>
  <p:slideViewPr>
    <p:cSldViewPr>
      <p:cViewPr>
        <p:scale>
          <a:sx n="60" d="100"/>
          <a:sy n="60" d="100"/>
        </p:scale>
        <p:origin x="206" y="-754"/>
      </p:cViewPr>
      <p:guideLst>
        <p:guide orient="horz" pos="2160"/>
        <p:guide pos="2880"/>
      </p:guideLst>
    </p:cSldViewPr>
  </p:slideViewPr>
  <p:notesTextViewPr>
    <p:cViewPr>
      <p:scale>
        <a:sx n="100" d="100"/>
        <a:sy n="100" d="100"/>
      </p:scale>
      <p:origin x="0" y="-432"/>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11/30/2015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11/30/2015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a:t>
            </a:r>
            <a:r>
              <a:rPr lang="en-US" baseline="0" dirty="0" smtClean="0">
                <a:solidFill>
                  <a:srgbClr val="000000"/>
                </a:solidFill>
                <a:cs typeface="Times New Roman" pitchFamily="18" charset="0"/>
              </a:rPr>
              <a:t>and Program Development Section.</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little history on our fee increases and how we determine what we need to cover our operating costs…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authorized 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commission also adopted permit fee increases in 2008, 2010, 2011 and 2012, 2013 and 2014 to cover increased program costs.  DEQ 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During 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split.</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12% fee increase was calculated to also replace the revenue DEQ would have generated from the up to 3% fee increases in calendar years 2015 and 2016. Without the explicit legislative permission to seek the 12% fee increase, DEQ could have conducted two fee rulemakings under its existing authorities (one in 2015 and one in 2016) for 3% each. The fees increased</a:t>
            </a:r>
            <a:r>
              <a:rPr lang="en-US" sz="1200" u="none" kern="1200" baseline="0" dirty="0" smtClean="0">
                <a:solidFill>
                  <a:schemeClr val="tx1"/>
                </a:solidFill>
                <a:effectLst/>
                <a:latin typeface="+mn-lt"/>
                <a:ea typeface="+mn-ea"/>
                <a:cs typeface="+mn-cs"/>
              </a:rPr>
              <a:t> by 12% will be approximately 6% higher than they would have been upon adoption of a second 3% fee increase in 2016.</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p>
          <a:p>
            <a:r>
              <a:rPr lang="en-US" sz="1200" kern="1200" dirty="0" smtClean="0">
                <a:solidFill>
                  <a:schemeClr val="tx1"/>
                </a:solidFill>
                <a:effectLst/>
                <a:latin typeface="+mn-lt"/>
                <a:ea typeface="+mn-ea"/>
                <a:cs typeface="+mn-cs"/>
              </a:rPr>
              <a:t>Thank you members of the commission, William back to you.</a:t>
            </a: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a:t>
            </a:r>
            <a:r>
              <a:rPr lang="en-US" dirty="0" smtClean="0"/>
              <a:t>an equitable </a:t>
            </a:r>
            <a:r>
              <a:rPr lang="en-US" dirty="0" smtClean="0"/>
              <a:t>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a:t>
            </a:r>
            <a:r>
              <a:rPr lang="en-US" smtClean="0"/>
              <a:t>(2401, 2402)</a:t>
            </a:r>
            <a:endParaRPr lang="en-US" dirty="0" smtClean="0"/>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r>
              <a:rPr lang="en-US" sz="3600" b="1" dirty="0" smtClean="0">
                <a:latin typeface="Arial" pitchFamily="34" charset="0"/>
                <a:cs typeface="Arial" pitchFamily="34" charset="0"/>
              </a:rPr>
              <a:t>N</a:t>
            </a:r>
            <a:endParaRPr lang="en-US" sz="3600" b="1" dirty="0" smtClean="0">
              <a:latin typeface="Arial" pitchFamily="34" charset="0"/>
              <a:cs typeface="Arial" pitchFamily="34" charset="0"/>
            </a:endParaRP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a:t>
            </a:r>
            <a:r>
              <a:rPr lang="en-US" sz="2800" dirty="0" smtClean="0">
                <a:latin typeface="Arial" pitchFamily="34" charset="0"/>
                <a:cs typeface="Arial" pitchFamily="34" charset="0"/>
              </a:rPr>
              <a:t>10, </a:t>
            </a:r>
            <a:r>
              <a:rPr lang="en-US" sz="2800" dirty="0" smtClean="0">
                <a:latin typeface="Arial" pitchFamily="34" charset="0"/>
                <a:cs typeface="Arial" pitchFamily="34" charset="0"/>
              </a:rPr>
              <a:t>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a:t>
            </a:r>
            <a:r>
              <a:rPr lang="en-US" sz="1000" dirty="0" smtClean="0">
                <a:latin typeface="Arial" pitchFamily="34" charset="0"/>
                <a:cs typeface="Arial" pitchFamily="34" charset="0"/>
              </a:rPr>
              <a:t>Doughten, Adam Coutu and William </a:t>
            </a:r>
            <a:r>
              <a:rPr lang="en-US" sz="1000" dirty="0" smtClean="0">
                <a:latin typeface="Arial" pitchFamily="34" charset="0"/>
                <a:cs typeface="Arial" pitchFamily="34" charset="0"/>
              </a:rPr>
              <a:t>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purl.org/dc/elements/1.1/"/>
    <ds:schemaRef ds:uri="http://schemas.microsoft.com/office/2006/documentManagement/types"/>
    <ds:schemaRef ds:uri="$ListId:doc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PPTtemplate</Template>
  <TotalTime>830</TotalTime>
  <Words>1038</Words>
  <Application>Microsoft Office PowerPoint</Application>
  <PresentationFormat>On-screen Show (4:3)</PresentationFormat>
  <Paragraphs>168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68</cp:revision>
  <cp:lastPrinted>2014-10-29T18:11:45Z</cp:lastPrinted>
  <dcterms:created xsi:type="dcterms:W3CDTF">2014-10-24T16:52:56Z</dcterms:created>
  <dcterms:modified xsi:type="dcterms:W3CDTF">2015-11-30T17:41:59Z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