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58" d="100"/>
          <a:sy n="58" d="100"/>
        </p:scale>
        <p:origin x="2538" y="72"/>
      </p:cViewPr>
      <p:guideLst>
        <p:guide orient="horz" pos="2160"/>
        <p:guide pos="2880"/>
      </p:guideLst>
    </p:cSldViewPr>
  </p:slideViewPr>
  <p:notesTextViewPr>
    <p:cViewPr>
      <p:scale>
        <a:sx n="100" d="100"/>
        <a:sy n="100" d="100"/>
      </p:scale>
      <p:origin x="0" y="-378"/>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11/19/2015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11/19/2015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Thank you William and Ron, greetings Chair O’Keefe and members of the commission, Director Pedersen. For the record I am Adam Coutu, operations and policy analyst for DEQ’s Water Quality Program.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little history on our fee increases and how we determine what we need to cover our operating costs…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2005 Legislature authorized the commission to increase fees by </a:t>
            </a:r>
            <a:r>
              <a:rPr lang="en-US" sz="1200" b="1" kern="1200" dirty="0" smtClean="0">
                <a:solidFill>
                  <a:schemeClr val="tx1"/>
                </a:solidFill>
                <a:effectLst/>
                <a:latin typeface="+mn-lt"/>
                <a:ea typeface="+mn-ea"/>
                <a:cs typeface="+mn-cs"/>
              </a:rPr>
              <a:t>no more than 3 percent </a:t>
            </a:r>
            <a:r>
              <a:rPr lang="en-US" sz="1200" kern="1200" dirty="0" smtClean="0">
                <a:solidFill>
                  <a:schemeClr val="tx1"/>
                </a:solidFill>
                <a:effectLst/>
                <a:latin typeface="+mn-lt"/>
                <a:ea typeface="+mn-ea"/>
                <a:cs typeface="+mn-cs"/>
              </a:rPr>
              <a:t>each year. The Blue Ribbon Committee recommended fees </a:t>
            </a:r>
            <a:r>
              <a:rPr lang="en-US" sz="1200" u="none"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60 percent of operating costs</a:t>
            </a:r>
            <a:r>
              <a:rPr lang="en-US" sz="1200" u="none" kern="1200" dirty="0" smtClean="0">
                <a:solidFill>
                  <a:schemeClr val="tx1"/>
                </a:solidFill>
                <a:effectLst/>
                <a:latin typeface="+mn-lt"/>
                <a:ea typeface="+mn-ea"/>
                <a:cs typeface="+mn-cs"/>
              </a:rPr>
              <a:t>, and General Fund and federal funds support 40% of operating costs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The first up-to-3% fee increase was adopted in 2007.  </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commission also adopted permit fee increases in 2008, 2010, 2011 and 2012, 2013 and 2014 to cover increased program costs.  DEQ did</a:t>
            </a:r>
            <a:r>
              <a:rPr lang="en-US" sz="1200" u="none" kern="1200" baseline="0" dirty="0" smtClean="0">
                <a:solidFill>
                  <a:schemeClr val="tx1"/>
                </a:solidFill>
                <a:effectLst/>
                <a:latin typeface="+mn-lt"/>
                <a:ea typeface="+mn-ea"/>
                <a:cs typeface="+mn-cs"/>
              </a:rPr>
              <a:t> not increase fees in 2009 during the recession when DEQ’s cost increases were arrested.</a:t>
            </a:r>
            <a:r>
              <a:rPr lang="en-US" sz="1200" u="none" kern="1200" dirty="0" smtClean="0">
                <a:solidFill>
                  <a:schemeClr val="tx1"/>
                </a:solidFill>
                <a:effectLst/>
                <a:latin typeface="+mn-lt"/>
                <a:ea typeface="+mn-ea"/>
                <a:cs typeface="+mn-cs"/>
              </a:rPr>
              <a:t> During some </a:t>
            </a:r>
            <a:r>
              <a:rPr lang="en-US" sz="1200" u="none" kern="1200" baseline="0" dirty="0" smtClean="0">
                <a:solidFill>
                  <a:schemeClr val="tx1"/>
                </a:solidFill>
                <a:effectLst/>
                <a:latin typeface="+mn-lt"/>
                <a:ea typeface="+mn-ea"/>
                <a:cs typeface="+mn-cs"/>
              </a:rPr>
              <a:t>years, the permitting program’s costs have increased by more than three percent.  For example, DEQ estimated our budgeted expenditures increased by 7.1% in Fiscal Year 2014 and by 5.8% Fiscal Year 2015.</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Over time, the public funded share of the program declined below 40% because of legislative reductions to General Fund and the loss of purchasing power of federal grant dollars.</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To determine the size of the fee increase, we estimated how much revenue we expected to collect in 2015-17 without any fee increases, then calculated how much we would need to increase fees in order to fund our base budget and the wastewater permitting system and restoration policy option packages, and to restore the 60/40 split.</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12% fee increase was calculated to also replace the revenue DEQ would have generated from the up to 3% fee increases in calendar years 2015 and 2016</a:t>
            </a:r>
            <a:r>
              <a:rPr lang="en-US" sz="1200" u="none" kern="1200" dirty="0" smtClean="0">
                <a:solidFill>
                  <a:schemeClr val="tx1"/>
                </a:solidFill>
                <a:effectLst/>
                <a:latin typeface="+mn-lt"/>
                <a:ea typeface="+mn-ea"/>
                <a:cs typeface="+mn-cs"/>
              </a:rPr>
              <a:t>. Without the explicit legislative permission to seek the 12% fee increase, DEQ could have conducted two fee rulemakings under its existing authorities (one in 2015 and one in 2016) for 3% each. The fees increased</a:t>
            </a:r>
            <a:r>
              <a:rPr lang="en-US" sz="1200" u="none" kern="1200" baseline="0" dirty="0" smtClean="0">
                <a:solidFill>
                  <a:schemeClr val="tx1"/>
                </a:solidFill>
                <a:effectLst/>
                <a:latin typeface="+mn-lt"/>
                <a:ea typeface="+mn-ea"/>
                <a:cs typeface="+mn-cs"/>
              </a:rPr>
              <a:t> by 12% will be approximately 6% higher than they would have been upon adoption of a second 3% fee increase in </a:t>
            </a:r>
            <a:r>
              <a:rPr lang="en-US" sz="1200" u="none" kern="1200" baseline="0" smtClean="0">
                <a:solidFill>
                  <a:schemeClr val="tx1"/>
                </a:solidFill>
                <a:effectLst/>
                <a:latin typeface="+mn-lt"/>
                <a:ea typeface="+mn-ea"/>
                <a:cs typeface="+mn-cs"/>
              </a:rPr>
              <a:t>2016.</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We will be developing a trial budget in the coming months to assess whether the 12% fee increase will sustain the wastewater permitting program beyond 2015-17.</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Questions? – </a:t>
            </a:r>
          </a:p>
          <a:p>
            <a:r>
              <a:rPr lang="en-US" sz="1200" kern="1200" dirty="0" smtClean="0">
                <a:solidFill>
                  <a:schemeClr val="tx1"/>
                </a:solidFill>
                <a:effectLst/>
                <a:latin typeface="+mn-lt"/>
                <a:ea typeface="+mn-ea"/>
                <a:cs typeface="+mn-cs"/>
              </a:rPr>
              <a:t>Thank you members of the commission, William back to you.</a:t>
            </a:r>
          </a:p>
          <a:p>
            <a:r>
              <a:rPr lang="en-US" sz="1200" kern="1200" dirty="0" smtClean="0">
                <a:solidFill>
                  <a:schemeClr val="tx1"/>
                </a:solidFill>
                <a:effectLst/>
                <a:latin typeface="+mn-lt"/>
                <a:ea typeface="+mn-ea"/>
                <a:cs typeface="+mn-cs"/>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E9F4-9CDD-402A-87AA-B4099179ECEE}">
  <ds:schemaRefs>
    <ds:schemaRef ds:uri="http://purl.org/dc/elements/1.1/"/>
    <ds:schemaRef ds:uri="http://schemas.microsoft.com/office/2006/documentManagement/types"/>
    <ds:schemaRef ds:uri="http://purl.org/dc/dcmitype/"/>
    <ds:schemaRef ds:uri="http://schemas.microsoft.com/office/2006/metadata/properties"/>
    <ds:schemaRef ds:uri="http://purl.org/dc/terms/"/>
    <ds:schemaRef ds:uri="http://schemas.microsoft.com/office/infopath/2007/PartnerControls"/>
    <ds:schemaRef ds:uri="http://schemas.openxmlformats.org/package/2006/metadata/core-properties"/>
    <ds:schemaRef ds:uri="$ListId:docs;"/>
    <ds:schemaRef ds:uri="http://www.w3.org/XML/1998/namespace"/>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4C764-6038-40E1-BB64-EBA2F8C741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Template>
  <TotalTime>819</TotalTime>
  <Words>1195</Words>
  <Application>Microsoft Office PowerPoint</Application>
  <PresentationFormat>On-screen Show (4:3)</PresentationFormat>
  <Paragraphs>174</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COUTU Adam</cp:lastModifiedBy>
  <cp:revision>66</cp:revision>
  <cp:lastPrinted>2014-10-29T18:11:45Z</cp:lastPrinted>
  <dcterms:created xsi:type="dcterms:W3CDTF">2014-10-24T16:52:56Z</dcterms:created>
  <dcterms:modified xsi:type="dcterms:W3CDTF">2015-11-19T17:11:22Z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