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handoutMasterIdLst>
    <p:handoutMasterId r:id="rId13"/>
  </p:handoutMasterIdLst>
  <p:sldIdLst>
    <p:sldId id="256" r:id="rId5"/>
    <p:sldId id="258" r:id="rId6"/>
    <p:sldId id="268" r:id="rId7"/>
    <p:sldId id="262" r:id="rId8"/>
    <p:sldId id="267" r:id="rId9"/>
    <p:sldId id="264" r:id="rId10"/>
    <p:sldId id="266"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8D6F"/>
    <a:srgbClr val="439777"/>
    <a:srgbClr val="57B5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2000" autoAdjust="0"/>
  </p:normalViewPr>
  <p:slideViewPr>
    <p:cSldViewPr>
      <p:cViewPr varScale="1">
        <p:scale>
          <a:sx n="58" d="100"/>
          <a:sy n="58" d="100"/>
        </p:scale>
        <p:origin x="2538" y="72"/>
      </p:cViewPr>
      <p:guideLst>
        <p:guide orient="horz" pos="2160"/>
        <p:guide pos="2880"/>
      </p:guideLst>
    </p:cSldViewPr>
  </p:slideViewPr>
  <p:notesTextViewPr>
    <p:cViewPr>
      <p:scale>
        <a:sx n="100" d="100"/>
        <a:sy n="100" d="100"/>
      </p:scale>
      <p:origin x="0" y="-378"/>
    </p:cViewPr>
  </p:notesTextViewPr>
  <p:notesViewPr>
    <p:cSldViewPr>
      <p:cViewPr varScale="1">
        <p:scale>
          <a:sx n="80" d="100"/>
          <a:sy n="80" d="100"/>
        </p:scale>
        <p:origin x="196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A8D53A8-AF38-44F1-8021-F45F86ED3388}" type="datetimeFigureOut">
              <a:rPr lang="en-US" smtClean="0"/>
              <a:pPr/>
              <a:t>11/13/2015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4E1FE7DC-AF17-4CED-BBAD-99629945E296}" type="slidenum">
              <a:rPr lang="en-US" smtClean="0"/>
              <a:pPr/>
              <a:t>‹#›</a:t>
            </a:fld>
            <a:endParaRPr lang="en-US"/>
          </a:p>
        </p:txBody>
      </p:sp>
    </p:spTree>
    <p:extLst>
      <p:ext uri="{BB962C8B-B14F-4D97-AF65-F5344CB8AC3E}">
        <p14:creationId xmlns:p14="http://schemas.microsoft.com/office/powerpoint/2010/main" val="6867631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FA58A6A-672E-42C1-9923-B36BC5212A65}" type="datetimeFigureOut">
              <a:rPr lang="en-US" smtClean="0"/>
              <a:pPr/>
              <a:t>11/13/2015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AF82455-C0D0-4D1F-9AAC-DE7932F6FEA5}" type="slidenum">
              <a:rPr lang="en-US" smtClean="0"/>
              <a:pPr/>
              <a:t>‹#›</a:t>
            </a:fld>
            <a:endParaRPr lang="en-US"/>
          </a:p>
        </p:txBody>
      </p:sp>
    </p:spTree>
    <p:extLst>
      <p:ext uri="{BB962C8B-B14F-4D97-AF65-F5344CB8AC3E}">
        <p14:creationId xmlns:p14="http://schemas.microsoft.com/office/powerpoint/2010/main" val="3505224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Chair O’Keefe and members of the Commission</a:t>
            </a:r>
            <a:r>
              <a:rPr lang="en-US" baseline="0" dirty="0" smtClean="0"/>
              <a:t> and Director Pedersen.</a:t>
            </a:r>
            <a:endParaRPr lang="en-US" dirty="0" smtClean="0"/>
          </a:p>
          <a:p>
            <a:endParaRPr lang="en-US" dirty="0" smtClean="0"/>
          </a:p>
          <a:p>
            <a:r>
              <a:rPr lang="en-US" dirty="0" smtClean="0"/>
              <a:t>For the record I am Ron Doughten, manager of DEQ’s Water Quality Permitting and Program Development Section.</a:t>
            </a:r>
          </a:p>
          <a:p>
            <a:endParaRPr lang="en-US" dirty="0" smtClean="0"/>
          </a:p>
          <a:p>
            <a:r>
              <a:rPr lang="en-US" dirty="0" smtClean="0"/>
              <a:t>With me is William Knight, policy and program analyst for the section</a:t>
            </a:r>
            <a:r>
              <a:rPr lang="en-US" baseline="0" dirty="0" smtClean="0"/>
              <a:t> and Adam Coutu our Water Quality program analyst.</a:t>
            </a:r>
            <a:endParaRPr lang="en-US" dirty="0" smtClean="0"/>
          </a:p>
          <a:p>
            <a:endParaRPr lang="en-US" dirty="0" smtClean="0"/>
          </a:p>
          <a:p>
            <a:r>
              <a:rPr lang="en-US" dirty="0" smtClean="0"/>
              <a:t>My section oversees the administration of General and Individual NPDES and WPCF Permits – this includes Stormwater and Onsite permits.</a:t>
            </a:r>
            <a:r>
              <a:rPr lang="en-US" baseline="0" dirty="0" smtClean="0"/>
              <a:t> Also </a:t>
            </a:r>
            <a:r>
              <a:rPr lang="en-US" dirty="0" smtClean="0"/>
              <a:t>pretreatment, </a:t>
            </a:r>
            <a:r>
              <a:rPr lang="en-US" dirty="0" err="1" smtClean="0"/>
              <a:t>biosolids</a:t>
            </a:r>
            <a:r>
              <a:rPr lang="en-US" dirty="0" smtClean="0"/>
              <a:t>,</a:t>
            </a:r>
            <a:r>
              <a:rPr lang="en-US" baseline="0" dirty="0" smtClean="0"/>
              <a:t> underground injection control and other types of permitting activities.</a:t>
            </a:r>
          </a:p>
          <a:p>
            <a:endParaRPr lang="en-US" dirty="0" smtClean="0"/>
          </a:p>
          <a:p>
            <a:r>
              <a:rPr lang="en-US" dirty="0" smtClean="0"/>
              <a:t>Today’s rule proposal addresses fees for these permits.  William…</a:t>
            </a:r>
          </a:p>
          <a:p>
            <a:endParaRPr lang="en-US" dirty="0" smtClean="0"/>
          </a:p>
          <a:p>
            <a:r>
              <a:rPr lang="en-US" dirty="0" smtClean="0"/>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1</a:t>
            </a:fld>
            <a:endParaRPr lang="en-US"/>
          </a:p>
        </p:txBody>
      </p:sp>
    </p:spTree>
    <p:extLst>
      <p:ext uri="{BB962C8B-B14F-4D97-AF65-F5344CB8AC3E}">
        <p14:creationId xmlns:p14="http://schemas.microsoft.com/office/powerpoint/2010/main" val="3451221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eaLnBrk="0" fontAlgn="base" hangingPunct="0">
              <a:spcBef>
                <a:spcPct val="30000"/>
              </a:spcBef>
              <a:spcAft>
                <a:spcPct val="0"/>
              </a:spcAft>
              <a:defRPr/>
            </a:pPr>
            <a:r>
              <a:rPr lang="en-US" dirty="0" smtClean="0">
                <a:solidFill>
                  <a:srgbClr val="000000"/>
                </a:solidFill>
                <a:cs typeface="Times New Roman" pitchFamily="18" charset="0"/>
              </a:rPr>
              <a:t>Thank you Ron,</a:t>
            </a:r>
            <a:r>
              <a:rPr lang="en-US" baseline="0" dirty="0" smtClean="0">
                <a:solidFill>
                  <a:srgbClr val="000000"/>
                </a:solidFill>
                <a:cs typeface="Times New Roman" pitchFamily="18" charset="0"/>
              </a:rPr>
              <a:t> greetings Chair O’Keefe and members of the commission, Director Pedersen. For the record I am William Knight, Policy and Program Analyst for DEQ’s Water Quality Permitting Program.</a:t>
            </a:r>
            <a:endParaRPr lang="en-US" dirty="0" smtClean="0">
              <a:solidFill>
                <a:srgbClr val="000000"/>
              </a:solidFill>
              <a:cs typeface="Times New Roman" pitchFamily="18" charset="0"/>
            </a:endParaRPr>
          </a:p>
          <a:p>
            <a:pPr lvl="0" eaLnBrk="0" fontAlgn="base" hangingPunct="0">
              <a:spcBef>
                <a:spcPct val="30000"/>
              </a:spcBef>
              <a:spcAft>
                <a:spcPct val="0"/>
              </a:spcAft>
              <a:defRPr/>
            </a:pPr>
            <a:endParaRPr lang="en-US" dirty="0" smtClean="0">
              <a:solidFill>
                <a:srgbClr val="000000"/>
              </a:solidFill>
              <a:cs typeface="Times New Roman" pitchFamily="18" charset="0"/>
            </a:endParaRPr>
          </a:p>
          <a:p>
            <a:pPr lvl="0" eaLnBrk="0" fontAlgn="base" hangingPunct="0">
              <a:spcBef>
                <a:spcPct val="30000"/>
              </a:spcBef>
              <a:spcAft>
                <a:spcPct val="0"/>
              </a:spcAft>
              <a:defRPr/>
            </a:pPr>
            <a:r>
              <a:rPr lang="en-US" dirty="0" smtClean="0">
                <a:solidFill>
                  <a:srgbClr val="000000"/>
                </a:solidFill>
                <a:cs typeface="Times New Roman" pitchFamily="18" charset="0"/>
              </a:rPr>
              <a:t>The proposed rule increases</a:t>
            </a:r>
            <a:r>
              <a:rPr lang="en-US" baseline="0" dirty="0" smtClean="0">
                <a:solidFill>
                  <a:srgbClr val="000000"/>
                </a:solidFill>
                <a:cs typeface="Times New Roman" pitchFamily="18" charset="0"/>
              </a:rPr>
              <a:t> permit fees </a:t>
            </a:r>
            <a:r>
              <a:rPr lang="en-US" dirty="0" smtClean="0">
                <a:solidFill>
                  <a:srgbClr val="000000"/>
                </a:solidFill>
                <a:cs typeface="Times New Roman" pitchFamily="18" charset="0"/>
              </a:rPr>
              <a:t>to </a:t>
            </a:r>
            <a:r>
              <a:rPr lang="en-US" dirty="0">
                <a:solidFill>
                  <a:srgbClr val="000000"/>
                </a:solidFill>
                <a:cs typeface="Times New Roman" pitchFamily="18" charset="0"/>
              </a:rPr>
              <a:t>address anticipated permit program cost </a:t>
            </a:r>
            <a:r>
              <a:rPr lang="en-US" dirty="0" smtClean="0">
                <a:solidFill>
                  <a:srgbClr val="000000"/>
                </a:solidFill>
                <a:cs typeface="Times New Roman" pitchFamily="18" charset="0"/>
              </a:rPr>
              <a:t>increases</a:t>
            </a:r>
            <a:r>
              <a:rPr lang="en-US" baseline="0" dirty="0" smtClean="0">
                <a:solidFill>
                  <a:srgbClr val="000000"/>
                </a:solidFill>
                <a:cs typeface="Times New Roman" pitchFamily="18" charset="0"/>
              </a:rPr>
              <a:t> and to support two policy options passed with DEQ’s budget by the 2015 Oregon Legislature.</a:t>
            </a:r>
            <a:endParaRPr lang="en-US" dirty="0">
              <a:solidFill>
                <a:srgbClr val="000000"/>
              </a:solidFill>
              <a:cs typeface="Times New Roman" pitchFamily="18" charset="0"/>
            </a:endParaRPr>
          </a:p>
          <a:p>
            <a:pPr marL="232943" indent="-232943" eaLnBrk="0" fontAlgn="base" hangingPunct="0">
              <a:spcBef>
                <a:spcPct val="30000"/>
              </a:spcBef>
              <a:spcAft>
                <a:spcPct val="0"/>
              </a:spcAft>
              <a:defRPr/>
            </a:pPr>
            <a:r>
              <a:rPr lang="en-US" dirty="0">
                <a:solidFill>
                  <a:srgbClr val="000000"/>
                </a:solidFill>
                <a:cs typeface="Times New Roman" pitchFamily="18" charset="0"/>
              </a:rPr>
              <a:t> </a:t>
            </a:r>
            <a:endParaRPr lang="en-US" dirty="0" smtClean="0"/>
          </a:p>
          <a:p>
            <a:r>
              <a:rPr lang="en-US" dirty="0" smtClean="0"/>
              <a:t>(NEXT SLIDE)</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2</a:t>
            </a:fld>
            <a:endParaRPr lang="en-US"/>
          </a:p>
        </p:txBody>
      </p:sp>
    </p:spTree>
    <p:extLst>
      <p:ext uri="{BB962C8B-B14F-4D97-AF65-F5344CB8AC3E}">
        <p14:creationId xmlns:p14="http://schemas.microsoft.com/office/powerpoint/2010/main" val="1177901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Oregon DEQ proposed two policy option packages in the 2015 Agency Request Budget.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Package 123 restored 6 permitting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positions that are currently unaffordable due to shortfalls in federal funds and revenue from fees.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Package 120 supports replacing DEQ’s outdated and inadequate wastewater permitting information management system as part of the agency’s development of an enterprise data management system.</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Both</a:t>
            </a:r>
            <a:r>
              <a:rPr lang="en-US" sz="1200" kern="1200" baseline="0" dirty="0" smtClean="0">
                <a:solidFill>
                  <a:schemeClr val="tx1"/>
                </a:solidFill>
                <a:effectLst/>
                <a:latin typeface="+mn-lt"/>
                <a:ea typeface="+mn-ea"/>
                <a:cs typeface="+mn-cs"/>
              </a:rPr>
              <a:t> actions seek to improve and support DEQ’s permitting program. To fund the proposals and generate the needed revenue to operate the program through the 2015-2017 biennium, </a:t>
            </a:r>
            <a:r>
              <a:rPr lang="en-US" sz="1200" kern="1200" dirty="0" smtClean="0">
                <a:solidFill>
                  <a:schemeClr val="tx1"/>
                </a:solidFill>
                <a:effectLst/>
                <a:latin typeface="+mn-lt"/>
                <a:ea typeface="+mn-ea"/>
                <a:cs typeface="+mn-cs"/>
              </a:rPr>
              <a:t>DEQ requested</a:t>
            </a:r>
            <a:r>
              <a:rPr lang="en-US" sz="1200" kern="1200" baseline="0" dirty="0" smtClean="0">
                <a:solidFill>
                  <a:schemeClr val="tx1"/>
                </a:solidFill>
                <a:effectLst/>
                <a:latin typeface="+mn-lt"/>
                <a:ea typeface="+mn-ea"/>
                <a:cs typeface="+mn-cs"/>
              </a:rPr>
              <a:t> the legislature pass</a:t>
            </a:r>
            <a:r>
              <a:rPr lang="en-US" sz="1200" kern="1200" dirty="0" smtClean="0">
                <a:solidFill>
                  <a:schemeClr val="tx1"/>
                </a:solidFill>
                <a:effectLst/>
                <a:latin typeface="+mn-lt"/>
                <a:ea typeface="+mn-ea"/>
                <a:cs typeface="+mn-cs"/>
              </a:rPr>
              <a:t> a one-time 12 percent permit fee increase (effective Jan. 1,</a:t>
            </a:r>
            <a:r>
              <a:rPr lang="en-US" sz="1200" kern="1200" baseline="0" dirty="0" smtClean="0">
                <a:solidFill>
                  <a:schemeClr val="tx1"/>
                </a:solidFill>
                <a:effectLst/>
                <a:latin typeface="+mn-lt"/>
                <a:ea typeface="+mn-ea"/>
                <a:cs typeface="+mn-cs"/>
              </a:rPr>
              <a:t> 2016)</a:t>
            </a:r>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cs typeface="Times New Roman" panose="02020603050405020304" pitchFamily="18" charset="0"/>
              </a:rPr>
              <a:t>Operating costs include staff salaries and benefits, rent, utilities, attorney general fees, and other items needed to run the water quality permit program. </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The 2015 Oregon Legislature approved the policy option packages and the fee increase.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Now,</a:t>
            </a:r>
            <a:r>
              <a:rPr lang="en-US" sz="1200" kern="1200" baseline="0" dirty="0" smtClean="0">
                <a:solidFill>
                  <a:schemeClr val="tx1"/>
                </a:solidFill>
                <a:effectLst/>
                <a:latin typeface="+mn-lt"/>
                <a:ea typeface="+mn-ea"/>
                <a:cs typeface="+mn-cs"/>
              </a:rPr>
              <a:t> I’d like to turn it over to Adam Coutu to talk about the history of our fee increases and budget development…</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3</a:t>
            </a:fld>
            <a:endParaRPr lang="en-US"/>
          </a:p>
        </p:txBody>
      </p:sp>
    </p:spTree>
    <p:extLst>
      <p:ext uri="{BB962C8B-B14F-4D97-AF65-F5344CB8AC3E}">
        <p14:creationId xmlns:p14="http://schemas.microsoft.com/office/powerpoint/2010/main" val="967060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0000"/>
                </a:solidFill>
                <a:cs typeface="Times New Roman" pitchFamily="18" charset="0"/>
              </a:rPr>
              <a:t>Thank you William and Ron,</a:t>
            </a:r>
            <a:r>
              <a:rPr lang="en-US" baseline="0" dirty="0" smtClean="0">
                <a:solidFill>
                  <a:srgbClr val="000000"/>
                </a:solidFill>
                <a:cs typeface="Times New Roman" pitchFamily="18" charset="0"/>
              </a:rPr>
              <a:t> greetings Chair O’Keefe and members of the commission, Director Pedersen. For the record I am </a:t>
            </a:r>
            <a:r>
              <a:rPr lang="en-US" baseline="0" dirty="0" smtClean="0"/>
              <a:t>Adam Coutu, operations and policy analyst for</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solidFill>
                  <a:srgbClr val="000000"/>
                </a:solidFill>
                <a:cs typeface="Times New Roman" pitchFamily="18" charset="0"/>
              </a:rPr>
              <a:t>DEQ’s Water Quality Permitting Program.</a:t>
            </a:r>
            <a:endParaRPr lang="en-US" dirty="0" smtClean="0">
              <a:solidFill>
                <a:srgbClr val="000000"/>
              </a:solidFill>
              <a:cs typeface="Times New Roman"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A little history on</a:t>
            </a:r>
            <a:r>
              <a:rPr lang="en-US" baseline="0" dirty="0" smtClean="0">
                <a:cs typeface="Times New Roman" panose="02020603050405020304" pitchFamily="18" charset="0"/>
              </a:rPr>
              <a:t> our fee increases and how we determine what we need to cover our operating costs…</a:t>
            </a:r>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The first up-to-3% fee increase was adopted in 2007.  </a:t>
            </a:r>
          </a:p>
          <a:p>
            <a:endParaRPr lang="en-US" dirty="0" smtClean="0">
              <a:cs typeface="Times New Roman" panose="02020603050405020304" pitchFamily="18" charset="0"/>
            </a:endParaRPr>
          </a:p>
          <a:p>
            <a:r>
              <a:rPr lang="en-US" dirty="0" smtClean="0">
                <a:cs typeface="Times New Roman" panose="02020603050405020304" pitchFamily="18" charset="0"/>
              </a:rPr>
              <a:t>The commission also adopted permit fee increases in 2008, 2010, 2011 and 2012,</a:t>
            </a:r>
            <a:r>
              <a:rPr lang="en-US" baseline="0" dirty="0" smtClean="0">
                <a:cs typeface="Times New Roman" panose="02020603050405020304" pitchFamily="18" charset="0"/>
              </a:rPr>
              <a:t> </a:t>
            </a:r>
            <a:r>
              <a:rPr lang="en-US" dirty="0" smtClean="0">
                <a:cs typeface="Times New Roman" panose="02020603050405020304" pitchFamily="18" charset="0"/>
              </a:rPr>
              <a:t>2013 and 2014 to cover increased program costs. </a:t>
            </a:r>
          </a:p>
          <a:p>
            <a:endParaRPr lang="en-US" sz="1200" dirty="0" smtClean="0">
              <a:cs typeface="Times New Roman" panose="02020603050405020304" pitchFamily="18" charset="0"/>
            </a:endParaRPr>
          </a:p>
          <a:p>
            <a:r>
              <a:rPr lang="en-US" sz="1200" b="1" dirty="0" smtClean="0">
                <a:cs typeface="Times New Roman" panose="02020603050405020304" pitchFamily="18" charset="0"/>
              </a:rPr>
              <a:t>No more than 3 percent (gradual):</a:t>
            </a:r>
          </a:p>
          <a:p>
            <a:r>
              <a:rPr lang="en-US" sz="1200" dirty="0" smtClean="0">
                <a:cs typeface="Times New Roman" panose="02020603050405020304" pitchFamily="18" charset="0"/>
              </a:rPr>
              <a:t>The 2005 Legislature authorized the commission to increase fees by </a:t>
            </a:r>
            <a:r>
              <a:rPr lang="en-US" sz="1200" b="1" dirty="0" smtClean="0">
                <a:cs typeface="Times New Roman" panose="02020603050405020304" pitchFamily="18" charset="0"/>
              </a:rPr>
              <a:t>no more than 3 percent </a:t>
            </a:r>
            <a:r>
              <a:rPr lang="en-US" sz="1200" dirty="0" smtClean="0">
                <a:cs typeface="Times New Roman" panose="02020603050405020304" pitchFamily="18" charset="0"/>
              </a:rPr>
              <a:t>each year. The Blue Ribbon Committee recommended a 60/40 split – with fees making up </a:t>
            </a:r>
            <a:r>
              <a:rPr lang="en-US" sz="1200" dirty="0" smtClean="0">
                <a:cs typeface="Times New Roman" panose="02020603050405020304" pitchFamily="18" charset="0"/>
              </a:rPr>
              <a:t>60 </a:t>
            </a:r>
            <a:r>
              <a:rPr lang="en-US" sz="1200" dirty="0" smtClean="0">
                <a:cs typeface="Times New Roman" panose="02020603050405020304" pitchFamily="18" charset="0"/>
              </a:rPr>
              <a:t>percent of the revenue</a:t>
            </a:r>
            <a:r>
              <a:rPr lang="en-US" sz="1200" baseline="0" dirty="0" smtClean="0">
                <a:cs typeface="Times New Roman" panose="02020603050405020304" pitchFamily="18" charset="0"/>
              </a:rPr>
              <a:t> to cover operating costs. </a:t>
            </a:r>
            <a:endParaRPr lang="en-US" sz="1200"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However, DEQ has not been able</a:t>
            </a:r>
            <a:r>
              <a:rPr lang="en-US" baseline="0" dirty="0" smtClean="0">
                <a:cs typeface="Times New Roman" panose="02020603050405020304" pitchFamily="18" charset="0"/>
              </a:rPr>
              <a:t> to generate enough revenue to support the permitting program and meet higher operating costs by relying solely on the annual permit fee increases – or maintain the 60/40 split as federal revenue has declined. </a:t>
            </a:r>
          </a:p>
          <a:p>
            <a:endParaRPr lang="en-US" baseline="0" dirty="0" smtClean="0">
              <a:cs typeface="Times New Roman" panose="02020603050405020304" pitchFamily="18" charset="0"/>
            </a:endParaRPr>
          </a:p>
          <a:p>
            <a:r>
              <a:rPr lang="en-US" baseline="0" dirty="0" smtClean="0">
                <a:cs typeface="Times New Roman" panose="02020603050405020304" pitchFamily="18" charset="0"/>
              </a:rPr>
              <a:t>The one-time 12 percent seeks to make up that short fall and bring DEQ’s budget closer to the 60/40 revenue goal.</a:t>
            </a:r>
          </a:p>
          <a:p>
            <a:endParaRPr lang="en-US" baseline="0" dirty="0" smtClean="0">
              <a:cs typeface="Times New Roman" panose="02020603050405020304" pitchFamily="18" charset="0"/>
            </a:endParaRPr>
          </a:p>
          <a:p>
            <a:r>
              <a:rPr lang="en-US" baseline="0" dirty="0" smtClean="0">
                <a:cs typeface="Times New Roman" panose="02020603050405020304" pitchFamily="18" charset="0"/>
              </a:rPr>
              <a:t>Questions? – </a:t>
            </a:r>
          </a:p>
          <a:p>
            <a:endParaRPr lang="en-US" baseline="0" dirty="0" smtClean="0">
              <a:cs typeface="Times New Roman" panose="02020603050405020304" pitchFamily="18" charset="0"/>
            </a:endParaRPr>
          </a:p>
          <a:p>
            <a:r>
              <a:rPr lang="en-US" baseline="0" dirty="0" smtClean="0">
                <a:cs typeface="Times New Roman" panose="02020603050405020304" pitchFamily="18" charset="0"/>
              </a:rPr>
              <a:t>Thank you members of the commission, William back to you.</a:t>
            </a:r>
          </a:p>
          <a:p>
            <a:endParaRPr lang="en-US" dirty="0" smtClean="0">
              <a:cs typeface="Times New Roman" panose="02020603050405020304" pitchFamily="18" charset="0"/>
            </a:endParaRPr>
          </a:p>
          <a:p>
            <a:r>
              <a:rPr lang="en-US" dirty="0" smtClean="0">
                <a:cs typeface="Times New Roman" panose="02020603050405020304" pitchFamily="18" charset="0"/>
              </a:rPr>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4</a:t>
            </a:fld>
            <a:endParaRPr lang="en-US"/>
          </a:p>
        </p:txBody>
      </p:sp>
    </p:spTree>
    <p:extLst>
      <p:ext uri="{BB962C8B-B14F-4D97-AF65-F5344CB8AC3E}">
        <p14:creationId xmlns:p14="http://schemas.microsoft.com/office/powerpoint/2010/main" val="3508731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Thank</a:t>
            </a:r>
            <a:r>
              <a:rPr lang="en-US" b="1" baseline="0" dirty="0" smtClean="0"/>
              <a:t> you Adam…</a:t>
            </a:r>
            <a:endParaRPr lang="en-US" b="1" dirty="0" smtClean="0"/>
          </a:p>
          <a:p>
            <a:endParaRPr lang="en-US" b="1" dirty="0" smtClean="0"/>
          </a:p>
          <a:p>
            <a:r>
              <a:rPr lang="en-US" b="1" dirty="0" smtClean="0"/>
              <a:t>You will note deleted text in Attachment</a:t>
            </a:r>
            <a:r>
              <a:rPr lang="en-US" b="1" baseline="0" dirty="0" smtClean="0"/>
              <a:t> A – Outdated rule language has been struck from the record:</a:t>
            </a:r>
          </a:p>
          <a:p>
            <a:pPr marL="171450" indent="-171450">
              <a:buFont typeface="Arial" panose="020B0604020202020204" pitchFamily="34" charset="0"/>
              <a:buChar char="•"/>
            </a:pPr>
            <a:r>
              <a:rPr lang="en-US" baseline="0" dirty="0" smtClean="0"/>
              <a:t>Elegant reference to Department of Agriculture for CAFO permit fees.</a:t>
            </a:r>
          </a:p>
          <a:p>
            <a:pPr marL="171450" indent="-171450">
              <a:buFont typeface="Arial" panose="020B0604020202020204" pitchFamily="34" charset="0"/>
              <a:buChar char="•"/>
            </a:pPr>
            <a:r>
              <a:rPr lang="en-US" baseline="0" dirty="0" smtClean="0"/>
              <a:t>Removed outdated municipal source, one-time surcharge.</a:t>
            </a:r>
          </a:p>
          <a:p>
            <a:pPr marL="171450" indent="-171450">
              <a:buFont typeface="Arial" panose="020B0604020202020204" pitchFamily="34" charset="0"/>
              <a:buChar char="•"/>
            </a:pPr>
            <a:r>
              <a:rPr lang="en-US" baseline="0" dirty="0" smtClean="0"/>
              <a:t>Table 70G – General Permits – Removed outdated footnote on suction dredge permits.</a:t>
            </a:r>
            <a:endParaRPr lang="en-US" dirty="0" smtClean="0"/>
          </a:p>
          <a:p>
            <a:pPr marL="0" indent="0">
              <a:buNone/>
            </a:pPr>
            <a:endParaRPr lang="en-US" dirty="0" smtClean="0"/>
          </a:p>
          <a:p>
            <a:pPr marL="0" indent="0">
              <a:buNone/>
            </a:pPr>
            <a:r>
              <a:rPr lang="en-US" dirty="0" smtClean="0"/>
              <a:t>DEQ is also adding </a:t>
            </a:r>
            <a:r>
              <a:rPr lang="en-US" u="sng" dirty="0" smtClean="0"/>
              <a:t>existing</a:t>
            </a:r>
            <a:r>
              <a:rPr lang="en-US" dirty="0" smtClean="0"/>
              <a:t> permits to the tables:</a:t>
            </a:r>
          </a:p>
          <a:p>
            <a:endParaRPr lang="en-US" dirty="0" smtClean="0"/>
          </a:p>
          <a:p>
            <a:r>
              <a:rPr lang="en-US" b="1" dirty="0" smtClean="0"/>
              <a:t>Underground Injection Control General Permit -  </a:t>
            </a:r>
            <a:r>
              <a:rPr lang="en-US" dirty="0" smtClean="0"/>
              <a:t>Existing</a:t>
            </a:r>
            <a:r>
              <a:rPr lang="en-US" baseline="0" dirty="0" smtClean="0"/>
              <a:t> fees added to table – the “Other” category. Also used for individual UIC permits. Footnote added to alert stakeholders to additional fee requirements not referenced as part of these rules.</a:t>
            </a:r>
          </a:p>
          <a:p>
            <a:endParaRPr lang="en-US" dirty="0" smtClean="0"/>
          </a:p>
          <a:p>
            <a:r>
              <a:rPr lang="en-US" dirty="0" smtClean="0"/>
              <a:t>DEQ is developing a general permit for entities that own or operate less than 50 UICs. DEQ recognizes that some entities that have applied for an individual permit may be eligible for coverage under the general permit. DEQ does not plan to issue individual permits to these entities until after the general permit has been developed, and will provide guidance to these entities to inform the decision of whether an individual or general permit is more appropriate.</a:t>
            </a:r>
          </a:p>
          <a:p>
            <a:endParaRPr lang="en-US" dirty="0" smtClean="0"/>
          </a:p>
          <a:p>
            <a:r>
              <a:rPr lang="en-US" dirty="0" smtClean="0"/>
              <a:t>DEQ will hold a public comment period to solicit public input on the general permit in July and August of 2015 and intends to issue the permit in October of 2015.</a:t>
            </a:r>
          </a:p>
          <a:p>
            <a:endParaRPr lang="en-US" dirty="0" smtClean="0"/>
          </a:p>
          <a:p>
            <a:r>
              <a:rPr lang="en-US" b="1" dirty="0" smtClean="0"/>
              <a:t>Industrial Water Reuse </a:t>
            </a:r>
            <a:r>
              <a:rPr lang="en-US" dirty="0" smtClean="0"/>
              <a:t>– General permit 2501 Modification</a:t>
            </a:r>
            <a:r>
              <a:rPr lang="en-US" baseline="0" dirty="0" smtClean="0"/>
              <a:t> effective Mar. 21, 2014 – Exp. 2023. Non-Discharge.</a:t>
            </a:r>
          </a:p>
          <a:p>
            <a:endParaRPr lang="en-US" dirty="0" smtClean="0"/>
          </a:p>
          <a:p>
            <a:r>
              <a:rPr lang="en-US" i="1" dirty="0" smtClean="0"/>
              <a:t>This permit applies to facilities that generate industrial</a:t>
            </a:r>
            <a:r>
              <a:rPr lang="en-US" i="1" baseline="0" dirty="0" smtClean="0"/>
              <a:t> </a:t>
            </a:r>
            <a:r>
              <a:rPr lang="en-US" i="1" dirty="0" smtClean="0"/>
              <a:t>wastewaters suitable for direct reuse by seasonal</a:t>
            </a:r>
            <a:r>
              <a:rPr lang="en-US" i="1" baseline="0" dirty="0" smtClean="0"/>
              <a:t> </a:t>
            </a:r>
            <a:r>
              <a:rPr lang="en-US" i="1" dirty="0" smtClean="0"/>
              <a:t>irrigation</a:t>
            </a:r>
            <a:r>
              <a:rPr lang="en-US" i="1" baseline="0" dirty="0" smtClean="0"/>
              <a:t> or </a:t>
            </a:r>
            <a:r>
              <a:rPr lang="en-US" i="1" dirty="0" smtClean="0"/>
              <a:t>as a water source in non-residential landscape</a:t>
            </a:r>
            <a:r>
              <a:rPr lang="en-US" i="1" baseline="0" dirty="0" smtClean="0"/>
              <a:t> </a:t>
            </a:r>
            <a:r>
              <a:rPr lang="en-US" i="1" dirty="0" smtClean="0"/>
              <a:t>ponds, and in limited industrial,</a:t>
            </a:r>
            <a:r>
              <a:rPr lang="en-US" i="1" baseline="0" dirty="0" smtClean="0"/>
              <a:t> </a:t>
            </a:r>
            <a:r>
              <a:rPr lang="en-US" i="1" dirty="0" smtClean="0"/>
              <a:t>commercial, or</a:t>
            </a:r>
            <a:r>
              <a:rPr lang="en-US" i="1" baseline="0" dirty="0" smtClean="0"/>
              <a:t> </a:t>
            </a:r>
            <a:r>
              <a:rPr lang="en-US" i="1" dirty="0" smtClean="0"/>
              <a:t>construction uses.</a:t>
            </a:r>
          </a:p>
          <a:p>
            <a:pPr marL="171450" indent="-171450">
              <a:buFont typeface="Arial" panose="020B0604020202020204" pitchFamily="34" charset="0"/>
              <a:buChar char="•"/>
            </a:pPr>
            <a:r>
              <a:rPr lang="en-US" i="1" dirty="0" smtClean="0"/>
              <a:t>&lt;25,000</a:t>
            </a:r>
            <a:r>
              <a:rPr lang="en-US" i="1" baseline="0" dirty="0" smtClean="0"/>
              <a:t> </a:t>
            </a:r>
            <a:r>
              <a:rPr lang="en-US" i="1" dirty="0" smtClean="0"/>
              <a:t>gallons of wastewater per day for reuse.</a:t>
            </a:r>
          </a:p>
          <a:p>
            <a:pPr marL="171450" indent="-171450">
              <a:buFont typeface="Arial" panose="020B0604020202020204" pitchFamily="34" charset="0"/>
              <a:buChar char="•"/>
            </a:pPr>
            <a:r>
              <a:rPr lang="en-US" i="1" dirty="0" smtClean="0"/>
              <a:t>Wastewater must be suitable for reuse without</a:t>
            </a:r>
            <a:r>
              <a:rPr lang="en-US" i="1" baseline="0" dirty="0" smtClean="0"/>
              <a:t> </a:t>
            </a:r>
            <a:r>
              <a:rPr lang="en-US" i="1" dirty="0" smtClean="0"/>
              <a:t>secondary or advanced treatment.</a:t>
            </a:r>
          </a:p>
          <a:p>
            <a:pPr marL="171450" indent="-171450">
              <a:buFont typeface="Arial" panose="020B0604020202020204" pitchFamily="34" charset="0"/>
              <a:buChar char="•"/>
            </a:pPr>
            <a:r>
              <a:rPr lang="en-US" i="1" dirty="0" smtClean="0"/>
              <a:t>Source wastewater must not contain constituents that</a:t>
            </a:r>
            <a:r>
              <a:rPr lang="en-US" i="1" baseline="0" dirty="0" smtClean="0"/>
              <a:t> </a:t>
            </a:r>
            <a:r>
              <a:rPr lang="en-US" i="1" dirty="0" smtClean="0"/>
              <a:t>would adversely impact soils or crop growth.</a:t>
            </a:r>
          </a:p>
          <a:p>
            <a:pPr marL="171450" indent="-171450">
              <a:buFont typeface="Arial" panose="020B0604020202020204" pitchFamily="34" charset="0"/>
              <a:buChar char="•"/>
            </a:pPr>
            <a:r>
              <a:rPr lang="en-US" i="1" dirty="0" smtClean="0"/>
              <a:t>Source wastewater must not be contaminated by</a:t>
            </a:r>
            <a:r>
              <a:rPr lang="en-US" i="1" baseline="0" dirty="0" smtClean="0"/>
              <a:t> </a:t>
            </a:r>
            <a:r>
              <a:rPr lang="en-US" i="1" dirty="0" smtClean="0"/>
              <a:t>human or animal wastes.</a:t>
            </a:r>
          </a:p>
          <a:p>
            <a:pPr marL="171450" indent="-171450">
              <a:buFont typeface="Arial" panose="020B0604020202020204" pitchFamily="34" charset="0"/>
              <a:buChar char="•"/>
            </a:pPr>
            <a:r>
              <a:rPr lang="en-US" i="1" dirty="0" smtClean="0"/>
              <a:t>The facility must connect to a sanitary sewer or other</a:t>
            </a:r>
            <a:r>
              <a:rPr lang="en-US" i="1" baseline="0" dirty="0" smtClean="0"/>
              <a:t> </a:t>
            </a:r>
            <a:r>
              <a:rPr lang="en-US" i="1" dirty="0" smtClean="0"/>
              <a:t>permitted wastewater disposal system.</a:t>
            </a:r>
          </a:p>
          <a:p>
            <a:pPr marL="171450" indent="-171450">
              <a:buFont typeface="Arial" panose="020B0604020202020204" pitchFamily="34" charset="0"/>
              <a:buChar char="•"/>
            </a:pPr>
            <a:r>
              <a:rPr lang="en-US" i="1" dirty="0" smtClean="0"/>
              <a:t>Wastewater reuse may not be covered under another</a:t>
            </a:r>
            <a:r>
              <a:rPr lang="en-US" i="1" baseline="0" dirty="0" smtClean="0"/>
              <a:t> </a:t>
            </a:r>
            <a:r>
              <a:rPr lang="en-US" i="1" dirty="0" smtClean="0"/>
              <a:t>general permit.</a:t>
            </a:r>
          </a:p>
          <a:p>
            <a:endParaRPr lang="en-US" dirty="0" smtClean="0"/>
          </a:p>
          <a:p>
            <a:r>
              <a:rPr lang="en-US" dirty="0" smtClean="0"/>
              <a:t>Though not a significant change – no fees have been added</a:t>
            </a:r>
            <a:r>
              <a:rPr lang="en-US" baseline="0" dirty="0" smtClean="0"/>
              <a:t> – we </a:t>
            </a:r>
            <a:r>
              <a:rPr lang="en-US" dirty="0" smtClean="0"/>
              <a:t>had concerns about timing</a:t>
            </a:r>
            <a:r>
              <a:rPr lang="en-US" baseline="0" dirty="0" smtClean="0"/>
              <a:t> and clarity on the fees associated with the permits so we’ve included in the temporary proposal. We intend to include in the permanent as well. Changes reflected in the redline of the tables in Attachment A.</a:t>
            </a:r>
            <a:endParaRPr lang="en-US" dirty="0" smtClean="0"/>
          </a:p>
          <a:p>
            <a:endParaRPr lang="en-US" dirty="0" smtClean="0"/>
          </a:p>
          <a:p>
            <a:pPr marL="0" indent="0">
              <a:buNone/>
            </a:pPr>
            <a:r>
              <a:rPr lang="en-US" b="1" dirty="0" smtClean="0"/>
              <a:t>During the permanent</a:t>
            </a:r>
            <a:r>
              <a:rPr lang="en-US" b="1" baseline="0" dirty="0" smtClean="0"/>
              <a:t> rulemaking </a:t>
            </a:r>
            <a:r>
              <a:rPr lang="en-US" b="1" dirty="0" smtClean="0"/>
              <a:t>DEQ proposed:</a:t>
            </a:r>
          </a:p>
          <a:p>
            <a:pPr marL="171450" indent="-171450">
              <a:buFont typeface="Arial" panose="020B0604020202020204" pitchFamily="34" charset="0"/>
              <a:buChar char="•"/>
            </a:pPr>
            <a:r>
              <a:rPr lang="en-US" dirty="0" smtClean="0"/>
              <a:t>Modifications to the Municipal Stormwater permit listings and equitable fee structure.</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5</a:t>
            </a:fld>
            <a:endParaRPr lang="en-US"/>
          </a:p>
        </p:txBody>
      </p:sp>
    </p:spTree>
    <p:extLst>
      <p:ext uri="{BB962C8B-B14F-4D97-AF65-F5344CB8AC3E}">
        <p14:creationId xmlns:p14="http://schemas.microsoft.com/office/powerpoint/2010/main" val="1951034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781050"/>
            <a:ext cx="4181475" cy="3136900"/>
          </a:xfrm>
        </p:spPr>
      </p:sp>
      <p:sp>
        <p:nvSpPr>
          <p:cNvPr id="3" name="Notes Placeholder 2"/>
          <p:cNvSpPr>
            <a:spLocks noGrp="1"/>
          </p:cNvSpPr>
          <p:nvPr>
            <p:ph type="body" idx="1"/>
          </p:nvPr>
        </p:nvSpPr>
        <p:spPr>
          <a:xfrm>
            <a:off x="381000" y="4092892"/>
            <a:ext cx="6248400" cy="4517708"/>
          </a:xfrm>
        </p:spPr>
        <p:txBody>
          <a:bodyPr/>
          <a:lstStyle/>
          <a:p>
            <a:r>
              <a:rPr lang="en-US" dirty="0" smtClean="0">
                <a:cs typeface="Times New Roman" panose="02020603050405020304" pitchFamily="18" charset="0"/>
              </a:rPr>
              <a:t>As a result of this rulemaking, fees for most individual and general permit holders fees would increase by 12 percent.  </a:t>
            </a:r>
          </a:p>
          <a:p>
            <a:endParaRPr lang="en-US" dirty="0" smtClean="0">
              <a:cs typeface="Times New Roman" panose="02020603050405020304" pitchFamily="18" charset="0"/>
            </a:endParaRPr>
          </a:p>
          <a:p>
            <a:r>
              <a:rPr lang="en-US" dirty="0" smtClean="0">
                <a:cs typeface="Times New Roman" panose="02020603050405020304" pitchFamily="18" charset="0"/>
              </a:rPr>
              <a:t>There are three exceptions:</a:t>
            </a:r>
          </a:p>
          <a:p>
            <a:endParaRPr lang="en-US" dirty="0" smtClean="0">
              <a:cs typeface="Times New Roman" panose="02020603050405020304" pitchFamily="18" charset="0"/>
            </a:endParaRPr>
          </a:p>
          <a:p>
            <a:r>
              <a:rPr lang="en-US" b="1" dirty="0" smtClean="0">
                <a:cs typeface="Times New Roman" panose="02020603050405020304" pitchFamily="18" charset="0"/>
              </a:rPr>
              <a:t>Suction dredge </a:t>
            </a:r>
            <a:r>
              <a:rPr lang="en-US" dirty="0" smtClean="0">
                <a:cs typeface="Times New Roman" panose="02020603050405020304" pitchFamily="18" charset="0"/>
              </a:rPr>
              <a:t>general permit fees do not increase. </a:t>
            </a:r>
          </a:p>
          <a:p>
            <a:endParaRPr lang="en-US" dirty="0" smtClean="0"/>
          </a:p>
          <a:p>
            <a:r>
              <a:rPr lang="en-US" b="1" dirty="0" smtClean="0"/>
              <a:t>Greywater </a:t>
            </a:r>
            <a:r>
              <a:rPr lang="en-US" dirty="0" smtClean="0"/>
              <a:t>general permit fees would not increase to encourage program implementation. </a:t>
            </a:r>
          </a:p>
          <a:p>
            <a:endParaRPr lang="en-US" dirty="0" smtClean="0">
              <a:cs typeface="Times New Roman" panose="02020603050405020304" pitchFamily="18" charset="0"/>
            </a:endParaRPr>
          </a:p>
          <a:p>
            <a:r>
              <a:rPr lang="en-US" b="1" dirty="0" smtClean="0"/>
              <a:t>Small off-stream mining </a:t>
            </a:r>
            <a:r>
              <a:rPr lang="en-US" dirty="0" smtClean="0"/>
              <a:t>operations do not have application fees or annual fees.  </a:t>
            </a:r>
          </a:p>
          <a:p>
            <a:endParaRPr lang="en-US" dirty="0" smtClean="0">
              <a:cs typeface="Times New Roman" panose="02020603050405020304" pitchFamily="18" charset="0"/>
            </a:endParaRPr>
          </a:p>
          <a:p>
            <a:r>
              <a:rPr lang="en-US" dirty="0" smtClean="0">
                <a:cs typeface="Times New Roman" panose="02020603050405020304" pitchFamily="18" charset="0"/>
              </a:rPr>
              <a:t>If adopted, the fee increases will be </a:t>
            </a:r>
            <a:r>
              <a:rPr lang="en-US" b="1" dirty="0" smtClean="0">
                <a:cs typeface="Times New Roman" panose="02020603050405020304" pitchFamily="18" charset="0"/>
              </a:rPr>
              <a:t>effective Jan.</a:t>
            </a:r>
            <a:r>
              <a:rPr lang="en-US" b="1" baseline="0" dirty="0" smtClean="0">
                <a:cs typeface="Times New Roman" panose="02020603050405020304" pitchFamily="18" charset="0"/>
              </a:rPr>
              <a:t> 1, 2016</a:t>
            </a:r>
            <a:r>
              <a:rPr lang="en-US" b="0" baseline="0" dirty="0" smtClean="0">
                <a:cs typeface="Times New Roman" panose="02020603050405020304" pitchFamily="18" charset="0"/>
              </a:rPr>
              <a:t> </a:t>
            </a:r>
          </a:p>
          <a:p>
            <a:endParaRPr lang="en-US" b="0" baseline="0" dirty="0" smtClean="0">
              <a:cs typeface="Times New Roman" panose="02020603050405020304" pitchFamily="18" charset="0"/>
            </a:endParaRPr>
          </a:p>
          <a:p>
            <a:r>
              <a:rPr lang="en-US" dirty="0" smtClean="0">
                <a:cs typeface="Times New Roman" panose="02020603050405020304" pitchFamily="18" charset="0"/>
              </a:rPr>
              <a:t>(NEXT SLIDE)</a:t>
            </a:r>
          </a:p>
          <a:p>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i="1" u="sng" dirty="0">
                <a:cs typeface="Times New Roman" panose="02020603050405020304" pitchFamily="18" charset="0"/>
              </a:rPr>
              <a:t>N</a:t>
            </a:r>
            <a:r>
              <a:rPr lang="en-US" i="1" u="sng" dirty="0" smtClean="0">
                <a:cs typeface="Times New Roman" panose="02020603050405020304" pitchFamily="18" charset="0"/>
              </a:rPr>
              <a:t>ote:</a:t>
            </a:r>
            <a:r>
              <a:rPr lang="en-US" i="1" dirty="0" smtClean="0">
                <a:cs typeface="Times New Roman" panose="02020603050405020304" pitchFamily="18" charset="0"/>
              </a:rPr>
              <a:t> </a:t>
            </a:r>
          </a:p>
          <a:p>
            <a:r>
              <a:rPr lang="en-US" i="1" dirty="0" smtClean="0">
                <a:cs typeface="Times New Roman" panose="02020603050405020304" pitchFamily="18" charset="0"/>
              </a:rPr>
              <a:t>Based on recent (November 2014) counts, approx.</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3,500</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permit </a:t>
            </a:r>
            <a:r>
              <a:rPr lang="en-US" i="1" u="sng" dirty="0" smtClean="0">
                <a:cs typeface="Times New Roman" panose="02020603050405020304" pitchFamily="18" charset="0"/>
              </a:rPr>
              <a:t>holders</a:t>
            </a:r>
            <a:r>
              <a:rPr lang="en-US" i="1" dirty="0" smtClean="0">
                <a:cs typeface="Times New Roman" panose="02020603050405020304" pitchFamily="18" charset="0"/>
              </a:rPr>
              <a:t> affected by proposed fee increase. (The total number of permits – approx. 3,800 – affected is higher due to sites with multiple permits.)</a:t>
            </a:r>
          </a:p>
          <a:p>
            <a:pPr marL="171450" indent="-171450">
              <a:buFont typeface="Arial" panose="020B0604020202020204" pitchFamily="34" charset="0"/>
              <a:buChar char="•"/>
            </a:pPr>
            <a:r>
              <a:rPr lang="en-US" i="1" dirty="0" smtClean="0">
                <a:cs typeface="Times New Roman" panose="02020603050405020304" pitchFamily="18" charset="0"/>
              </a:rPr>
              <a:t>Oregon State Agencies: 128 permits</a:t>
            </a:r>
          </a:p>
          <a:p>
            <a:pPr marL="171450" indent="-171450">
              <a:buFont typeface="Arial" panose="020B0604020202020204" pitchFamily="34" charset="0"/>
              <a:buChar char="•"/>
            </a:pPr>
            <a:r>
              <a:rPr lang="en-US" i="1" dirty="0" smtClean="0">
                <a:cs typeface="Times New Roman" panose="02020603050405020304" pitchFamily="18" charset="0"/>
              </a:rPr>
              <a:t>Local </a:t>
            </a:r>
            <a:r>
              <a:rPr lang="en-US" i="1" dirty="0" err="1" smtClean="0">
                <a:cs typeface="Times New Roman" panose="02020603050405020304" pitchFamily="18" charset="0"/>
              </a:rPr>
              <a:t>Gov’s</a:t>
            </a:r>
            <a:r>
              <a:rPr lang="en-US" i="1" dirty="0" smtClean="0">
                <a:cs typeface="Times New Roman" panose="02020603050405020304" pitchFamily="18" charset="0"/>
              </a:rPr>
              <a:t>: 442 permits</a:t>
            </a:r>
          </a:p>
          <a:p>
            <a:pPr marL="171450" indent="-171450">
              <a:buFont typeface="Arial" panose="020B0604020202020204" pitchFamily="34" charset="0"/>
              <a:buChar char="•"/>
            </a:pPr>
            <a:r>
              <a:rPr lang="en-US" i="1" dirty="0" smtClean="0">
                <a:cs typeface="Times New Roman" panose="02020603050405020304" pitchFamily="18" charset="0"/>
              </a:rPr>
              <a:t>Large Business: 150 permits</a:t>
            </a:r>
          </a:p>
          <a:p>
            <a:pPr marL="171450" indent="-171450">
              <a:buFont typeface="Arial" panose="020B0604020202020204" pitchFamily="34" charset="0"/>
              <a:buChar char="•"/>
            </a:pPr>
            <a:r>
              <a:rPr lang="en-US" i="1" dirty="0" smtClean="0">
                <a:cs typeface="Times New Roman" panose="02020603050405020304" pitchFamily="18" charset="0"/>
              </a:rPr>
              <a:t>Small business: About 3,0000 permits</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6</a:t>
            </a:fld>
            <a:endParaRPr lang="en-US"/>
          </a:p>
        </p:txBody>
      </p:sp>
    </p:spTree>
    <p:extLst>
      <p:ext uri="{BB962C8B-B14F-4D97-AF65-F5344CB8AC3E}">
        <p14:creationId xmlns:p14="http://schemas.microsoft.com/office/powerpoint/2010/main" val="1958332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In conclusion, DEQ recommends the commission adopt the 12 percent fee increase as outlined in Attachment A of the staff report.</a:t>
            </a:r>
          </a:p>
          <a:p>
            <a:endParaRPr lang="en-US" dirty="0" smtClean="0">
              <a:cs typeface="Times New Roman" panose="02020603050405020304" pitchFamily="18" charset="0"/>
            </a:endParaRPr>
          </a:p>
          <a:p>
            <a:r>
              <a:rPr lang="en-US" dirty="0" smtClean="0">
                <a:cs typeface="Times New Roman" panose="02020603050405020304" pitchFamily="18" charset="0"/>
              </a:rPr>
              <a:t>Are there any questions or comments? </a:t>
            </a:r>
          </a:p>
          <a:p>
            <a:endParaRPr lang="en-US" dirty="0" smtClean="0">
              <a:cs typeface="Times New Roman" panose="02020603050405020304" pitchFamily="18" charset="0"/>
            </a:endParaRPr>
          </a:p>
          <a:p>
            <a:r>
              <a:rPr lang="en-US" dirty="0" smtClean="0">
                <a:cs typeface="Times New Roman" panose="02020603050405020304" pitchFamily="18" charset="0"/>
              </a:rPr>
              <a:t>Thank you Chari O’Keefe,</a:t>
            </a:r>
            <a:r>
              <a:rPr lang="en-US" baseline="0" dirty="0" smtClean="0">
                <a:cs typeface="Times New Roman" panose="02020603050405020304" pitchFamily="18" charset="0"/>
              </a:rPr>
              <a:t> members of the commission and Director Pedersen.</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(FINAL SLIDE)</a:t>
            </a:r>
          </a:p>
        </p:txBody>
      </p:sp>
      <p:sp>
        <p:nvSpPr>
          <p:cNvPr id="4" name="Slide Number Placeholder 3"/>
          <p:cNvSpPr>
            <a:spLocks noGrp="1"/>
          </p:cNvSpPr>
          <p:nvPr>
            <p:ph type="sldNum" sz="quarter" idx="10"/>
          </p:nvPr>
        </p:nvSpPr>
        <p:spPr/>
        <p:txBody>
          <a:bodyPr/>
          <a:lstStyle/>
          <a:p>
            <a:fld id="{EAF82455-C0D0-4D1F-9AAC-DE7932F6FEA5}" type="slidenum">
              <a:rPr lang="en-US" smtClean="0"/>
              <a:pPr/>
              <a:t>7</a:t>
            </a:fld>
            <a:endParaRPr lang="en-US"/>
          </a:p>
        </p:txBody>
      </p:sp>
    </p:spTree>
    <p:extLst>
      <p:ext uri="{BB962C8B-B14F-4D97-AF65-F5344CB8AC3E}">
        <p14:creationId xmlns:p14="http://schemas.microsoft.com/office/powerpoint/2010/main" val="2807192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1E06B6-2200-48FD-9B32-BE0D5073011D}" type="datetimeFigureOut">
              <a:rPr lang="en-US" smtClean="0"/>
              <a:pPr/>
              <a:t>11/13/2015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1E06B6-2200-48FD-9B32-BE0D5073011D}" type="datetimeFigureOut">
              <a:rPr lang="en-US" smtClean="0"/>
              <a:pPr/>
              <a:t>11/13/2015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1E06B6-2200-48FD-9B32-BE0D5073011D}" type="datetimeFigureOut">
              <a:rPr lang="en-US" smtClean="0"/>
              <a:pPr/>
              <a:t>11/13/2015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1E06B6-2200-48FD-9B32-BE0D5073011D}" type="datetimeFigureOut">
              <a:rPr lang="en-US" smtClean="0"/>
              <a:pPr/>
              <a:t>11/13/2015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1E06B6-2200-48FD-9B32-BE0D5073011D}" type="datetimeFigureOut">
              <a:rPr lang="en-US" smtClean="0"/>
              <a:pPr/>
              <a:t>11/13/2015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11/13/2015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11/13/2015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1E06B6-2200-48FD-9B32-BE0D5073011D}" type="datetimeFigureOut">
              <a:rPr lang="en-US" smtClean="0"/>
              <a:pPr/>
              <a:t>11/13/2015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39E361-6CC3-4B93-8D02-0CA4147050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8077200" cy="838199"/>
          </a:xfrm>
          <a:solidFill>
            <a:srgbClr val="439777"/>
          </a:solidFill>
        </p:spPr>
        <p:txBody>
          <a:bodyPr>
            <a:normAutofit/>
          </a:bodyPr>
          <a:lstStyle/>
          <a:p>
            <a:r>
              <a:rPr lang="en-US" sz="3200" dirty="0" smtClean="0">
                <a:solidFill>
                  <a:schemeClr val="bg1"/>
                </a:solidFill>
                <a:latin typeface="Arial" pitchFamily="34" charset="0"/>
                <a:cs typeface="Arial" pitchFamily="34" charset="0"/>
              </a:rPr>
              <a:t>Water Quality Permitting</a:t>
            </a:r>
            <a:endParaRPr lang="en-US" sz="32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990600" y="2362200"/>
            <a:ext cx="7162800" cy="3429000"/>
          </a:xfrm>
        </p:spPr>
        <p:txBody>
          <a:bodyPr>
            <a:normAutofit fontScale="92500" lnSpcReduction="10000"/>
          </a:bodyPr>
          <a:lstStyle/>
          <a:p>
            <a:r>
              <a:rPr lang="en-US" sz="3600" b="1" dirty="0" smtClean="0">
                <a:latin typeface="Arial" pitchFamily="34" charset="0"/>
                <a:cs typeface="Arial" pitchFamily="34" charset="0"/>
              </a:rPr>
              <a:t>Agenda Item ?</a:t>
            </a:r>
          </a:p>
          <a:p>
            <a:endParaRPr lang="en-US" sz="3600" dirty="0" smtClean="0">
              <a:latin typeface="Arial" pitchFamily="34" charset="0"/>
              <a:cs typeface="Arial" pitchFamily="34" charset="0"/>
            </a:endParaRPr>
          </a:p>
          <a:p>
            <a:r>
              <a:rPr lang="en-US" sz="3600" dirty="0">
                <a:latin typeface="Arial" pitchFamily="34" charset="0"/>
                <a:cs typeface="Arial" pitchFamily="34" charset="0"/>
              </a:rPr>
              <a:t>Action item: </a:t>
            </a:r>
            <a:r>
              <a:rPr lang="en-US" sz="3600" dirty="0" smtClean="0">
                <a:latin typeface="Arial" pitchFamily="34" charset="0"/>
                <a:cs typeface="Arial" pitchFamily="34" charset="0"/>
              </a:rPr>
              <a:t>Proposed rules for </a:t>
            </a:r>
            <a:r>
              <a:rPr lang="en-US" sz="3600" dirty="0">
                <a:latin typeface="Arial" pitchFamily="34" charset="0"/>
                <a:cs typeface="Arial" pitchFamily="34" charset="0"/>
              </a:rPr>
              <a:t>wastewater permit fee </a:t>
            </a:r>
            <a:r>
              <a:rPr lang="en-US" sz="3600" dirty="0" smtClean="0">
                <a:latin typeface="Arial" pitchFamily="34" charset="0"/>
                <a:cs typeface="Arial" pitchFamily="34" charset="0"/>
              </a:rPr>
              <a:t>increases</a:t>
            </a:r>
          </a:p>
          <a:p>
            <a:endParaRPr lang="en-US" sz="2800" dirty="0" smtClean="0">
              <a:latin typeface="Arial" pitchFamily="34" charset="0"/>
              <a:cs typeface="Arial" pitchFamily="34" charset="0"/>
            </a:endParaRPr>
          </a:p>
          <a:p>
            <a:pPr algn="r">
              <a:lnSpc>
                <a:spcPct val="110000"/>
              </a:lnSpc>
              <a:spcBef>
                <a:spcPts val="0"/>
              </a:spcBef>
            </a:pPr>
            <a:r>
              <a:rPr lang="en-US" sz="2800" dirty="0" smtClean="0">
                <a:latin typeface="Arial" pitchFamily="34" charset="0"/>
                <a:cs typeface="Arial" pitchFamily="34" charset="0"/>
              </a:rPr>
              <a:t>December X, 2015</a:t>
            </a:r>
          </a:p>
          <a:p>
            <a:pPr algn="r">
              <a:lnSpc>
                <a:spcPct val="110000"/>
              </a:lnSpc>
              <a:spcBef>
                <a:spcPts val="0"/>
              </a:spcBef>
            </a:pPr>
            <a:r>
              <a:rPr lang="en-US" sz="2800" dirty="0" smtClean="0">
                <a:latin typeface="Arial" pitchFamily="34" charset="0"/>
                <a:cs typeface="Arial" pitchFamily="34" charset="0"/>
              </a:rPr>
              <a:t>Portland, Oregon</a:t>
            </a:r>
          </a:p>
        </p:txBody>
      </p:sp>
      <p:sp>
        <p:nvSpPr>
          <p:cNvPr id="4" name="Rectangle 3"/>
          <p:cNvSpPr/>
          <p:nvPr/>
        </p:nvSpPr>
        <p:spPr>
          <a:xfrm>
            <a:off x="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smtClean="0">
                <a:latin typeface="Arial" pitchFamily="34" charset="0"/>
                <a:cs typeface="Arial" pitchFamily="34" charset="0"/>
              </a:rPr>
              <a:t>    Presenters: Ron Doughten and William Knight    |   Oregon Department of Environmental Quality</a:t>
            </a:r>
            <a:endParaRPr lang="en-US" sz="12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What is proposed?</a:t>
            </a:r>
          </a:p>
          <a:p>
            <a:pPr algn="l"/>
            <a:endParaRPr lang="en-US" sz="2800" dirty="0" smtClean="0">
              <a:solidFill>
                <a:schemeClr val="tx1"/>
              </a:solidFill>
              <a:latin typeface="Arial" pitchFamily="34" charset="0"/>
              <a:cs typeface="Arial" pitchFamily="34" charset="0"/>
            </a:endParaRPr>
          </a:p>
          <a:p>
            <a:pPr algn="l">
              <a:buClr>
                <a:schemeClr val="hlink"/>
              </a:buClr>
            </a:pPr>
            <a:endParaRPr lang="en-US" sz="2800" dirty="0">
              <a:solidFill>
                <a:schemeClr val="tx1"/>
              </a:solidFill>
            </a:endParaRPr>
          </a:p>
          <a:p>
            <a:pPr algn="l">
              <a:buClr>
                <a:schemeClr val="hlink"/>
              </a:buClr>
            </a:pPr>
            <a:r>
              <a:rPr lang="en-US" dirty="0" smtClean="0">
                <a:solidFill>
                  <a:schemeClr val="tx1"/>
                </a:solidFill>
              </a:rPr>
              <a:t>A one-time 12 percent </a:t>
            </a:r>
            <a:r>
              <a:rPr lang="en-US" dirty="0">
                <a:solidFill>
                  <a:schemeClr val="tx1"/>
                </a:solidFill>
              </a:rPr>
              <a:t>increase of </a:t>
            </a:r>
            <a:r>
              <a:rPr lang="en-US" dirty="0" smtClean="0">
                <a:solidFill>
                  <a:schemeClr val="tx1"/>
                </a:solidFill>
              </a:rPr>
              <a:t>water quality permit fees effective Jan. 1</a:t>
            </a:r>
            <a:endParaRPr lang="en-US" dirty="0">
              <a:solidFill>
                <a:schemeClr val="tx1"/>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935162"/>
          </a:xfrm>
        </p:spPr>
        <p:txBody>
          <a:bodyPr>
            <a:normAutofit/>
          </a:bodyPr>
          <a:lstStyle/>
          <a:p>
            <a:r>
              <a:rPr lang="en-US" b="1" dirty="0" smtClean="0"/>
              <a:t>Fees Support DEQ’s Water Quality Permitting Program</a:t>
            </a:r>
            <a:endParaRPr lang="en-US" b="1" dirty="0"/>
          </a:p>
        </p:txBody>
      </p:sp>
      <p:sp>
        <p:nvSpPr>
          <p:cNvPr id="3" name="Content Placeholder 2"/>
          <p:cNvSpPr>
            <a:spLocks noGrp="1"/>
          </p:cNvSpPr>
          <p:nvPr>
            <p:ph idx="1"/>
          </p:nvPr>
        </p:nvSpPr>
        <p:spPr>
          <a:xfrm>
            <a:off x="457200" y="2332037"/>
            <a:ext cx="8229600" cy="3154363"/>
          </a:xfrm>
        </p:spPr>
        <p:txBody>
          <a:bodyPr/>
          <a:lstStyle/>
          <a:p>
            <a:pPr marL="0" indent="0">
              <a:buNone/>
            </a:pPr>
            <a:r>
              <a:rPr lang="en-US" sz="3600" dirty="0" smtClean="0"/>
              <a:t>The 2015 Oregon Legislature approved:</a:t>
            </a:r>
          </a:p>
          <a:p>
            <a:pPr marL="571500"/>
            <a:r>
              <a:rPr lang="en-US" dirty="0" smtClean="0"/>
              <a:t>Restoration of </a:t>
            </a:r>
            <a:r>
              <a:rPr lang="en-US" dirty="0"/>
              <a:t>six </a:t>
            </a:r>
            <a:r>
              <a:rPr lang="en-US" dirty="0" smtClean="0"/>
              <a:t>positions</a:t>
            </a:r>
            <a:endParaRPr lang="en-US" dirty="0"/>
          </a:p>
          <a:p>
            <a:pPr marL="571500"/>
            <a:r>
              <a:rPr lang="en-US" dirty="0" smtClean="0"/>
              <a:t>Replacing DEQ’s data management system</a:t>
            </a:r>
          </a:p>
          <a:p>
            <a:pPr marL="571500"/>
            <a:r>
              <a:rPr lang="en-US" dirty="0" smtClean="0"/>
              <a:t>Increasing permit fees to keep pace with increasing operating costs</a:t>
            </a:r>
            <a:endParaRPr lang="en-US" dirty="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084538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467600" cy="5334000"/>
          </a:xfrm>
        </p:spPr>
        <p:txBody>
          <a:bodyPr>
            <a:normAutofit/>
          </a:bodyPr>
          <a:lstStyle/>
          <a:p>
            <a:pPr algn="l"/>
            <a:r>
              <a:rPr lang="en-US" sz="3600" b="1" dirty="0" smtClean="0">
                <a:solidFill>
                  <a:schemeClr val="tx1"/>
                </a:solidFill>
                <a:latin typeface="Arial" pitchFamily="34" charset="0"/>
                <a:cs typeface="Arial" pitchFamily="34" charset="0"/>
              </a:rPr>
              <a:t>Recent WQ Permit Fee Increases</a:t>
            </a:r>
          </a:p>
          <a:p>
            <a:pPr algn="l"/>
            <a:endParaRPr lang="en-US" sz="2400" dirty="0" smtClean="0">
              <a:solidFill>
                <a:schemeClr val="tx1"/>
              </a:solidFill>
            </a:endParaRPr>
          </a:p>
          <a:p>
            <a:pPr algn="l"/>
            <a:r>
              <a:rPr lang="en-US" sz="2400" dirty="0" smtClean="0">
                <a:solidFill>
                  <a:schemeClr val="tx1"/>
                </a:solidFill>
              </a:rPr>
              <a:t>DEQ </a:t>
            </a:r>
            <a:r>
              <a:rPr lang="en-US" sz="2400" dirty="0">
                <a:solidFill>
                  <a:schemeClr val="tx1"/>
                </a:solidFill>
              </a:rPr>
              <a:t>implemented </a:t>
            </a:r>
            <a:r>
              <a:rPr lang="en-US" sz="2400" dirty="0" smtClean="0">
                <a:solidFill>
                  <a:schemeClr val="tx1"/>
                </a:solidFill>
              </a:rPr>
              <a:t>annual fee </a:t>
            </a:r>
            <a:r>
              <a:rPr lang="en-US" sz="2400" dirty="0">
                <a:solidFill>
                  <a:schemeClr val="tx1"/>
                </a:solidFill>
              </a:rPr>
              <a:t>increases </a:t>
            </a:r>
            <a:r>
              <a:rPr lang="en-US" sz="2400" dirty="0" smtClean="0">
                <a:solidFill>
                  <a:schemeClr val="tx1"/>
                </a:solidFill>
              </a:rPr>
              <a:t>beginning in 2007.</a:t>
            </a:r>
          </a:p>
          <a:p>
            <a:pPr algn="l"/>
            <a:endParaRPr lang="en-US" sz="2800" dirty="0" smtClean="0">
              <a:solidFill>
                <a:schemeClr val="tx1"/>
              </a:solidFill>
            </a:endParaRPr>
          </a:p>
          <a:p>
            <a:pPr algn="l"/>
            <a:endParaRPr lang="en-US" sz="2800" dirty="0">
              <a:solidFill>
                <a:schemeClr val="tx1"/>
              </a:solidFill>
            </a:endParaRPr>
          </a:p>
          <a:p>
            <a:pPr algn="l"/>
            <a:endParaRPr lang="en-US" sz="2800" dirty="0" smtClean="0">
              <a:solidFill>
                <a:schemeClr val="tx1"/>
              </a:solidFill>
            </a:endParaRPr>
          </a:p>
          <a:p>
            <a:pPr algn="l"/>
            <a:endParaRPr lang="en-US" sz="2800" dirty="0" smtClean="0">
              <a:solidFill>
                <a:schemeClr val="tx1"/>
              </a:solidFill>
            </a:endParaRPr>
          </a:p>
          <a:p>
            <a:pPr algn="l"/>
            <a:endParaRPr lang="en-US" sz="2800" dirty="0">
              <a:solidFill>
                <a:schemeClr val="tx1"/>
              </a:solidFill>
            </a:endParaRPr>
          </a:p>
          <a:p>
            <a:pPr algn="l"/>
            <a:r>
              <a:rPr lang="en-US" sz="2400" dirty="0" smtClean="0">
                <a:solidFill>
                  <a:schemeClr val="tx1"/>
                </a:solidFill>
              </a:rPr>
              <a:t>DEQ does not plan to propose an annual fee increase during the 2015-2017 biennium.</a:t>
            </a:r>
            <a:endParaRPr lang="en-US" sz="2400" dirty="0">
              <a:solidFill>
                <a:schemeClr val="tx1"/>
              </a:solidFill>
            </a:endParaRPr>
          </a:p>
          <a:p>
            <a:pPr algn="l"/>
            <a:endParaRPr lang="en-US" sz="2800" dirty="0" smtClean="0">
              <a:solidFill>
                <a:schemeClr val="tx1"/>
              </a:solidFill>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262147376"/>
              </p:ext>
            </p:extLst>
          </p:nvPr>
        </p:nvGraphicFramePr>
        <p:xfrm>
          <a:off x="1066800" y="3200400"/>
          <a:ext cx="7086600" cy="1295400"/>
        </p:xfrm>
        <a:graphic>
          <a:graphicData uri="http://schemas.openxmlformats.org/drawingml/2006/table">
            <a:tbl>
              <a:tblPr firstRow="1" bandRow="1">
                <a:tableStyleId>{5C22544A-7EE6-4342-B048-85BDC9FD1C3A}</a:tableStyleId>
              </a:tblPr>
              <a:tblGrid>
                <a:gridCol w="885825"/>
                <a:gridCol w="885825"/>
                <a:gridCol w="885825"/>
                <a:gridCol w="885825"/>
                <a:gridCol w="885825"/>
                <a:gridCol w="885825"/>
                <a:gridCol w="885825"/>
                <a:gridCol w="885825"/>
              </a:tblGrid>
              <a:tr h="647700">
                <a:tc>
                  <a:txBody>
                    <a:bodyPr/>
                    <a:lstStyle/>
                    <a:p>
                      <a:pPr algn="ctr"/>
                      <a:r>
                        <a:rPr lang="en-US" dirty="0" smtClean="0"/>
                        <a:t>2007</a:t>
                      </a:r>
                      <a:endParaRPr lang="en-US" dirty="0"/>
                    </a:p>
                  </a:txBody>
                  <a:tcPr/>
                </a:tc>
                <a:tc>
                  <a:txBody>
                    <a:bodyPr/>
                    <a:lstStyle/>
                    <a:p>
                      <a:pPr algn="ctr"/>
                      <a:r>
                        <a:rPr lang="en-US" dirty="0" smtClean="0"/>
                        <a:t>2008</a:t>
                      </a:r>
                      <a:endParaRPr lang="en-US" dirty="0"/>
                    </a:p>
                  </a:txBody>
                  <a:tcPr/>
                </a:tc>
                <a:tc>
                  <a:txBody>
                    <a:bodyPr/>
                    <a:lstStyle/>
                    <a:p>
                      <a:pPr algn="ctr"/>
                      <a:r>
                        <a:rPr lang="en-US" dirty="0" smtClean="0"/>
                        <a:t>2009</a:t>
                      </a:r>
                      <a:endParaRPr lang="en-US" dirty="0"/>
                    </a:p>
                  </a:txBody>
                  <a:tcPr/>
                </a:tc>
                <a:tc>
                  <a:txBody>
                    <a:bodyPr/>
                    <a:lstStyle/>
                    <a:p>
                      <a:pPr algn="ctr"/>
                      <a:r>
                        <a:rPr lang="en-US" dirty="0" smtClean="0"/>
                        <a:t>2010</a:t>
                      </a:r>
                      <a:endParaRPr lang="en-US" dirty="0"/>
                    </a:p>
                  </a:txBody>
                  <a:tcPr/>
                </a:tc>
                <a:tc>
                  <a:txBody>
                    <a:bodyPr/>
                    <a:lstStyle/>
                    <a:p>
                      <a:pPr algn="ctr"/>
                      <a:r>
                        <a:rPr lang="en-US" dirty="0" smtClean="0"/>
                        <a:t>2011</a:t>
                      </a:r>
                      <a:endParaRPr lang="en-US" dirty="0"/>
                    </a:p>
                  </a:txBody>
                  <a:tcPr/>
                </a:tc>
                <a:tc>
                  <a:txBody>
                    <a:bodyPr/>
                    <a:lstStyle/>
                    <a:p>
                      <a:pPr algn="ctr"/>
                      <a:r>
                        <a:rPr lang="en-US" dirty="0" smtClean="0"/>
                        <a:t>2012</a:t>
                      </a:r>
                      <a:endParaRPr lang="en-US" dirty="0"/>
                    </a:p>
                  </a:txBody>
                  <a:tcPr/>
                </a:tc>
                <a:tc>
                  <a:txBody>
                    <a:bodyPr/>
                    <a:lstStyle/>
                    <a:p>
                      <a:pPr algn="ctr"/>
                      <a:r>
                        <a:rPr lang="en-US" dirty="0" smtClean="0"/>
                        <a:t>2013</a:t>
                      </a:r>
                      <a:endParaRPr lang="en-US" dirty="0"/>
                    </a:p>
                  </a:txBody>
                  <a:tcPr/>
                </a:tc>
                <a:tc>
                  <a:txBody>
                    <a:bodyPr/>
                    <a:lstStyle/>
                    <a:p>
                      <a:pPr algn="ctr"/>
                      <a:r>
                        <a:rPr lang="en-US" dirty="0" smtClean="0"/>
                        <a:t>2014</a:t>
                      </a:r>
                      <a:endParaRPr lang="en-US" dirty="0"/>
                    </a:p>
                  </a:txBody>
                  <a:tcPr/>
                </a:tc>
              </a:tr>
              <a:tr h="647700">
                <a:tc>
                  <a:txBody>
                    <a:bodyPr/>
                    <a:lstStyle/>
                    <a:p>
                      <a:pPr algn="ctr"/>
                      <a:r>
                        <a:rPr lang="en-US" dirty="0" smtClean="0"/>
                        <a:t>3%</a:t>
                      </a:r>
                      <a:endParaRPr lang="en-US" dirty="0"/>
                    </a:p>
                  </a:txBody>
                  <a:tcPr/>
                </a:tc>
                <a:tc>
                  <a:txBody>
                    <a:bodyPr/>
                    <a:lstStyle/>
                    <a:p>
                      <a:pPr algn="ctr"/>
                      <a:r>
                        <a:rPr lang="en-US" dirty="0" smtClean="0"/>
                        <a:t>3%</a:t>
                      </a:r>
                      <a:endParaRPr lang="en-US" dirty="0"/>
                    </a:p>
                  </a:txBody>
                  <a:tcPr/>
                </a:tc>
                <a:tc>
                  <a:txBody>
                    <a:bodyPr/>
                    <a:lstStyle/>
                    <a:p>
                      <a:pPr algn="ctr"/>
                      <a:r>
                        <a:rPr lang="en-US" sz="2800" dirty="0" smtClean="0"/>
                        <a:t>***</a:t>
                      </a:r>
                    </a:p>
                  </a:txBody>
                  <a:tcPr/>
                </a:tc>
                <a:tc>
                  <a:txBody>
                    <a:bodyPr/>
                    <a:lstStyle/>
                    <a:p>
                      <a:pPr algn="ctr"/>
                      <a:r>
                        <a:rPr lang="en-US" dirty="0" smtClean="0"/>
                        <a:t>3%</a:t>
                      </a:r>
                      <a:endParaRPr lang="en-US" dirty="0"/>
                    </a:p>
                  </a:txBody>
                  <a:tcPr/>
                </a:tc>
                <a:tc>
                  <a:txBody>
                    <a:bodyPr/>
                    <a:lstStyle/>
                    <a:p>
                      <a:pPr algn="ctr"/>
                      <a:r>
                        <a:rPr lang="en-US" dirty="0" smtClean="0"/>
                        <a:t>2%</a:t>
                      </a:r>
                      <a:endParaRPr lang="en-US" dirty="0"/>
                    </a:p>
                  </a:txBody>
                  <a:tcPr/>
                </a:tc>
                <a:tc>
                  <a:txBody>
                    <a:bodyPr/>
                    <a:lstStyle/>
                    <a:p>
                      <a:pPr algn="ctr"/>
                      <a:r>
                        <a:rPr lang="en-US" dirty="0" smtClean="0"/>
                        <a:t>2.7%</a:t>
                      </a:r>
                      <a:endParaRPr lang="en-US" dirty="0"/>
                    </a:p>
                  </a:txBody>
                  <a:tcPr/>
                </a:tc>
                <a:tc>
                  <a:txBody>
                    <a:bodyPr/>
                    <a:lstStyle/>
                    <a:p>
                      <a:pPr algn="ctr"/>
                      <a:r>
                        <a:rPr lang="en-US" dirty="0" smtClean="0"/>
                        <a:t>2.9%</a:t>
                      </a:r>
                      <a:endParaRPr lang="en-US" dirty="0"/>
                    </a:p>
                  </a:txBody>
                  <a:tcPr/>
                </a:tc>
                <a:tc>
                  <a:txBody>
                    <a:bodyPr/>
                    <a:lstStyle/>
                    <a:p>
                      <a:pPr algn="ctr"/>
                      <a:r>
                        <a:rPr lang="en-US" dirty="0" smtClean="0"/>
                        <a:t>2.9%</a:t>
                      </a:r>
                      <a:endParaRPr lang="en-US" dirty="0"/>
                    </a:p>
                  </a:txBody>
                  <a:tcPr/>
                </a:tc>
              </a:tr>
            </a:tbl>
          </a:graphicData>
        </a:graphic>
      </p:graphicFrame>
    </p:spTree>
    <p:extLst>
      <p:ext uri="{BB962C8B-B14F-4D97-AF65-F5344CB8AC3E}">
        <p14:creationId xmlns:p14="http://schemas.microsoft.com/office/powerpoint/2010/main" val="2856904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br>
              <a:rPr lang="en-US" b="1" dirty="0" smtClean="0"/>
            </a:br>
            <a:endParaRPr lang="en-US" sz="3600" b="1" dirty="0"/>
          </a:p>
        </p:txBody>
      </p:sp>
      <p:sp>
        <p:nvSpPr>
          <p:cNvPr id="3" name="Content Placeholder 2"/>
          <p:cNvSpPr>
            <a:spLocks noGrp="1"/>
          </p:cNvSpPr>
          <p:nvPr>
            <p:ph idx="1"/>
          </p:nvPr>
        </p:nvSpPr>
        <p:spPr/>
        <p:txBody>
          <a:bodyPr>
            <a:normAutofit/>
          </a:bodyPr>
          <a:lstStyle/>
          <a:p>
            <a:pPr marL="0" indent="0">
              <a:buNone/>
            </a:pPr>
            <a:r>
              <a:rPr lang="en-US" dirty="0" smtClean="0"/>
              <a:t>DEQ added existing permits to the tables:</a:t>
            </a:r>
          </a:p>
          <a:p>
            <a:r>
              <a:rPr lang="en-US" dirty="0" smtClean="0"/>
              <a:t>Underground </a:t>
            </a:r>
            <a:r>
              <a:rPr lang="en-US" dirty="0"/>
              <a:t>Injection Control </a:t>
            </a:r>
            <a:endParaRPr lang="en-US" dirty="0" smtClean="0"/>
          </a:p>
          <a:p>
            <a:r>
              <a:rPr lang="en-US" dirty="0" smtClean="0"/>
              <a:t>Industrial Water Reuse</a:t>
            </a:r>
          </a:p>
          <a:p>
            <a:endParaRPr lang="en-US" dirty="0" smtClean="0"/>
          </a:p>
          <a:p>
            <a:pPr marL="0" indent="0">
              <a:buNone/>
            </a:pPr>
            <a:r>
              <a:rPr lang="en-US" dirty="0" smtClean="0"/>
              <a:t>DEQ also proposed:</a:t>
            </a:r>
            <a:endParaRPr lang="en-US" dirty="0"/>
          </a:p>
          <a:p>
            <a:r>
              <a:rPr lang="en-US" dirty="0" smtClean="0"/>
              <a:t>Modifications to the Municipal Stormwater permit listings and equitable fee structure</a:t>
            </a:r>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517832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Who would be affected? </a:t>
            </a:r>
            <a:endParaRPr lang="en-US" sz="2800" b="1" dirty="0" smtClean="0">
              <a:solidFill>
                <a:schemeClr val="tx1"/>
              </a:solidFill>
              <a:latin typeface="Arial" pitchFamily="34" charset="0"/>
              <a:cs typeface="Arial" pitchFamily="34" charset="0"/>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Most </a:t>
            </a:r>
            <a:r>
              <a:rPr lang="en-US" sz="2800" dirty="0">
                <a:solidFill>
                  <a:prstClr val="black"/>
                </a:solidFill>
              </a:rPr>
              <a:t>individual and general </a:t>
            </a:r>
            <a:r>
              <a:rPr lang="en-US" sz="2800" dirty="0" smtClean="0">
                <a:solidFill>
                  <a:prstClr val="black"/>
                </a:solidFill>
              </a:rPr>
              <a:t>water quality permit holders.</a:t>
            </a:r>
            <a:endParaRPr lang="en-US" sz="1600" dirty="0">
              <a:solidFill>
                <a:prstClr val="black"/>
              </a:solidFill>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Exceptions</a:t>
            </a:r>
            <a:r>
              <a:rPr lang="en-US" sz="2800" dirty="0">
                <a:solidFill>
                  <a:prstClr val="black"/>
                </a:solidFill>
              </a:rPr>
              <a:t>: S</a:t>
            </a:r>
            <a:r>
              <a:rPr lang="en-US" sz="2800" dirty="0" smtClean="0">
                <a:solidFill>
                  <a:prstClr val="black"/>
                </a:solidFill>
              </a:rPr>
              <a:t>uction </a:t>
            </a:r>
            <a:r>
              <a:rPr lang="en-US" sz="2800" dirty="0">
                <a:solidFill>
                  <a:prstClr val="black"/>
                </a:solidFill>
              </a:rPr>
              <a:t>dredge, </a:t>
            </a:r>
            <a:r>
              <a:rPr lang="en-US" sz="2800" dirty="0" smtClean="0">
                <a:solidFill>
                  <a:prstClr val="black"/>
                </a:solidFill>
              </a:rPr>
              <a:t>greywater </a:t>
            </a:r>
            <a:r>
              <a:rPr lang="en-US" sz="2800" dirty="0">
                <a:solidFill>
                  <a:prstClr val="black"/>
                </a:solidFill>
              </a:rPr>
              <a:t>and small </a:t>
            </a:r>
            <a:r>
              <a:rPr lang="en-US" sz="2800" dirty="0" smtClean="0">
                <a:solidFill>
                  <a:prstClr val="black"/>
                </a:solidFill>
              </a:rPr>
              <a:t>off-stream </a:t>
            </a:r>
            <a:r>
              <a:rPr lang="en-US" sz="2800" dirty="0">
                <a:solidFill>
                  <a:prstClr val="black"/>
                </a:solidFill>
              </a:rPr>
              <a:t>mining </a:t>
            </a:r>
            <a:r>
              <a:rPr lang="en-US" sz="2800" dirty="0" smtClean="0">
                <a:solidFill>
                  <a:prstClr val="black"/>
                </a:solidFill>
              </a:rPr>
              <a:t>operations.</a:t>
            </a:r>
            <a:endParaRPr lang="en-US" sz="28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1634564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Conclusion</a:t>
            </a:r>
          </a:p>
          <a:p>
            <a:pPr lvl="0" algn="l">
              <a:lnSpc>
                <a:spcPct val="80000"/>
              </a:lnSpc>
              <a:buClr>
                <a:srgbClr val="0000FF"/>
              </a:buClr>
            </a:pPr>
            <a:endParaRPr lang="en-US" sz="2800" dirty="0" smtClean="0">
              <a:solidFill>
                <a:prstClr val="black"/>
              </a:solidFill>
            </a:endParaRPr>
          </a:p>
          <a:p>
            <a:pPr lvl="0">
              <a:lnSpc>
                <a:spcPct val="150000"/>
              </a:lnSpc>
              <a:spcAft>
                <a:spcPts val="600"/>
              </a:spcAft>
              <a:buClr>
                <a:srgbClr val="0000FF"/>
              </a:buClr>
            </a:pPr>
            <a:r>
              <a:rPr lang="en-US" sz="2800" dirty="0" smtClean="0">
                <a:solidFill>
                  <a:prstClr val="black"/>
                </a:solidFill>
              </a:rPr>
              <a:t>DEQ </a:t>
            </a:r>
            <a:r>
              <a:rPr lang="en-US" sz="2800" dirty="0">
                <a:solidFill>
                  <a:prstClr val="black"/>
                </a:solidFill>
              </a:rPr>
              <a:t>recommends the commission adopt </a:t>
            </a:r>
            <a:r>
              <a:rPr lang="en-US" sz="2800" dirty="0" smtClean="0">
                <a:solidFill>
                  <a:prstClr val="black"/>
                </a:solidFill>
              </a:rPr>
              <a:t>the </a:t>
            </a:r>
          </a:p>
          <a:p>
            <a:pPr lvl="0">
              <a:lnSpc>
                <a:spcPct val="150000"/>
              </a:lnSpc>
              <a:spcAft>
                <a:spcPts val="600"/>
              </a:spcAft>
              <a:buClr>
                <a:srgbClr val="0000FF"/>
              </a:buClr>
            </a:pPr>
            <a:r>
              <a:rPr lang="en-US" sz="2800" dirty="0" smtClean="0">
                <a:solidFill>
                  <a:prstClr val="black"/>
                </a:solidFill>
              </a:rPr>
              <a:t>12 </a:t>
            </a:r>
            <a:r>
              <a:rPr lang="en-US" sz="2800" dirty="0">
                <a:solidFill>
                  <a:prstClr val="black"/>
                </a:solidFill>
              </a:rPr>
              <a:t>percent fee increase as outlined </a:t>
            </a:r>
            <a:r>
              <a:rPr lang="en-US" sz="2800" dirty="0" smtClean="0">
                <a:solidFill>
                  <a:prstClr val="black"/>
                </a:solidFill>
              </a:rPr>
              <a:t>in </a:t>
            </a:r>
          </a:p>
          <a:p>
            <a:pPr lvl="0">
              <a:lnSpc>
                <a:spcPct val="150000"/>
              </a:lnSpc>
              <a:spcAft>
                <a:spcPts val="600"/>
              </a:spcAft>
              <a:buClr>
                <a:srgbClr val="0000FF"/>
              </a:buClr>
            </a:pPr>
            <a:r>
              <a:rPr lang="en-US" sz="2800" dirty="0" smtClean="0">
                <a:solidFill>
                  <a:prstClr val="black"/>
                </a:solidFill>
              </a:rPr>
              <a:t>Attachment </a:t>
            </a:r>
            <a:r>
              <a:rPr lang="en-US" sz="2800" dirty="0">
                <a:solidFill>
                  <a:prstClr val="black"/>
                </a:solidFill>
              </a:rPr>
              <a:t>A of the staff report. </a:t>
            </a: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374456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ategory xmlns="$ListId:docs;">Select...</Category>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0CD84B94D70954A8943F4E849EE2A17" ma:contentTypeVersion="" ma:contentTypeDescription="Create a new document." ma:contentTypeScope="" ma:versionID="887cb48b8a52bc2cbf76a96f9f3db619">
  <xsd:schema xmlns:xsd="http://www.w3.org/2001/XMLSchema" xmlns:xs="http://www.w3.org/2001/XMLSchema" xmlns:p="http://schemas.microsoft.com/office/2006/metadata/properties" xmlns:ns2="$ListId:docs;" targetNamespace="http://schemas.microsoft.com/office/2006/metadata/properties" ma:root="true" ma:fieldsID="3d9add8d7f66833ac2ce47954ca4475e" ns2:_="">
    <xsd:import namespace="$ListId:docs;"/>
    <xsd:element name="properties">
      <xsd:complexType>
        <xsd:sequence>
          <xsd:element name="documentManagement">
            <xsd:complexType>
              <xsd:all>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Category" ma:index="8" nillable="true" ma:displayName="Category" ma:default="Select..." ma:format="Dropdown" ma:internalName="Category">
      <xsd:simpleType>
        <xsd:restriction base="dms:Choice">
          <xsd:enumeration value="Select..."/>
          <xsd:enumeration value="Rough Draft"/>
          <xsd:enumeration value="Draft"/>
          <xsd:enumeration value="Team Review"/>
          <xsd:enumeration value="Review"/>
          <xsd:enumeration value="Preview"/>
          <xsd:enumeration value="Final"/>
          <xsd:enumeration value="Publish"/>
          <xsd:enumeration value="Research"/>
          <xsd:enumeration value="Supporting Document"/>
          <xsd:enumeration value="Blank"/>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C5EE9F4-9CDD-402A-87AA-B4099179ECEE}">
  <ds:schemaRefs>
    <ds:schemaRef ds:uri="http://purl.org/dc/dcmitype/"/>
    <ds:schemaRef ds:uri="http://schemas.microsoft.com/office/2006/metadata/properties"/>
    <ds:schemaRef ds:uri="http://purl.org/dc/terms/"/>
    <ds:schemaRef ds:uri="http://purl.org/dc/elements/1.1/"/>
    <ds:schemaRef ds:uri="http://schemas.openxmlformats.org/package/2006/metadata/core-properties"/>
    <ds:schemaRef ds:uri="http://schemas.microsoft.com/office/2006/documentManagement/types"/>
    <ds:schemaRef ds:uri="http://schemas.microsoft.com/office/infopath/2007/PartnerControls"/>
    <ds:schemaRef ds:uri="$ListId:docs;"/>
    <ds:schemaRef ds:uri="http://www.w3.org/XML/1998/namespace"/>
  </ds:schemaRefs>
</ds:datastoreItem>
</file>

<file path=customXml/itemProps2.xml><?xml version="1.0" encoding="utf-8"?>
<ds:datastoreItem xmlns:ds="http://schemas.openxmlformats.org/officeDocument/2006/customXml" ds:itemID="{46716641-0EF6-442D-8A68-D38C5E4103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ListId:doc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C64C764-6038-40E1-BB64-EBA2F8C741B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PPTtemplate</Template>
  <TotalTime>776</TotalTime>
  <Words>1384</Words>
  <Application>Microsoft Office PowerPoint</Application>
  <PresentationFormat>On-screen Show (4:3)</PresentationFormat>
  <Paragraphs>176</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Water Quality Permitting</vt:lpstr>
      <vt:lpstr>PowerPoint Presentation</vt:lpstr>
      <vt:lpstr>Fees Support DEQ’s Water Quality Permitting Program</vt:lpstr>
      <vt:lpstr>PowerPoint Presentation</vt:lpstr>
      <vt:lpstr>Permit Fee Rulemaking Action Items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for EQC Meeting AND Public Hearing</dc:title>
  <dc:creator>KNIGHT William</dc:creator>
  <cp:lastModifiedBy>COUTU Adam</cp:lastModifiedBy>
  <cp:revision>59</cp:revision>
  <cp:lastPrinted>2014-10-29T18:11:45Z</cp:lastPrinted>
  <dcterms:created xsi:type="dcterms:W3CDTF">2014-10-24T16:52:56Z</dcterms:created>
  <dcterms:modified xsi:type="dcterms:W3CDTF">2015-11-13T18:37:11Z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0x010100B0CD84B94D70954A8943F4E849EE2A17</vt:lpwstr>
  </property>
</Properties>
</file>