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23"/>
  </p:notesMasterIdLst>
  <p:handoutMasterIdLst>
    <p:handoutMasterId r:id="rId24"/>
  </p:handoutMasterIdLst>
  <p:sldIdLst>
    <p:sldId id="1115" r:id="rId5"/>
    <p:sldId id="1105" r:id="rId6"/>
    <p:sldId id="1111" r:id="rId7"/>
    <p:sldId id="1126" r:id="rId8"/>
    <p:sldId id="1125" r:id="rId9"/>
    <p:sldId id="1128" r:id="rId10"/>
    <p:sldId id="1129" r:id="rId11"/>
    <p:sldId id="1121" r:id="rId12"/>
    <p:sldId id="1131" r:id="rId13"/>
    <p:sldId id="1130" r:id="rId14"/>
    <p:sldId id="1124" r:id="rId15"/>
    <p:sldId id="1132" r:id="rId16"/>
    <p:sldId id="1133" r:id="rId17"/>
    <p:sldId id="1122" r:id="rId18"/>
    <p:sldId id="1119" r:id="rId19"/>
    <p:sldId id="1117" r:id="rId20"/>
    <p:sldId id="1127" r:id="rId21"/>
    <p:sldId id="1123" r:id="rId22"/>
  </p:sldIdLst>
  <p:sldSz cx="9144000" cy="6858000" type="screen4x3"/>
  <p:notesSz cx="7010400" cy="9296400"/>
  <p:custDataLst>
    <p:tags r:id="rId25"/>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66" d="100"/>
          <a:sy n="66" d="100"/>
        </p:scale>
        <p:origin x="2622"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a:t>Onsite Budget by Fee Type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[Book1]Sheet1!$C$1</c:f>
              <c:strCache>
                <c:ptCount val="1"/>
                <c:pt idx="0">
                  <c:v>Percent of Total</c:v>
                </c:pt>
              </c:strCache>
            </c:strRef>
          </c:tx>
          <c:dPt>
            <c:idx val="0"/>
            <c:bubble3D val="0"/>
            <c:spPr>
              <a:solidFill>
                <a:schemeClr val="accent3"/>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tx>
                <c:rich>
                  <a:bodyPr/>
                  <a:lstStyle/>
                  <a:p>
                    <a:fld id="{C12C49C3-CCF8-4B98-815C-55B188C6D5AC}"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tx>
                <c:rich>
                  <a:bodyPr/>
                  <a:lstStyle/>
                  <a:p>
                    <a:fld id="{21A922DD-1F84-49C3-82FA-72326C894CAE}"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2"/>
              <c:layout/>
              <c:tx>
                <c:rich>
                  <a:bodyPr/>
                  <a:lstStyle/>
                  <a:p>
                    <a:fld id="{D4DD7D66-D39D-441E-B287-9A44F42D3946}"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3"/>
              <c:layout/>
              <c:tx>
                <c:rich>
                  <a:bodyPr/>
                  <a:lstStyle/>
                  <a:p>
                    <a:fld id="{66A03E5B-BCF7-4C71-847F-F0809055494C}" type="PERCENTAGE">
                      <a:rPr lang="en-US" sz="1200">
                        <a:solidFill>
                          <a:schemeClr val="tx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4"/>
              <c:layout/>
              <c:tx>
                <c:rich>
                  <a:bodyPr/>
                  <a:lstStyle/>
                  <a:p>
                    <a:fld id="{A99928FA-2C7D-4F5A-A381-D0EB7DCF782A}"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accent3"/>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roundRect">
                    <a:avLst/>
                  </a:prstGeom>
                  <a:noFill/>
                  <a:ln>
                    <a:noFill/>
                  </a:ln>
                </c15:spPr>
              </c:ext>
            </c:extLst>
          </c:dLbls>
          <c:cat>
            <c:strRef>
              <c:f>[Book1]Sheet1!$A$2:$A$6</c:f>
              <c:strCache>
                <c:ptCount val="5"/>
                <c:pt idx="0">
                  <c:v>Permit Fees</c:v>
                </c:pt>
                <c:pt idx="1">
                  <c:v>Variance Fees, Product Approval Fees and Public Records Request Fees</c:v>
                </c:pt>
                <c:pt idx="2">
                  <c:v>License Fees</c:v>
                </c:pt>
                <c:pt idx="3">
                  <c:v>Reporting Fees</c:v>
                </c:pt>
                <c:pt idx="4">
                  <c:v>Surcharge Fees</c:v>
                </c:pt>
              </c:strCache>
            </c:strRef>
          </c:cat>
          <c:val>
            <c:numRef>
              <c:f>[Book1]Sheet1!$C$2:$C$6</c:f>
              <c:numCache>
                <c:formatCode>0.00%</c:formatCode>
                <c:ptCount val="5"/>
                <c:pt idx="0">
                  <c:v>0.45381479556734416</c:v>
                </c:pt>
                <c:pt idx="1">
                  <c:v>1.4447634671801378E-2</c:v>
                </c:pt>
                <c:pt idx="2">
                  <c:v>0.1273652442003807</c:v>
                </c:pt>
                <c:pt idx="3">
                  <c:v>1.2710853047259272E-2</c:v>
                </c:pt>
                <c:pt idx="4">
                  <c:v>0.39166147251321443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Sheet1!$B$24</c:f>
              <c:strCache>
                <c:ptCount val="1"/>
                <c:pt idx="0">
                  <c:v>Total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1"/>
              <c:layout>
                <c:manualLayout>
                  <c:x val="2.8223753280839894E-2"/>
                  <c:y val="7.3410615339749201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2.2006780402449694E-3"/>
                  <c:y val="-2.0819116360454942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Sheet1!$A$25:$A$28</c:f>
              <c:strCache>
                <c:ptCount val="4"/>
                <c:pt idx="0">
                  <c:v>General Fund</c:v>
                </c:pt>
                <c:pt idx="1">
                  <c:v>Lottery Fund</c:v>
                </c:pt>
                <c:pt idx="2">
                  <c:v>Fees</c:v>
                </c:pt>
                <c:pt idx="3">
                  <c:v>Federal Fund</c:v>
                </c:pt>
              </c:strCache>
            </c:strRef>
          </c:cat>
          <c:val>
            <c:numRef>
              <c:f>Sheet1!$B$25:$B$28</c:f>
              <c:numCache>
                <c:formatCode>_("$"* #,##0_);_("$"* \(#,##0\);_("$"* "-"??_);_(@_)</c:formatCode>
                <c:ptCount val="4"/>
                <c:pt idx="0">
                  <c:v>7171237.6456914898</c:v>
                </c:pt>
                <c:pt idx="1">
                  <c:v>500000</c:v>
                </c:pt>
                <c:pt idx="2">
                  <c:v>12784549.112774599</c:v>
                </c:pt>
                <c:pt idx="3">
                  <c:v>1608355.44739009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2063705697622249"/>
          <c:y val="0.1638361810196293"/>
          <c:w val="0.5013010318528488"/>
          <c:h val="0.74418922224119421"/>
        </c:manualLayout>
      </c:layout>
      <c:pieChart>
        <c:varyColors val="1"/>
        <c:ser>
          <c:idx val="0"/>
          <c:order val="0"/>
          <c:tx>
            <c:strRef>
              <c:f>Sheet1!$B$4</c:f>
              <c:strCache>
                <c:ptCount val="1"/>
                <c:pt idx="0">
                  <c:v>Amount</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dLbl>
              <c:idx val="2"/>
              <c:layout>
                <c:manualLayout>
                  <c:x val="3.5890533871691326E-2"/>
                  <c:y val="-6.5268072113510878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1544183154763794"/>
                      <c:h val="0.10232435305632455"/>
                    </c:manualLayout>
                  </c15:layout>
                </c:ext>
              </c:extLst>
            </c:dLbl>
            <c:dLbl>
              <c:idx val="3"/>
              <c:layout>
                <c:manualLayout>
                  <c:x val="5.2041274113952311E-2"/>
                  <c:y val="9.3240103019301232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4.306864064602961E-2"/>
                  <c:y val="0.11988013245338729"/>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Sheet1!$A$5:$A$9</c:f>
              <c:strCache>
                <c:ptCount val="5"/>
                <c:pt idx="0">
                  <c:v>Personal Services</c:v>
                </c:pt>
                <c:pt idx="1">
                  <c:v>Services and Supplies</c:v>
                </c:pt>
                <c:pt idx="2">
                  <c:v>Capital Outlay</c:v>
                </c:pt>
                <c:pt idx="3">
                  <c:v>Special Payments</c:v>
                </c:pt>
                <c:pt idx="4">
                  <c:v>Indirect (for Other Fund and Federal Fund)</c:v>
                </c:pt>
              </c:strCache>
            </c:strRef>
          </c:cat>
          <c:val>
            <c:numRef>
              <c:f>Sheet1!$B$5:$B$9</c:f>
              <c:numCache>
                <c:formatCode>_("$"* #,##0_);_("$"* \(#,##0\);_("$"* "-"??_);_(@_)</c:formatCode>
                <c:ptCount val="5"/>
                <c:pt idx="0">
                  <c:v>15871424</c:v>
                </c:pt>
                <c:pt idx="1">
                  <c:v>3963857</c:v>
                </c:pt>
                <c:pt idx="2">
                  <c:v>225790</c:v>
                </c:pt>
                <c:pt idx="3">
                  <c:v>116648</c:v>
                </c:pt>
                <c:pt idx="4">
                  <c:v>1894183</c:v>
                </c:pt>
              </c:numCache>
            </c:numRef>
          </c:val>
        </c:ser>
        <c:dLbls>
          <c:dLblPos val="ctr"/>
          <c:showLegendKey val="0"/>
          <c:showVal val="0"/>
          <c:showCatName val="0"/>
          <c:showSerName val="0"/>
          <c:showPercent val="1"/>
          <c:showBubbleSize val="0"/>
          <c:showLeaderLines val="1"/>
        </c:dLbls>
        <c:firstSliceAng val="131"/>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Onsite</a:t>
            </a:r>
            <a:r>
              <a:rPr lang="en-US" sz="1800" b="1" baseline="0"/>
              <a:t> Budget</a:t>
            </a:r>
            <a:endParaRPr lang="en-US" sz="1800" b="1"/>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Sheet1!$B$6</c:f>
              <c:strCache>
                <c:ptCount val="1"/>
                <c:pt idx="0">
                  <c:v>Total</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Sheet1!$A$7</c:f>
              <c:strCache>
                <c:ptCount val="1"/>
                <c:pt idx="0">
                  <c:v>Fees</c:v>
                </c:pt>
              </c:strCache>
            </c:strRef>
          </c:cat>
          <c:val>
            <c:numRef>
              <c:f>Sheet1!$B$7</c:f>
              <c:numCache>
                <c:formatCode>_("$"* #,##0_);_("$"* \(#,##0\);_("$"* "-"??_);_(@_)</c:formatCode>
                <c:ptCount val="1"/>
                <c:pt idx="0">
                  <c:v>3613959.9032536899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Onsite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1"/>
              <c:layout>
                <c:manualLayout>
                  <c:x val="-2.3115408161111246E-2"/>
                  <c:y val="6.8101222206041909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9.0101679649293165E-2"/>
                  <c:y val="4.563403348504084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2241019470421428"/>
                  <c:y val="-3.497023962129866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Sheet1!$A$37:$A$40</c:f>
              <c:strCache>
                <c:ptCount val="4"/>
                <c:pt idx="0">
                  <c:v>Personal Services</c:v>
                </c:pt>
                <c:pt idx="1">
                  <c:v>Services and Supplies</c:v>
                </c:pt>
                <c:pt idx="2">
                  <c:v>Capital Outlay</c:v>
                </c:pt>
                <c:pt idx="3">
                  <c:v>Indirect</c:v>
                </c:pt>
              </c:strCache>
            </c:strRef>
          </c:cat>
          <c:val>
            <c:numRef>
              <c:f>Sheet1!$B$37:$B$40</c:f>
              <c:numCache>
                <c:formatCode>_("$"* #,##0_);_("$"* \(#,##0\);_("$"* "-"??_);_(@_)</c:formatCode>
                <c:ptCount val="4"/>
                <c:pt idx="0">
                  <c:v>2542772.8953967639</c:v>
                </c:pt>
                <c:pt idx="1">
                  <c:v>586937.00785692735</c:v>
                </c:pt>
                <c:pt idx="2">
                  <c:v>1124</c:v>
                </c:pt>
                <c:pt idx="3">
                  <c:v>483126</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9/11/2017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9/11/2017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manager of DEQ’s Water Quality Permitting &amp; Program Development Section</a:t>
            </a:r>
            <a:r>
              <a:rPr lang="en-US" baseline="0" dirty="0" smtClean="0"/>
              <a:t> and I’m here today to present DEQ’s proposed amendments to Oregon’s WQ Permitting rules contained in OAR 340 Division 45 and 71. The proposal includes a 3 percent increase to WQ permit fees and other proposed amendments that we’ll cover shortly.</a:t>
            </a:r>
          </a:p>
          <a:p>
            <a:endParaRPr lang="en-US" baseline="0" dirty="0" smtClean="0"/>
          </a:p>
          <a:p>
            <a:r>
              <a:rPr lang="en-US" baseline="0" dirty="0" smtClean="0"/>
              <a:t>With me is Mike Kucinski, our regional environmental services manager who oversees the statewide Onsite </a:t>
            </a:r>
            <a:r>
              <a:rPr lang="en-US" baseline="0" dirty="0" err="1" smtClean="0"/>
              <a:t>septics</a:t>
            </a:r>
            <a:r>
              <a:rPr lang="en-US" baseline="0" dirty="0" smtClean="0"/>
              <a:t> program. Our proposal includes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William Knight, policy and program analyst for the section</a:t>
            </a:r>
            <a:r>
              <a:rPr lang="en-US" baseline="0" dirty="0" smtClean="0"/>
              <a:t> who will provide an overview of the rulemaking activities and key issues raised by stakeholders -- and Adam Coutu our Water Quality Budget Analyst who will provide an overview of how we determine our operating budget.</a:t>
            </a:r>
            <a:endParaRPr lang="en-US" dirty="0" smtClean="0"/>
          </a:p>
          <a:p>
            <a:endParaRPr lang="en-US" dirty="0" smtClean="0"/>
          </a:p>
          <a:p>
            <a:r>
              <a:rPr lang="en-US" dirty="0" smtClean="0"/>
              <a:t>Today’s proposal addresses fees for our WQ permits</a:t>
            </a:r>
            <a:r>
              <a:rPr lang="en-US" baseline="0" dirty="0" smtClean="0"/>
              <a:t>.</a:t>
            </a:r>
            <a:r>
              <a:rPr lang="en-US" dirty="0" smtClean="0"/>
              <a:t> There are many types of WQ permits…</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lion’s share of the Wastewater Permitting budget is driven by costs associated with</a:t>
            </a:r>
            <a:r>
              <a:rPr lang="en-US" baseline="0" dirty="0" smtClean="0"/>
              <a:t> FTE.</a:t>
            </a:r>
          </a:p>
          <a:p>
            <a:endParaRPr lang="en-US" baseline="0" dirty="0" smtClean="0"/>
          </a:p>
          <a:p>
            <a:r>
              <a:rPr lang="en-US" baseline="0" dirty="0" smtClean="0"/>
              <a:t>The numbers presented on this slide represent the 2017-19 Legislatively Adopted Budget. I should note that these numbers have not yet passed the audit process, but we do not expect them to change significantly.</a:t>
            </a:r>
          </a:p>
          <a:p>
            <a:endParaRPr lang="en-US" baseline="0" dirty="0" smtClean="0"/>
          </a:p>
          <a:p>
            <a:r>
              <a:rPr lang="en-US" dirty="0" smtClean="0"/>
              <a:t>Personal services costs include:</a:t>
            </a:r>
          </a:p>
          <a:p>
            <a:r>
              <a:rPr lang="en-US" dirty="0" smtClean="0"/>
              <a:t>•	Salaries</a:t>
            </a:r>
          </a:p>
          <a:p>
            <a:r>
              <a:rPr lang="en-US" dirty="0" smtClean="0"/>
              <a:t>•	Fringe benefits</a:t>
            </a:r>
          </a:p>
          <a:p>
            <a:r>
              <a:rPr lang="en-US" dirty="0" smtClean="0"/>
              <a:t>•	PERS contributions</a:t>
            </a:r>
          </a:p>
          <a:p>
            <a:r>
              <a:rPr lang="en-US" dirty="0" smtClean="0"/>
              <a:t>•	FICA/Medicare</a:t>
            </a:r>
          </a:p>
          <a:p>
            <a:endParaRPr lang="en-US" dirty="0" smtClean="0"/>
          </a:p>
          <a:p>
            <a:r>
              <a:rPr lang="en-US" dirty="0" smtClean="0"/>
              <a:t>Services and supplies costs include:</a:t>
            </a:r>
          </a:p>
          <a:p>
            <a:r>
              <a:rPr lang="en-US" dirty="0" smtClean="0"/>
              <a:t>•	Facilities rental and taxes</a:t>
            </a:r>
            <a:r>
              <a:rPr lang="en-US" dirty="0" smtClean="0"/>
              <a:t> [~$1.1 million]</a:t>
            </a:r>
            <a:endParaRPr lang="en-US" dirty="0" smtClean="0"/>
          </a:p>
          <a:p>
            <a:r>
              <a:rPr lang="en-US" dirty="0" smtClean="0"/>
              <a:t>•	General Fund and Lottery Fund indirect (intra-agency transfers) [~$1.1 million]</a:t>
            </a:r>
          </a:p>
          <a:p>
            <a:r>
              <a:rPr lang="en-US" dirty="0" smtClean="0"/>
              <a:t>•	Attorney General</a:t>
            </a:r>
          </a:p>
          <a:p>
            <a:r>
              <a:rPr lang="en-US" dirty="0" smtClean="0"/>
              <a:t>•	Professional services (for things like information system development and maintenance, facilitation and mediation services, </a:t>
            </a:r>
          </a:p>
          <a:p>
            <a:r>
              <a:rPr lang="en-US" dirty="0" smtClean="0"/>
              <a:t>•	Telecommunications</a:t>
            </a:r>
          </a:p>
          <a:p>
            <a:r>
              <a:rPr lang="en-US" dirty="0" smtClean="0"/>
              <a:t>•	Employee travel and training</a:t>
            </a:r>
          </a:p>
          <a:p>
            <a:endParaRPr lang="en-US" dirty="0" smtClean="0"/>
          </a:p>
          <a:p>
            <a:r>
              <a:rPr lang="en-US" dirty="0" smtClean="0"/>
              <a:t>Capital outlay costs could include:</a:t>
            </a:r>
          </a:p>
          <a:p>
            <a:r>
              <a:rPr lang="en-US" dirty="0" smtClean="0"/>
              <a:t>•	Technical equipment replacement and repair at DEQ’s laboratory</a:t>
            </a:r>
          </a:p>
          <a:p>
            <a:r>
              <a:rPr lang="en-US" dirty="0" smtClean="0"/>
              <a:t>•	Telecommunications and computer hardware purchases that exceed $5,000</a:t>
            </a:r>
          </a:p>
          <a:p>
            <a:r>
              <a:rPr lang="en-US" dirty="0" smtClean="0"/>
              <a:t>Special Payments represent the wastewater permitting program’s share of an Oregon State Police Officer.</a:t>
            </a:r>
          </a:p>
          <a:p>
            <a:endParaRPr lang="en-US" dirty="0" smtClean="0"/>
          </a:p>
          <a:p>
            <a:r>
              <a:rPr lang="en-US" dirty="0" smtClean="0"/>
              <a:t>Agency indirect pays for DEQ central service costs such as Human Resources, Accounting and the Information Technology sections.</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10</a:t>
            </a:fld>
            <a:endParaRPr lang="en-US" dirty="0"/>
          </a:p>
        </p:txBody>
      </p:sp>
    </p:spTree>
    <p:extLst>
      <p:ext uri="{BB962C8B-B14F-4D97-AF65-F5344CB8AC3E}">
        <p14:creationId xmlns:p14="http://schemas.microsoft.com/office/powerpoint/2010/main" val="370877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[September</a:t>
            </a:r>
            <a:r>
              <a:rPr lang="en-US" baseline="0" dirty="0" smtClean="0">
                <a:cs typeface="Times New Roman" panose="02020603050405020304" pitchFamily="18" charset="0"/>
              </a:rPr>
              <a:t> 11, 2017 (AC):  Suggest r</a:t>
            </a:r>
            <a:r>
              <a:rPr lang="en-US" dirty="0" smtClean="0">
                <a:cs typeface="Times New Roman" panose="02020603050405020304" pitchFamily="18" charset="0"/>
              </a:rPr>
              <a:t>emoving the first table</a:t>
            </a:r>
            <a:r>
              <a:rPr lang="en-US" baseline="0" dirty="0" smtClean="0">
                <a:cs typeface="Times New Roman" panose="02020603050405020304" pitchFamily="18" charset="0"/>
              </a:rPr>
              <a:t> because the data are presented in the pie chart.]</a:t>
            </a:r>
          </a:p>
          <a:p>
            <a:endParaRPr lang="en-US" dirty="0" smtClean="0">
              <a:cs typeface="Times New Roman" panose="02020603050405020304" pitchFamily="18" charset="0"/>
            </a:endParaRPr>
          </a:p>
          <a:p>
            <a:r>
              <a:rPr lang="en-US" dirty="0" smtClean="0">
                <a:cs typeface="Times New Roman" panose="02020603050405020304" pitchFamily="18" charset="0"/>
              </a:rPr>
              <a:t>We</a:t>
            </a:r>
            <a:r>
              <a:rPr lang="en-US" baseline="0" dirty="0" smtClean="0">
                <a:cs typeface="Times New Roman" panose="02020603050405020304" pitchFamily="18" charset="0"/>
              </a:rPr>
              <a:t> determined that the 3% fee percent annual increase is justified by calculating the percent increase in the cost per FTE from the 2015-17 Legislatively Adopted Budget to the modified current service level of the 2017-19 Legislatively Adopted Budget.</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aseline="0" dirty="0" smtClean="0">
                <a:cs typeface="Times New Roman" panose="02020603050405020304" pitchFamily="18" charset="0"/>
              </a:rPr>
              <a:t>I omitted 2017-19 policy option packages from the calculation because this annual fee increase is not intended to fund the new work.</a:t>
            </a:r>
            <a:endParaRPr lang="en-US" baseline="0"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dirty="0"/>
          </a:p>
        </p:txBody>
      </p:sp>
    </p:spTree>
    <p:extLst>
      <p:ext uri="{BB962C8B-B14F-4D97-AF65-F5344CB8AC3E}">
        <p14:creationId xmlns:p14="http://schemas.microsoft.com/office/powerpoint/2010/main" val="324832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The total budget for the Onsite sub-program is $3.6 million.</a:t>
            </a:r>
            <a:endParaRPr lang="en-US" dirty="0" smtClean="0"/>
          </a:p>
          <a:p>
            <a:endParaRPr lang="en-US" dirty="0" smtClean="0"/>
          </a:p>
          <a:p>
            <a:r>
              <a:rPr lang="en-US" dirty="0" smtClean="0"/>
              <a:t>It is entirely fee funded.</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12</a:t>
            </a:fld>
            <a:endParaRPr lang="en-US" dirty="0"/>
          </a:p>
        </p:txBody>
      </p:sp>
    </p:spTree>
    <p:extLst>
      <p:ext uri="{BB962C8B-B14F-4D97-AF65-F5344CB8AC3E}">
        <p14:creationId xmlns:p14="http://schemas.microsoft.com/office/powerpoint/2010/main" val="257656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Wastewater Permitting</a:t>
            </a:r>
            <a:r>
              <a:rPr lang="en-US" baseline="0" dirty="0" smtClean="0"/>
              <a:t> sub-program, the bulk of expenditures in the Onsite sub-program are driven by FTE.</a:t>
            </a:r>
          </a:p>
          <a:p>
            <a:endParaRPr lang="en-US" baseline="0" dirty="0" smtClean="0"/>
          </a:p>
          <a:p>
            <a:r>
              <a:rPr lang="en-US" baseline="0" dirty="0" smtClean="0"/>
              <a:t>Questions?</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13</a:t>
            </a:fld>
            <a:endParaRPr lang="en-US" dirty="0"/>
          </a:p>
        </p:txBody>
      </p:sp>
    </p:spTree>
    <p:extLst>
      <p:ext uri="{BB962C8B-B14F-4D97-AF65-F5344CB8AC3E}">
        <p14:creationId xmlns:p14="http://schemas.microsoft.com/office/powerpoint/2010/main" val="400474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surcharge</a:t>
            </a:r>
          </a:p>
          <a:p>
            <a:pPr marL="228600" indent="-228600">
              <a:buAutoNum type="arabicPeriod"/>
            </a:pPr>
            <a:r>
              <a:rPr lang="en-US" dirty="0" smtClean="0">
                <a:latin typeface="Arial" panose="020B0604020202020204" pitchFamily="34" charset="0"/>
                <a:cs typeface="Arial" panose="020B0604020202020204" pitchFamily="34" charset="0"/>
              </a:rPr>
              <a:t>Need a pie chart for Onsite!</a:t>
            </a:r>
          </a:p>
          <a:p>
            <a:pPr marL="228600" indent="-228600">
              <a:buAutoNum type="arabicPeriod"/>
            </a:pPr>
            <a:r>
              <a:rPr lang="en-US" dirty="0" smtClean="0">
                <a:latin typeface="Arial" panose="020B0604020202020204" pitchFamily="34" charset="0"/>
                <a:cs typeface="Arial" panose="020B0604020202020204" pitchFamily="34" charset="0"/>
              </a:rPr>
              <a:t>Address</a:t>
            </a:r>
            <a:r>
              <a:rPr lang="en-US" baseline="0" dirty="0" smtClean="0">
                <a:latin typeface="Arial" panose="020B0604020202020204" pitchFamily="34" charset="0"/>
                <a:cs typeface="Arial" panose="020B0604020202020204" pitchFamily="34" charset="0"/>
              </a:rPr>
              <a:t> difficulty in determining number of transactions and how Onsite activity related to economy.</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Update with LAB and caveat</a:t>
            </a:r>
            <a:r>
              <a:rPr lang="en-US" baseline="0" dirty="0" smtClean="0">
                <a:latin typeface="Arial" panose="020B0604020202020204" pitchFamily="34" charset="0"/>
                <a:cs typeface="Arial" panose="020B0604020202020204" pitchFamily="34" charset="0"/>
              </a:rPr>
              <a:t> the numbers have not been audited yet</a:t>
            </a:r>
            <a:r>
              <a:rPr lang="en-US" baseline="0" dirty="0" smtClean="0">
                <a:latin typeface="Arial" panose="020B0604020202020204" pitchFamily="34" charset="0"/>
                <a:cs typeface="Arial" panose="020B0604020202020204" pitchFamily="34" charset="0"/>
              </a:rPr>
              <a:t>.</a:t>
            </a:r>
          </a:p>
          <a:p>
            <a:pPr marL="0" indent="0">
              <a:buNone/>
            </a:pPr>
            <a:endParaRPr lang="en-US" baseline="0" dirty="0" smtClean="0">
              <a:latin typeface="Arial" panose="020B0604020202020204" pitchFamily="34" charset="0"/>
              <a:cs typeface="Arial" panose="020B0604020202020204" pitchFamily="34" charset="0"/>
            </a:endParaRPr>
          </a:p>
          <a:p>
            <a:pPr marL="0" indent="0">
              <a:buNone/>
            </a:pPr>
            <a:r>
              <a:rPr lang="en-US" baseline="0" dirty="0" smtClean="0">
                <a:latin typeface="Arial" panose="020B0604020202020204" pitchFamily="34" charset="0"/>
                <a:cs typeface="Arial" panose="020B0604020202020204" pitchFamily="34" charset="0"/>
              </a:rPr>
              <a:t>[September 11</a:t>
            </a:r>
            <a:r>
              <a:rPr lang="en-US" baseline="0" smtClean="0">
                <a:latin typeface="Arial" panose="020B0604020202020204" pitchFamily="34" charset="0"/>
                <a:cs typeface="Arial" panose="020B0604020202020204" pitchFamily="34" charset="0"/>
              </a:rPr>
              <a:t>, 2017 (AC):  </a:t>
            </a:r>
            <a:r>
              <a:rPr lang="en-US" baseline="0" dirty="0" smtClean="0">
                <a:latin typeface="Arial" panose="020B0604020202020204" pitchFamily="34" charset="0"/>
                <a:cs typeface="Arial" panose="020B0604020202020204" pitchFamily="34" charset="0"/>
              </a:rPr>
              <a:t>I wonder if we should include this slide.  We do not provide a similar slide for Wastewater Permitting and this table is provided in the staff report (?).  If we are going to keep this slide, and we want to update the program cost to reflect the Legislatively Adopted Budget, then we need to find the source table.]</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14</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fontScale="92500"/>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a:t>
            </a:r>
            <a:r>
              <a:rPr lang="en-US" baseline="0" dirty="0" smtClean="0"/>
              <a:t> sent notices to permit holders and hosted the public comment period as described in the staff report.</a:t>
            </a:r>
          </a:p>
          <a:p>
            <a:pPr marL="0" indent="0">
              <a:buFont typeface="Arial" panose="020B0604020202020204" pitchFamily="34" charset="0"/>
              <a:buNone/>
            </a:pPr>
            <a:endParaRPr lang="en-US" baseline="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accepted public comment on the proposed rulemaking from May 15, 2017, until 4 p.m. on June 30, 2017. A public hearing was held at DEQ offices and via Webinar, however, there were no attendees.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15</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clerk’s office.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16</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sz="1000" dirty="0" smtClean="0"/>
          </a:p>
          <a:p>
            <a:r>
              <a:rPr lang="en-US" sz="1200" b="1" kern="1200" dirty="0" smtClean="0">
                <a:solidFill>
                  <a:schemeClr val="tx1"/>
                </a:solidFill>
                <a:effectLst/>
                <a:latin typeface="+mn-lt"/>
                <a:ea typeface="+mn-ea"/>
                <a:cs typeface="+mn-cs"/>
              </a:rPr>
              <a:t>Environmental Management Plan Review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Environmental Management Plans defined as required plans in Schedule A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DEQ’s proposal adds the term “Environmental Management Plan” and references Schedule A – the section of a water quality permit that sets </a:t>
            </a:r>
            <a:r>
              <a:rPr lang="en-US" sz="1200" u="sng" kern="1200" dirty="0" smtClean="0">
                <a:solidFill>
                  <a:schemeClr val="tx1"/>
                </a:solidFill>
                <a:effectLst/>
                <a:latin typeface="+mn-lt"/>
                <a:ea typeface="+mn-ea"/>
                <a:cs typeface="+mn-cs"/>
              </a:rPr>
              <a:t>conditions </a:t>
            </a:r>
            <a:r>
              <a:rPr lang="en-US" sz="1200" kern="1200" dirty="0" smtClean="0">
                <a:solidFill>
                  <a:schemeClr val="tx1"/>
                </a:solidFill>
                <a:effectLst/>
                <a:latin typeface="+mn-lt"/>
                <a:ea typeface="+mn-ea"/>
                <a:cs typeface="+mn-cs"/>
              </a:rPr>
              <a:t>for NPDES and WPCF permit holders.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Plans identified</a:t>
            </a:r>
            <a:r>
              <a:rPr lang="en-US" sz="1200" kern="1200" baseline="0" dirty="0" smtClean="0">
                <a:solidFill>
                  <a:schemeClr val="tx1"/>
                </a:solidFill>
                <a:effectLst/>
                <a:latin typeface="+mn-lt"/>
                <a:ea typeface="+mn-ea"/>
                <a:cs typeface="+mn-cs"/>
              </a:rPr>
              <a:t> as conditions of a permit </a:t>
            </a:r>
            <a:r>
              <a:rPr lang="en-US" sz="1200" kern="1200" dirty="0" smtClean="0">
                <a:solidFill>
                  <a:schemeClr val="tx1"/>
                </a:solidFill>
                <a:effectLst/>
                <a:latin typeface="+mn-lt"/>
                <a:ea typeface="+mn-ea"/>
                <a:cs typeface="+mn-cs"/>
              </a:rPr>
              <a:t>include stormwater, </a:t>
            </a:r>
            <a:r>
              <a:rPr lang="en-US" sz="1200" kern="1200" dirty="0" err="1" smtClean="0">
                <a:solidFill>
                  <a:schemeClr val="tx1"/>
                </a:solidFill>
                <a:effectLst/>
                <a:latin typeface="+mn-lt"/>
                <a:ea typeface="+mn-ea"/>
                <a:cs typeface="+mn-cs"/>
              </a:rPr>
              <a:t>biosolids</a:t>
            </a:r>
            <a:r>
              <a:rPr lang="en-US" sz="1200" kern="1200" dirty="0" smtClean="0">
                <a:solidFill>
                  <a:schemeClr val="tx1"/>
                </a:solidFill>
                <a:effectLst/>
                <a:latin typeface="+mn-lt"/>
                <a:ea typeface="+mn-ea"/>
                <a:cs typeface="+mn-cs"/>
              </a:rPr>
              <a:t>, oil &amp; grease and other types of plans that specifically outline how a permittee is going to manage a particular waste stream from their facility or operation that could impact water quality.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example, many industrial</a:t>
            </a:r>
            <a:r>
              <a:rPr lang="en-US" sz="1200" kern="1200" baseline="0" dirty="0" smtClean="0">
                <a:solidFill>
                  <a:schemeClr val="tx1"/>
                </a:solidFill>
                <a:effectLst/>
                <a:latin typeface="+mn-lt"/>
                <a:ea typeface="+mn-ea"/>
                <a:cs typeface="+mn-cs"/>
              </a:rPr>
              <a:t> permit holders must also manage stormwater in addition to their facility discharge. A stormwater management plan is often required for these facilities. A domestic wastewater treatment plant may elect to collect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and transport them to a facility for disposal. The WWTP’s permit covers the outfall discharge and operation of the facility and includes a plan for managing the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Plans can be updated at renewal or during the term of the permit. However, our current rules and internal management directives specify that a plan that is substantially updated during the term of a current permit must be reviewed and approved by DEQ as a </a:t>
            </a:r>
            <a:r>
              <a:rPr lang="en-US" sz="1200" b="1" kern="1200" baseline="0" dirty="0" smtClean="0">
                <a:solidFill>
                  <a:schemeClr val="tx1"/>
                </a:solidFill>
                <a:effectLst/>
                <a:latin typeface="+mn-lt"/>
                <a:ea typeface="+mn-ea"/>
                <a:cs typeface="+mn-cs"/>
              </a:rPr>
              <a:t>major permit modification</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fees for a major permit modification are significant. And typically, DEQ would apply this fee when </a:t>
            </a:r>
            <a:r>
              <a:rPr lang="en-US" sz="1200" u="sng" kern="1200" baseline="0" dirty="0" smtClean="0">
                <a:solidFill>
                  <a:schemeClr val="tx1"/>
                </a:solidFill>
                <a:effectLst/>
                <a:latin typeface="+mn-lt"/>
                <a:ea typeface="+mn-ea"/>
                <a:cs typeface="+mn-cs"/>
              </a:rPr>
              <a:t>the entire permit requires modification </a:t>
            </a:r>
            <a:r>
              <a:rPr lang="en-US" sz="1200" kern="1200" baseline="0" dirty="0" smtClean="0">
                <a:solidFill>
                  <a:schemeClr val="tx1"/>
                </a:solidFill>
                <a:effectLst/>
                <a:latin typeface="+mn-lt"/>
                <a:ea typeface="+mn-ea"/>
                <a:cs typeface="+mn-cs"/>
              </a:rPr>
              <a:t>in order to recover 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Under current rules an Individual "Tier 1' NPDES Industrial permit holder would pay nearly $30,000 for a major permit modification. A 'Tier 2' source – a smaller source with less risk - nearly $6,000. Domestic permit holders would be required to pay fees ranging from about $2,000 to nearly $20,000.</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These fees can be cost prohibitive to many permittees, thus decreasing the likelihood a permittee would elect to update a management plan for immediate environmental benefit to avoid incurring charges for a major permit modification.</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DEQ’s intent in assessing fees and determining our budget needs, as Adam described for you, is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always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to recover the cost of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services provided and maintain stable funding for the permitting program. In this case</a:t>
            </a:r>
            <a:r>
              <a:rPr kumimoji="0" lang="en-US" sz="1000" b="0" i="0" u="none" strike="noStrike" kern="1200" cap="none" spc="0" normalizeH="0" baseline="0" noProof="0" smtClean="0">
                <a:ln>
                  <a:noFill/>
                </a:ln>
                <a:solidFill>
                  <a:prstClr val="black"/>
                </a:solidFill>
                <a:effectLst/>
                <a:uLnTx/>
                <a:uFillTx/>
                <a:latin typeface="+mn-lt"/>
                <a:ea typeface="+mn-ea"/>
                <a:cs typeface="+mn-cs"/>
              </a:rPr>
              <a:t>, our engineers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permit specialists are not ‘reopening the permit’ or rewriting terms and conditions of the permit – they are only reviewing the plan – a subset of the permit contained in the conditions. The permit itself remains unchanged.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DEQ’s intent is to provide a mechanism for reviewing </a:t>
            </a:r>
            <a:r>
              <a:rPr lang="en-US" sz="1200" b="1" u="sng" kern="1200" dirty="0" smtClean="0">
                <a:solidFill>
                  <a:schemeClr val="tx1"/>
                </a:solidFill>
                <a:effectLst/>
                <a:latin typeface="+mn-lt"/>
                <a:ea typeface="+mn-ea"/>
                <a:cs typeface="+mn-cs"/>
              </a:rPr>
              <a:t>substantially updated</a:t>
            </a:r>
            <a:r>
              <a:rPr lang="en-US" sz="1200" b="1" kern="1200" dirty="0" smtClean="0">
                <a:solidFill>
                  <a:schemeClr val="tx1"/>
                </a:solidFill>
                <a:effectLst/>
                <a:latin typeface="+mn-lt"/>
                <a:ea typeface="+mn-ea"/>
                <a:cs typeface="+mn-cs"/>
              </a:rPr>
              <a:t> environmental management plans required by individual permits independent of a much more expensive and comprehensive permit modification. </a:t>
            </a:r>
            <a:endParaRPr lang="en-US" sz="1200" kern="1200" dirty="0" smtClean="0">
              <a:solidFill>
                <a:schemeClr val="tx1"/>
              </a:solidFill>
              <a:effectLst/>
              <a:latin typeface="+mn-lt"/>
              <a:ea typeface="+mn-ea"/>
              <a:cs typeface="+mn-cs"/>
            </a:endParaRPr>
          </a:p>
          <a:p>
            <a:endParaRPr lang="en-US" sz="1000" dirty="0" smtClean="0"/>
          </a:p>
          <a:p>
            <a:pPr marL="171450" indent="-171450">
              <a:buFont typeface="Arial" panose="020B0604020202020204" pitchFamily="34" charset="0"/>
              <a:buChar char="•"/>
            </a:pPr>
            <a:r>
              <a:rPr lang="en-US" sz="1000" dirty="0" smtClean="0"/>
              <a:t>Proposed Table 70F now includes a reduced major permit modification fee that DEQ proposes to apply to environmental management plan review.</a:t>
            </a:r>
          </a:p>
          <a:p>
            <a:pPr marL="171450" indent="-171450">
              <a:buFont typeface="Arial" panose="020B0604020202020204" pitchFamily="34" charset="0"/>
              <a:buChar char="•"/>
            </a:pPr>
            <a:endParaRPr lang="en-US" sz="1000" dirty="0" smtClean="0"/>
          </a:p>
          <a:p>
            <a:pPr marL="171450" indent="-171450">
              <a:buFont typeface="Arial" panose="020B0604020202020204" pitchFamily="34" charset="0"/>
              <a:buChar char="•"/>
            </a:pPr>
            <a:r>
              <a:rPr lang="en-US" sz="1000" dirty="0" smtClean="0"/>
              <a:t>This action would allow DEQ staff to charge a </a:t>
            </a:r>
            <a:r>
              <a:rPr lang="en-US" sz="1000" u="sng" dirty="0" smtClean="0"/>
              <a:t>reduced</a:t>
            </a:r>
            <a:r>
              <a:rPr lang="en-US" sz="1000" dirty="0" smtClean="0"/>
              <a:t> major permit modification fee to an individual permit holder requesting a significant change to the management plan required in the conditions of the permit (Schedule A).</a:t>
            </a:r>
          </a:p>
          <a:p>
            <a:pPr marL="0" indent="0">
              <a:buFont typeface="Arial" panose="020B0604020202020204" pitchFamily="34" charset="0"/>
              <a:buNone/>
            </a:pPr>
            <a:endParaRPr lang="en-US" sz="1000" dirty="0" smtClean="0"/>
          </a:p>
          <a:p>
            <a:pPr marL="171450" indent="-171450">
              <a:buFont typeface="Arial" panose="020B0604020202020204" pitchFamily="34" charset="0"/>
              <a:buChar char="•"/>
            </a:pPr>
            <a:r>
              <a:rPr lang="en-US" sz="1000" dirty="0" smtClean="0"/>
              <a:t>This fee would not be charged to new applicants for individual permits for initial submittal of environmental management plans.</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applied an existing fee to “plan only” modifications – the fee for </a:t>
            </a:r>
            <a:r>
              <a:rPr lang="en-US" sz="1000" b="1" dirty="0" smtClean="0"/>
              <a:t>disposal system plan review </a:t>
            </a:r>
            <a:r>
              <a:rPr lang="en-US" sz="1000" b="0" dirty="0" smtClean="0"/>
              <a:t>– which is roughly the same amount of work for DEQ staff</a:t>
            </a:r>
            <a:r>
              <a:rPr lang="en-US" sz="1000" b="0" baseline="0" dirty="0" smtClean="0"/>
              <a: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By definition in the current and proposed rules, there is no real-world difference between a disposal system plan and an environmental management plan</a:t>
            </a:r>
            <a:r>
              <a:rPr lang="en-US" sz="1000" b="0" dirty="0" smtClean="0"/>
              <a:t> – however, remember that</a:t>
            </a:r>
            <a:r>
              <a:rPr lang="en-US" sz="1000" b="0" baseline="0" dirty="0" smtClean="0"/>
              <a:t> adding the new definition clarifies which plans we’re referring too and keeps the two fees distinct.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Disposal system plan review is </a:t>
            </a:r>
            <a:r>
              <a:rPr lang="en-US" sz="1000" dirty="0" smtClean="0"/>
              <a:t>currently applied to General permits if a plan is required</a:t>
            </a:r>
            <a:r>
              <a:rPr lang="en-US" sz="1000" baseline="0" dirty="0" smtClean="0"/>
              <a:t> at permit assignment </a:t>
            </a:r>
            <a:r>
              <a:rPr lang="en-US" sz="1000" dirty="0" smtClean="0"/>
              <a:t>and will remain so. Unchanged.</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And our proposal now provides a mechanism for updated</a:t>
            </a:r>
            <a:r>
              <a:rPr lang="en-US" sz="1000" baseline="0" dirty="0" smtClean="0"/>
              <a:t> environmental management plan review at a cost that is more reflective of the work involved and less cost-prohibitive to permittees seeking to implement systems or practices for immediate environmental benefit.</a:t>
            </a:r>
            <a:endParaRPr lang="en-US" sz="1000" dirty="0" smtClean="0"/>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Expertise from the Fiscal Advisory Committee members and comments submitted during the public comment period led to DEQ revising our initial proposal</a:t>
            </a:r>
            <a:r>
              <a:rPr lang="en-US" sz="1000" baseline="0" dirty="0" smtClean="0"/>
              <a:t> to apply the disposal system plan review fee, currently reserved for General permits. </a:t>
            </a:r>
          </a:p>
          <a:p>
            <a:pPr marL="0" indent="0">
              <a:buFont typeface="Arial" panose="020B0604020202020204" pitchFamily="34" charset="0"/>
              <a:buNone/>
            </a:pPr>
            <a:endParaRPr lang="en-US" sz="1000"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17</a:t>
            </a:fld>
            <a:endParaRPr lang="en-US"/>
          </a:p>
        </p:txBody>
      </p:sp>
    </p:spTree>
    <p:extLst>
      <p:ext uri="{BB962C8B-B14F-4D97-AF65-F5344CB8AC3E}">
        <p14:creationId xmlns:p14="http://schemas.microsoft.com/office/powerpoint/2010/main" val="1528870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18</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permit assigned to a specific source and is tailored to the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issues – they follow identical rules – we call these rules and guidelines ‘conditions’ of a permit- to protect WQ.</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Permits = The largest sources with higher flows – or sources with a higher risk – treating for toxics. There are 76 individual NPDES permit holders. 50 of those permits are administered to domestic sources.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Thank you.</a:t>
            </a:r>
          </a:p>
          <a:p>
            <a:r>
              <a:rPr lang="en-US" sz="1200" b="0" kern="1200" baseline="0" dirty="0" smtClean="0">
                <a:solidFill>
                  <a:schemeClr val="tx1"/>
                </a:solidFill>
                <a:effectLst/>
                <a:latin typeface="+mn-lt"/>
                <a:ea typeface="+mn-ea"/>
                <a:cs typeface="+mn-cs"/>
              </a:rPr>
              <a:t>For the record.	</a:t>
            </a:r>
          </a:p>
          <a:p>
            <a:r>
              <a:rPr lang="en-US" sz="1200" b="0" kern="1200" dirty="0" smtClean="0">
                <a:solidFill>
                  <a:schemeClr val="tx1"/>
                </a:solidFill>
                <a:effectLst/>
                <a:latin typeface="+mn-lt"/>
                <a:ea typeface="+mn-ea"/>
                <a:cs typeface="+mn-cs"/>
              </a:rPr>
              <a:t>Brief history and</a:t>
            </a:r>
            <a:r>
              <a:rPr lang="en-US" sz="1200" b="0" kern="1200" baseline="0" dirty="0" smtClean="0">
                <a:solidFill>
                  <a:schemeClr val="tx1"/>
                </a:solidFill>
                <a:effectLst/>
                <a:latin typeface="+mn-lt"/>
                <a:ea typeface="+mn-ea"/>
                <a:cs typeface="+mn-cs"/>
              </a:rPr>
              <a:t> overview of the program.</a:t>
            </a:r>
          </a:p>
          <a:p>
            <a:r>
              <a:rPr lang="en-US" sz="1200" b="0" kern="1200" baseline="0" dirty="0" smtClean="0">
                <a:solidFill>
                  <a:schemeClr val="tx1"/>
                </a:solidFill>
                <a:effectLst/>
                <a:latin typeface="+mn-lt"/>
                <a:ea typeface="+mn-ea"/>
                <a:cs typeface="+mn-cs"/>
              </a:rPr>
              <a:t>Please stop me if you have any questions along the way.</a:t>
            </a:r>
          </a:p>
          <a:p>
            <a:r>
              <a:rPr lang="en-US" sz="1200" b="0" kern="1200" dirty="0" smtClean="0">
                <a:solidFill>
                  <a:schemeClr val="tx1"/>
                </a:solidFill>
                <a:effectLst/>
                <a:latin typeface="+mn-lt"/>
                <a:ea typeface="+mn-ea"/>
                <a:cs typeface="+mn-cs"/>
              </a:rPr>
              <a:t>History of program</a:t>
            </a:r>
            <a:r>
              <a:rPr lang="en-US" sz="1200" b="0" kern="1200" baseline="0" dirty="0" smtClean="0">
                <a:solidFill>
                  <a:schemeClr val="tx1"/>
                </a:solidFill>
                <a:effectLst/>
                <a:latin typeface="+mn-lt"/>
                <a:ea typeface="+mn-ea"/>
                <a:cs typeface="+mn-cs"/>
              </a:rPr>
              <a:t> authority and funding structure.</a:t>
            </a:r>
          </a:p>
          <a:p>
            <a:r>
              <a:rPr lang="en-US" sz="1200" b="0" kern="1200" baseline="0" dirty="0" smtClean="0">
                <a:solidFill>
                  <a:schemeClr val="tx1"/>
                </a:solidFill>
                <a:effectLst/>
                <a:latin typeface="+mn-lt"/>
                <a:ea typeface="+mn-ea"/>
                <a:cs typeface="+mn-cs"/>
              </a:rPr>
              <a:t>30% of Oregonians rely on septic systems.</a:t>
            </a:r>
          </a:p>
          <a:p>
            <a:r>
              <a:rPr lang="en-US" sz="1200" b="0" kern="1200" baseline="0" dirty="0" smtClean="0">
                <a:solidFill>
                  <a:schemeClr val="tx1"/>
                </a:solidFill>
                <a:effectLst/>
                <a:latin typeface="+mn-lt"/>
                <a:ea typeface="+mn-ea"/>
                <a:cs typeface="+mn-cs"/>
              </a:rPr>
              <a:t>What does the program do? Siting and permitting; licensing over 600 professionals.</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DEQ must run program unless local government chooses to.</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DEQ runs in 10 of the 36 counties – refer to map. Office locations.</a:t>
            </a:r>
          </a:p>
          <a:p>
            <a:r>
              <a:rPr lang="en-US" sz="1200" b="0" kern="1200" dirty="0" smtClean="0">
                <a:solidFill>
                  <a:schemeClr val="tx1"/>
                </a:solidFill>
                <a:effectLst/>
                <a:latin typeface="+mn-lt"/>
                <a:ea typeface="+mn-ea"/>
                <a:cs typeface="+mn-cs"/>
              </a:rPr>
              <a:t>Statewide oversight paid for by</a:t>
            </a:r>
            <a:r>
              <a:rPr lang="en-US" sz="1200" b="0" kern="1200" baseline="0" dirty="0" smtClean="0">
                <a:solidFill>
                  <a:schemeClr val="tx1"/>
                </a:solidFill>
                <a:effectLst/>
                <a:latin typeface="+mn-lt"/>
                <a:ea typeface="+mn-ea"/>
                <a:cs typeface="+mn-cs"/>
              </a:rPr>
              <a:t> surcharge. Not proposing to increase the surcharge.</a:t>
            </a:r>
          </a:p>
          <a:p>
            <a:r>
              <a:rPr lang="en-US" sz="1200" b="0" kern="1200" dirty="0" smtClean="0">
                <a:solidFill>
                  <a:schemeClr val="tx1"/>
                </a:solidFill>
                <a:effectLst/>
                <a:latin typeface="+mn-lt"/>
                <a:ea typeface="+mn-ea"/>
                <a:cs typeface="+mn-cs"/>
              </a:rPr>
              <a:t>Two types of permits for septic systems: WPCF and Construction-Installation.</a:t>
            </a:r>
          </a:p>
          <a:p>
            <a:r>
              <a:rPr lang="en-US" sz="1200" b="0" kern="1200" dirty="0" smtClean="0">
                <a:solidFill>
                  <a:schemeClr val="tx1"/>
                </a:solidFill>
                <a:effectLst/>
                <a:latin typeface="+mn-lt"/>
                <a:ea typeface="+mn-ea"/>
                <a:cs typeface="+mn-cs"/>
              </a:rPr>
              <a:t>WPCF covered by 3% statutory authority.</a:t>
            </a:r>
          </a:p>
          <a:p>
            <a:r>
              <a:rPr lang="en-US" sz="1200" b="0" kern="1200" dirty="0" smtClean="0">
                <a:solidFill>
                  <a:schemeClr val="tx1"/>
                </a:solidFill>
                <a:effectLst/>
                <a:latin typeface="+mn-lt"/>
                <a:ea typeface="+mn-ea"/>
                <a:cs typeface="+mn-cs"/>
              </a:rPr>
              <a:t>Construction-Installation</a:t>
            </a:r>
            <a:r>
              <a:rPr lang="en-US" sz="1200" b="0" kern="1200" baseline="0" dirty="0" smtClean="0">
                <a:solidFill>
                  <a:schemeClr val="tx1"/>
                </a:solidFill>
                <a:effectLst/>
                <a:latin typeface="+mn-lt"/>
                <a:ea typeface="+mn-ea"/>
                <a:cs typeface="+mn-cs"/>
              </a:rPr>
              <a:t> will need to ratify with Legislature if approved by EQC.</a:t>
            </a:r>
          </a:p>
          <a:p>
            <a:r>
              <a:rPr lang="en-US" sz="1200" b="0" kern="1200" baseline="0" dirty="0" smtClean="0">
                <a:solidFill>
                  <a:schemeClr val="tx1"/>
                </a:solidFill>
                <a:effectLst/>
                <a:latin typeface="+mn-lt"/>
                <a:ea typeface="+mn-ea"/>
                <a:cs typeface="+mn-cs"/>
              </a:rPr>
              <a:t>Applications tied to housing market. Difficult to accurately predict for long periods of time.</a:t>
            </a:r>
          </a:p>
          <a:p>
            <a:r>
              <a:rPr lang="en-US" sz="1200" b="0" kern="1200" baseline="0" dirty="0" smtClean="0">
                <a:solidFill>
                  <a:schemeClr val="tx1"/>
                </a:solidFill>
                <a:effectLst/>
                <a:latin typeface="+mn-lt"/>
                <a:ea typeface="+mn-ea"/>
                <a:cs typeface="+mn-cs"/>
              </a:rPr>
              <a:t>2009 Recession, staff reduction, 60% fee increase. </a:t>
            </a:r>
          </a:p>
          <a:p>
            <a:r>
              <a:rPr lang="en-US" sz="1200" b="0" kern="1200" baseline="0" dirty="0" smtClean="0">
                <a:solidFill>
                  <a:schemeClr val="tx1"/>
                </a:solidFill>
                <a:effectLst/>
                <a:latin typeface="+mn-lt"/>
                <a:ea typeface="+mn-ea"/>
                <a:cs typeface="+mn-cs"/>
              </a:rPr>
              <a:t>Message from EQC, Legislature and Stakeholders – small increases more frequently.</a:t>
            </a:r>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37153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effectLst/>
                <a:latin typeface="+mn-lt"/>
                <a:ea typeface="+mn-ea"/>
                <a:cs typeface="+mn-cs"/>
              </a:rPr>
              <a:t>Onsite Service Fees</a:t>
            </a:r>
          </a:p>
          <a:p>
            <a:r>
              <a:rPr lang="en-US" sz="1200" b="0" kern="1200" baseline="0" dirty="0" smtClean="0">
                <a:solidFill>
                  <a:schemeClr val="tx1"/>
                </a:solidFill>
                <a:effectLst/>
                <a:latin typeface="+mn-lt"/>
                <a:ea typeface="+mn-ea"/>
                <a:cs typeface="+mn-cs"/>
              </a:rPr>
              <a:t>Permit fees for SE, Permits, Inspections (surcharge with them all).</a:t>
            </a:r>
          </a:p>
          <a:p>
            <a:r>
              <a:rPr lang="en-US" sz="1200" b="0" kern="1200" baseline="0" dirty="0" smtClean="0">
                <a:solidFill>
                  <a:schemeClr val="tx1"/>
                </a:solidFill>
                <a:effectLst/>
                <a:latin typeface="+mn-lt"/>
                <a:ea typeface="+mn-ea"/>
                <a:cs typeface="+mn-cs"/>
              </a:rPr>
              <a:t>License fees</a:t>
            </a:r>
          </a:p>
          <a:p>
            <a:r>
              <a:rPr lang="en-US" sz="1200" b="0" kern="1200" baseline="0" dirty="0" smtClean="0">
                <a:solidFill>
                  <a:schemeClr val="tx1"/>
                </a:solidFill>
                <a:effectLst/>
                <a:latin typeface="+mn-lt"/>
                <a:ea typeface="+mn-ea"/>
                <a:cs typeface="+mn-cs"/>
              </a:rPr>
              <a:t>Product approvals, annual reports, public records requests (over 2,000 PRRs each year).</a:t>
            </a:r>
          </a:p>
          <a:p>
            <a:r>
              <a:rPr lang="en-US" b="0" dirty="0" smtClean="0"/>
              <a:t>Why increasing by 3% if costs have increase by over 7%?</a:t>
            </a:r>
          </a:p>
          <a:p>
            <a:r>
              <a:rPr lang="en-US" b="0" dirty="0" smtClean="0"/>
              <a:t>Commitment, saved time and money joining</a:t>
            </a:r>
            <a:r>
              <a:rPr lang="en-US" b="0" baseline="0" dirty="0" smtClean="0"/>
              <a:t> forces, applications up more than staffing.</a:t>
            </a:r>
          </a:p>
          <a:p>
            <a:r>
              <a:rPr lang="en-US" b="0" baseline="0" dirty="0" smtClean="0"/>
              <a:t>Evaluating staffing needs and forecasting applications for 2019-21 biennium.</a:t>
            </a:r>
          </a:p>
          <a:p>
            <a:r>
              <a:rPr lang="en-US" b="0" baseline="0" dirty="0" smtClean="0"/>
              <a:t>Onsite digitization and electronic records management system.</a:t>
            </a:r>
            <a:endParaRPr lang="en-US" b="0" dirty="0" smtClean="0"/>
          </a:p>
          <a:p>
            <a:r>
              <a:rPr lang="en-US" b="0" dirty="0" smtClean="0"/>
              <a:t>Close</a:t>
            </a:r>
          </a:p>
          <a:p>
            <a:r>
              <a:rPr lang="en-US" b="0"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extLst>
      <p:ext uri="{BB962C8B-B14F-4D97-AF65-F5344CB8AC3E}">
        <p14:creationId xmlns:p14="http://schemas.microsoft.com/office/powerpoint/2010/main" val="30428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[September 11, 2017 (AC): Should we remove</a:t>
            </a:r>
            <a:r>
              <a:rPr lang="en-US" baseline="0" dirty="0" smtClean="0"/>
              <a:t> this slide since it is covered by the pie chart on the next page?]</a:t>
            </a:r>
            <a:endParaRPr lang="en-US" dirty="0" smtClean="0"/>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Thank </a:t>
            </a:r>
            <a:r>
              <a:rPr lang="en-US" dirty="0" smtClean="0"/>
              <a:t>you Ron and thank you members of the commission and director Whitman. </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Key</a:t>
            </a:r>
            <a:r>
              <a:rPr lang="en-US" baseline="0" dirty="0" smtClean="0"/>
              <a:t> Question: </a:t>
            </a:r>
            <a:r>
              <a:rPr lang="en-US" dirty="0" smtClean="0"/>
              <a:t>Will it be enough to support the program?</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Visual</a:t>
            </a:r>
            <a:r>
              <a:rPr lang="en-US" baseline="0" dirty="0" smtClean="0"/>
              <a:t> Idea: Pie chart and companion Onsite (100%)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Mike and Ron, Members of the Commission, and Director Whitman.</a:t>
            </a:r>
          </a:p>
          <a:p>
            <a:endParaRPr lang="en-US" baseline="0" dirty="0" smtClean="0"/>
          </a:p>
          <a:p>
            <a:r>
              <a:rPr lang="en-US" baseline="0" dirty="0" smtClean="0"/>
              <a:t>I am going to briefly describe some basic budget information about our Wastewater Permitting sub-program and our Onsite sub-program.  Operationally, we treat these two sub-programs separately.  The operating sub-programs have separate funding sources. I will begin by describing the Wastewater Permitting sub-program.</a:t>
            </a:r>
          </a:p>
          <a:p>
            <a:endParaRPr lang="en-US" baseline="0" dirty="0" smtClean="0"/>
          </a:p>
          <a:p>
            <a:r>
              <a:rPr lang="en-US" baseline="0" dirty="0" smtClean="0"/>
              <a:t>The total budget for the Wastewater Permitting sub-program is approximately $22 million.</a:t>
            </a:r>
            <a:endParaRPr lang="en-US" dirty="0" smtClean="0"/>
          </a:p>
          <a:p>
            <a:endParaRPr lang="en-US" dirty="0" smtClean="0"/>
          </a:p>
          <a:p>
            <a:r>
              <a:rPr lang="en-US" dirty="0" smtClean="0"/>
              <a:t>By longstanding agreement with stakeholders,</a:t>
            </a:r>
            <a:r>
              <a:rPr lang="en-US" baseline="0" dirty="0" smtClean="0"/>
              <a:t> DEQ tries to maintain a funding balance of 60% fees and 40% public funds.  Public funds include state General Fund, Federal Fund, and Lottery Fund.  Lottery Fund was added to the Wastewater Permitting budget in the 2017-19 Legislatively Adopted Budget in support of Policy Option Package 125.</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9</a:t>
            </a:fld>
            <a:endParaRPr lang="en-US" dirty="0"/>
          </a:p>
        </p:txBody>
      </p:sp>
    </p:spTree>
    <p:extLst>
      <p:ext uri="{BB962C8B-B14F-4D97-AF65-F5344CB8AC3E}">
        <p14:creationId xmlns:p14="http://schemas.microsoft.com/office/powerpoint/2010/main" val="429290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9/11/2017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03211370"/>
              </p:ext>
            </p:extLst>
          </p:nvPr>
        </p:nvGraphicFramePr>
        <p:xfrm>
          <a:off x="478971" y="406400"/>
          <a:ext cx="8127999" cy="6023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725688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513082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162470591"/>
              </p:ext>
            </p:extLst>
          </p:nvPr>
        </p:nvGraphicFramePr>
        <p:xfrm>
          <a:off x="667657" y="609600"/>
          <a:ext cx="7721600" cy="558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426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94053834"/>
              </p:ext>
            </p:extLst>
          </p:nvPr>
        </p:nvGraphicFramePr>
        <p:xfrm>
          <a:off x="580571" y="478971"/>
          <a:ext cx="7924800" cy="573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97867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r>
              <a:rPr lang="en-US" dirty="0" smtClean="0"/>
              <a:t>Environmental management plans</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i="1" dirty="0" smtClean="0"/>
              <a:t>(</a:t>
            </a:r>
            <a:r>
              <a:rPr lang="en-US" sz="2400" i="1" dirty="0"/>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2400" dirty="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285011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633785" y="332707"/>
            <a:ext cx="8450826" cy="1599332"/>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Program DEQ-run counties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and Local Government-run counties</a:t>
            </a:r>
          </a:p>
        </p:txBody>
      </p:sp>
      <p:pic>
        <p:nvPicPr>
          <p:cNvPr id="2" name="Picture 1"/>
          <p:cNvPicPr>
            <a:picLocks noChangeAspect="1"/>
          </p:cNvPicPr>
          <p:nvPr/>
        </p:nvPicPr>
        <p:blipFill>
          <a:blip r:embed="rId3"/>
          <a:stretch>
            <a:fillRect/>
          </a:stretch>
        </p:blipFill>
        <p:spPr>
          <a:xfrm>
            <a:off x="1360242" y="1446570"/>
            <a:ext cx="6997912" cy="5411430"/>
          </a:xfrm>
          <a:prstGeom prst="rect">
            <a:avLst/>
          </a:prstGeom>
        </p:spPr>
      </p:pic>
    </p:spTree>
    <p:extLst>
      <p:ext uri="{BB962C8B-B14F-4D97-AF65-F5344CB8AC3E}">
        <p14:creationId xmlns:p14="http://schemas.microsoft.com/office/powerpoint/2010/main" val="18250756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lc="http://schemas.openxmlformats.org/drawingml/2006/lockedCanvas" xmlns:a16="http://schemas.microsoft.com/office/drawing/2014/main" id="{194AD1CB-52DE-4387-8AC9-4BD67AEDD789}"/>
              </a:ext>
            </a:extLst>
          </p:cNvPr>
          <p:cNvGraphicFramePr>
            <a:graphicFrameLocks noGrp="1"/>
          </p:cNvGraphicFramePr>
          <p:nvPr/>
        </p:nvGraphicFramePr>
        <p:xfrm>
          <a:off x="240862" y="289034"/>
          <a:ext cx="8662276" cy="6279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0063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2503972"/>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31477274"/>
              </p:ext>
            </p:extLst>
          </p:nvPr>
        </p:nvGraphicFramePr>
        <p:xfrm>
          <a:off x="682171" y="580571"/>
          <a:ext cx="7794172" cy="57766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224489"/>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Props1.xml><?xml version="1.0" encoding="utf-8"?>
<ds:datastoreItem xmlns:ds="http://schemas.openxmlformats.org/officeDocument/2006/customXml" ds:itemID="{7B61359C-3ACA-4B57-8AFE-5C0A8744965A}">
  <ds:schemaRefs>
    <ds:schemaRef ds:uri="http://schemas.microsoft.com/sharepoint/v3/contenttype/forms"/>
  </ds:schemaRefs>
</ds:datastoreItem>
</file>

<file path=customXml/itemProps2.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6E8CB9-6666-4B5C-83D0-DDF58C5B9DA1}">
  <ds:schemaRefs>
    <ds:schemaRef ds:uri="http://schemas.microsoft.com/office/infopath/2007/PartnerControls"/>
    <ds:schemaRef ds:uri="$ListId:doc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2644</Words>
  <Application>Microsoft Office PowerPoint</Application>
  <PresentationFormat>On-screen Show (4:3)</PresentationFormat>
  <Paragraphs>368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Permit Fee Rulemaking Action Items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2017-09-11T19:41:06Z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