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10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C401-38A7-4E89-9011-934BADD39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AF6EDC-EB93-42B5-A33B-B0F71FD79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8F5674-4C6B-4F02-88C9-AD92AB943F97}"/>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5" name="Footer Placeholder 4">
            <a:extLst>
              <a:ext uri="{FF2B5EF4-FFF2-40B4-BE49-F238E27FC236}">
                <a16:creationId xmlns:a16="http://schemas.microsoft.com/office/drawing/2014/main" id="{97E13966-1B61-49C7-8236-B3ED4B371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C3289-833E-4D6A-9196-85082E2C4BCB}"/>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9097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5ABF-8403-452F-A9F4-F3920C0453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F17D6D-1C9B-4D95-BA17-FC69A008A81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153FB-FBE7-42E1-9A9D-0018CF22115B}"/>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5" name="Footer Placeholder 4">
            <a:extLst>
              <a:ext uri="{FF2B5EF4-FFF2-40B4-BE49-F238E27FC236}">
                <a16:creationId xmlns:a16="http://schemas.microsoft.com/office/drawing/2014/main" id="{8AB71185-3C4D-4E7C-8DF5-EAB12C486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F1E35F-4264-4F8D-BB01-16214C5EE22B}"/>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1795564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60C567-5929-4155-8C6B-3C5EDB3AA5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E64484-4798-4081-ABFB-0CA8CC308C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DD5730-082C-45EA-9BD6-00B08D6D391E}"/>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5" name="Footer Placeholder 4">
            <a:extLst>
              <a:ext uri="{FF2B5EF4-FFF2-40B4-BE49-F238E27FC236}">
                <a16:creationId xmlns:a16="http://schemas.microsoft.com/office/drawing/2014/main" id="{F013B923-BD72-4CD7-8CFF-6586E801C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E3730-C05F-4297-AAFD-5D1527F9EEED}"/>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254807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E676-E0FE-421B-BD98-F5F9644629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DE510-C5E4-4A6A-A6E9-DF3E4248FA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CBCF8-3B1F-4640-BCFE-9BFCE8877E94}"/>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5" name="Footer Placeholder 4">
            <a:extLst>
              <a:ext uri="{FF2B5EF4-FFF2-40B4-BE49-F238E27FC236}">
                <a16:creationId xmlns:a16="http://schemas.microsoft.com/office/drawing/2014/main" id="{50D7A9BB-0135-4915-91B1-457D90209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6E442-0749-40BA-B717-CD7543116E22}"/>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403067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266D-0F21-4AF8-99CF-614EF0291A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F810FD-3696-427C-A7B3-2402ED0F79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EE6CC1-C35D-4AEF-8BDF-3B3C4B8A547F}"/>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5" name="Footer Placeholder 4">
            <a:extLst>
              <a:ext uri="{FF2B5EF4-FFF2-40B4-BE49-F238E27FC236}">
                <a16:creationId xmlns:a16="http://schemas.microsoft.com/office/drawing/2014/main" id="{9BFB6594-8051-4ECD-AF7E-ABABF42487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3EF791-3A2F-4ECA-B3C3-79D64A1D7182}"/>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3464089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94B0-4476-4E6C-AF80-A26C6FE07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69858-E0BC-4D9E-B7B2-B5EF75D591D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489DAB-CDB1-40A2-8D0B-985E1249FB8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D6E46B-30CC-4EF7-9168-7BFC43FED735}"/>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6" name="Footer Placeholder 5">
            <a:extLst>
              <a:ext uri="{FF2B5EF4-FFF2-40B4-BE49-F238E27FC236}">
                <a16:creationId xmlns:a16="http://schemas.microsoft.com/office/drawing/2014/main" id="{EBF6E1AD-3C06-4AD1-9F27-2E636909B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56D289-462E-4790-99A2-59EA4C8CDEBE}"/>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336553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328B-0452-416D-95BD-97697A8941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7215D-91E8-4223-978F-D9F0E2E112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BECF60-A69F-489E-BC2A-B35E524D3C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72C3F9-30FD-4358-9BC6-EF3D3120D4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D88751-0CF2-4869-9040-5C0E6A8542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A07E86-2359-4AF7-914A-7EA79CE13D3E}"/>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8" name="Footer Placeholder 7">
            <a:extLst>
              <a:ext uri="{FF2B5EF4-FFF2-40B4-BE49-F238E27FC236}">
                <a16:creationId xmlns:a16="http://schemas.microsoft.com/office/drawing/2014/main" id="{B07D7BEA-AF3F-4018-8259-D82E3C513C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F58712-FC50-4345-8693-10D23C3B7719}"/>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72600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D13C-CC0A-44E4-A47A-2A848E1FC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E715D-90F0-414C-B05C-F22974538BF3}"/>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4" name="Footer Placeholder 3">
            <a:extLst>
              <a:ext uri="{FF2B5EF4-FFF2-40B4-BE49-F238E27FC236}">
                <a16:creationId xmlns:a16="http://schemas.microsoft.com/office/drawing/2014/main" id="{0B87B85E-0C9A-4724-A8CC-8E453D3272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8184B7-645B-4845-8727-44FD62355DF8}"/>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291858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35399-88F1-40DB-BE83-4890F504B6ED}"/>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3" name="Footer Placeholder 2">
            <a:extLst>
              <a:ext uri="{FF2B5EF4-FFF2-40B4-BE49-F238E27FC236}">
                <a16:creationId xmlns:a16="http://schemas.microsoft.com/office/drawing/2014/main" id="{ED8B84DD-F15F-4317-9CFA-71AF1A0D3A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3E29E1-22FF-4200-95BF-AEE443C85782}"/>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404312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4F91-33D3-4E7D-AC6D-63D8189CD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2A6103-0708-4B15-9D54-37C98EF9BA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AC5222-E622-4B11-9DF5-5CE0F6896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20A00A-A5F0-464C-8CAD-783CCFD7A15A}"/>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6" name="Footer Placeholder 5">
            <a:extLst>
              <a:ext uri="{FF2B5EF4-FFF2-40B4-BE49-F238E27FC236}">
                <a16:creationId xmlns:a16="http://schemas.microsoft.com/office/drawing/2014/main" id="{48AD5442-C5A6-498A-9FCF-50004F0026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048AC-DDD6-4B52-B9F4-FEBFEE5B20F2}"/>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69352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90D2-C2CC-488D-ADAD-9AC3C51A5A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2CB8A3-1B04-4DDB-8D63-5E657D52D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B47EE-395B-4F84-AC8E-BCA173E04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24DF9F-E87C-48A4-A4D9-6BCAC61F7668}"/>
              </a:ext>
            </a:extLst>
          </p:cNvPr>
          <p:cNvSpPr>
            <a:spLocks noGrp="1"/>
          </p:cNvSpPr>
          <p:nvPr>
            <p:ph type="dt" sz="half" idx="10"/>
          </p:nvPr>
        </p:nvSpPr>
        <p:spPr/>
        <p:txBody>
          <a:bodyPr/>
          <a:lstStyle/>
          <a:p>
            <a:fld id="{AE815A2B-8542-4E65-AF7A-C3C5CB0C7BAF}" type="datetimeFigureOut">
              <a:rPr lang="en-US" smtClean="0"/>
              <a:t>6/15/2018</a:t>
            </a:fld>
            <a:endParaRPr lang="en-US"/>
          </a:p>
        </p:txBody>
      </p:sp>
      <p:sp>
        <p:nvSpPr>
          <p:cNvPr id="6" name="Footer Placeholder 5">
            <a:extLst>
              <a:ext uri="{FF2B5EF4-FFF2-40B4-BE49-F238E27FC236}">
                <a16:creationId xmlns:a16="http://schemas.microsoft.com/office/drawing/2014/main" id="{29CCF0CE-2C23-4205-907F-C21618C8A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1D6B0-51A4-4D7E-BA9F-8BBC485827E5}"/>
              </a:ext>
            </a:extLst>
          </p:cNvPr>
          <p:cNvSpPr>
            <a:spLocks noGrp="1"/>
          </p:cNvSpPr>
          <p:nvPr>
            <p:ph type="sldNum" sz="quarter" idx="12"/>
          </p:nvPr>
        </p:nvSpPr>
        <p:spPr/>
        <p:txBody>
          <a:bodyPr/>
          <a:lstStyle/>
          <a:p>
            <a:fld id="{3D052518-00BD-4D8D-9E4C-C1D23BB1699E}" type="slidenum">
              <a:rPr lang="en-US" smtClean="0"/>
              <a:t>‹#›</a:t>
            </a:fld>
            <a:endParaRPr lang="en-US"/>
          </a:p>
        </p:txBody>
      </p:sp>
    </p:spTree>
    <p:extLst>
      <p:ext uri="{BB962C8B-B14F-4D97-AF65-F5344CB8AC3E}">
        <p14:creationId xmlns:p14="http://schemas.microsoft.com/office/powerpoint/2010/main" val="334841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6D2F8-F77B-4706-A4D4-13898811A8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E6E5F6-68B5-4A05-A179-1CFA28EDA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5A028F-A266-4803-A8D5-EE5DAB3ACC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15A2B-8542-4E65-AF7A-C3C5CB0C7BAF}" type="datetimeFigureOut">
              <a:rPr lang="en-US" smtClean="0"/>
              <a:t>6/15/2018</a:t>
            </a:fld>
            <a:endParaRPr lang="en-US"/>
          </a:p>
        </p:txBody>
      </p:sp>
      <p:sp>
        <p:nvSpPr>
          <p:cNvPr id="5" name="Footer Placeholder 4">
            <a:extLst>
              <a:ext uri="{FF2B5EF4-FFF2-40B4-BE49-F238E27FC236}">
                <a16:creationId xmlns:a16="http://schemas.microsoft.com/office/drawing/2014/main" id="{192D0ED5-D195-4E84-87D1-4C979C71B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748DE7-9A98-401A-AF6C-230841753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52518-00BD-4D8D-9E4C-C1D23BB1699E}" type="slidenum">
              <a:rPr lang="en-US" smtClean="0"/>
              <a:t>‹#›</a:t>
            </a:fld>
            <a:endParaRPr lang="en-US"/>
          </a:p>
        </p:txBody>
      </p:sp>
    </p:spTree>
    <p:extLst>
      <p:ext uri="{BB962C8B-B14F-4D97-AF65-F5344CB8AC3E}">
        <p14:creationId xmlns:p14="http://schemas.microsoft.com/office/powerpoint/2010/main" val="379290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rapa.org/"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41812"/>
            <a:ext cx="10515600" cy="2834622"/>
          </a:xfrm>
          <a:effectLst>
            <a:outerShdw blurRad="50800" dist="38100" dir="2700000" algn="tl" rotWithShape="0">
              <a:prstClr val="black">
                <a:alpha val="40000"/>
              </a:prstClr>
            </a:outerShdw>
          </a:effectLst>
        </p:spPr>
        <p:txBody>
          <a:bodyPr>
            <a:spAutoFit/>
          </a:bodyPr>
          <a:lstStyle/>
          <a:p>
            <a:r>
              <a:rPr lang="en-US" sz="6600" dirty="0">
                <a:latin typeface="Montserrat" panose="02000505000000020004" pitchFamily="2" charset="0"/>
              </a:rPr>
              <a:t>Proposal to Incorporate LRAPA Outdoor Burning Rules into the Oregon SIP</a:t>
            </a:r>
          </a:p>
        </p:txBody>
      </p:sp>
      <p:sp>
        <p:nvSpPr>
          <p:cNvPr id="3" name="Subtitle 2"/>
          <p:cNvSpPr>
            <a:spLocks noGrp="1"/>
          </p:cNvSpPr>
          <p:nvPr>
            <p:ph idx="1"/>
          </p:nvPr>
        </p:nvSpPr>
        <p:spPr>
          <a:xfrm>
            <a:off x="1120000" y="4392891"/>
            <a:ext cx="10233800" cy="1784072"/>
          </a:xfrm>
        </p:spPr>
        <p:txBody>
          <a:bodyPr/>
          <a:lstStyle/>
          <a:p>
            <a:pPr marL="0" indent="0">
              <a:buNone/>
            </a:pPr>
            <a:r>
              <a:rPr lang="en-US" dirty="0">
                <a:latin typeface="Fira Sans" panose="020B0503050000020004" pitchFamily="34" charset="0"/>
                <a:ea typeface="Fira Sans" panose="020B0503050000020004" pitchFamily="34" charset="0"/>
              </a:rPr>
              <a:t>July 12-13, 2018 EQC Meeting</a:t>
            </a:r>
          </a:p>
        </p:txBody>
      </p:sp>
      <p:sp>
        <p:nvSpPr>
          <p:cNvPr id="7" name="Rectangle 6">
            <a:extLst>
              <a:ext uri="{FF2B5EF4-FFF2-40B4-BE49-F238E27FC236}">
                <a16:creationId xmlns:a16="http://schemas.microsoft.com/office/drawing/2014/main" id="{18EE3D2A-C4CE-484C-B06B-CE77836AA2D3}"/>
              </a:ext>
            </a:extLst>
          </p:cNvPr>
          <p:cNvSpPr/>
          <p:nvPr/>
        </p:nvSpPr>
        <p:spPr>
          <a:xfrm>
            <a:off x="1001864" y="4110824"/>
            <a:ext cx="10351936" cy="45719"/>
          </a:xfrm>
          <a:prstGeom prst="rect">
            <a:avLst/>
          </a:prstGeom>
          <a:gradFill flip="none" rotWithShape="1">
            <a:gsLst>
              <a:gs pos="15000">
                <a:schemeClr val="bg1"/>
              </a:gs>
              <a:gs pos="38000">
                <a:schemeClr val="accent4">
                  <a:lumMod val="20000"/>
                  <a:lumOff val="80000"/>
                </a:schemeClr>
              </a:gs>
              <a:gs pos="74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1311357-E7F3-4F69-92F0-AAAE1AC46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3029" y="5554741"/>
            <a:ext cx="3568254" cy="622222"/>
          </a:xfrm>
          <a:prstGeom prst="rect">
            <a:avLst/>
          </a:prstGeom>
        </p:spPr>
      </p:pic>
    </p:spTree>
    <p:extLst>
      <p:ext uri="{BB962C8B-B14F-4D97-AF65-F5344CB8AC3E}">
        <p14:creationId xmlns:p14="http://schemas.microsoft.com/office/powerpoint/2010/main" val="537620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ontserrat" panose="02000505000000020004" pitchFamily="2" charset="0"/>
              </a:rPr>
              <a:t>LRAPA Rules – Background and What is Proposed</a:t>
            </a:r>
          </a:p>
        </p:txBody>
      </p:sp>
      <p:sp>
        <p:nvSpPr>
          <p:cNvPr id="3" name="Content Placeholder 2"/>
          <p:cNvSpPr>
            <a:spLocks noGrp="1"/>
          </p:cNvSpPr>
          <p:nvPr>
            <p:ph idx="1"/>
          </p:nvPr>
        </p:nvSpPr>
        <p:spPr>
          <a:xfrm>
            <a:off x="1045028" y="1842186"/>
            <a:ext cx="9666515" cy="4600342"/>
          </a:xfrm>
        </p:spPr>
        <p:txBody>
          <a:bodyPr numCol="3" spcCol="457200">
            <a:normAutofit/>
          </a:bodyPr>
          <a:lstStyle/>
          <a:p>
            <a:r>
              <a:rPr lang="en-US" sz="2000" dirty="0">
                <a:latin typeface="Fira Sans" panose="020B0503050000020004" pitchFamily="34" charset="0"/>
                <a:ea typeface="Fira Sans" panose="020B0503050000020004" pitchFamily="34" charset="0"/>
              </a:rPr>
              <a:t>LRAPA regulates air quality in Lane County</a:t>
            </a:r>
          </a:p>
          <a:p>
            <a:pPr marL="0" indent="0">
              <a:buNone/>
            </a:pPr>
            <a:endParaRPr lang="en-US" sz="2000" dirty="0">
              <a:latin typeface="Fira Sans" panose="020B0503050000020004" pitchFamily="34" charset="0"/>
              <a:ea typeface="Fira Sans" panose="020B0503050000020004" pitchFamily="34" charset="0"/>
            </a:endParaRPr>
          </a:p>
          <a:p>
            <a:r>
              <a:rPr lang="en-US" sz="2000" dirty="0">
                <a:latin typeface="Fira Sans" panose="020B0503050000020004" pitchFamily="34" charset="0"/>
                <a:ea typeface="Fira Sans" panose="020B0503050000020004" pitchFamily="34" charset="0"/>
              </a:rPr>
              <a:t>Certain corresponding DEQ rule amendments have been in effect in Lane County since adopted by the Commission on April 16, 2015</a:t>
            </a:r>
          </a:p>
          <a:p>
            <a:pPr marL="0" indent="0">
              <a:buNone/>
            </a:pPr>
            <a:endParaRPr lang="en-US" sz="2000" dirty="0">
              <a:latin typeface="Fira Sans" panose="020B0503050000020004" pitchFamily="34" charset="0"/>
              <a:ea typeface="Fira Sans" panose="020B0503050000020004" pitchFamily="34" charset="0"/>
            </a:endParaRPr>
          </a:p>
          <a:p>
            <a:r>
              <a:rPr lang="en-US" sz="2000" dirty="0">
                <a:latin typeface="Fira Sans" panose="020B0503050000020004" pitchFamily="34" charset="0"/>
                <a:ea typeface="Fira Sans" panose="020B0503050000020004" pitchFamily="34" charset="0"/>
              </a:rPr>
              <a:t>LRAPA rules are effectively equivalent to DEQ rules</a:t>
            </a:r>
          </a:p>
          <a:p>
            <a:r>
              <a:rPr lang="en-US" sz="2000" dirty="0">
                <a:latin typeface="Fira Sans" panose="020B0503050000020004" pitchFamily="34" charset="0"/>
                <a:ea typeface="Fira Sans" panose="020B0503050000020004" pitchFamily="34" charset="0"/>
              </a:rPr>
              <a:t>DEQ’s role is to review LRAPA rules to determine compliance with state law and the federal Clean Air Act</a:t>
            </a:r>
          </a:p>
          <a:p>
            <a:pPr marL="0" indent="0">
              <a:buNone/>
            </a:pPr>
            <a:endParaRPr lang="en-US" sz="2000" dirty="0">
              <a:latin typeface="Fira Sans" panose="020B0503050000020004" pitchFamily="34" charset="0"/>
              <a:ea typeface="Fira Sans" panose="020B0503050000020004" pitchFamily="34" charset="0"/>
            </a:endParaRPr>
          </a:p>
          <a:p>
            <a:r>
              <a:rPr lang="en-US" sz="2000" dirty="0">
                <a:latin typeface="Fira Sans" panose="020B0503050000020004" pitchFamily="34" charset="0"/>
                <a:ea typeface="Fira Sans" panose="020B0503050000020004" pitchFamily="34" charset="0"/>
              </a:rPr>
              <a:t>EQC’s role is to approve the LRAPA rules if they comply and direct DEQ to submit to EPA for approval as SIP amendments</a:t>
            </a:r>
          </a:p>
          <a:p>
            <a:pPr marL="0" indent="0">
              <a:buNone/>
            </a:pPr>
            <a:endParaRPr lang="en-US" sz="2000" dirty="0">
              <a:latin typeface="Fira Sans" panose="020B0503050000020004" pitchFamily="34" charset="0"/>
              <a:ea typeface="Fira Sans" panose="020B0503050000020004" pitchFamily="34" charset="0"/>
            </a:endParaRPr>
          </a:p>
          <a:p>
            <a:pPr marL="0" indent="0">
              <a:buNone/>
            </a:pPr>
            <a:endParaRPr lang="en-US" sz="2000" dirty="0">
              <a:latin typeface="Fira Sans" panose="020B0503050000020004" pitchFamily="34" charset="0"/>
              <a:ea typeface="Fira Sans" panose="020B0503050000020004" pitchFamily="34" charset="0"/>
            </a:endParaRPr>
          </a:p>
          <a:p>
            <a:r>
              <a:rPr lang="en-US" sz="2000" dirty="0">
                <a:latin typeface="Fira Sans" panose="020B0503050000020004" pitchFamily="34" charset="0"/>
                <a:ea typeface="Fira Sans" panose="020B0503050000020004" pitchFamily="34" charset="0"/>
              </a:rPr>
              <a:t>Rule Amendments:</a:t>
            </a:r>
          </a:p>
          <a:p>
            <a:pPr lvl="1"/>
            <a:r>
              <a:rPr lang="en-US" sz="2000" dirty="0">
                <a:latin typeface="Fira Sans" panose="020B0503050000020004" pitchFamily="34" charset="0"/>
                <a:ea typeface="Fira Sans" panose="020B0503050000020004" pitchFamily="34" charset="0"/>
              </a:rPr>
              <a:t>LRAPA 2017-2018 Outdoor Burning Rules adopted locally October 12, 2017 and April 12, 2018</a:t>
            </a:r>
            <a:endParaRPr lang="en-US" sz="2000" dirty="0"/>
          </a:p>
        </p:txBody>
      </p:sp>
      <p:sp>
        <p:nvSpPr>
          <p:cNvPr id="5" name="Rectangle 4">
            <a:extLst>
              <a:ext uri="{FF2B5EF4-FFF2-40B4-BE49-F238E27FC236}">
                <a16:creationId xmlns:a16="http://schemas.microsoft.com/office/drawing/2014/main" id="{02745216-DE4D-4CB2-BBF1-E4616EFDC34B}"/>
              </a:ext>
            </a:extLst>
          </p:cNvPr>
          <p:cNvSpPr/>
          <p:nvPr/>
        </p:nvSpPr>
        <p:spPr>
          <a:xfrm>
            <a:off x="920032" y="1623214"/>
            <a:ext cx="10351936" cy="45719"/>
          </a:xfrm>
          <a:prstGeom prst="rect">
            <a:avLst/>
          </a:prstGeom>
          <a:gradFill flip="none" rotWithShape="1">
            <a:gsLst>
              <a:gs pos="15000">
                <a:schemeClr val="bg1"/>
              </a:gs>
              <a:gs pos="38000">
                <a:schemeClr val="accent4">
                  <a:lumMod val="20000"/>
                  <a:lumOff val="80000"/>
                </a:schemeClr>
              </a:gs>
              <a:gs pos="74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00DCEBC-A5C4-4F27-93C1-DBC1E234FF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029" y="5554741"/>
            <a:ext cx="3568254" cy="622222"/>
          </a:xfrm>
          <a:prstGeom prst="rect">
            <a:avLst/>
          </a:prstGeom>
        </p:spPr>
      </p:pic>
    </p:spTree>
    <p:extLst>
      <p:ext uri="{BB962C8B-B14F-4D97-AF65-F5344CB8AC3E}">
        <p14:creationId xmlns:p14="http://schemas.microsoft.com/office/powerpoint/2010/main" val="42790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6786"/>
            <a:ext cx="10515600" cy="1325563"/>
          </a:xfrm>
        </p:spPr>
        <p:txBody>
          <a:bodyPr>
            <a:normAutofit/>
          </a:bodyPr>
          <a:lstStyle/>
          <a:p>
            <a:r>
              <a:rPr lang="en-US" sz="4000" dirty="0">
                <a:latin typeface="Montserrat" panose="02000505000000020004" pitchFamily="2" charset="0"/>
              </a:rPr>
              <a:t>LRAPA Rules – Outdoor Burning</a:t>
            </a:r>
          </a:p>
        </p:txBody>
      </p:sp>
      <p:sp>
        <p:nvSpPr>
          <p:cNvPr id="3" name="Content Placeholder 2"/>
          <p:cNvSpPr>
            <a:spLocks noGrp="1"/>
          </p:cNvSpPr>
          <p:nvPr>
            <p:ph idx="1"/>
          </p:nvPr>
        </p:nvSpPr>
        <p:spPr>
          <a:xfrm>
            <a:off x="756368" y="1447543"/>
            <a:ext cx="10515600" cy="4077149"/>
          </a:xfrm>
        </p:spPr>
        <p:txBody>
          <a:bodyPr>
            <a:normAutofit lnSpcReduction="10000"/>
          </a:bodyPr>
          <a:lstStyle/>
          <a:p>
            <a:r>
              <a:rPr lang="en-US" sz="2400" dirty="0">
                <a:latin typeface="Fira Sans" panose="020B0503050000020004" pitchFamily="34" charset="0"/>
                <a:ea typeface="Fira Sans" panose="020B0503050000020004" pitchFamily="34" charset="0"/>
              </a:rPr>
              <a:t>Adopted October 12, 2017 and April 12, 2018</a:t>
            </a:r>
          </a:p>
          <a:p>
            <a:r>
              <a:rPr lang="en-US" altLang="en-US" sz="2400" dirty="0">
                <a:ea typeface="ＭＳ Ｐゴシック" panose="020B0600070205080204" pitchFamily="34" charset="-128"/>
              </a:rPr>
              <a:t>Quick review of air quality trends in Eugene-Springfield and other parts of Lane County.</a:t>
            </a:r>
          </a:p>
          <a:p>
            <a:r>
              <a:rPr lang="en-US" altLang="en-US" sz="2400" dirty="0">
                <a:ea typeface="ＭＳ Ｐゴシック" panose="020B0600070205080204" pitchFamily="34" charset="-128"/>
              </a:rPr>
              <a:t>The LRAPA Citizens Advisory Committee has recommended local rule changes for </a:t>
            </a:r>
            <a:r>
              <a:rPr lang="en-US" altLang="en-US" sz="2400" u="sng" dirty="0">
                <a:ea typeface="ＭＳ Ｐゴシック" panose="020B0600070205080204" pitchFamily="34" charset="-128"/>
              </a:rPr>
              <a:t>Outdoor Burning</a:t>
            </a:r>
            <a:r>
              <a:rPr lang="en-US" altLang="en-US" sz="2400" dirty="0">
                <a:ea typeface="ＭＳ Ｐゴシック" panose="020B0600070205080204" pitchFamily="34" charset="-128"/>
              </a:rPr>
              <a:t>.</a:t>
            </a:r>
          </a:p>
          <a:p>
            <a:r>
              <a:rPr lang="en-US" altLang="en-US" sz="2400" dirty="0">
                <a:ea typeface="ＭＳ Ｐゴシック" panose="020B0600070205080204" pitchFamily="34" charset="-128"/>
              </a:rPr>
              <a:t>Preliminary meetings were held with several groups around Lane County during 2016-2017.</a:t>
            </a:r>
          </a:p>
          <a:p>
            <a:r>
              <a:rPr lang="en-US" altLang="en-US" sz="2400" dirty="0">
                <a:ea typeface="ＭＳ Ｐゴシック" panose="020B0600070205080204" pitchFamily="34" charset="-128"/>
              </a:rPr>
              <a:t>The first public notice was provided in August 2017 and a public hearing was held on September 14, 2017.</a:t>
            </a:r>
          </a:p>
          <a:p>
            <a:r>
              <a:rPr lang="en-US" altLang="en-US" sz="2400" dirty="0">
                <a:ea typeface="ＭＳ Ｐゴシック" panose="020B0600070205080204" pitchFamily="34" charset="-128"/>
              </a:rPr>
              <a:t>The LRAPA Board of Directors adopted most of the proposed rule revisions on October 12, 2017.</a:t>
            </a:r>
          </a:p>
          <a:p>
            <a:pPr marL="0" indent="0">
              <a:buNone/>
            </a:pPr>
            <a:endParaRPr lang="en-US" sz="2400" dirty="0">
              <a:latin typeface="Fira Sans" panose="020B0503050000020004" pitchFamily="34" charset="0"/>
              <a:ea typeface="Fira Sans" panose="020B0503050000020004" pitchFamily="34" charset="0"/>
            </a:endParaRPr>
          </a:p>
        </p:txBody>
      </p:sp>
      <p:sp>
        <p:nvSpPr>
          <p:cNvPr id="5" name="Rectangle 4">
            <a:extLst>
              <a:ext uri="{FF2B5EF4-FFF2-40B4-BE49-F238E27FC236}">
                <a16:creationId xmlns:a16="http://schemas.microsoft.com/office/drawing/2014/main" id="{307A8258-5F32-4DAF-989D-82F2B353DAB9}"/>
              </a:ext>
            </a:extLst>
          </p:cNvPr>
          <p:cNvSpPr/>
          <p:nvPr/>
        </p:nvSpPr>
        <p:spPr>
          <a:xfrm>
            <a:off x="838200" y="5524692"/>
            <a:ext cx="10351936" cy="45719"/>
          </a:xfrm>
          <a:prstGeom prst="rect">
            <a:avLst/>
          </a:prstGeom>
          <a:gradFill flip="none" rotWithShape="1">
            <a:gsLst>
              <a:gs pos="15000">
                <a:schemeClr val="bg1"/>
              </a:gs>
              <a:gs pos="38000">
                <a:schemeClr val="accent4">
                  <a:lumMod val="20000"/>
                  <a:lumOff val="80000"/>
                </a:schemeClr>
              </a:gs>
              <a:gs pos="74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437ABF9-C380-439F-A0FD-2583AD040A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029" y="5724074"/>
            <a:ext cx="3568254" cy="622222"/>
          </a:xfrm>
          <a:prstGeom prst="rect">
            <a:avLst/>
          </a:prstGeom>
        </p:spPr>
      </p:pic>
    </p:spTree>
    <p:extLst>
      <p:ext uri="{BB962C8B-B14F-4D97-AF65-F5344CB8AC3E}">
        <p14:creationId xmlns:p14="http://schemas.microsoft.com/office/powerpoint/2010/main" val="1390824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E4126CAF-3CED-411F-ABC4-9508AE4BA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389" y="1143000"/>
            <a:ext cx="80232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11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EDF42-DD13-43CC-A7FD-BA8000864B31}"/>
              </a:ext>
            </a:extLst>
          </p:cNvPr>
          <p:cNvSpPr>
            <a:spLocks noGrp="1"/>
          </p:cNvSpPr>
          <p:nvPr>
            <p:ph type="title"/>
          </p:nvPr>
        </p:nvSpPr>
        <p:spPr/>
        <p:txBody>
          <a:bodyPr>
            <a:normAutofit/>
          </a:bodyPr>
          <a:lstStyle/>
          <a:p>
            <a:r>
              <a:rPr lang="en-US" sz="4000" dirty="0">
                <a:latin typeface="Montserrat" panose="02000505000000020004" pitchFamily="2" charset="0"/>
              </a:rPr>
              <a:t>LRAPA Rules – Outdoor Burning, continued</a:t>
            </a:r>
          </a:p>
        </p:txBody>
      </p:sp>
      <p:sp>
        <p:nvSpPr>
          <p:cNvPr id="3" name="Content Placeholder 2">
            <a:extLst>
              <a:ext uri="{FF2B5EF4-FFF2-40B4-BE49-F238E27FC236}">
                <a16:creationId xmlns:a16="http://schemas.microsoft.com/office/drawing/2014/main" id="{0A60C7BD-D17C-49C3-A091-E5FABF997CAA}"/>
              </a:ext>
            </a:extLst>
          </p:cNvPr>
          <p:cNvSpPr>
            <a:spLocks noGrp="1"/>
          </p:cNvSpPr>
          <p:nvPr>
            <p:ph idx="1"/>
          </p:nvPr>
        </p:nvSpPr>
        <p:spPr>
          <a:xfrm>
            <a:off x="838200" y="1278707"/>
            <a:ext cx="10515600" cy="4351338"/>
          </a:xfrm>
        </p:spPr>
        <p:txBody>
          <a:bodyPr>
            <a:normAutofit lnSpcReduction="10000"/>
          </a:bodyPr>
          <a:lstStyle/>
          <a:p>
            <a:r>
              <a:rPr lang="en-US" altLang="en-US" sz="2400" dirty="0">
                <a:ea typeface="ＭＳ Ｐゴシック" panose="020B0600070205080204" pitchFamily="34" charset="-128"/>
              </a:rPr>
              <a:t>The </a:t>
            </a:r>
            <a:r>
              <a:rPr lang="en-US" altLang="en-US" sz="2400" u="sng" dirty="0">
                <a:ea typeface="ＭＳ Ｐゴシック" panose="020B0600070205080204" pitchFamily="34" charset="-128"/>
              </a:rPr>
              <a:t>one exception</a:t>
            </a:r>
            <a:r>
              <a:rPr lang="en-US" altLang="en-US" sz="2400" dirty="0">
                <a:ea typeface="ＭＳ Ｐゴシック" panose="020B0600070205080204" pitchFamily="34" charset="-128"/>
              </a:rPr>
              <a:t>: LRAPA Board postponed action on the proposed ban on outdoor burning in the Eugene Urban Growth Boundary (</a:t>
            </a:r>
            <a:r>
              <a:rPr lang="en-US" altLang="en-US" sz="2400" dirty="0" err="1">
                <a:ea typeface="ＭＳ Ｐゴシック" panose="020B0600070205080204" pitchFamily="34" charset="-128"/>
              </a:rPr>
              <a:t>UGB</a:t>
            </a:r>
            <a:r>
              <a:rPr lang="en-US" altLang="en-US" sz="2400" dirty="0">
                <a:ea typeface="ＭＳ Ｐゴシック" panose="020B0600070205080204" pitchFamily="34" charset="-128"/>
              </a:rPr>
              <a:t>).</a:t>
            </a:r>
          </a:p>
          <a:p>
            <a:r>
              <a:rPr lang="en-US" altLang="en-US" sz="2400" dirty="0">
                <a:ea typeface="ＭＳ Ｐゴシック" panose="020B0600070205080204" pitchFamily="34" charset="-128"/>
              </a:rPr>
              <a:t>With Board direction, LRAPA staff put the new recommendations out for public notice in January 2018 and held a second public hearing on February 8, 2018.</a:t>
            </a:r>
          </a:p>
          <a:p>
            <a:r>
              <a:rPr lang="en-US" altLang="en-US" sz="2400" dirty="0">
                <a:ea typeface="ＭＳ Ｐゴシック" panose="020B0600070205080204" pitchFamily="34" charset="-128"/>
              </a:rPr>
              <a:t>On April 12, 2018, the Board of Directors adopted a final revision which allows outdoor burning of woody yard trimmings on lots of two acres or more on approved burn days from March 1 through June 15 and October 1 through October 31 outside Eugene city limits but inside the Eugene </a:t>
            </a:r>
            <a:r>
              <a:rPr lang="en-US" altLang="en-US" sz="2400" dirty="0" err="1">
                <a:ea typeface="ＭＳ Ｐゴシック" panose="020B0600070205080204" pitchFamily="34" charset="-128"/>
              </a:rPr>
              <a:t>UGB</a:t>
            </a:r>
            <a:r>
              <a:rPr lang="en-US" altLang="en-US" sz="2400" dirty="0">
                <a:ea typeface="ＭＳ Ｐゴシック" panose="020B0600070205080204" pitchFamily="34" charset="-128"/>
              </a:rPr>
              <a:t>. A change from the previous ½ acre or more allowance.</a:t>
            </a:r>
          </a:p>
          <a:p>
            <a:r>
              <a:rPr lang="en-US" altLang="en-US" sz="2400" dirty="0">
                <a:ea typeface="ＭＳ Ｐゴシック" panose="020B0600070205080204" pitchFamily="34" charset="-128"/>
              </a:rPr>
              <a:t>The recommendation from the Board was to use the time between the adoption and the beginning of the fall burning season to do outreach and education about the rule changes with the revision to the Eugene </a:t>
            </a:r>
            <a:r>
              <a:rPr lang="en-US" altLang="en-US" sz="2400" dirty="0" err="1">
                <a:ea typeface="ＭＳ Ｐゴシック" panose="020B0600070205080204" pitchFamily="34" charset="-128"/>
              </a:rPr>
              <a:t>UGB</a:t>
            </a:r>
            <a:r>
              <a:rPr lang="en-US" altLang="en-US" sz="2400" dirty="0">
                <a:ea typeface="ＭＳ Ｐゴシック" panose="020B0600070205080204" pitchFamily="34" charset="-128"/>
              </a:rPr>
              <a:t> burning requirements becoming effective on October 1, 2018.</a:t>
            </a:r>
          </a:p>
          <a:p>
            <a:pPr marL="457200" lvl="1" indent="0">
              <a:buNone/>
            </a:pPr>
            <a:endParaRPr lang="en-US" sz="2000" dirty="0">
              <a:latin typeface="Fira Sans" panose="020B0503050000020004" pitchFamily="34" charset="0"/>
              <a:ea typeface="Fira Sans" panose="020B0503050000020004" pitchFamily="34" charset="0"/>
            </a:endParaRPr>
          </a:p>
          <a:p>
            <a:pPr marL="914400" lvl="1" indent="-457200">
              <a:buFont typeface="+mj-lt"/>
              <a:buAutoNum type="arabicPeriod"/>
            </a:pPr>
            <a:endParaRPr lang="en-US" sz="2000" dirty="0">
              <a:latin typeface="Fira Sans" panose="020B0503050000020004" pitchFamily="34" charset="0"/>
              <a:ea typeface="Fira Sans" panose="020B0503050000020004" pitchFamily="34" charset="0"/>
            </a:endParaRPr>
          </a:p>
          <a:p>
            <a:pPr marL="914400" lvl="1" indent="-457200">
              <a:buFont typeface="+mj-lt"/>
              <a:buAutoNum type="arabicPeriod"/>
            </a:pPr>
            <a:endParaRPr lang="en-US" sz="2000" dirty="0">
              <a:latin typeface="Fira Sans" panose="020B0503050000020004" pitchFamily="34" charset="0"/>
              <a:ea typeface="Fira Sans" panose="020B0503050000020004" pitchFamily="34" charset="0"/>
            </a:endParaRPr>
          </a:p>
          <a:p>
            <a:pPr marL="914400" lvl="1" indent="-457200">
              <a:buFont typeface="+mj-lt"/>
              <a:buAutoNum type="arabicPeriod"/>
            </a:pPr>
            <a:endParaRPr lang="en-US" sz="2000" dirty="0">
              <a:latin typeface="Fira Sans" panose="020B0503050000020004" pitchFamily="34" charset="0"/>
              <a:ea typeface="Fira Sans" panose="020B0503050000020004" pitchFamily="34" charset="0"/>
            </a:endParaRPr>
          </a:p>
          <a:p>
            <a:pPr marL="0" indent="0">
              <a:buNone/>
            </a:pPr>
            <a:endParaRPr lang="en-US" dirty="0">
              <a:latin typeface="Fira Sans" panose="020B0503050000020004" pitchFamily="34" charset="0"/>
              <a:ea typeface="Fira Sans" panose="020B0503050000020004" pitchFamily="34" charset="0"/>
            </a:endParaRPr>
          </a:p>
        </p:txBody>
      </p:sp>
      <p:sp>
        <p:nvSpPr>
          <p:cNvPr id="5" name="Rectangle 4">
            <a:extLst>
              <a:ext uri="{FF2B5EF4-FFF2-40B4-BE49-F238E27FC236}">
                <a16:creationId xmlns:a16="http://schemas.microsoft.com/office/drawing/2014/main" id="{DAC11659-760F-4FB2-987C-F2DE8BDA48E6}"/>
              </a:ext>
            </a:extLst>
          </p:cNvPr>
          <p:cNvSpPr/>
          <p:nvPr/>
        </p:nvSpPr>
        <p:spPr>
          <a:xfrm>
            <a:off x="838200" y="5524692"/>
            <a:ext cx="10351936" cy="45719"/>
          </a:xfrm>
          <a:prstGeom prst="rect">
            <a:avLst/>
          </a:prstGeom>
          <a:gradFill flip="none" rotWithShape="1">
            <a:gsLst>
              <a:gs pos="15000">
                <a:schemeClr val="bg1"/>
              </a:gs>
              <a:gs pos="38000">
                <a:schemeClr val="accent4">
                  <a:lumMod val="20000"/>
                  <a:lumOff val="80000"/>
                </a:schemeClr>
              </a:gs>
              <a:gs pos="74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EB5990-1ECD-48AD-8A71-3C2E40B50B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740" y="5689678"/>
            <a:ext cx="3568254" cy="622222"/>
          </a:xfrm>
          <a:prstGeom prst="rect">
            <a:avLst/>
          </a:prstGeom>
        </p:spPr>
      </p:pic>
    </p:spTree>
    <p:extLst>
      <p:ext uri="{BB962C8B-B14F-4D97-AF65-F5344CB8AC3E}">
        <p14:creationId xmlns:p14="http://schemas.microsoft.com/office/powerpoint/2010/main" val="2671467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ontserrat" panose="02000505000000020004" pitchFamily="2" charset="0"/>
              </a:rPr>
              <a:t>Recommended motion if EQC approves rulemaking action item</a:t>
            </a:r>
          </a:p>
        </p:txBody>
      </p:sp>
      <p:sp>
        <p:nvSpPr>
          <p:cNvPr id="3" name="Content Placeholder 2"/>
          <p:cNvSpPr>
            <a:spLocks noGrp="1"/>
          </p:cNvSpPr>
          <p:nvPr>
            <p:ph idx="1"/>
          </p:nvPr>
        </p:nvSpPr>
        <p:spPr>
          <a:xfrm>
            <a:off x="589547" y="1960562"/>
            <a:ext cx="10764253" cy="4351338"/>
          </a:xfrm>
        </p:spPr>
        <p:txBody>
          <a:bodyPr>
            <a:normAutofit/>
          </a:bodyPr>
          <a:lstStyle/>
          <a:p>
            <a:pPr>
              <a:buNone/>
            </a:pPr>
            <a:r>
              <a:rPr lang="en-US" sz="2400" dirty="0">
                <a:latin typeface="Fira Sans" panose="020B0503050000020004" pitchFamily="34" charset="0"/>
                <a:ea typeface="Fira Sans" panose="020B0503050000020004" pitchFamily="34" charset="0"/>
              </a:rPr>
              <a:t>“In the matter of outdoor burning requirements adopted by LRAPA on October 12, </a:t>
            </a:r>
            <a:r>
              <a:rPr lang="en-US" sz="2400">
                <a:latin typeface="Fira Sans" panose="020B0503050000020004" pitchFamily="34" charset="0"/>
                <a:ea typeface="Fira Sans" panose="020B0503050000020004" pitchFamily="34" charset="0"/>
              </a:rPr>
              <a:t>2017 and April </a:t>
            </a:r>
            <a:r>
              <a:rPr lang="en-US" sz="2400" dirty="0">
                <a:latin typeface="Fira Sans" panose="020B0503050000020004" pitchFamily="34" charset="0"/>
                <a:ea typeface="Fira Sans" panose="020B0503050000020004" pitchFamily="34" charset="0"/>
              </a:rPr>
              <a:t>12, 2018, I move that we: 	 </a:t>
            </a:r>
          </a:p>
          <a:p>
            <a:pPr>
              <a:buNone/>
            </a:pPr>
            <a:endParaRPr lang="en-US" sz="2400" dirty="0">
              <a:latin typeface="Fira Sans" panose="020B0503050000020004" pitchFamily="34" charset="0"/>
              <a:ea typeface="Fira Sans" panose="020B0503050000020004" pitchFamily="34" charset="0"/>
            </a:endParaRPr>
          </a:p>
          <a:p>
            <a:pPr lvl="1"/>
            <a:r>
              <a:rPr lang="en-US" dirty="0">
                <a:latin typeface="Fira Sans" panose="020B0503050000020004" pitchFamily="34" charset="0"/>
                <a:ea typeface="Fira Sans" panose="020B0503050000020004" pitchFamily="34" charset="0"/>
              </a:rPr>
              <a:t>Adopt the proposed rules in Attachment A of the staff report as part of chapter 340 of the Oregon Administrative Rules; and </a:t>
            </a:r>
          </a:p>
          <a:p>
            <a:pPr lvl="1"/>
            <a:r>
              <a:rPr lang="en-US" dirty="0">
                <a:latin typeface="Fira Sans" panose="020B0503050000020004" pitchFamily="34" charset="0"/>
                <a:ea typeface="Fira Sans" panose="020B0503050000020004" pitchFamily="34" charset="0"/>
              </a:rPr>
              <a:t>Approve incorporating these rule amendments into the Oregon Clean Air Act State Implementation Plan under OAR 340-200-0040”</a:t>
            </a:r>
          </a:p>
          <a:p>
            <a:endParaRPr lang="en-US" dirty="0">
              <a:latin typeface="Fira Sans" panose="020B0503050000020004" pitchFamily="34" charset="0"/>
              <a:ea typeface="Fira Sans" panose="020B0503050000020004" pitchFamily="34" charset="0"/>
            </a:endParaRPr>
          </a:p>
        </p:txBody>
      </p:sp>
      <p:sp>
        <p:nvSpPr>
          <p:cNvPr id="5" name="Rectangle 4">
            <a:extLst>
              <a:ext uri="{FF2B5EF4-FFF2-40B4-BE49-F238E27FC236}">
                <a16:creationId xmlns:a16="http://schemas.microsoft.com/office/drawing/2014/main" id="{110EE3E7-D133-4FD4-879B-0F35633592FA}"/>
              </a:ext>
            </a:extLst>
          </p:cNvPr>
          <p:cNvSpPr/>
          <p:nvPr/>
        </p:nvSpPr>
        <p:spPr>
          <a:xfrm>
            <a:off x="838200" y="5524692"/>
            <a:ext cx="10351936" cy="45719"/>
          </a:xfrm>
          <a:prstGeom prst="rect">
            <a:avLst/>
          </a:prstGeom>
          <a:gradFill flip="none" rotWithShape="1">
            <a:gsLst>
              <a:gs pos="15000">
                <a:schemeClr val="bg1"/>
              </a:gs>
              <a:gs pos="38000">
                <a:schemeClr val="accent4">
                  <a:lumMod val="20000"/>
                  <a:lumOff val="80000"/>
                </a:schemeClr>
              </a:gs>
              <a:gs pos="74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1F5D054-4C21-4342-8069-0C183E84F6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740" y="5689678"/>
            <a:ext cx="3568254" cy="622222"/>
          </a:xfrm>
          <a:prstGeom prst="rect">
            <a:avLst/>
          </a:prstGeom>
        </p:spPr>
      </p:pic>
    </p:spTree>
    <p:extLst>
      <p:ext uri="{BB962C8B-B14F-4D97-AF65-F5344CB8AC3E}">
        <p14:creationId xmlns:p14="http://schemas.microsoft.com/office/powerpoint/2010/main" val="372015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ontserrat" panose="02000505000000020004" pitchFamily="2" charset="0"/>
              </a:rPr>
              <a:t>LRAPA Rules – Questions and Contact Information</a:t>
            </a:r>
          </a:p>
        </p:txBody>
      </p:sp>
      <p:sp>
        <p:nvSpPr>
          <p:cNvPr id="3" name="Content Placeholder 2"/>
          <p:cNvSpPr>
            <a:spLocks noGrp="1"/>
          </p:cNvSpPr>
          <p:nvPr>
            <p:ph idx="1"/>
          </p:nvPr>
        </p:nvSpPr>
        <p:spPr>
          <a:xfrm>
            <a:off x="838200" y="2034074"/>
            <a:ext cx="4413595" cy="4351338"/>
          </a:xfrm>
        </p:spPr>
        <p:txBody>
          <a:bodyPr>
            <a:normAutofit/>
          </a:bodyPr>
          <a:lstStyle/>
          <a:p>
            <a:pPr marL="0" indent="0">
              <a:lnSpc>
                <a:spcPct val="100000"/>
              </a:lnSpc>
              <a:buNone/>
            </a:pPr>
            <a:r>
              <a:rPr lang="en-US" sz="2400" dirty="0">
                <a:effectLst>
                  <a:outerShdw blurRad="38100" dist="38100" dir="2700000" algn="tl">
                    <a:srgbClr val="000000">
                      <a:alpha val="43137"/>
                    </a:srgbClr>
                  </a:outerShdw>
                </a:effectLst>
                <a:latin typeface="Fira Sans" panose="020B0503050000020004" pitchFamily="34" charset="0"/>
                <a:ea typeface="Fira Sans" panose="020B0503050000020004" pitchFamily="34" charset="0"/>
              </a:rPr>
              <a:t>Merlyn Hough</a:t>
            </a:r>
          </a:p>
          <a:p>
            <a:pPr marL="0" indent="0">
              <a:lnSpc>
                <a:spcPct val="100000"/>
              </a:lnSpc>
              <a:buNone/>
            </a:pPr>
            <a:r>
              <a:rPr lang="en-US" sz="2400" dirty="0">
                <a:latin typeface="Fira Sans" panose="020B0503050000020004" pitchFamily="34" charset="0"/>
                <a:ea typeface="Fira Sans" panose="020B0503050000020004" pitchFamily="34" charset="0"/>
              </a:rPr>
              <a:t>Director </a:t>
            </a:r>
          </a:p>
          <a:p>
            <a:pPr marL="0" indent="0">
              <a:lnSpc>
                <a:spcPct val="100000"/>
              </a:lnSpc>
              <a:buNone/>
            </a:pPr>
            <a:r>
              <a:rPr lang="en-US" sz="2000" dirty="0">
                <a:latin typeface="Fira Sans" panose="020B0503050000020004" pitchFamily="34" charset="0"/>
                <a:ea typeface="Fira Sans" panose="020B0503050000020004" pitchFamily="34" charset="0"/>
              </a:rPr>
              <a:t>Lane Regional Air Protection Agency</a:t>
            </a:r>
          </a:p>
          <a:p>
            <a:pPr marL="0" indent="0">
              <a:lnSpc>
                <a:spcPct val="100000"/>
              </a:lnSpc>
              <a:buNone/>
            </a:pPr>
            <a:r>
              <a:rPr lang="en-US" sz="2000" dirty="0">
                <a:latin typeface="Fira Sans" panose="020B0503050000020004" pitchFamily="34" charset="0"/>
                <a:ea typeface="Fira Sans" panose="020B0503050000020004" pitchFamily="34" charset="0"/>
              </a:rPr>
              <a:t>1010 Main St. </a:t>
            </a:r>
          </a:p>
          <a:p>
            <a:pPr marL="0" indent="0">
              <a:lnSpc>
                <a:spcPct val="100000"/>
              </a:lnSpc>
              <a:buNone/>
            </a:pPr>
            <a:r>
              <a:rPr lang="en-US" sz="2000" dirty="0">
                <a:latin typeface="Fira Sans" panose="020B0503050000020004" pitchFamily="34" charset="0"/>
                <a:ea typeface="Fira Sans" panose="020B0503050000020004" pitchFamily="34" charset="0"/>
              </a:rPr>
              <a:t>Springfield, OR 97477</a:t>
            </a:r>
          </a:p>
          <a:p>
            <a:pPr marL="0" indent="0">
              <a:lnSpc>
                <a:spcPct val="100000"/>
              </a:lnSpc>
              <a:buNone/>
            </a:pPr>
            <a:r>
              <a:rPr lang="en-US" sz="2000" dirty="0">
                <a:latin typeface="Fira Sans" panose="020B0503050000020004" pitchFamily="34" charset="0"/>
                <a:ea typeface="Fira Sans" panose="020B0503050000020004" pitchFamily="34" charset="0"/>
              </a:rPr>
              <a:t>541-736-1056, ext. 216</a:t>
            </a:r>
          </a:p>
          <a:p>
            <a:pPr marL="0" indent="0">
              <a:lnSpc>
                <a:spcPct val="100000"/>
              </a:lnSpc>
              <a:buNone/>
            </a:pPr>
            <a:r>
              <a:rPr lang="en-US" sz="2000" dirty="0">
                <a:latin typeface="Fira Sans" panose="020B0503050000020004" pitchFamily="34" charset="0"/>
                <a:ea typeface="Fira Sans" panose="020B0503050000020004" pitchFamily="34" charset="0"/>
                <a:hlinkClick r:id="rId3"/>
              </a:rPr>
              <a:t>www.lrapa.org</a:t>
            </a:r>
            <a:endParaRPr lang="en-US" sz="2000" dirty="0">
              <a:latin typeface="Fira Sans" panose="020B0503050000020004" pitchFamily="34" charset="0"/>
              <a:ea typeface="Fira Sans" panose="020B0503050000020004" pitchFamily="34" charset="0"/>
            </a:endParaRPr>
          </a:p>
          <a:p>
            <a:pPr marL="0" indent="0">
              <a:buNone/>
            </a:pPr>
            <a:endParaRPr lang="en-US" dirty="0">
              <a:latin typeface="Fira Sans" panose="020B0503050000020004" pitchFamily="34" charset="0"/>
              <a:ea typeface="Fira Sans" panose="020B0503050000020004" pitchFamily="34" charset="0"/>
            </a:endParaRPr>
          </a:p>
        </p:txBody>
      </p:sp>
      <p:sp>
        <p:nvSpPr>
          <p:cNvPr id="5" name="Rectangle 4">
            <a:extLst>
              <a:ext uri="{FF2B5EF4-FFF2-40B4-BE49-F238E27FC236}">
                <a16:creationId xmlns:a16="http://schemas.microsoft.com/office/drawing/2014/main" id="{3F8EA23F-0028-48E4-83C9-975743D5FC24}"/>
              </a:ext>
            </a:extLst>
          </p:cNvPr>
          <p:cNvSpPr/>
          <p:nvPr/>
        </p:nvSpPr>
        <p:spPr>
          <a:xfrm>
            <a:off x="838200" y="1622580"/>
            <a:ext cx="6411402" cy="68108"/>
          </a:xfrm>
          <a:prstGeom prst="rect">
            <a:avLst/>
          </a:prstGeom>
          <a:gradFill flip="none" rotWithShape="1">
            <a:gsLst>
              <a:gs pos="15000">
                <a:schemeClr val="bg1"/>
              </a:gs>
              <a:gs pos="38000">
                <a:schemeClr val="accent4">
                  <a:lumMod val="20000"/>
                  <a:lumOff val="80000"/>
                </a:schemeClr>
              </a:gs>
              <a:gs pos="74000">
                <a:schemeClr val="accent4">
                  <a:lumMod val="40000"/>
                  <a:lumOff val="60000"/>
                </a:schemeClr>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9DAF46C-B948-4D94-BBB7-1564737C6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029" y="5554741"/>
            <a:ext cx="3568254" cy="622222"/>
          </a:xfrm>
          <a:prstGeom prst="rect">
            <a:avLst/>
          </a:prstGeom>
        </p:spPr>
      </p:pic>
    </p:spTree>
    <p:extLst>
      <p:ext uri="{BB962C8B-B14F-4D97-AF65-F5344CB8AC3E}">
        <p14:creationId xmlns:p14="http://schemas.microsoft.com/office/powerpoint/2010/main" val="1080161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460</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Calibri</vt:lpstr>
      <vt:lpstr>Calibri Light</vt:lpstr>
      <vt:lpstr>Fira Sans</vt:lpstr>
      <vt:lpstr>Montserrat</vt:lpstr>
      <vt:lpstr>Office Theme</vt:lpstr>
      <vt:lpstr>Proposal to Incorporate LRAPA Outdoor Burning Rules into the Oregon SIP</vt:lpstr>
      <vt:lpstr>LRAPA Rules – Background and What is Proposed</vt:lpstr>
      <vt:lpstr>LRAPA Rules – Outdoor Burning</vt:lpstr>
      <vt:lpstr>PowerPoint Presentation</vt:lpstr>
      <vt:lpstr>LRAPA Rules – Outdoor Burning, continued</vt:lpstr>
      <vt:lpstr>Recommended motion if EQC approves rulemaking action item</vt:lpstr>
      <vt:lpstr>LRAPA Rules – Questions and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to Incorporate LRAPA Industrial Permitting Rules into the Oregon SIP</dc:title>
  <dc:creator>Max Hueftle</dc:creator>
  <cp:lastModifiedBy>robbye</cp:lastModifiedBy>
  <cp:revision>16</cp:revision>
  <dcterms:created xsi:type="dcterms:W3CDTF">2018-03-02T19:20:44Z</dcterms:created>
  <dcterms:modified xsi:type="dcterms:W3CDTF">2018-06-15T23:46:11Z</dcterms:modified>
</cp:coreProperties>
</file>