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66" r:id="rId7"/>
    <p:sldId id="264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gg" initials="GB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D6F"/>
    <a:srgbClr val="439777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01" autoAdjust="0"/>
    <p:restoredTop sz="65172" autoAdjust="0"/>
  </p:normalViewPr>
  <p:slideViewPr>
    <p:cSldViewPr>
      <p:cViewPr varScale="1">
        <p:scale>
          <a:sx n="76" d="100"/>
          <a:sy n="76" d="100"/>
        </p:scale>
        <p:origin x="22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5" d="100"/>
        <a:sy n="95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4304" y="7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24A0F9-2829-4EA2-BBD4-05763CBE77FF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63DEFE-92C0-465F-AD1A-D4893C4CF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Documents needed for EQC</a:t>
            </a:r>
            <a:r>
              <a:rPr lang="en-US" b="1" baseline="0" dirty="0" smtClean="0"/>
              <a:t> hearing: Rule package, statute, CFR, and note pages.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Introduction  by Jaclyn:</a:t>
            </a:r>
          </a:p>
          <a:p>
            <a:r>
              <a:rPr lang="en-US" dirty="0" smtClean="0"/>
              <a:t>Good morning, Chair O’Keefe, Commissioners. </a:t>
            </a:r>
          </a:p>
          <a:p>
            <a:endParaRPr lang="en-US" dirty="0" smtClean="0"/>
          </a:p>
          <a:p>
            <a:r>
              <a:rPr lang="en-US" i="1" dirty="0" smtClean="0"/>
              <a:t>My</a:t>
            </a:r>
            <a:r>
              <a:rPr lang="en-US" i="1" baseline="0" dirty="0" smtClean="0"/>
              <a:t> name is</a:t>
            </a:r>
            <a:r>
              <a:rPr lang="en-US" i="1" dirty="0" smtClean="0"/>
              <a:t> Jaclyn Palermo</a:t>
            </a:r>
            <a:r>
              <a:rPr lang="en-US" i="1" baseline="0" dirty="0" smtClean="0">
                <a:solidFill>
                  <a:srgbClr val="FF0000"/>
                </a:solidFill>
              </a:rPr>
              <a:t> and I am the Air Quality Operations manager</a:t>
            </a:r>
            <a:r>
              <a:rPr lang="en-US" i="1" baseline="0" dirty="0" smtClean="0"/>
              <a:t>, and with me is </a:t>
            </a:r>
            <a:r>
              <a:rPr lang="en-US" i="1" baseline="0" dirty="0" smtClean="0"/>
              <a:t>Donald </a:t>
            </a:r>
            <a:r>
              <a:rPr lang="en-US" i="1" baseline="0" dirty="0" smtClean="0"/>
              <a:t>Hendrix, Title V Accounting Technician with the Air Operations section . </a:t>
            </a:r>
          </a:p>
          <a:p>
            <a:endParaRPr lang="en-US" i="1" dirty="0" smtClean="0"/>
          </a:p>
          <a:p>
            <a:r>
              <a:rPr lang="en-US" i="1" baseline="0" dirty="0" smtClean="0"/>
              <a:t>Today we are presenting to you phase 2 of a rulemaking which proposes to increase the Title V permit fees by the Consumer Price Index, or CPI. </a:t>
            </a:r>
          </a:p>
          <a:p>
            <a:endParaRPr lang="en-US" i="1" dirty="0" smtClean="0"/>
          </a:p>
          <a:p>
            <a:r>
              <a:rPr lang="en-US" i="1" baseline="0" dirty="0" smtClean="0"/>
              <a:t>Now Donald will explain the proposed rules.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 you, Jaclyn.  Chair O’Keefe, Commissioners.</a:t>
            </a:r>
          </a:p>
          <a:p>
            <a:r>
              <a:rPr lang="en-US" baseline="0" dirty="0" smtClean="0"/>
              <a:t>My name is Donald Hendrix. </a:t>
            </a:r>
          </a:p>
          <a:p>
            <a:endParaRPr lang="en-US" dirty="0" smtClean="0"/>
          </a:p>
          <a:p>
            <a:r>
              <a:rPr lang="en-US" baseline="0" dirty="0" smtClean="0"/>
              <a:t>Thank you for the opportunity to present </a:t>
            </a:r>
            <a:r>
              <a:rPr lang="en-US" u="none" baseline="0" dirty="0" smtClean="0">
                <a:solidFill>
                  <a:srgbClr val="C00000"/>
                </a:solidFill>
              </a:rPr>
              <a:t>our phase two proposal to increase the Title V Permit Fees by the Consumer Price Index or CPI. 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u="none" baseline="0" dirty="0" smtClean="0"/>
              <a:t>First</a:t>
            </a:r>
            <a:r>
              <a:rPr lang="en-US" baseline="0" dirty="0" smtClean="0"/>
              <a:t>, I will give you a little context for this proposal, explain the proposed fee increases and finally give you our recommendation.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3DEFE-92C0-465F-AD1A-D4893C4CFF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you may recall from the phase 1 presentation, the federal Clean Air Act requires all Title V program costs to be fully funded through Title V permit fees.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Regular fee increases are needed because program costs, namely staff costs, increase.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Failure to increase fees could jeopardize DEQ’s ability to maintain federal approval of the program.</a:t>
            </a:r>
          </a:p>
          <a:p>
            <a:pPr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Federal/state statutes authorize</a:t>
            </a:r>
            <a:r>
              <a:rPr lang="en-US" baseline="0" dirty="0" smtClean="0"/>
              <a:t> the EQC to adopt annual CPI increases to cover the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costs of implementing the program.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Today we are asking you to approve a CPI increase for phase 2 of the rulemaking.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>
              <a:defRPr/>
            </a:pPr>
            <a:r>
              <a:rPr lang="en-US" dirty="0" smtClean="0"/>
              <a:t>We are doing a 2-phased rulemaking approach in order to save administrative costs.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>
              <a:defRPr/>
            </a:pPr>
            <a:r>
              <a:rPr lang="en-US" dirty="0" smtClean="0"/>
              <a:t>In</a:t>
            </a:r>
            <a:r>
              <a:rPr lang="en-US" baseline="0" dirty="0" smtClean="0"/>
              <a:t> other words, w</a:t>
            </a:r>
            <a:r>
              <a:rPr lang="en-US" dirty="0" smtClean="0"/>
              <a:t>e are proposing</a:t>
            </a:r>
            <a:r>
              <a:rPr lang="en-US" baseline="0" dirty="0" smtClean="0"/>
              <a:t> the adoption of 2 years of fee increases through 1 rulemaking, 1 public comment period, and 1</a:t>
            </a:r>
            <a:r>
              <a:rPr lang="en-US" dirty="0" smtClean="0"/>
              <a:t> public hearing.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EQC adopted the phase 1 increase of .45% in John Day in June, which was based on the 2015 CPI.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Phase 2 of the rulemaking is a proposed 0.80%</a:t>
            </a:r>
            <a:r>
              <a:rPr lang="en-US" dirty="0" smtClean="0"/>
              <a:t> </a:t>
            </a:r>
            <a:r>
              <a:rPr lang="en-US" baseline="0" dirty="0" smtClean="0"/>
              <a:t>increase, based on the 2016 CPI.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3DEFE-92C0-465F-AD1A-D4893C4CFF2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6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This table shows the Title V fees for 2015, 2</a:t>
            </a:r>
            <a:r>
              <a:rPr lang="en-US" dirty="0" smtClean="0"/>
              <a:t>016 and the </a:t>
            </a:r>
            <a:r>
              <a:rPr lang="en-US" baseline="0" dirty="0" smtClean="0"/>
              <a:t>proposed fees for 2017.  </a:t>
            </a:r>
          </a:p>
          <a:p>
            <a:endParaRPr lang="en-US" dirty="0" smtClean="0"/>
          </a:p>
          <a:p>
            <a:r>
              <a:rPr lang="en-US" baseline="0" dirty="0" smtClean="0"/>
              <a:t>This proposal affects several different fee types, shown in the first column of the table. </a:t>
            </a:r>
          </a:p>
          <a:p>
            <a:pPr lvl="0">
              <a:lnSpc>
                <a:spcPct val="110000"/>
              </a:lnSpc>
              <a:buFont typeface="Arial" pitchFamily="34" charset="0"/>
              <a:buNone/>
            </a:pPr>
            <a:endParaRPr lang="en-US" dirty="0" smtClean="0"/>
          </a:p>
          <a:p>
            <a:pPr lvl="0">
              <a:lnSpc>
                <a:spcPct val="110000"/>
              </a:lnSpc>
              <a:buFont typeface="Arial" pitchFamily="34" charset="0"/>
              <a:buNone/>
            </a:pPr>
            <a:r>
              <a:rPr lang="en-US" dirty="0" smtClean="0"/>
              <a:t>First, DEQ is proposing to increase the annual base fee, which all Title V permit holders pay, to $8,010.  </a:t>
            </a:r>
          </a:p>
          <a:p>
            <a:pPr lvl="0">
              <a:lnSpc>
                <a:spcPct val="110000"/>
              </a:lnSpc>
              <a:buFont typeface="Arial" pitchFamily="34" charset="0"/>
              <a:buNone/>
            </a:pPr>
            <a:endParaRPr lang="en-US" dirty="0" smtClean="0"/>
          </a:p>
          <a:p>
            <a:pPr lvl="0">
              <a:lnSpc>
                <a:spcPct val="110000"/>
              </a:lnSpc>
              <a:buFont typeface="Arial" pitchFamily="34" charset="0"/>
              <a:buNone/>
            </a:pPr>
            <a:r>
              <a:rPr lang="en-US" dirty="0" smtClean="0"/>
              <a:t>Next, DEQ is proposing to increase the emission fee to $60.56/Ton</a:t>
            </a: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As opposed</a:t>
            </a:r>
            <a:r>
              <a:rPr lang="en-US" baseline="0" dirty="0" smtClean="0"/>
              <a:t> to the annual base fee which is the same for all Title V permit holders, e</a:t>
            </a:r>
            <a:r>
              <a:rPr lang="en-US" dirty="0" smtClean="0"/>
              <a:t>mission fees are specific to a permittee and are based on an individual permittee’s emissions of PM10, NOX, SO2 and VOCs. 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There is a 7,000 tons per year cap on the emissions when calculating emission fees.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/>
          </a:p>
          <a:p>
            <a:pPr lvl="0">
              <a:lnSpc>
                <a:spcPct val="110000"/>
              </a:lnSpc>
              <a:buFont typeface="Arial" pitchFamily="34" charset="0"/>
              <a:buNone/>
            </a:pPr>
            <a:r>
              <a:rPr lang="en-US" dirty="0" smtClean="0"/>
              <a:t>Finally, the proposed increase also applies to special activity fees.  </a:t>
            </a:r>
          </a:p>
          <a:p>
            <a:pPr lvl="0">
              <a:lnSpc>
                <a:spcPct val="110000"/>
              </a:lnSpc>
              <a:buFont typeface="Arial" pitchFamily="34" charset="0"/>
              <a:buNone/>
            </a:pPr>
            <a:endParaRPr lang="en-US" dirty="0" smtClean="0"/>
          </a:p>
          <a:p>
            <a:pPr lvl="0">
              <a:lnSpc>
                <a:spcPct val="110000"/>
              </a:lnSpc>
              <a:buFont typeface="Arial" pitchFamily="34" charset="0"/>
              <a:buNone/>
            </a:pPr>
            <a:r>
              <a:rPr lang="en-US" dirty="0" smtClean="0"/>
              <a:t>These include fees for administrative permits amendments; simple, moderate and complex permit modifications; and air monitoring reviews.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3DEFE-92C0-465F-AD1A-D4893C4CFF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57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100" dirty="0" smtClean="0"/>
              <a:t>Now I will address the public</a:t>
            </a:r>
            <a:r>
              <a:rPr lang="en-US" sz="1100" baseline="0" dirty="0" smtClean="0"/>
              <a:t> notice and comment process for this rulemaking</a:t>
            </a:r>
            <a:r>
              <a:rPr lang="en-US" sz="1100" dirty="0" smtClean="0"/>
              <a:t>. </a:t>
            </a:r>
          </a:p>
          <a:p>
            <a:endParaRPr lang="en-US" sz="1100" dirty="0" smtClean="0"/>
          </a:p>
          <a:p>
            <a:r>
              <a:rPr lang="en-US" sz="1100" dirty="0" smtClean="0"/>
              <a:t>The proposed rules were put on public </a:t>
            </a:r>
            <a:r>
              <a:rPr lang="en-US" sz="1100" u="none" dirty="0" smtClean="0"/>
              <a:t>notice</a:t>
            </a:r>
            <a:r>
              <a:rPr lang="en-US" sz="1100" u="none" baseline="0" dirty="0" smtClean="0"/>
              <a:t> </a:t>
            </a:r>
            <a:r>
              <a:rPr lang="en-US" sz="1100" u="none" baseline="0" dirty="0" smtClean="0"/>
              <a:t>January </a:t>
            </a:r>
            <a:r>
              <a:rPr lang="en-US" sz="1100" u="none" baseline="0" dirty="0" smtClean="0"/>
              <a:t>15, 2016</a:t>
            </a:r>
            <a:r>
              <a:rPr lang="en-US" sz="1100" dirty="0" smtClean="0"/>
              <a:t>.  </a:t>
            </a:r>
          </a:p>
          <a:p>
            <a:endParaRPr lang="en-US" sz="1100" dirty="0" smtClean="0"/>
          </a:p>
          <a:p>
            <a:r>
              <a:rPr lang="en-US" sz="1100" dirty="0" smtClean="0"/>
              <a:t>We requested input from the 115 Title</a:t>
            </a:r>
            <a:r>
              <a:rPr lang="en-US" sz="1100" baseline="0" dirty="0" smtClean="0"/>
              <a:t> V </a:t>
            </a:r>
            <a:r>
              <a:rPr lang="en-US" sz="1100" dirty="0" smtClean="0"/>
              <a:t>permit holders and notified an additional 7,617</a:t>
            </a:r>
            <a:r>
              <a:rPr lang="en-US" sz="1100" baseline="0" dirty="0" smtClean="0"/>
              <a:t> interested parties by mail and email.  </a:t>
            </a:r>
          </a:p>
          <a:p>
            <a:endParaRPr lang="en-US" sz="1100" baseline="0" dirty="0" smtClean="0"/>
          </a:p>
          <a:p>
            <a:r>
              <a:rPr lang="en-US" sz="1100" baseline="0" dirty="0" smtClean="0"/>
              <a:t>DEQ held a public hearing on February 18, 2016.  No one attended the public hearing. </a:t>
            </a:r>
          </a:p>
          <a:p>
            <a:endParaRPr lang="en-US" sz="1100" baseline="0" dirty="0" smtClean="0"/>
          </a:p>
          <a:p>
            <a:r>
              <a:rPr lang="en-US" sz="1100" baseline="0" dirty="0" smtClean="0"/>
              <a:t>Two public comments were received, which isn’t surprising because this is a routine rulemaking, the CAA authorizes states to increase their Title V fees by the CPI</a:t>
            </a:r>
            <a:r>
              <a:rPr lang="en-US" sz="1100" baseline="0" dirty="0" smtClean="0">
                <a:solidFill>
                  <a:srgbClr val="000000"/>
                </a:solidFill>
              </a:rPr>
              <a:t>, and it does not usually </a:t>
            </a:r>
            <a:r>
              <a:rPr lang="en-US" sz="1100" baseline="0" dirty="0" smtClean="0"/>
              <a:t>get a lot of interest or opposition.</a:t>
            </a:r>
          </a:p>
          <a:p>
            <a:endParaRPr lang="en-US" sz="1100" baseline="0" dirty="0" smtClean="0"/>
          </a:p>
          <a:p>
            <a:r>
              <a:rPr lang="en-US" sz="1100" baseline="0" dirty="0" smtClean="0"/>
              <a:t>The comments DEQ received addressed the amount of the fee increase and program operations rather than any specific rule language. </a:t>
            </a:r>
            <a:endParaRPr lang="en-US" sz="1100" dirty="0" smtClean="0"/>
          </a:p>
          <a:p>
            <a:endParaRPr lang="en-US" sz="1100" baseline="0" dirty="0" smtClean="0"/>
          </a:p>
          <a:p>
            <a:r>
              <a:rPr lang="en-US" sz="1100" i="0" strike="noStrike" baseline="0" dirty="0" smtClean="0"/>
              <a:t>One</a:t>
            </a:r>
            <a:r>
              <a:rPr lang="en-US" sz="1100" i="0" baseline="0" dirty="0" smtClean="0"/>
              <a:t> commenter inquired as to the overall Title V staff levels, operating costs and number of permit holders.  </a:t>
            </a:r>
          </a:p>
          <a:p>
            <a:endParaRPr lang="en-US" sz="1100" dirty="0" smtClean="0"/>
          </a:p>
          <a:p>
            <a:r>
              <a:rPr lang="en-US" sz="1100" i="0" baseline="0" dirty="0" smtClean="0"/>
              <a:t>The other commenter recommended that the fees be increased to support operational costs as in the private sector. </a:t>
            </a:r>
          </a:p>
          <a:p>
            <a:endParaRPr lang="en-US" sz="1100" i="0" baseline="0" dirty="0" smtClean="0"/>
          </a:p>
          <a:p>
            <a:r>
              <a:rPr lang="en-US" sz="1100" baseline="0" dirty="0" smtClean="0"/>
              <a:t>Because the EQC is not authorized to increase Oregon’s Title V fees by more than the CPI and not authorized to decrease them, no changes were made in the proposed rules based on the comments received.</a:t>
            </a:r>
          </a:p>
          <a:p>
            <a:endParaRPr lang="en-US" sz="1100" i="0" baseline="0" dirty="0" smtClean="0"/>
          </a:p>
          <a:p>
            <a:r>
              <a:rPr lang="en-US" sz="1100" i="0" baseline="0" dirty="0" smtClean="0">
                <a:solidFill>
                  <a:srgbClr val="FFFF00"/>
                </a:solidFill>
              </a:rPr>
              <a:t>Notes: Range $8,010 and $431,930 Average: $32,515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3DEFE-92C0-465F-AD1A-D4893C4CFF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51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  <a:p>
            <a:r>
              <a:rPr lang="en-US" b="1" dirty="0" smtClean="0"/>
              <a:t>In conclusion,</a:t>
            </a:r>
            <a:r>
              <a:rPr lang="en-US" b="1" baseline="0" dirty="0" smtClean="0"/>
              <a:t> </a:t>
            </a:r>
            <a:r>
              <a:rPr lang="en-US" b="1" dirty="0" smtClean="0"/>
              <a:t>DEQ recommends that the Environmental Quality Commission</a:t>
            </a:r>
            <a:r>
              <a:rPr lang="en-US" b="1" baseline="0" dirty="0" smtClean="0"/>
              <a:t> a</a:t>
            </a:r>
            <a:r>
              <a:rPr lang="en-US" b="1" dirty="0" smtClean="0"/>
              <a:t>dopt Phase Two of the proposed rules in Attachment A as part of chapter 340 of the Oregon Administrative Rules.</a:t>
            </a:r>
          </a:p>
          <a:p>
            <a:endParaRPr lang="en-US" baseline="0" dirty="0" smtClean="0"/>
          </a:p>
          <a:p>
            <a:r>
              <a:rPr lang="en-US" dirty="0" smtClean="0"/>
              <a:t>If you have any</a:t>
            </a:r>
            <a:r>
              <a:rPr lang="en-US" baseline="0" dirty="0" smtClean="0"/>
              <a:t> questions, I’d be happy to answer them.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(Wait for EQC actions)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Thank you, Chair O’Keefe and Commissioners.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3DEFE-92C0-465F-AD1A-D4893C4CFF2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7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06B6-2200-48FD-9B32-BE0D5073011D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1447800"/>
          </a:xfrm>
          <a:solidFill>
            <a:srgbClr val="439777"/>
          </a:solidFill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Increase Title V Permit Fees 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the Consumer Price Index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 fontScale="85000" lnSpcReduction="20000"/>
          </a:bodyPr>
          <a:lstStyle/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Air Quality Program</a:t>
            </a:r>
          </a:p>
          <a:p>
            <a:endParaRPr lang="en-US" sz="3600" strike="sngStrik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Proposed Rule Adoption</a:t>
            </a:r>
          </a:p>
          <a:p>
            <a:pPr algn="r"/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Environmental Quality Commission Meeting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January 18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-19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2017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DEQ Lab, Hillsboro Oregon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Donald Hendrix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077200" cy="914400"/>
          </a:xfrm>
          <a:solidFill>
            <a:srgbClr val="439777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Increase Title V Permit Fees by the CPI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543800" cy="3429000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  Donald Hendrix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0" y="1600200"/>
            <a:ext cx="77724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en-US" b="1" dirty="0" smtClean="0"/>
              <a:t>Background – Title V Permit Program Fees</a:t>
            </a:r>
          </a:p>
          <a:p>
            <a:pPr algn="ctr">
              <a:buNone/>
            </a:pPr>
            <a:endParaRPr lang="en-US" altLang="en-US" sz="1000" b="1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Federal Clean Air Act requires Title V program to be fully funded by permit fees.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Fee increases needed as Title V program operating costs increase. 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Federal and state statutes authorize fee increases by annual consumer price index (CPI) increases.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Today’s CPI increase proposal: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b="1" dirty="0" smtClean="0"/>
              <a:t>Phase 2: </a:t>
            </a:r>
            <a:r>
              <a:rPr lang="en-US" dirty="0" smtClean="0"/>
              <a:t>2016 CPI;  invoice in Aug. 2017; 0.80% fee increase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dirty="0" smtClean="0"/>
          </a:p>
          <a:p>
            <a:pPr>
              <a:spcAft>
                <a:spcPts val="60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077200" cy="914400"/>
          </a:xfrm>
          <a:solidFill>
            <a:srgbClr val="439777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Increase Title V Permit Fees by the CPI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/>
          </a:bodyPr>
          <a:lstStyle/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  Donald Hendrix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5800" y="1752600"/>
            <a:ext cx="75438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382530"/>
              </p:ext>
            </p:extLst>
          </p:nvPr>
        </p:nvGraphicFramePr>
        <p:xfrm>
          <a:off x="762000" y="2014220"/>
          <a:ext cx="7391400" cy="3624576"/>
        </p:xfrm>
        <a:graphic>
          <a:graphicData uri="http://schemas.openxmlformats.org/drawingml/2006/table">
            <a:tbl>
              <a:tblPr/>
              <a:tblGrid>
                <a:gridCol w="2636542"/>
                <a:gridCol w="1509275"/>
                <a:gridCol w="1579358"/>
                <a:gridCol w="1586269"/>
                <a:gridCol w="79956"/>
              </a:tblGrid>
              <a:tr h="276561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300" b="1" dirty="0" smtClean="0">
                          <a:solidFill>
                            <a:srgbClr val="FFFFFF"/>
                          </a:solidFill>
                          <a:latin typeface="Cambria"/>
                          <a:ea typeface="Times New Roman"/>
                          <a:cs typeface="Cambria"/>
                        </a:rPr>
                        <a:t>Title</a:t>
                      </a:r>
                      <a:r>
                        <a:rPr lang="en-US" sz="1300" b="1" baseline="0" dirty="0" smtClean="0">
                          <a:solidFill>
                            <a:srgbClr val="FFFFFF"/>
                          </a:solidFill>
                          <a:latin typeface="Cambria"/>
                          <a:ea typeface="Times New Roman"/>
                          <a:cs typeface="Cambria"/>
                        </a:rPr>
                        <a:t> V Permit</a:t>
                      </a:r>
                      <a:r>
                        <a:rPr lang="en-US" sz="1300" b="1" dirty="0" smtClean="0">
                          <a:solidFill>
                            <a:srgbClr val="FFFFFF"/>
                          </a:solidFill>
                          <a:latin typeface="Cambria"/>
                          <a:ea typeface="Times New Roman"/>
                          <a:cs typeface="Cambria"/>
                        </a:rPr>
                        <a:t> </a:t>
                      </a:r>
                      <a:r>
                        <a:rPr lang="en-US" sz="1300" b="1" dirty="0">
                          <a:solidFill>
                            <a:srgbClr val="FFFFFF"/>
                          </a:solidFill>
                          <a:latin typeface="Cambria"/>
                          <a:ea typeface="Times New Roman"/>
                          <a:cs typeface="Cambria"/>
                        </a:rPr>
                        <a:t>Fees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152">
                <a:tc>
                  <a:txBody>
                    <a:bodyPr/>
                    <a:lstStyle/>
                    <a:p>
                      <a:pPr marL="0" marR="444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</a:rPr>
                        <a:t>Fee category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445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</a:rPr>
                        <a:t>2015 Fees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</a:rPr>
                        <a:t>2016 Fees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 smtClean="0">
                          <a:latin typeface="Arial"/>
                          <a:ea typeface="Calibri"/>
                        </a:rPr>
                        <a:t>Proposed 2017 Fees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F1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DFF1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</a:tr>
              <a:tr h="284695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   Annual Title V Fees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F1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Arial"/>
                        <a:ea typeface="Calibri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DFF1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</a:tr>
              <a:tr h="284695">
                <a:tc>
                  <a:txBody>
                    <a:bodyPr/>
                    <a:lstStyle/>
                    <a:p>
                      <a:pPr marL="53975" marR="6223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Annual Base Fee 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$7,910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$7,946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$8,010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95">
                <a:tc>
                  <a:txBody>
                    <a:bodyPr/>
                    <a:lstStyle/>
                    <a:p>
                      <a:pPr marL="53975" marR="6223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Emission Fee 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$59.81  per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t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on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$60.08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$60.56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95">
                <a:tc gridSpan="4">
                  <a:txBody>
                    <a:bodyPr/>
                    <a:lstStyle/>
                    <a:p>
                      <a:pPr marL="0" marR="24765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Arial"/>
                          <a:ea typeface="Calibri"/>
                        </a:rPr>
                        <a:t>   Specific Activity Fees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F1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latin typeface="Arial"/>
                        <a:ea typeface="Calibri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DFF1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B"/>
                    </a:solidFill>
                  </a:tcPr>
                </a:tc>
              </a:tr>
              <a:tr h="491303">
                <a:tc>
                  <a:txBody>
                    <a:bodyPr/>
                    <a:lstStyle/>
                    <a:p>
                      <a:pPr marL="53975" marR="6223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Administrative Amendment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482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$484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$488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95">
                <a:tc>
                  <a:txBody>
                    <a:bodyPr/>
                    <a:lstStyle/>
                    <a:p>
                      <a:pPr marL="53975" marR="6223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Simple Modification</a:t>
                      </a:r>
                      <a:endParaRPr lang="en-US" sz="120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1,929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$1,938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$1,953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95">
                <a:tc>
                  <a:txBody>
                    <a:bodyPr/>
                    <a:lstStyle/>
                    <a:p>
                      <a:pPr marL="53975" marR="6223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Moderate Modification</a:t>
                      </a:r>
                      <a:endParaRPr lang="en-US" sz="120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14,471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$14,536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$14,653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95">
                <a:tc>
                  <a:txBody>
                    <a:bodyPr/>
                    <a:lstStyle/>
                    <a:p>
                      <a:pPr marL="53975" marR="6223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Complex Modification</a:t>
                      </a:r>
                      <a:endParaRPr lang="en-US" sz="120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28,942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$29,072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$29,306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95">
                <a:tc>
                  <a:txBody>
                    <a:bodyPr/>
                    <a:lstStyle/>
                    <a:p>
                      <a:pPr marL="53975" marR="6223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Ambient Air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Monitoring Review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3,858</a:t>
                      </a:r>
                      <a:endParaRPr lang="en-US" sz="1200" dirty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$3,876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$3,907</a:t>
                      </a:r>
                      <a:endParaRPr lang="en-US" sz="1200" dirty="0" smtClean="0">
                        <a:latin typeface="Arial"/>
                        <a:ea typeface="Calibri"/>
                      </a:endParaRPr>
                    </a:p>
                  </a:txBody>
                  <a:tcPr marL="8890" marR="8890" marT="8890" marB="88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marR="6223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890" marR="8890" marT="8890" marB="88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077200" cy="914400"/>
          </a:xfrm>
          <a:solidFill>
            <a:srgbClr val="439777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Increase Title V Permit Fees by the CPI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  Donald Hendrix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1697756"/>
            <a:ext cx="7924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000" b="1" dirty="0" smtClean="0"/>
              <a:t>PUBLIC INVOLVEMENT, COMMENTS and RESPONSES</a:t>
            </a:r>
          </a:p>
          <a:p>
            <a:pPr>
              <a:buNone/>
            </a:pPr>
            <a:endParaRPr lang="en-US" sz="1600" b="1" dirty="0" smtClean="0"/>
          </a:p>
          <a:p>
            <a:pPr lvl="0">
              <a:lnSpc>
                <a:spcPct val="150000"/>
              </a:lnSpc>
            </a:pPr>
            <a:r>
              <a:rPr lang="en-US" sz="2000" b="1" dirty="0" smtClean="0"/>
              <a:t>The proposed rules were placed on public notice on January 15, 2016 </a:t>
            </a:r>
          </a:p>
          <a:p>
            <a:pPr lvl="0">
              <a:lnSpc>
                <a:spcPct val="150000"/>
              </a:lnSpc>
            </a:pPr>
            <a:r>
              <a:rPr lang="en-US" sz="2000" b="1" dirty="0" smtClean="0"/>
              <a:t>DEQ held a public hearing in Portland on February 18, 2016</a:t>
            </a:r>
          </a:p>
          <a:p>
            <a:pPr lvl="0">
              <a:lnSpc>
                <a:spcPct val="150000"/>
              </a:lnSpc>
            </a:pPr>
            <a:r>
              <a:rPr lang="en-US" sz="2000" b="1" dirty="0" smtClean="0"/>
              <a:t>The public comment period ended on February 22, 2016</a:t>
            </a:r>
          </a:p>
          <a:p>
            <a:pPr lvl="0">
              <a:lnSpc>
                <a:spcPct val="150000"/>
              </a:lnSpc>
            </a:pPr>
            <a:r>
              <a:rPr lang="en-US" sz="2000" b="1" dirty="0" smtClean="0"/>
              <a:t>Two comments were received.</a:t>
            </a:r>
          </a:p>
          <a:p>
            <a:pPr lvl="0">
              <a:lnSpc>
                <a:spcPct val="150000"/>
              </a:lnSpc>
            </a:pPr>
            <a:r>
              <a:rPr lang="en-US" sz="2000" b="1" dirty="0" smtClean="0"/>
              <a:t>No changes to the proposed rules were made based on the comments.</a:t>
            </a:r>
          </a:p>
          <a:p>
            <a:pPr lvl="0">
              <a:lnSpc>
                <a:spcPct val="150000"/>
              </a:lnSpc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1447800"/>
          </a:xfrm>
          <a:solidFill>
            <a:srgbClr val="439777"/>
          </a:solidFill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Increase Title V Permit Fees 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the Consumer Price Index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  <a:ln>
            <a:noFill/>
          </a:ln>
        </p:spPr>
        <p:txBody>
          <a:bodyPr>
            <a:normAutofit/>
          </a:bodyPr>
          <a:lstStyle/>
          <a:p>
            <a:pPr fontAlgn="t">
              <a:spcAft>
                <a:spcPts val="600"/>
              </a:spcAft>
            </a:pPr>
            <a:r>
              <a:rPr lang="en-US" sz="3000" dirty="0" smtClean="0"/>
              <a:t> </a:t>
            </a:r>
            <a:r>
              <a:rPr lang="en-US" sz="2600" b="1" dirty="0" smtClean="0"/>
              <a:t>RECOMMENDATION</a:t>
            </a:r>
          </a:p>
          <a:p>
            <a:r>
              <a:rPr lang="en-US" sz="3000" dirty="0" smtClean="0"/>
              <a:t>    DEQ recommends that the Environmental Quality Commission adopt Phase Two of the proposed rules in Attachment A as part of chapter 340 of the Oregon Administrative Rules.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  Donald Hendrix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$ListId:docs;">EQC Preparation</Topic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AC5428E8586441A54B67ADEE17B404" ma:contentTypeVersion="" ma:contentTypeDescription="Create a new document." ma:contentTypeScope="" ma:versionID="49954fbdef4d621190693e0af4766d0e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aa39af51ed03c2af0534ab4ccf469737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fault="Select..." ma:format="Dropdown" ma:internalName="Topic">
      <xsd:simpleType>
        <xsd:restriction base="dms:Choice">
          <xsd:enumeration value="Select..."/>
          <xsd:enumeration value="Planning"/>
          <xsd:enumeration value="Stakeholder Involvement"/>
          <xsd:enumeration value="Fee Approval"/>
          <xsd:enumeration value="Public Notice"/>
          <xsd:enumeration value="EQC Preparation"/>
          <xsd:enumeration value="Supporting Docu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8B6918-A811-4D53-B8BB-79F2DA1DEFF5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$ListId:docs;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FACD5D4-612F-47DC-92F0-CA7C3CA20B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6FE633-E302-44D9-8644-08BF7A6A0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doc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2657</TotalTime>
  <Words>1149</Words>
  <Application>Microsoft Office PowerPoint</Application>
  <PresentationFormat>On-screen Show (4:3)</PresentationFormat>
  <Paragraphs>158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Wingdings</vt:lpstr>
      <vt:lpstr>PPTtemplate</vt:lpstr>
      <vt:lpstr>Increase Title V Permit Fees  by the Consumer Price Index</vt:lpstr>
      <vt:lpstr>Increase Title V Permit Fees by the CPI</vt:lpstr>
      <vt:lpstr>Increase Title V Permit Fees by the CPI</vt:lpstr>
      <vt:lpstr>Increase Title V Permit Fees by the CPI</vt:lpstr>
      <vt:lpstr>Increase Title V Permit Fees  by the Consumer Price Index</vt:lpstr>
    </vt:vector>
  </TitlesOfParts>
  <Company>State of Oregon Department of Environmental Quality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Name</dc:title>
  <dc:creator>Gregg</dc:creator>
  <cp:lastModifiedBy>HENDRIX Donald</cp:lastModifiedBy>
  <cp:revision>221</cp:revision>
  <cp:lastPrinted>2017-01-18T15:19:09Z</cp:lastPrinted>
  <dcterms:created xsi:type="dcterms:W3CDTF">2014-07-23T22:28:02Z</dcterms:created>
  <dcterms:modified xsi:type="dcterms:W3CDTF">2017-01-18T15:30:05Z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0x010100CDAC5428E8586441A54B67ADEE17B404</vt:lpwstr>
  </property>
</Properties>
</file>