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16"/>
  </p:notesMasterIdLst>
  <p:handoutMasterIdLst>
    <p:handoutMasterId r:id="rId17"/>
  </p:handoutMasterIdLst>
  <p:sldIdLst>
    <p:sldId id="1115" r:id="rId5"/>
    <p:sldId id="1105" r:id="rId6"/>
    <p:sldId id="1111" r:id="rId7"/>
    <p:sldId id="1126" r:id="rId8"/>
    <p:sldId id="1125" r:id="rId9"/>
    <p:sldId id="1121" r:id="rId10"/>
    <p:sldId id="1124" r:id="rId11"/>
    <p:sldId id="1122" r:id="rId12"/>
    <p:sldId id="1117" r:id="rId13"/>
    <p:sldId id="1119" r:id="rId14"/>
    <p:sldId id="1123" r:id="rId15"/>
  </p:sldIdLst>
  <p:sldSz cx="9144000" cy="6858000" type="screen4x3"/>
  <p:notesSz cx="7010400" cy="9296400"/>
  <p:custDataLst>
    <p:tags r:id="rId18"/>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59162" autoAdjust="0"/>
  </p:normalViewPr>
  <p:slideViewPr>
    <p:cSldViewPr snapToGrid="0">
      <p:cViewPr varScale="1">
        <p:scale>
          <a:sx n="75" d="100"/>
          <a:sy n="75" d="100"/>
        </p:scale>
        <p:origin x="1926" y="66"/>
      </p:cViewPr>
      <p:guideLst>
        <p:guide orient="horz" pos="2160"/>
        <p:guide pos="2880"/>
      </p:guideLst>
    </p:cSldViewPr>
  </p:slideViewPr>
  <p:outlineViewPr>
    <p:cViewPr>
      <p:scale>
        <a:sx n="33" d="100"/>
        <a:sy n="33" d="100"/>
      </p:scale>
      <p:origin x="0" y="0"/>
    </p:cViewPr>
  </p:outlineViewPr>
  <p:notesTextViewPr>
    <p:cViewPr>
      <p:scale>
        <a:sx n="3" d="2"/>
        <a:sy n="3" d="2"/>
      </p:scale>
      <p:origin x="0" y="-324"/>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85940276886716"/>
                      <c:h val="0.14097156869457281"/>
                    </c:manualLayout>
                  </c15:layout>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9/7/2017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9/7/2017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a:t>
            </a:r>
            <a:r>
              <a:rPr lang="en-US" dirty="0" smtClean="0"/>
              <a:t>members </a:t>
            </a:r>
            <a:r>
              <a:rPr lang="en-US" dirty="0" smtClean="0"/>
              <a:t>of the Commission</a:t>
            </a:r>
            <a:r>
              <a:rPr lang="en-US" baseline="0" dirty="0" smtClean="0"/>
              <a:t> and Director Whitman. </a:t>
            </a:r>
            <a:endParaRPr lang="en-US" dirty="0" smtClean="0"/>
          </a:p>
          <a:p>
            <a:endParaRPr lang="en-US" dirty="0" smtClean="0"/>
          </a:p>
          <a:p>
            <a:r>
              <a:rPr lang="en-US" dirty="0" smtClean="0"/>
              <a:t>For the record I am Ron Doughten, manager of DEQ’s Water Quality Permitting &amp; Program Development Section</a:t>
            </a:r>
            <a:r>
              <a:rPr lang="en-US" baseline="0" dirty="0" smtClean="0"/>
              <a:t> and I’m here today to present DEQ’s proposed amendments to Oregon’s WQ Permitting rules contained in OAR 340 Division 45 and 71. The proposal includes a 3 percent increase to WQ permit fees and other proposed amendments that we’ll cover shortly.</a:t>
            </a:r>
          </a:p>
          <a:p>
            <a:endParaRPr lang="en-US" baseline="0" dirty="0" smtClean="0"/>
          </a:p>
          <a:p>
            <a:r>
              <a:rPr lang="en-US" baseline="0" dirty="0" smtClean="0"/>
              <a:t>With me is Mike </a:t>
            </a:r>
            <a:r>
              <a:rPr lang="en-US" baseline="0" dirty="0" err="1" smtClean="0"/>
              <a:t>Kucinski</a:t>
            </a:r>
            <a:r>
              <a:rPr lang="en-US" baseline="0" dirty="0" smtClean="0"/>
              <a:t>, our regional environmental services manager who oversees the statewide Onsite </a:t>
            </a:r>
            <a:r>
              <a:rPr lang="en-US" baseline="0" dirty="0" err="1" smtClean="0"/>
              <a:t>septics</a:t>
            </a:r>
            <a:r>
              <a:rPr lang="en-US" baseline="0" dirty="0" smtClean="0"/>
              <a:t> program. Our proposal includes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is William Knight, policy and program analyst for the section</a:t>
            </a:r>
            <a:r>
              <a:rPr lang="en-US" baseline="0" dirty="0" smtClean="0"/>
              <a:t> who will provide an overview of the rulemaking activities and key issues raised by stakeholders -- and Adam Coutu our Water Quality Budget Analyst who will provide an overview of how we determine our operating budget.</a:t>
            </a:r>
            <a:endParaRPr lang="en-US" dirty="0" smtClean="0"/>
          </a:p>
          <a:p>
            <a:endParaRPr lang="en-US" dirty="0" smtClean="0"/>
          </a:p>
          <a:p>
            <a:r>
              <a:rPr lang="en-US" dirty="0" smtClean="0"/>
              <a:t>Today’s proposal addresses fees for our WQ permits</a:t>
            </a:r>
            <a:r>
              <a:rPr lang="en-US" baseline="0" dirty="0" smtClean="0"/>
              <a:t>.</a:t>
            </a:r>
            <a:r>
              <a:rPr lang="en-US" dirty="0" smtClean="0"/>
              <a:t> There are many types of WQ permits…</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p>
          <a:p>
            <a:r>
              <a:rPr lang="en-US" i="0" dirty="0" smtClean="0">
                <a:cs typeface="Times New Roman" panose="02020603050405020304" pitchFamily="18" charset="0"/>
              </a:rPr>
              <a:t>Based on recent counts,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10</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a:t>
            </a:r>
            <a:r>
              <a:rPr lang="en-US" dirty="0" smtClean="0">
                <a:cs typeface="Times New Roman" panose="02020603050405020304" pitchFamily="18" charset="0"/>
              </a:rPr>
              <a:t>increase and the other changes </a:t>
            </a:r>
            <a:r>
              <a:rPr lang="en-US" dirty="0" smtClean="0">
                <a:cs typeface="Times New Roman" panose="02020603050405020304" pitchFamily="18" charset="0"/>
              </a:rPr>
              <a:t>as outlined in Attachment A of the staff report. If approved….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11</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permit assigned to a specific source and is tailored to the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issues – they follow identical rules – we call these rules and guidelines ‘conditions’ of a permit- to protect WQ.</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Permits = The largest sources with higher flows – or sources with a higher risk – treating for toxics. There are 76 individual NPDES permit holders. 50 of those permits are administered to domestic sources.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Onsite Permits</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Briefly explain the types of permits and significant sources.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Onsite Service Fees </a:t>
            </a:r>
            <a:r>
              <a:rPr lang="en-US" sz="1200" kern="1200" baseline="0" dirty="0" smtClean="0">
                <a:solidFill>
                  <a:schemeClr val="tx1"/>
                </a:solidFill>
                <a:effectLst/>
                <a:latin typeface="+mn-lt"/>
                <a:ea typeface="+mn-ea"/>
                <a:cs typeface="+mn-cs"/>
              </a:rPr>
              <a:t>– Provide an overview of the various fees. Don’t forget to explain the Surcharge is not increasing</a:t>
            </a:r>
            <a:r>
              <a:rPr lang="en-US" sz="1200" kern="1200" baseline="0" dirty="0" smtClean="0">
                <a:solidFill>
                  <a:schemeClr val="tx1"/>
                </a:solidFill>
                <a:effectLst/>
                <a:latin typeface="+mn-lt"/>
                <a:ea typeface="+mn-ea"/>
                <a:cs typeface="+mn-cs"/>
              </a:rPr>
              <a:t>.</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Onsite Program Statewide Structure </a:t>
            </a:r>
            <a:r>
              <a:rPr lang="en-US" sz="1200" kern="1200" baseline="0" dirty="0" smtClean="0">
                <a:solidFill>
                  <a:schemeClr val="tx1"/>
                </a:solidFill>
                <a:effectLst/>
                <a:latin typeface="+mn-lt"/>
                <a:ea typeface="+mn-ea"/>
                <a:cs typeface="+mn-cs"/>
              </a:rPr>
              <a:t>- </a:t>
            </a:r>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pPr lvl="0"/>
            <a:r>
              <a:rPr lang="en-US" b="1" dirty="0" smtClean="0"/>
              <a:t>Incremental onsite septic program fee increases in lieu of larger less frequent increases</a:t>
            </a:r>
            <a:endParaRPr lang="en-US" dirty="0" smtClean="0"/>
          </a:p>
          <a:p>
            <a:r>
              <a:rPr lang="en-US" dirty="0" smtClean="0"/>
              <a:t>Septic system program fees have historically had infrequent, steep increases. Stakeholders have said they would prefer more frequent, gradual increases. Pending requirements to digitize records and maintain electronic records will increase program costs.  </a:t>
            </a:r>
          </a:p>
          <a:p>
            <a:endParaRPr lang="en-US" dirty="0" smtClean="0"/>
          </a:p>
          <a:p>
            <a:r>
              <a:rPr lang="en-US"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spcBef>
                <a:spcPts val="0"/>
              </a:spcBef>
              <a:spcAft>
                <a:spcPts val="0"/>
              </a:spcAft>
            </a:pPr>
            <a:r>
              <a:rPr lang="en-US" dirty="0" smtClean="0"/>
              <a:t>Thank you Ron and thank you members of the commission and director Whitman. </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Key</a:t>
            </a:r>
            <a:r>
              <a:rPr lang="en-US" baseline="0" dirty="0" smtClean="0"/>
              <a:t> </a:t>
            </a:r>
            <a:r>
              <a:rPr lang="en-US" baseline="0" dirty="0" smtClean="0"/>
              <a:t>Question: </a:t>
            </a:r>
            <a:r>
              <a:rPr lang="en-US" dirty="0" smtClean="0"/>
              <a:t>Will it be enough to support the program</a:t>
            </a:r>
            <a:r>
              <a:rPr lang="en-US" dirty="0" smtClean="0"/>
              <a:t>?</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Visual</a:t>
            </a:r>
            <a:r>
              <a:rPr lang="en-US" baseline="0" dirty="0" smtClean="0"/>
              <a:t> Idea: Pie chart and companion Onsite (100%)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2905092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Develop</a:t>
            </a:r>
            <a:r>
              <a:rPr lang="en-US" baseline="0" dirty="0" smtClean="0">
                <a:cs typeface="Times New Roman" panose="02020603050405020304" pitchFamily="18" charset="0"/>
              </a:rPr>
              <a:t> a g</a:t>
            </a:r>
            <a:r>
              <a:rPr lang="en-US" dirty="0" smtClean="0">
                <a:cs typeface="Times New Roman" panose="02020603050405020304" pitchFamily="18" charset="0"/>
              </a:rPr>
              <a:t>raphic representation as a companion.</a:t>
            </a:r>
          </a:p>
          <a:p>
            <a:endParaRPr lang="en-US" dirty="0" smtClean="0">
              <a:cs typeface="Times New Roman" panose="02020603050405020304" pitchFamily="18" charset="0"/>
            </a:endParaRPr>
          </a:p>
          <a:p>
            <a:r>
              <a:rPr lang="en-US" dirty="0" smtClean="0">
                <a:cs typeface="Times New Roman" panose="02020603050405020304" pitchFamily="18" charset="0"/>
              </a:rPr>
              <a:t>Explain the terms!</a:t>
            </a:r>
            <a:r>
              <a:rPr lang="en-US" baseline="0" dirty="0" smtClean="0">
                <a:cs typeface="Times New Roman" panose="02020603050405020304" pitchFamily="18" charset="0"/>
              </a:rPr>
              <a:t> What do we pay for and what do the cost terms mean in real-world terms. Products and services received.</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Modified CSL – Policy packages not included… </a:t>
            </a:r>
            <a:endParaRPr lang="en-US" dirty="0" smtClean="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3248322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latin typeface="Arial" panose="020B0604020202020204" pitchFamily="34" charset="0"/>
                <a:cs typeface="Arial" panose="020B0604020202020204" pitchFamily="34" charset="0"/>
              </a:rPr>
              <a:t>Total expenditures (including indirect) from 2017-19 Governor’s Recommended Budget</a:t>
            </a:r>
          </a:p>
          <a:p>
            <a:pPr marL="228600" indent="-228600">
              <a:buAutoNum type="arabicPeriod"/>
            </a:pPr>
            <a:r>
              <a:rPr lang="en-US" dirty="0" smtClean="0">
                <a:latin typeface="Arial" panose="020B0604020202020204" pitchFamily="34" charset="0"/>
                <a:cs typeface="Arial" panose="020B0604020202020204" pitchFamily="34" charset="0"/>
              </a:rPr>
              <a:t>1.7 vs 3 percent – Why aren’t these values consistent? If we raise fees 3 percent why don’t we have a 3 percent increase in revenue?</a:t>
            </a:r>
          </a:p>
          <a:p>
            <a:pPr marL="228600" indent="-228600">
              <a:buAutoNum type="arabicPeriod"/>
            </a:pPr>
            <a:r>
              <a:rPr lang="en-US" dirty="0" smtClean="0">
                <a:latin typeface="Arial" panose="020B0604020202020204" pitchFamily="34" charset="0"/>
                <a:cs typeface="Arial" panose="020B0604020202020204" pitchFamily="34" charset="0"/>
              </a:rPr>
              <a:t>No </a:t>
            </a:r>
            <a:r>
              <a:rPr lang="en-US" dirty="0" smtClean="0">
                <a:latin typeface="Arial" panose="020B0604020202020204" pitchFamily="34" charset="0"/>
                <a:cs typeface="Arial" panose="020B0604020202020204" pitchFamily="34" charset="0"/>
              </a:rPr>
              <a:t>surcharge</a:t>
            </a:r>
          </a:p>
          <a:p>
            <a:pPr marL="228600" indent="-228600">
              <a:buAutoNum type="arabicPeriod"/>
            </a:pPr>
            <a:r>
              <a:rPr lang="en-US" dirty="0" smtClean="0">
                <a:latin typeface="Arial" panose="020B0604020202020204" pitchFamily="34" charset="0"/>
                <a:cs typeface="Arial" panose="020B0604020202020204" pitchFamily="34" charset="0"/>
              </a:rPr>
              <a:t>Need a pie chart for Onsite!</a:t>
            </a:r>
          </a:p>
          <a:p>
            <a:pPr marL="228600" indent="-228600">
              <a:buAutoNum type="arabicPeriod"/>
            </a:pPr>
            <a:r>
              <a:rPr lang="en-US" dirty="0" smtClean="0">
                <a:latin typeface="Arial" panose="020B0604020202020204" pitchFamily="34" charset="0"/>
                <a:cs typeface="Arial" panose="020B0604020202020204" pitchFamily="34" charset="0"/>
              </a:rPr>
              <a:t>Address</a:t>
            </a:r>
            <a:r>
              <a:rPr lang="en-US" baseline="0" dirty="0" smtClean="0">
                <a:latin typeface="Arial" panose="020B0604020202020204" pitchFamily="34" charset="0"/>
                <a:cs typeface="Arial" panose="020B0604020202020204" pitchFamily="34" charset="0"/>
              </a:rPr>
              <a:t> difficulty in determining number of transactions and how Onsite activity related to economy.</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Update with LAB and caveat</a:t>
            </a:r>
            <a:r>
              <a:rPr lang="en-US" baseline="0" dirty="0" smtClean="0">
                <a:latin typeface="Arial" panose="020B0604020202020204" pitchFamily="34" charset="0"/>
                <a:cs typeface="Arial" panose="020B0604020202020204" pitchFamily="34" charset="0"/>
              </a:rPr>
              <a:t> the numbers have not been audited yet.</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137972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onsite program has adopted a policy to be bound by the maximum three percent fee increase in ORS 468B.051 with the intent to adopt incremental increases in the future in lieu of larger, less frequent increases.</a:t>
            </a:r>
          </a:p>
          <a:p>
            <a:endParaRPr lang="en-US" sz="1000" dirty="0" smtClean="0"/>
          </a:p>
          <a:p>
            <a:pPr lvl="0"/>
            <a:r>
              <a:rPr lang="en-US" sz="1000" b="1" dirty="0" smtClean="0"/>
              <a:t>Environmental </a:t>
            </a:r>
            <a:r>
              <a:rPr lang="en-US" sz="1000" b="1" dirty="0"/>
              <a:t>management plans and permit modification fees</a:t>
            </a:r>
            <a:endParaRPr lang="en-US" sz="1000" dirty="0"/>
          </a:p>
          <a:p>
            <a:pPr marL="171450" indent="-171450">
              <a:buFont typeface="Arial" panose="020B0604020202020204" pitchFamily="34" charset="0"/>
              <a:buChar char="•"/>
            </a:pPr>
            <a:r>
              <a:rPr lang="en-US" sz="1000" dirty="0" smtClean="0"/>
              <a:t>Under the current rules, any change to an individual permit, including changes to an environmental management plan that contains substantive permit conditions, constitutes a major permit modification. </a:t>
            </a:r>
          </a:p>
          <a:p>
            <a:pPr marL="171450" indent="-171450">
              <a:buFont typeface="Arial" panose="020B0604020202020204" pitchFamily="34" charset="0"/>
              <a:buChar char="•"/>
            </a:pPr>
            <a:r>
              <a:rPr lang="en-US" sz="1000" dirty="0" smtClean="0"/>
              <a:t>The current rules also identify a fee for the review and approval of disposal system plans when the activity is required for DEQ’s review of an application for coverage under a general permit. DEQ concluded that the effort required to review and approve an environmental management plan under an individual permit was similar to the effort required to review a disposal system plan under a general permit.</a:t>
            </a:r>
          </a:p>
          <a:p>
            <a:pPr marL="171450" indent="-171450">
              <a:buFont typeface="Arial" panose="020B0604020202020204" pitchFamily="34" charset="0"/>
              <a:buChar char="•"/>
            </a:pPr>
            <a:r>
              <a:rPr lang="en-US" sz="1000" dirty="0" smtClean="0"/>
              <a:t>DEQ proposes to lower the fee for review and approval of an environmental management plan modified under an individual permit from the current </a:t>
            </a:r>
            <a:r>
              <a:rPr lang="en-US" sz="1000" b="1" dirty="0" smtClean="0"/>
              <a:t>major modification fee </a:t>
            </a:r>
            <a:r>
              <a:rPr lang="en-US" sz="1000" dirty="0" smtClean="0"/>
              <a:t>to the lower disposal system plan review fee currently applied to a general permit. </a:t>
            </a:r>
          </a:p>
          <a:p>
            <a:pPr marL="171450" indent="-171450">
              <a:buFont typeface="Arial" panose="020B0604020202020204" pitchFamily="34" charset="0"/>
              <a:buChar char="•"/>
            </a:pPr>
            <a:r>
              <a:rPr lang="en-US" sz="1000" dirty="0" smtClean="0"/>
              <a:t>A </a:t>
            </a:r>
            <a:r>
              <a:rPr lang="en-US" sz="1000" b="1" dirty="0" smtClean="0"/>
              <a:t>definition</a:t>
            </a:r>
            <a:r>
              <a:rPr lang="en-US" sz="1000" dirty="0" smtClean="0"/>
              <a:t> for environmental management plan has been proposed in the rule to better define which plans will be subject to the lowered fee. Under the proposed definition, a plan that contains “…enforceable requirements of the permit…” and is modified or submitted after an individual permit is issued may qualify for the environmental management plan review fee</a:t>
            </a:r>
            <a:r>
              <a:rPr lang="en-US" sz="1000" baseline="0" dirty="0" smtClean="0"/>
              <a:t> – which again, now represents a reduction from the Major Permit Modification fee DEQ is currently required to charge.</a:t>
            </a:r>
            <a:endParaRPr lang="en-US" sz="1000" dirty="0" smtClean="0"/>
          </a:p>
          <a:p>
            <a:pPr marL="171450" indent="-171450">
              <a:buFont typeface="Arial" panose="020B0604020202020204" pitchFamily="34" charset="0"/>
              <a:buChar char="•"/>
            </a:pPr>
            <a:r>
              <a:rPr lang="en-US" sz="1000" dirty="0" smtClean="0"/>
              <a:t>Under current rules an Individual "Tier 1' NPDES Industrial permit holder would pay nearly $30,000 for a major permit modification. A 'Tier 2' source – a smaller source with less risk -</a:t>
            </a:r>
            <a:r>
              <a:rPr lang="en-US" sz="1000" baseline="0" dirty="0" smtClean="0"/>
              <a:t> </a:t>
            </a:r>
            <a:r>
              <a:rPr lang="en-US" sz="1000" dirty="0" smtClean="0"/>
              <a:t>nearly $6,000. Domestic permit holders would be required to pay fees ranging from about $2,000 to nearly $20,000.</a:t>
            </a:r>
          </a:p>
          <a:p>
            <a:pPr marL="171450" indent="-171450">
              <a:buFont typeface="Arial" panose="020B0604020202020204" pitchFamily="34" charset="0"/>
              <a:buChar char="•"/>
            </a:pPr>
            <a:r>
              <a:rPr lang="en-US" sz="1000" dirty="0" smtClean="0"/>
              <a:t>Proposed Table 70A now lists a "Modification Fee for Environmental Management Plan Review” ONLY at $616.</a:t>
            </a:r>
          </a:p>
          <a:p>
            <a:pPr marL="171450" indent="-171450">
              <a:buFont typeface="Arial" panose="020B0604020202020204" pitchFamily="34" charset="0"/>
              <a:buChar char="•"/>
            </a:pPr>
            <a:r>
              <a:rPr lang="en-US" sz="1000" dirty="0" smtClean="0"/>
              <a:t>DEQ has added a footnote to Table 70F to clearly preserve disposal system plan review for general permits and apply the permit modification fee discount to environmental management plan review for individual permit holders.</a:t>
            </a:r>
          </a:p>
          <a:p>
            <a:pPr marL="171450" indent="-171450">
              <a:buFont typeface="Arial" panose="020B0604020202020204" pitchFamily="34" charset="0"/>
              <a:buChar char="•"/>
            </a:pPr>
            <a:endParaRPr lang="en-US" sz="1000" dirty="0" smtClean="0"/>
          </a:p>
          <a:p>
            <a:pPr marL="0" indent="0">
              <a:buFont typeface="Arial" panose="020B0604020202020204" pitchFamily="34" charset="0"/>
              <a:buNone/>
            </a:pPr>
            <a:r>
              <a:rPr lang="en-US" sz="1000" dirty="0" smtClean="0"/>
              <a:t>This issue was a great example of the rulemaking process and why we do it. The initial proposal reviewed by the Fiscal Advisory Committee on March 28 redefined an existing fee – the fee for disposal system plan review currently applied to General permits. Comments from the Fiscal Advisory Committee and submitted during the public comment period led to DEQ further clarifying the intent and purpose of the fee. The collective expertise of the committee members and commenters led DEQ to revise the proposal.</a:t>
            </a:r>
          </a:p>
          <a:p>
            <a:pPr marL="0" indent="0">
              <a:buFont typeface="Arial" panose="020B0604020202020204" pitchFamily="34" charset="0"/>
              <a:buNone/>
            </a:pPr>
            <a:endParaRPr lang="en-US" sz="100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kern="1200" dirty="0" smtClean="0">
                <a:solidFill>
                  <a:schemeClr val="tx1"/>
                </a:solidFill>
                <a:effectLst/>
                <a:latin typeface="+mn-lt"/>
                <a:ea typeface="+mn-ea"/>
                <a:cs typeface="+mn-cs"/>
              </a:rPr>
              <a:t>DEQ accepted public comment on the proposed rulemaking from May 15, 2017, until 4 p.m. on June 30, 2017. A public hearing was held at DEQ offices and</a:t>
            </a:r>
            <a:r>
              <a:rPr lang="en-US" sz="1200" b="0" kern="1200" baseline="0" dirty="0" smtClean="0">
                <a:solidFill>
                  <a:schemeClr val="tx1"/>
                </a:solidFill>
                <a:effectLst/>
                <a:latin typeface="+mn-lt"/>
                <a:ea typeface="+mn-ea"/>
                <a:cs typeface="+mn-cs"/>
              </a:rPr>
              <a:t> via Webinar, however, there were no attendees.</a:t>
            </a:r>
            <a:endParaRPr lang="en-US" sz="1200" b="1" kern="1200" dirty="0" smtClean="0">
              <a:solidFill>
                <a:schemeClr val="tx1"/>
              </a:solidFill>
              <a:effectLst/>
              <a:latin typeface="+mn-lt"/>
              <a:ea typeface="+mn-ea"/>
              <a:cs typeface="+mn-cs"/>
            </a:endParaRP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a:t>
            </a:r>
            <a:r>
              <a:rPr lang="en-US" baseline="0" dirty="0" smtClean="0"/>
              <a:t>. DOUBLE </a:t>
            </a:r>
            <a:r>
              <a:rPr lang="en-US" baseline="0" dirty="0" err="1" smtClean="0"/>
              <a:t>CheCK</a:t>
            </a:r>
            <a:r>
              <a:rPr lang="en-US" baseline="0" dirty="0" smtClean="0"/>
              <a:t> RULE AUTHORIZATION. WPCF Permits Only.</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Everyone has coverage. city </a:t>
            </a:r>
            <a:r>
              <a:rPr lang="en-US" baseline="0" dirty="0" smtClean="0"/>
              <a:t>clerk’s office. </a:t>
            </a:r>
          </a:p>
          <a:p>
            <a:pPr marL="171450" indent="-171450">
              <a:buFont typeface="Arial" panose="020B0604020202020204" pitchFamily="34" charset="0"/>
              <a:buChar char="•"/>
            </a:pPr>
            <a:r>
              <a:rPr lang="en-US" baseline="0" dirty="0" smtClean="0"/>
              <a:t>In </a:t>
            </a:r>
            <a:r>
              <a:rPr lang="en-US" baseline="0" dirty="0" smtClean="0"/>
              <a:t>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9</a:t>
            </a:fld>
            <a:endParaRPr lang="en-US"/>
          </a:p>
        </p:txBody>
      </p:sp>
    </p:spTree>
    <p:extLst>
      <p:ext uri="{BB962C8B-B14F-4D97-AF65-F5344CB8AC3E}">
        <p14:creationId xmlns:p14="http://schemas.microsoft.com/office/powerpoint/2010/main" val="1726725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9/7/2017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9/7/2017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9/7/2017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9/7/2017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9/7/2017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9/7/2017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9/7/2017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9/7/2017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9/7/2017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9/7/2017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9/7/2017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Septics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82503972"/>
              </p:ext>
            </p:extLst>
          </p:nvPr>
        </p:nvGraphicFramePr>
        <p:xfrm>
          <a:off x="685800" y="2442051"/>
          <a:ext cx="7734300" cy="3291840"/>
        </p:xfrm>
        <a:graphic>
          <a:graphicData uri="http://schemas.openxmlformats.org/drawingml/2006/table">
            <a:tbl>
              <a:tblPr/>
              <a:tblGrid>
                <a:gridCol w="4102135"/>
                <a:gridCol w="1811024"/>
                <a:gridCol w="1821141"/>
              </a:tblGrid>
              <a:tr h="314325">
                <a:tc gridSpan="3">
                  <a:txBody>
                    <a:bodyPr/>
                    <a:lstStyle/>
                    <a:p>
                      <a:pPr marL="571500" marR="11430" algn="ctr">
                        <a:spcBef>
                          <a:spcPts val="0"/>
                        </a:spcBef>
                        <a:spcAft>
                          <a:spcPts val="0"/>
                        </a:spcAft>
                      </a:pPr>
                      <a:r>
                        <a:rPr lang="en-US" sz="1400" b="1" dirty="0">
                          <a:effectLst/>
                          <a:latin typeface="Arial" panose="020B0604020202020204" pitchFamily="34" charset="0"/>
                          <a:ea typeface="Times New Roman" panose="02020603050405020304" pitchFamily="18" charset="0"/>
                        </a:rPr>
                        <a:t>Budget Comparison</a:t>
                      </a:r>
                      <a:endParaRPr lang="en-US" sz="1200" dirty="0">
                        <a:effectLst/>
                        <a:latin typeface="Times New Roman" panose="02020603050405020304" pitchFamily="18" charset="0"/>
                        <a:ea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r>
              <a:tr h="789305">
                <a:tc>
                  <a:txBody>
                    <a:bodyPr/>
                    <a:lstStyle/>
                    <a:p>
                      <a:pPr marL="571500" marR="11430">
                        <a:spcBef>
                          <a:spcPts val="0"/>
                        </a:spcBef>
                        <a:spcAft>
                          <a:spcPts val="0"/>
                        </a:spcAft>
                      </a:pPr>
                      <a:r>
                        <a:rPr lang="en-US" sz="1200">
                          <a:effectLst/>
                          <a:latin typeface="Times New Roman" panose="02020603050405020304" pitchFamily="18" charset="0"/>
                          <a:ea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gridSpan="2">
                  <a:txBody>
                    <a:bodyPr/>
                    <a:lstStyle/>
                    <a:p>
                      <a:pPr marL="0" marR="11430" algn="ctr">
                        <a:spcBef>
                          <a:spcPts val="0"/>
                        </a:spcBef>
                        <a:spcAft>
                          <a:spcPts val="0"/>
                        </a:spcAft>
                      </a:pPr>
                      <a:r>
                        <a:rPr lang="en-US" sz="1600" b="1" dirty="0" smtClean="0">
                          <a:effectLst/>
                          <a:latin typeface="Arial" panose="020B0604020202020204" pitchFamily="34" charset="0"/>
                          <a:ea typeface="Times New Roman" panose="02020603050405020304" pitchFamily="18" charset="0"/>
                        </a:rPr>
                        <a:t>2017-2019</a:t>
                      </a:r>
                      <a:endParaRPr lang="en-US" sz="1600" b="1" dirty="0">
                        <a:effectLst/>
                        <a:latin typeface="Times New Roman" panose="02020603050405020304" pitchFamily="18" charset="0"/>
                        <a:ea typeface="Times New Roman" panose="02020603050405020304" pitchFamily="18" charset="0"/>
                      </a:endParaRPr>
                    </a:p>
                    <a:p>
                      <a:pPr marL="0" marR="11430" algn="ctr">
                        <a:spcBef>
                          <a:spcPts val="0"/>
                        </a:spcBef>
                        <a:spcAft>
                          <a:spcPts val="0"/>
                        </a:spcAft>
                      </a:pPr>
                      <a:r>
                        <a:rPr lang="en-US" sz="1600" b="1" dirty="0">
                          <a:effectLst/>
                          <a:latin typeface="Arial" panose="020B0604020202020204" pitchFamily="34" charset="0"/>
                          <a:ea typeface="Times New Roman" panose="02020603050405020304" pitchFamily="18" charset="0"/>
                        </a:rPr>
                        <a:t>Legislatively Adopted Budget</a:t>
                      </a:r>
                      <a:endParaRPr lang="en-US" sz="1600" b="1" dirty="0">
                        <a:effectLst/>
                        <a:latin typeface="Times New Roman" panose="02020603050405020304" pitchFamily="18" charset="0"/>
                        <a:ea typeface="Times New Roman" panose="02020603050405020304" pitchFamily="18"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r>
              <a:tr h="415925">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Fees</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$12,785,975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57.9%</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44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General Fund</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$7,171,238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32.5%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Federal Funding</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$1,614,688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Program Costs Covered by Lottery Funds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$500,000</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2.3%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685">
                <a:tc gridSpan="3">
                  <a:txBody>
                    <a:bodyPr/>
                    <a:lstStyle/>
                    <a:p>
                      <a:pPr marL="571500" marR="11430" algn="ctr">
                        <a:spcBef>
                          <a:spcPts val="0"/>
                        </a:spcBef>
                        <a:spcAft>
                          <a:spcPts val="0"/>
                        </a:spcAft>
                      </a:pPr>
                      <a:r>
                        <a:rPr lang="en-US" sz="1400" i="1" dirty="0">
                          <a:effectLst/>
                          <a:latin typeface="Arial" panose="020B0604020202020204" pitchFamily="34" charset="0"/>
                          <a:ea typeface="Times New Roman" panose="02020603050405020304" pitchFamily="18" charset="0"/>
                          <a:cs typeface="Arial" panose="020B0604020202020204" pitchFamily="34" charset="0"/>
                        </a:rPr>
                        <a:t>Permit Fees Last Changed: Jan. 1, 2016</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Permit Fee Budget Analysis</a:t>
            </a:r>
            <a:endParaRPr lang="en-US" sz="3600" b="1" dirty="0"/>
          </a:p>
        </p:txBody>
      </p:sp>
    </p:spTree>
    <p:extLst>
      <p:ext uri="{BB962C8B-B14F-4D97-AF65-F5344CB8AC3E}">
        <p14:creationId xmlns:p14="http://schemas.microsoft.com/office/powerpoint/2010/main" val="2769338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820042557"/>
              </p:ext>
            </p:extLst>
          </p:nvPr>
        </p:nvGraphicFramePr>
        <p:xfrm>
          <a:off x="1701800" y="1602740"/>
          <a:ext cx="5092700" cy="2484119"/>
        </p:xfrm>
        <a:graphic>
          <a:graphicData uri="http://schemas.openxmlformats.org/drawingml/2006/table">
            <a:tbl>
              <a:tblPr firstRow="1" firstCol="1" bandRow="1"/>
              <a:tblGrid>
                <a:gridCol w="2546350"/>
                <a:gridCol w="2546350"/>
              </a:tblGrid>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Major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Amount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Personal Services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15,871,424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Services and Supplies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3,963,857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Capital Outlay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225,790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Special Payments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116,648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21029">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Indirect (for Other Fund and Federal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1,894,183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22,071,901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35130829"/>
              </p:ext>
            </p:extLst>
          </p:nvPr>
        </p:nvGraphicFramePr>
        <p:xfrm>
          <a:off x="1701800" y="4381500"/>
          <a:ext cx="5092700" cy="1838677"/>
        </p:xfrm>
        <a:graphic>
          <a:graphicData uri="http://schemas.openxmlformats.org/drawingml/2006/table">
            <a:tbl>
              <a:tblPr firstRow="1" firstCol="1" bandRow="1"/>
              <a:tblGrid>
                <a:gridCol w="3839113"/>
                <a:gridCol w="1253587"/>
              </a:tblGrid>
              <a:tr h="317500">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51933">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12837" r="2204" b="76127"/>
          <a:stretch/>
        </p:blipFill>
        <p:spPr>
          <a:xfrm>
            <a:off x="982217" y="1619758"/>
            <a:ext cx="7157477" cy="1124339"/>
          </a:xfrm>
          <a:prstGeom prst="rect">
            <a:avLst/>
          </a:prstGeom>
        </p:spPr>
      </p:pic>
      <p:sp>
        <p:nvSpPr>
          <p:cNvPr id="3" name="Rectangle 2"/>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Onsite Septic Fees</a:t>
            </a:r>
            <a:endParaRPr lang="en-US" sz="3600" b="1" dirty="0"/>
          </a:p>
        </p:txBody>
      </p:sp>
      <p:pic>
        <p:nvPicPr>
          <p:cNvPr id="4" name="Picture 3"/>
          <p:cNvPicPr>
            <a:picLocks noChangeAspect="1"/>
          </p:cNvPicPr>
          <p:nvPr/>
        </p:nvPicPr>
        <p:blipFill rotWithShape="1">
          <a:blip r:embed="rId4"/>
          <a:srcRect r="5423" b="87689"/>
          <a:stretch/>
        </p:blipFill>
        <p:spPr>
          <a:xfrm>
            <a:off x="885194" y="2864476"/>
            <a:ext cx="7229100" cy="1328621"/>
          </a:xfrm>
          <a:prstGeom prst="rect">
            <a:avLst/>
          </a:prstGeom>
        </p:spPr>
      </p:pic>
      <p:pic>
        <p:nvPicPr>
          <p:cNvPr id="7" name="Picture 6"/>
          <p:cNvPicPr>
            <a:picLocks noChangeAspect="1"/>
          </p:cNvPicPr>
          <p:nvPr/>
        </p:nvPicPr>
        <p:blipFill>
          <a:blip r:embed="rId5"/>
          <a:stretch>
            <a:fillRect/>
          </a:stretch>
        </p:blipFill>
        <p:spPr>
          <a:xfrm>
            <a:off x="1191030" y="4193097"/>
            <a:ext cx="7443116" cy="2229308"/>
          </a:xfrm>
          <a:prstGeom prst="rect">
            <a:avLst/>
          </a:prstGeom>
        </p:spPr>
      </p:pic>
    </p:spTree>
    <p:extLst>
      <p:ext uri="{BB962C8B-B14F-4D97-AF65-F5344CB8AC3E}">
        <p14:creationId xmlns:p14="http://schemas.microsoft.com/office/powerpoint/2010/main" val="3588303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Environmental Management Plans</a:t>
            </a:r>
          </a:p>
          <a:p>
            <a:pPr marL="514350" indent="-514350">
              <a:buAutoNum type="arabicPeriod"/>
            </a:pPr>
            <a:r>
              <a:rPr lang="en-US" dirty="0" smtClean="0"/>
              <a:t>Underground Injection Control Fees </a:t>
            </a:r>
          </a:p>
          <a:p>
            <a:pPr marL="514350" indent="-514350">
              <a:buAutoNum type="arabicPeriod"/>
            </a:pPr>
            <a:r>
              <a:rPr lang="en-US" dirty="0" err="1" smtClean="0"/>
              <a:t>eReporting</a:t>
            </a:r>
            <a:r>
              <a:rPr lang="en-US" dirty="0" smtClean="0"/>
              <a:t> waiver</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Props1.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3.xml><?xml version="1.0" encoding="utf-8"?>
<ds:datastoreItem xmlns:ds="http://schemas.openxmlformats.org/officeDocument/2006/customXml" ds:itemID="{EA6E8CB9-6666-4B5C-83D0-DDF58C5B9DA1}">
  <ds:schemaRefs>
    <ds:schemaRef ds:uri="http://www.w3.org/XML/1998/namespace"/>
    <ds:schemaRef ds:uri="http://schemas.microsoft.com/office/2006/metadata/propertie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purl.org/dc/elements/1.1/"/>
    <ds:schemaRef ds:uri="$ListId:doc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0</TotalTime>
  <Words>2400</Words>
  <Application>Microsoft Office PowerPoint</Application>
  <PresentationFormat>On-screen Show (4:3)</PresentationFormat>
  <Paragraphs>251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2017-09-07T22:11:30Z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