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notesSlides/notesSlide4.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bookmarkIdSeed="2">
  <p:sldMasterIdLst>
    <p:sldMasterId id="2147483677" r:id="rId4"/>
  </p:sldMasterIdLst>
  <p:notesMasterIdLst>
    <p:notesMasterId r:id="rId16"/>
  </p:notesMasterIdLst>
  <p:handoutMasterIdLst>
    <p:handoutMasterId r:id="rId17"/>
  </p:handoutMasterIdLst>
  <p:sldIdLst>
    <p:sldId id="1115" r:id="rId5"/>
    <p:sldId id="1105" r:id="rId6"/>
    <p:sldId id="1111" r:id="rId7"/>
    <p:sldId id="1126" r:id="rId8"/>
    <p:sldId id="1125" r:id="rId9"/>
    <p:sldId id="1121" r:id="rId10"/>
    <p:sldId id="1124" r:id="rId11"/>
    <p:sldId id="1122" r:id="rId12"/>
    <p:sldId id="1117" r:id="rId13"/>
    <p:sldId id="1119" r:id="rId14"/>
    <p:sldId id="1123" r:id="rId15"/>
  </p:sldIdLst>
  <p:sldSz cx="9144000" cy="6858000" type="screen4x3"/>
  <p:notesSz cx="7010400" cy="9296400"/>
  <p:custDataLst>
    <p:tags r:id="rId18"/>
  </p:custDataLst>
  <p:defaultTextStyle>
    <a:defPPr>
      <a:defRPr lang="en-US"/>
    </a:defPPr>
    <a:lvl1pPr marL="0" algn="l" defTabSz="914252" rtl="0" eaLnBrk="1" latinLnBrk="0" hangingPunct="1">
      <a:defRPr sz="1800" kern="1200">
        <a:solidFill>
          <a:schemeClr val="tx1"/>
        </a:solidFill>
        <a:latin typeface="+mn-lt"/>
        <a:ea typeface="+mn-ea"/>
        <a:cs typeface="+mn-cs"/>
      </a:defRPr>
    </a:lvl1pPr>
    <a:lvl2pPr marL="457126" algn="l" defTabSz="914252" rtl="0" eaLnBrk="1" latinLnBrk="0" hangingPunct="1">
      <a:defRPr sz="1800" kern="1200">
        <a:solidFill>
          <a:schemeClr val="tx1"/>
        </a:solidFill>
        <a:latin typeface="+mn-lt"/>
        <a:ea typeface="+mn-ea"/>
        <a:cs typeface="+mn-cs"/>
      </a:defRPr>
    </a:lvl2pPr>
    <a:lvl3pPr marL="914252" algn="l" defTabSz="914252" rtl="0" eaLnBrk="1" latinLnBrk="0" hangingPunct="1">
      <a:defRPr sz="1800" kern="1200">
        <a:solidFill>
          <a:schemeClr val="tx1"/>
        </a:solidFill>
        <a:latin typeface="+mn-lt"/>
        <a:ea typeface="+mn-ea"/>
        <a:cs typeface="+mn-cs"/>
      </a:defRPr>
    </a:lvl3pPr>
    <a:lvl4pPr marL="1371380" algn="l" defTabSz="914252" rtl="0" eaLnBrk="1" latinLnBrk="0" hangingPunct="1">
      <a:defRPr sz="1800" kern="1200">
        <a:solidFill>
          <a:schemeClr val="tx1"/>
        </a:solidFill>
        <a:latin typeface="+mn-lt"/>
        <a:ea typeface="+mn-ea"/>
        <a:cs typeface="+mn-cs"/>
      </a:defRPr>
    </a:lvl4pPr>
    <a:lvl5pPr marL="1828506" algn="l" defTabSz="914252" rtl="0" eaLnBrk="1" latinLnBrk="0" hangingPunct="1">
      <a:defRPr sz="1800" kern="1200">
        <a:solidFill>
          <a:schemeClr val="tx1"/>
        </a:solidFill>
        <a:latin typeface="+mn-lt"/>
        <a:ea typeface="+mn-ea"/>
        <a:cs typeface="+mn-cs"/>
      </a:defRPr>
    </a:lvl5pPr>
    <a:lvl6pPr marL="2285632" algn="l" defTabSz="914252" rtl="0" eaLnBrk="1" latinLnBrk="0" hangingPunct="1">
      <a:defRPr sz="1800" kern="1200">
        <a:solidFill>
          <a:schemeClr val="tx1"/>
        </a:solidFill>
        <a:latin typeface="+mn-lt"/>
        <a:ea typeface="+mn-ea"/>
        <a:cs typeface="+mn-cs"/>
      </a:defRPr>
    </a:lvl6pPr>
    <a:lvl7pPr marL="2742758" algn="l" defTabSz="914252" rtl="0" eaLnBrk="1" latinLnBrk="0" hangingPunct="1">
      <a:defRPr sz="1800" kern="1200">
        <a:solidFill>
          <a:schemeClr val="tx1"/>
        </a:solidFill>
        <a:latin typeface="+mn-lt"/>
        <a:ea typeface="+mn-ea"/>
        <a:cs typeface="+mn-cs"/>
      </a:defRPr>
    </a:lvl7pPr>
    <a:lvl8pPr marL="3199885" algn="l" defTabSz="914252" rtl="0" eaLnBrk="1" latinLnBrk="0" hangingPunct="1">
      <a:defRPr sz="1800" kern="1200">
        <a:solidFill>
          <a:schemeClr val="tx1"/>
        </a:solidFill>
        <a:latin typeface="+mn-lt"/>
        <a:ea typeface="+mn-ea"/>
        <a:cs typeface="+mn-cs"/>
      </a:defRPr>
    </a:lvl8pPr>
    <a:lvl9pPr marL="3657011" algn="l" defTabSz="914252"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9"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2"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CCFF99"/>
    <a:srgbClr val="CCFFCC"/>
    <a:srgbClr val="FFFFCC"/>
    <a:srgbClr val="4EA4B8"/>
    <a:srgbClr val="008272"/>
    <a:srgbClr val="6095A6"/>
    <a:srgbClr val="299480"/>
    <a:srgbClr val="299497"/>
    <a:srgbClr val="00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195" autoAdjust="0"/>
    <p:restoredTop sz="64442" autoAdjust="0"/>
  </p:normalViewPr>
  <p:slideViewPr>
    <p:cSldViewPr snapToGrid="0">
      <p:cViewPr varScale="1">
        <p:scale>
          <a:sx n="75" d="100"/>
          <a:sy n="75" d="100"/>
        </p:scale>
        <p:origin x="1956" y="54"/>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66" d="100"/>
        <a:sy n="66" d="100"/>
      </p:scale>
      <p:origin x="0" y="2952"/>
    </p:cViewPr>
  </p:sorterViewPr>
  <p:notesViewPr>
    <p:cSldViewPr snapToGrid="0">
      <p:cViewPr varScale="1">
        <p:scale>
          <a:sx n="97" d="100"/>
          <a:sy n="97" d="100"/>
        </p:scale>
        <p:origin x="3492" y="78"/>
      </p:cViewPr>
      <p:guideLst>
        <p:guide orient="horz" pos="2928"/>
        <p:guide pos="220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gs" Target="tags/tag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package" Target="../embeddings/Microsoft_Excel_Worksheet2.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pieChart>
        <c:varyColors val="1"/>
        <c:ser>
          <c:idx val="0"/>
          <c:order val="0"/>
          <c:dPt>
            <c:idx val="0"/>
            <c:bubble3D val="0"/>
            <c:spPr>
              <a:solidFill>
                <a:schemeClr val="accent6"/>
              </a:solidFill>
              <a:ln>
                <a:noFill/>
              </a:ln>
              <a:effectLst>
                <a:outerShdw blurRad="63500" sx="102000" sy="102000" algn="ctr" rotWithShape="0">
                  <a:prstClr val="black">
                    <a:alpha val="20000"/>
                  </a:prstClr>
                </a:outerShdw>
              </a:effectLst>
            </c:spPr>
          </c:dPt>
          <c:dPt>
            <c:idx val="1"/>
            <c:bubble3D val="0"/>
            <c:spPr>
              <a:solidFill>
                <a:schemeClr val="accent5"/>
              </a:solidFill>
              <a:ln>
                <a:noFill/>
              </a:ln>
              <a:effectLst>
                <a:outerShdw blurRad="63500" sx="102000" sy="102000" algn="ctr" rotWithShape="0">
                  <a:prstClr val="black">
                    <a:alpha val="20000"/>
                  </a:prstClr>
                </a:outerShdw>
              </a:effectLst>
            </c:spPr>
          </c:dPt>
          <c:dPt>
            <c:idx val="2"/>
            <c:bubble3D val="0"/>
            <c:spPr>
              <a:solidFill>
                <a:schemeClr val="accent2">
                  <a:lumMod val="75000"/>
                </a:schemeClr>
              </a:solidFill>
              <a:ln>
                <a:noFill/>
              </a:ln>
              <a:effectLst>
                <a:outerShdw blurRad="63500" sx="102000" sy="102000" algn="ctr" rotWithShape="0">
                  <a:prstClr val="black">
                    <a:alpha val="20000"/>
                  </a:prstClr>
                </a:outerShdw>
              </a:effectLst>
            </c:spPr>
          </c:dPt>
          <c:dPt>
            <c:idx val="3"/>
            <c:bubble3D val="0"/>
            <c:spPr>
              <a:solidFill>
                <a:schemeClr val="accent6">
                  <a:lumMod val="60000"/>
                </a:schemeClr>
              </a:solidFill>
              <a:ln>
                <a:noFill/>
              </a:ln>
              <a:effectLst>
                <a:outerShdw blurRad="63500" sx="102000" sy="102000" algn="ctr" rotWithShape="0">
                  <a:prstClr val="black">
                    <a:alpha val="20000"/>
                  </a:prstClr>
                </a:outerShdw>
              </a:effectLst>
            </c:spPr>
          </c:dPt>
          <c:dLbls>
            <c:dLbl>
              <c:idx val="0"/>
              <c:layout>
                <c:manualLayout>
                  <c:x val="0.12534337958428429"/>
                  <c:y val="2.7181048245258004E-2"/>
                </c:manualLayout>
              </c:layout>
              <c:tx>
                <c:rich>
                  <a:bodyPr rot="0" spcFirstLastPara="1" vertOverflow="clip" horzOverflow="clip" vert="horz" wrap="square" lIns="38100" tIns="19050" rIns="38100" bIns="19050" anchor="ctr" anchorCtr="1">
                    <a:noAutofit/>
                  </a:bodyPr>
                  <a:lstStyle/>
                  <a:p>
                    <a:pPr>
                      <a:defRPr sz="1000" b="1" i="0" u="none" strike="noStrike" kern="1200" baseline="0">
                        <a:solidFill>
                          <a:schemeClr val="accent6"/>
                        </a:solidFill>
                        <a:latin typeface="+mn-lt"/>
                        <a:ea typeface="+mn-ea"/>
                        <a:cs typeface="+mn-cs"/>
                      </a:defRPr>
                    </a:pPr>
                    <a:fld id="{C8A035DE-EA4B-448A-8637-BEAEF0092EB0}" type="CATEGORYNAME">
                      <a:rPr lang="en-US" sz="1600"/>
                      <a:pPr>
                        <a:defRPr/>
                      </a:pPr>
                      <a:t>[CATEGORY NAME]</a:t>
                    </a:fld>
                    <a:r>
                      <a:rPr lang="en-US" sz="1600" baseline="0" dirty="0"/>
                      <a:t>, </a:t>
                    </a:r>
                    <a:fld id="{DFB85572-EDB2-419B-B314-716F3290E29E}" type="VALUE">
                      <a:rPr lang="en-US" sz="1600" baseline="0"/>
                      <a:pPr>
                        <a:defRPr/>
                      </a:pPr>
                      <a:t>[VALUE]</a:t>
                    </a:fld>
                    <a:r>
                      <a:rPr lang="en-US" sz="1600" baseline="0" dirty="0"/>
                      <a:t>, </a:t>
                    </a:r>
                    <a:fld id="{A50EFD90-03D7-47A3-8313-B6A39613F02B}" type="PERCENTAGE">
                      <a:rPr lang="en-US" sz="1600" baseline="0"/>
                      <a:pPr>
                        <a:defRPr/>
                      </a:pPr>
                      <a:t>[PERCENTAGE]</a:t>
                    </a:fld>
                    <a:endParaRPr lang="en-US" sz="1600" baseline="0" dirty="0"/>
                  </a:p>
                </c:rich>
              </c:tx>
              <c:spPr>
                <a:solidFill>
                  <a:sysClr val="window" lastClr="FFFFFF"/>
                </a:solidFill>
                <a:ln>
                  <a:noFill/>
                </a:ln>
                <a:effectLst/>
              </c:spPr>
              <c:txPr>
                <a:bodyPr rot="0" spcFirstLastPara="1" vertOverflow="clip" horzOverflow="clip" vert="horz" wrap="square" lIns="38100" tIns="19050" rIns="38100" bIns="19050" anchor="ctr" anchorCtr="1">
                  <a:noAutofit/>
                </a:bodyPr>
                <a:lstStyle/>
                <a:p>
                  <a:pPr>
                    <a:defRPr sz="1000" b="1" i="0" u="none" strike="noStrike" kern="1200" baseline="0">
                      <a:solidFill>
                        <a:schemeClr val="accent6"/>
                      </a:solidFill>
                      <a:latin typeface="+mn-lt"/>
                      <a:ea typeface="+mn-ea"/>
                      <a:cs typeface="+mn-cs"/>
                    </a:defRPr>
                  </a:pPr>
                  <a:endParaRPr lang="en-US"/>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0.27287481786303014"/>
                      <c:h val="0.11410017046838217"/>
                    </c:manualLayout>
                  </c15:layout>
                  <c15:dlblFieldTable/>
                  <c15:showDataLabelsRange val="0"/>
                </c:ext>
              </c:extLst>
            </c:dLbl>
            <c:dLbl>
              <c:idx val="1"/>
              <c:layout>
                <c:manualLayout>
                  <c:x val="8.8888888888888892E-2"/>
                  <c:y val="0.14814814814814814"/>
                </c:manualLayout>
              </c:layout>
              <c:tx>
                <c:rich>
                  <a:bodyPr rot="0" spcFirstLastPara="1" vertOverflow="clip" horzOverflow="clip" vert="horz" wrap="square" lIns="38100" tIns="19050" rIns="38100" bIns="19050" anchor="ctr" anchorCtr="1">
                    <a:noAutofit/>
                  </a:bodyPr>
                  <a:lstStyle/>
                  <a:p>
                    <a:pPr>
                      <a:defRPr sz="1000" b="1" i="0" u="none" strike="noStrike" kern="1200" baseline="0">
                        <a:solidFill>
                          <a:schemeClr val="accent6"/>
                        </a:solidFill>
                        <a:latin typeface="+mn-lt"/>
                        <a:ea typeface="+mn-ea"/>
                        <a:cs typeface="+mn-cs"/>
                      </a:defRPr>
                    </a:pPr>
                    <a:fld id="{414318FF-6A7A-4405-9D32-38C6E4EF63CD}" type="CATEGORYNAME">
                      <a:rPr lang="en-US" sz="1600"/>
                      <a:pPr>
                        <a:defRPr/>
                      </a:pPr>
                      <a:t>[CATEGORY NAME]</a:t>
                    </a:fld>
                    <a:r>
                      <a:rPr lang="en-US" baseline="0" dirty="0"/>
                      <a:t>, </a:t>
                    </a:r>
                    <a:fld id="{ADA2AB76-1389-4D82-A91A-B14901CE2CC1}" type="VALUE">
                      <a:rPr lang="en-US" sz="1400" baseline="0"/>
                      <a:pPr>
                        <a:defRPr/>
                      </a:pPr>
                      <a:t>[VALUE]</a:t>
                    </a:fld>
                    <a:r>
                      <a:rPr lang="en-US" sz="1400" baseline="0" dirty="0"/>
                      <a:t>, </a:t>
                    </a:r>
                    <a:fld id="{44A2DDE0-6795-4459-8740-F6E1183D5A53}" type="PERCENTAGE">
                      <a:rPr lang="en-US" sz="1400" baseline="0"/>
                      <a:pPr>
                        <a:defRPr/>
                      </a:pPr>
                      <a:t>[PERCENTAGE]</a:t>
                    </a:fld>
                    <a:endParaRPr lang="en-US" sz="1400" baseline="0" dirty="0"/>
                  </a:p>
                </c:rich>
              </c:tx>
              <c:spPr>
                <a:solidFill>
                  <a:sysClr val="window" lastClr="FFFFFF"/>
                </a:solidFill>
                <a:ln>
                  <a:noFill/>
                </a:ln>
                <a:effectLst/>
              </c:spPr>
              <c:txPr>
                <a:bodyPr rot="0" spcFirstLastPara="1" vertOverflow="clip" horzOverflow="clip" vert="horz" wrap="square" lIns="38100" tIns="19050" rIns="38100" bIns="19050" anchor="ctr" anchorCtr="1">
                  <a:noAutofit/>
                </a:bodyPr>
                <a:lstStyle/>
                <a:p>
                  <a:pPr>
                    <a:defRPr sz="1000" b="1" i="0" u="none" strike="noStrike" kern="1200" baseline="0">
                      <a:solidFill>
                        <a:schemeClr val="accent5"/>
                      </a:solidFill>
                      <a:latin typeface="+mn-lt"/>
                      <a:ea typeface="+mn-ea"/>
                      <a:cs typeface="+mn-cs"/>
                    </a:defRPr>
                  </a:pPr>
                  <a:endParaRPr lang="en-US"/>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0.26998184601924757"/>
                      <c:h val="0.14039843977836103"/>
                    </c:manualLayout>
                  </c15:layout>
                  <c15:dlblFieldTable/>
                  <c15:showDataLabelsRange val="0"/>
                </c:ext>
              </c:extLst>
            </c:dLbl>
            <c:dLbl>
              <c:idx val="2"/>
              <c:layout>
                <c:manualLayout>
                  <c:x val="5.1760670812274001E-3"/>
                  <c:y val="5.5698920366912902E-2"/>
                </c:manualLayout>
              </c:layout>
              <c:tx>
                <c:rich>
                  <a:bodyPr rot="0" spcFirstLastPara="1" vertOverflow="clip" horzOverflow="clip" vert="horz" wrap="square" lIns="38100" tIns="19050" rIns="38100" bIns="19050" anchor="ctr" anchorCtr="1">
                    <a:spAutoFit/>
                  </a:bodyPr>
                  <a:lstStyle/>
                  <a:p>
                    <a:pPr>
                      <a:defRPr sz="1400" b="1" i="0" u="none" strike="noStrike" kern="1200" baseline="0">
                        <a:solidFill>
                          <a:schemeClr val="accent2">
                            <a:lumMod val="75000"/>
                          </a:schemeClr>
                        </a:solidFill>
                        <a:latin typeface="+mn-lt"/>
                        <a:ea typeface="+mn-ea"/>
                        <a:cs typeface="+mn-cs"/>
                      </a:defRPr>
                    </a:pPr>
                    <a:fld id="{DDC236E8-D597-4F0F-8E4F-90B4290BA234}" type="CATEGORYNAME">
                      <a:rPr lang="en-US" sz="1400">
                        <a:solidFill>
                          <a:schemeClr val="accent2">
                            <a:lumMod val="75000"/>
                          </a:schemeClr>
                        </a:solidFill>
                      </a:rPr>
                      <a:pPr>
                        <a:defRPr sz="1400">
                          <a:solidFill>
                            <a:schemeClr val="accent2">
                              <a:lumMod val="75000"/>
                            </a:schemeClr>
                          </a:solidFill>
                        </a:defRPr>
                      </a:pPr>
                      <a:t>[CATEGORY NAME]</a:t>
                    </a:fld>
                    <a:r>
                      <a:rPr lang="en-US" sz="1400" baseline="0">
                        <a:solidFill>
                          <a:schemeClr val="accent2">
                            <a:lumMod val="75000"/>
                          </a:schemeClr>
                        </a:solidFill>
                      </a:rPr>
                      <a:t> Permits, </a:t>
                    </a:r>
                    <a:fld id="{8C918A61-AE56-41AF-B8B3-6E7DA164ED5B}" type="VALUE">
                      <a:rPr lang="en-US" sz="1400" baseline="0">
                        <a:solidFill>
                          <a:schemeClr val="accent2">
                            <a:lumMod val="75000"/>
                          </a:schemeClr>
                        </a:solidFill>
                      </a:rPr>
                      <a:pPr>
                        <a:defRPr sz="1400">
                          <a:solidFill>
                            <a:schemeClr val="accent2">
                              <a:lumMod val="75000"/>
                            </a:schemeClr>
                          </a:solidFill>
                        </a:defRPr>
                      </a:pPr>
                      <a:t>[VALUE]</a:t>
                    </a:fld>
                    <a:r>
                      <a:rPr lang="en-US" sz="1400" baseline="0">
                        <a:solidFill>
                          <a:schemeClr val="accent2">
                            <a:lumMod val="75000"/>
                          </a:schemeClr>
                        </a:solidFill>
                      </a:rPr>
                      <a:t>, </a:t>
                    </a:r>
                    <a:fld id="{B735CFAD-38E9-499C-A5BE-DCABD1F41E47}" type="PERCENTAGE">
                      <a:rPr lang="en-US" sz="1400" baseline="0">
                        <a:solidFill>
                          <a:schemeClr val="accent2">
                            <a:lumMod val="75000"/>
                          </a:schemeClr>
                        </a:solidFill>
                      </a:rPr>
                      <a:pPr>
                        <a:defRPr sz="1400">
                          <a:solidFill>
                            <a:schemeClr val="accent2">
                              <a:lumMod val="75000"/>
                            </a:schemeClr>
                          </a:solidFill>
                        </a:defRPr>
                      </a:pPr>
                      <a:t>[PERCENTAGE]</a:t>
                    </a:fld>
                    <a:endParaRPr lang="en-US" sz="1400" baseline="0">
                      <a:solidFill>
                        <a:schemeClr val="accent2">
                          <a:lumMod val="75000"/>
                        </a:schemeClr>
                      </a:solidFill>
                    </a:endParaRPr>
                  </a:p>
                </c:rich>
              </c:tx>
              <c:spPr>
                <a:solidFill>
                  <a:sysClr val="window" lastClr="FFFFFF"/>
                </a:solidFill>
                <a:ln>
                  <a:noFill/>
                </a:ln>
                <a:effectLst/>
              </c:spPr>
              <c:txPr>
                <a:bodyPr rot="0" spcFirstLastPara="1" vertOverflow="clip" horzOverflow="clip" vert="horz" wrap="square" lIns="38100" tIns="19050" rIns="38100" bIns="19050" anchor="ctr" anchorCtr="1">
                  <a:spAutoFit/>
                </a:bodyPr>
                <a:lstStyle/>
                <a:p>
                  <a:pPr>
                    <a:defRPr sz="1400" b="1" i="0" u="none" strike="noStrike" kern="1200" baseline="0">
                      <a:solidFill>
                        <a:schemeClr val="accent2">
                          <a:lumMod val="75000"/>
                        </a:schemeClr>
                      </a:solidFill>
                      <a:latin typeface="+mn-lt"/>
                      <a:ea typeface="+mn-ea"/>
                      <a:cs typeface="+mn-cs"/>
                    </a:defRPr>
                  </a:pPr>
                  <a:endParaRPr lang="en-US"/>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0.19239629994781113"/>
                      <c:h val="0.12813729469383334"/>
                    </c:manualLayout>
                  </c15:layout>
                  <c15:dlblFieldTable/>
                  <c15:showDataLabelsRange val="0"/>
                </c:ext>
              </c:extLst>
            </c:dLbl>
            <c:dLbl>
              <c:idx val="3"/>
              <c:layout/>
              <c:spPr>
                <a:solidFill>
                  <a:sysClr val="window" lastClr="FFFFFF"/>
                </a:solidFill>
                <a:ln>
                  <a:noFill/>
                </a:ln>
                <a:effectLst/>
              </c:spPr>
              <c:txPr>
                <a:bodyPr rot="0" spcFirstLastPara="1" vertOverflow="clip" horzOverflow="clip" vert="horz" wrap="square" lIns="38100" tIns="19050" rIns="38100" bIns="19050" anchor="ctr" anchorCtr="1">
                  <a:spAutoFit/>
                </a:bodyPr>
                <a:lstStyle/>
                <a:p>
                  <a:pPr>
                    <a:defRPr sz="1400" b="1" i="0" u="none" strike="noStrike" kern="1200" baseline="0">
                      <a:solidFill>
                        <a:schemeClr val="accent6">
                          <a:lumMod val="60000"/>
                        </a:schemeClr>
                      </a:solidFill>
                      <a:latin typeface="+mn-lt"/>
                      <a:ea typeface="+mn-ea"/>
                      <a:cs typeface="+mn-cs"/>
                    </a:defRPr>
                  </a:pPr>
                  <a:endParaRPr lang="en-US"/>
                </a:p>
              </c:txPr>
              <c:dLblPos val="outEnd"/>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0.23285940276886716"/>
                      <c:h val="0.14097156869457281"/>
                    </c:manualLayout>
                  </c15:layout>
                </c:ext>
              </c:extLst>
            </c:dLbl>
            <c:spPr>
              <a:ln>
                <a:noFill/>
              </a:ln>
              <a:effectLst/>
            </c:spPr>
            <c:dLblPos val="outEnd"/>
            <c:showLegendKey val="0"/>
            <c:showVal val="1"/>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'Data-NPDES'!$A$2:$A$5</c:f>
              <c:strCache>
                <c:ptCount val="4"/>
                <c:pt idx="0">
                  <c:v>Individual Domestic</c:v>
                </c:pt>
                <c:pt idx="1">
                  <c:v>Individual Industrial </c:v>
                </c:pt>
                <c:pt idx="2">
                  <c:v>General</c:v>
                </c:pt>
                <c:pt idx="3">
                  <c:v>General Stormwater</c:v>
                </c:pt>
              </c:strCache>
            </c:strRef>
          </c:cat>
          <c:val>
            <c:numRef>
              <c:f>'Data-NPDES'!$B$2:$B$5</c:f>
              <c:numCache>
                <c:formatCode>General</c:formatCode>
                <c:ptCount val="4"/>
                <c:pt idx="0">
                  <c:v>221</c:v>
                </c:pt>
                <c:pt idx="1">
                  <c:v>130</c:v>
                </c:pt>
                <c:pt idx="2">
                  <c:v>812</c:v>
                </c:pt>
                <c:pt idx="3">
                  <c:v>2155</c:v>
                </c:pt>
              </c:numCache>
            </c:numRef>
          </c:val>
        </c:ser>
        <c:ser>
          <c:idx val="1"/>
          <c:order val="1"/>
          <c:dPt>
            <c:idx val="0"/>
            <c:bubble3D val="0"/>
            <c:spPr>
              <a:solidFill>
                <a:schemeClr val="accent6"/>
              </a:solidFill>
              <a:ln>
                <a:noFill/>
              </a:ln>
              <a:effectLst>
                <a:outerShdw blurRad="63500" sx="102000" sy="102000" algn="ctr" rotWithShape="0">
                  <a:prstClr val="black">
                    <a:alpha val="20000"/>
                  </a:prstClr>
                </a:outerShdw>
              </a:effectLst>
            </c:spPr>
          </c:dPt>
          <c:dPt>
            <c:idx val="1"/>
            <c:bubble3D val="0"/>
            <c:spPr>
              <a:solidFill>
                <a:schemeClr val="accent5"/>
              </a:solidFill>
              <a:ln>
                <a:noFill/>
              </a:ln>
              <a:effectLst>
                <a:outerShdw blurRad="63500" sx="102000" sy="102000" algn="ctr" rotWithShape="0">
                  <a:prstClr val="black">
                    <a:alpha val="20000"/>
                  </a:prstClr>
                </a:outerShdw>
              </a:effectLst>
            </c:spPr>
          </c:dPt>
          <c:dPt>
            <c:idx val="2"/>
            <c:bubble3D val="0"/>
            <c:spPr>
              <a:solidFill>
                <a:schemeClr val="accent4"/>
              </a:solidFill>
              <a:ln>
                <a:noFill/>
              </a:ln>
              <a:effectLst>
                <a:outerShdw blurRad="63500" sx="102000" sy="102000" algn="ctr" rotWithShape="0">
                  <a:prstClr val="black">
                    <a:alpha val="20000"/>
                  </a:prstClr>
                </a:outerShdw>
              </a:effectLst>
            </c:spPr>
          </c:dPt>
          <c:dPt>
            <c:idx val="3"/>
            <c:bubble3D val="0"/>
            <c:spPr>
              <a:solidFill>
                <a:schemeClr val="accent6">
                  <a:lumMod val="60000"/>
                </a:schemeClr>
              </a:solidFill>
              <a:ln>
                <a:noFill/>
              </a:ln>
              <a:effectLst>
                <a:outerShdw blurRad="63500" sx="102000" sy="102000" algn="ctr" rotWithShape="0">
                  <a:prstClr val="black">
                    <a:alpha val="20000"/>
                  </a:prstClr>
                </a:outerShdw>
              </a:effectLst>
            </c:spPr>
          </c:dPt>
          <c:dLbls>
            <c:dLbl>
              <c:idx val="0"/>
              <c:spPr>
                <a:solidFill>
                  <a:schemeClr val="lt1"/>
                </a:solidFill>
                <a:ln>
                  <a:solidFill>
                    <a:schemeClr val="accent6"/>
                  </a:solidFill>
                </a:ln>
                <a:effectLst/>
              </c:spPr>
              <c:txPr>
                <a:bodyPr rot="0" spcFirstLastPara="1" vertOverflow="clip" horzOverflow="clip" vert="horz" wrap="square" lIns="38100" tIns="19050" rIns="38100" bIns="19050" anchor="ctr" anchorCtr="1">
                  <a:spAutoFit/>
                </a:bodyPr>
                <a:lstStyle/>
                <a:p>
                  <a:pPr>
                    <a:defRPr sz="1000" b="1" i="0" u="none" strike="noStrike" kern="1200" baseline="0">
                      <a:solidFill>
                        <a:schemeClr val="accent6"/>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dLbl>
              <c:idx val="1"/>
              <c:spPr>
                <a:solidFill>
                  <a:schemeClr val="lt1"/>
                </a:solidFill>
                <a:ln>
                  <a:solidFill>
                    <a:schemeClr val="accent5"/>
                  </a:solidFill>
                </a:ln>
                <a:effectLst/>
              </c:spPr>
              <c:txPr>
                <a:bodyPr rot="0" spcFirstLastPara="1" vertOverflow="clip" horzOverflow="clip" vert="horz" wrap="square" lIns="38100" tIns="19050" rIns="38100" bIns="19050" anchor="ctr" anchorCtr="1">
                  <a:spAutoFit/>
                </a:bodyPr>
                <a:lstStyle/>
                <a:p>
                  <a:pPr>
                    <a:defRPr sz="1000" b="1" i="0" u="none" strike="noStrike" kern="1200" baseline="0">
                      <a:solidFill>
                        <a:schemeClr val="accent5"/>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dLbl>
              <c:idx val="2"/>
              <c:spPr>
                <a:solidFill>
                  <a:schemeClr val="lt1"/>
                </a:solidFill>
                <a:ln>
                  <a:solidFill>
                    <a:schemeClr val="accent4"/>
                  </a:solidFill>
                </a:ln>
                <a:effectLst/>
              </c:spPr>
              <c:txPr>
                <a:bodyPr rot="0" spcFirstLastPara="1" vertOverflow="clip" horzOverflow="clip" vert="horz" wrap="square" lIns="38100" tIns="19050" rIns="38100" bIns="19050" anchor="ctr" anchorCtr="1">
                  <a:spAutoFit/>
                </a:bodyPr>
                <a:lstStyle/>
                <a:p>
                  <a:pPr>
                    <a:defRPr sz="1000" b="1" i="0" u="none" strike="noStrike" kern="1200" baseline="0">
                      <a:solidFill>
                        <a:schemeClr val="accent4"/>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dLbl>
              <c:idx val="3"/>
              <c:spPr>
                <a:solidFill>
                  <a:schemeClr val="lt1"/>
                </a:solidFill>
                <a:ln>
                  <a:solidFill>
                    <a:schemeClr val="accent6">
                      <a:lumMod val="60000"/>
                    </a:schemeClr>
                  </a:solidFill>
                </a:ln>
                <a:effectLst/>
              </c:spPr>
              <c:txPr>
                <a:bodyPr rot="0" spcFirstLastPara="1" vertOverflow="clip" horzOverflow="clip" vert="horz" wrap="square" lIns="38100" tIns="19050" rIns="38100" bIns="19050" anchor="ctr" anchorCtr="1">
                  <a:spAutoFit/>
                </a:bodyPr>
                <a:lstStyle/>
                <a:p>
                  <a:pPr>
                    <a:defRPr sz="1000" b="1" i="0" u="none" strike="noStrike" kern="1200" baseline="0">
                      <a:solidFill>
                        <a:schemeClr val="accent6">
                          <a:lumMod val="60000"/>
                        </a:schemeClr>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spPr>
              <a:effectLst/>
            </c:spPr>
            <c:dLblPos val="outEnd"/>
            <c:showLegendKey val="0"/>
            <c:showVal val="0"/>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'Data-NPDES'!$A$2:$A$5</c:f>
              <c:strCache>
                <c:ptCount val="4"/>
                <c:pt idx="0">
                  <c:v>Individual Domestic</c:v>
                </c:pt>
                <c:pt idx="1">
                  <c:v>Individual Industrial </c:v>
                </c:pt>
                <c:pt idx="2">
                  <c:v>General</c:v>
                </c:pt>
                <c:pt idx="3">
                  <c:v>General Stormwater</c:v>
                </c:pt>
              </c:strCache>
            </c:strRef>
          </c:cat>
          <c:val>
            <c:numRef>
              <c:f>'Data-NPDES'!$C$2:$C$5</c:f>
              <c:numCache>
                <c:formatCode>0.00%</c:formatCode>
                <c:ptCount val="4"/>
                <c:pt idx="0">
                  <c:v>6.6606389391199519E-2</c:v>
                </c:pt>
                <c:pt idx="1">
                  <c:v>3.9180229053646778E-2</c:v>
                </c:pt>
                <c:pt idx="2">
                  <c:v>0.24472573839662448</c:v>
                </c:pt>
                <c:pt idx="3">
                  <c:v>0.64948764315852925</c:v>
                </c:pt>
              </c:numCache>
            </c:numRef>
          </c:val>
        </c:ser>
        <c:dLbls>
          <c:dLblPos val="outEnd"/>
          <c:showLegendKey val="0"/>
          <c:showVal val="0"/>
          <c:showCatName val="0"/>
          <c:showSerName val="0"/>
          <c:showPercent val="0"/>
          <c:showBubbleSize val="0"/>
          <c:showLeaderLines val="0"/>
        </c:dLbls>
        <c:firstSliceAng val="0"/>
      </c:pieChart>
      <c:spPr>
        <a:noFill/>
        <a:ln>
          <a:noFill/>
        </a:ln>
        <a:effectLst/>
      </c:spPr>
    </c:plotArea>
    <c:plotVisOnly val="1"/>
    <c:dispBlanksAs val="gap"/>
    <c:showDLblsOverMax val="0"/>
  </c:chart>
  <c:spPr>
    <a:noFill/>
    <a:ln>
      <a:noFill/>
    </a:ln>
    <a:effectLst/>
  </c:spPr>
  <c:txPr>
    <a:bodyPr/>
    <a:lstStyle/>
    <a:p>
      <a:pPr>
        <a:defRPr/>
      </a:pPr>
      <a:endParaRPr lang="en-US"/>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pieChart>
        <c:varyColors val="1"/>
        <c:ser>
          <c:idx val="0"/>
          <c:order val="0"/>
          <c:dPt>
            <c:idx val="0"/>
            <c:bubble3D val="0"/>
            <c:spPr>
              <a:solidFill>
                <a:srgbClr val="C00000"/>
              </a:solidFill>
              <a:ln>
                <a:noFill/>
              </a:ln>
              <a:effectLst>
                <a:outerShdw blurRad="63500" sx="102000" sy="102000" algn="ctr" rotWithShape="0">
                  <a:prstClr val="black">
                    <a:alpha val="20000"/>
                  </a:prstClr>
                </a:outerShdw>
              </a:effectLst>
            </c:spPr>
          </c:dPt>
          <c:dPt>
            <c:idx val="1"/>
            <c:bubble3D val="0"/>
            <c:spPr>
              <a:solidFill>
                <a:schemeClr val="accent5"/>
              </a:solidFill>
              <a:ln>
                <a:noFill/>
              </a:ln>
              <a:effectLst>
                <a:outerShdw blurRad="63500" sx="102000" sy="102000" algn="ctr" rotWithShape="0">
                  <a:prstClr val="black">
                    <a:alpha val="20000"/>
                  </a:prstClr>
                </a:outerShdw>
              </a:effectLst>
            </c:spPr>
          </c:dPt>
          <c:dPt>
            <c:idx val="2"/>
            <c:bubble3D val="0"/>
            <c:spPr>
              <a:solidFill>
                <a:srgbClr val="FF0000"/>
              </a:solidFill>
              <a:ln>
                <a:noFill/>
              </a:ln>
              <a:effectLst>
                <a:outerShdw blurRad="63500" sx="102000" sy="102000" algn="ctr" rotWithShape="0">
                  <a:prstClr val="black">
                    <a:alpha val="20000"/>
                  </a:prstClr>
                </a:outerShdw>
              </a:effectLst>
            </c:spPr>
          </c:dPt>
          <c:dPt>
            <c:idx val="3"/>
            <c:bubble3D val="0"/>
            <c:spPr>
              <a:solidFill>
                <a:schemeClr val="accent6">
                  <a:lumMod val="60000"/>
                </a:schemeClr>
              </a:solidFill>
              <a:ln>
                <a:noFill/>
              </a:ln>
              <a:effectLst>
                <a:outerShdw blurRad="63500" sx="102000" sy="102000" algn="ctr" rotWithShape="0">
                  <a:prstClr val="black">
                    <a:alpha val="20000"/>
                  </a:prstClr>
                </a:outerShdw>
              </a:effectLst>
            </c:spPr>
          </c:dPt>
          <c:dPt>
            <c:idx val="4"/>
            <c:bubble3D val="0"/>
            <c:spPr>
              <a:solidFill>
                <a:schemeClr val="accent5">
                  <a:lumMod val="60000"/>
                </a:schemeClr>
              </a:solidFill>
              <a:ln>
                <a:noFill/>
              </a:ln>
              <a:effectLst>
                <a:outerShdw blurRad="63500" sx="102000" sy="102000" algn="ctr" rotWithShape="0">
                  <a:prstClr val="black">
                    <a:alpha val="20000"/>
                  </a:prstClr>
                </a:outerShdw>
              </a:effectLst>
            </c:spPr>
          </c:dPt>
          <c:dPt>
            <c:idx val="5"/>
            <c:bubble3D val="0"/>
            <c:spPr>
              <a:solidFill>
                <a:schemeClr val="accent4">
                  <a:lumMod val="60000"/>
                </a:schemeClr>
              </a:solidFill>
              <a:ln>
                <a:noFill/>
              </a:ln>
              <a:effectLst>
                <a:outerShdw blurRad="63500" sx="102000" sy="102000" algn="ctr" rotWithShape="0">
                  <a:prstClr val="black">
                    <a:alpha val="20000"/>
                  </a:prstClr>
                </a:outerShdw>
              </a:effectLst>
            </c:spPr>
          </c:dPt>
          <c:dLbls>
            <c:dLbl>
              <c:idx val="0"/>
              <c:layout>
                <c:manualLayout>
                  <c:x val="6.1898193897369572E-3"/>
                  <c:y val="2.2938635072716762E-4"/>
                </c:manualLayout>
              </c:layout>
              <c:tx>
                <c:rich>
                  <a:bodyPr rot="0" spcFirstLastPara="1" vertOverflow="clip" horzOverflow="clip" vert="horz" wrap="square" lIns="38100" tIns="19050" rIns="38100" bIns="19050" anchor="ctr" anchorCtr="1">
                    <a:spAutoFit/>
                  </a:bodyPr>
                  <a:lstStyle/>
                  <a:p>
                    <a:pPr>
                      <a:defRPr sz="1600" b="1" i="0" u="none" strike="noStrike" kern="1200" baseline="0">
                        <a:ln>
                          <a:noFill/>
                        </a:ln>
                        <a:solidFill>
                          <a:srgbClr val="C00000"/>
                        </a:solidFill>
                        <a:latin typeface="+mn-lt"/>
                        <a:ea typeface="+mn-ea"/>
                        <a:cs typeface="+mn-cs"/>
                      </a:defRPr>
                    </a:pPr>
                    <a:fld id="{DE07912F-5F93-47FE-9996-C02062BCCF20}" type="CATEGORYNAME">
                      <a:rPr lang="en-US" sz="1600">
                        <a:ln>
                          <a:noFill/>
                        </a:ln>
                        <a:solidFill>
                          <a:srgbClr val="C00000"/>
                        </a:solidFill>
                      </a:rPr>
                      <a:pPr>
                        <a:defRPr sz="1600">
                          <a:ln>
                            <a:noFill/>
                          </a:ln>
                          <a:solidFill>
                            <a:srgbClr val="C00000"/>
                          </a:solidFill>
                        </a:defRPr>
                      </a:pPr>
                      <a:t>[CATEGORY NAME]</a:t>
                    </a:fld>
                    <a:r>
                      <a:rPr lang="en-US" sz="1600" baseline="0" dirty="0">
                        <a:ln>
                          <a:noFill/>
                        </a:ln>
                        <a:solidFill>
                          <a:srgbClr val="C00000"/>
                        </a:solidFill>
                      </a:rPr>
                      <a:t>, </a:t>
                    </a:r>
                    <a:fld id="{36B1B805-80EE-4478-813D-9A954795905B}" type="VALUE">
                      <a:rPr lang="en-US" sz="1600" baseline="0">
                        <a:ln>
                          <a:noFill/>
                        </a:ln>
                        <a:solidFill>
                          <a:srgbClr val="C00000"/>
                        </a:solidFill>
                      </a:rPr>
                      <a:pPr>
                        <a:defRPr sz="1600">
                          <a:ln>
                            <a:noFill/>
                          </a:ln>
                          <a:solidFill>
                            <a:srgbClr val="C00000"/>
                          </a:solidFill>
                        </a:defRPr>
                      </a:pPr>
                      <a:t>[VALUE]</a:t>
                    </a:fld>
                    <a:r>
                      <a:rPr lang="en-US" sz="1600" baseline="0" dirty="0">
                        <a:ln>
                          <a:noFill/>
                        </a:ln>
                        <a:solidFill>
                          <a:srgbClr val="C00000"/>
                        </a:solidFill>
                      </a:rPr>
                      <a:t>, </a:t>
                    </a:r>
                    <a:fld id="{832645E5-9279-4529-BB9B-EAA8F865E459}" type="PERCENTAGE">
                      <a:rPr lang="en-US" sz="1600" baseline="0">
                        <a:ln>
                          <a:noFill/>
                        </a:ln>
                        <a:solidFill>
                          <a:srgbClr val="C00000"/>
                        </a:solidFill>
                      </a:rPr>
                      <a:pPr>
                        <a:defRPr sz="1600">
                          <a:ln>
                            <a:noFill/>
                          </a:ln>
                          <a:solidFill>
                            <a:srgbClr val="C00000"/>
                          </a:solidFill>
                        </a:defRPr>
                      </a:pPr>
                      <a:t>[PERCENTAGE]</a:t>
                    </a:fld>
                    <a:endParaRPr lang="en-US" sz="1600" baseline="0" dirty="0">
                      <a:ln>
                        <a:noFill/>
                      </a:ln>
                      <a:solidFill>
                        <a:srgbClr val="C00000"/>
                      </a:solidFill>
                    </a:endParaRPr>
                  </a:p>
                </c:rich>
              </c:tx>
              <c:spPr>
                <a:solidFill>
                  <a:sysClr val="window" lastClr="FFFFFF"/>
                </a:solidFill>
                <a:ln>
                  <a:noFill/>
                </a:ln>
                <a:effectLst/>
              </c:spPr>
              <c:txPr>
                <a:bodyPr rot="0" spcFirstLastPara="1" vertOverflow="clip" horzOverflow="clip" vert="horz" wrap="square" lIns="38100" tIns="19050" rIns="38100" bIns="19050" anchor="ctr" anchorCtr="1">
                  <a:spAutoFit/>
                </a:bodyPr>
                <a:lstStyle/>
                <a:p>
                  <a:pPr>
                    <a:defRPr sz="1600" b="1" i="0" u="none" strike="noStrike" kern="1200" baseline="0">
                      <a:ln>
                        <a:noFill/>
                      </a:ln>
                      <a:solidFill>
                        <a:srgbClr val="C00000"/>
                      </a:solidFill>
                      <a:latin typeface="+mn-lt"/>
                      <a:ea typeface="+mn-ea"/>
                      <a:cs typeface="+mn-cs"/>
                    </a:defRPr>
                  </a:pPr>
                  <a:endParaRPr lang="en-US"/>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0.23859832661762351"/>
                      <c:h val="0.110071470006258"/>
                    </c:manualLayout>
                  </c15:layout>
                  <c15:dlblFieldTable/>
                  <c15:showDataLabelsRange val="0"/>
                </c:ext>
              </c:extLst>
            </c:dLbl>
            <c:dLbl>
              <c:idx val="1"/>
              <c:layout>
                <c:manualLayout>
                  <c:x val="-5.5557403916059785E-3"/>
                  <c:y val="5.3543507497585963E-2"/>
                </c:manualLayout>
              </c:layout>
              <c:spPr>
                <a:solidFill>
                  <a:sysClr val="window" lastClr="FFFFFF"/>
                </a:solidFill>
                <a:ln>
                  <a:noFill/>
                </a:ln>
                <a:effectLst/>
              </c:spPr>
              <c:txPr>
                <a:bodyPr rot="0" spcFirstLastPara="1" vertOverflow="clip" horzOverflow="clip" vert="horz" wrap="square" lIns="38100" tIns="19050" rIns="38100" bIns="19050" anchor="ctr" anchorCtr="1">
                  <a:spAutoFit/>
                </a:bodyPr>
                <a:lstStyle/>
                <a:p>
                  <a:pPr>
                    <a:defRPr sz="1600" b="1" i="0" u="none" strike="noStrike" kern="1200" baseline="0">
                      <a:solidFill>
                        <a:schemeClr val="accent5"/>
                      </a:solidFill>
                      <a:latin typeface="+mn-lt"/>
                      <a:ea typeface="+mn-ea"/>
                      <a:cs typeface="+mn-cs"/>
                    </a:defRPr>
                  </a:pPr>
                  <a:endParaRPr lang="en-US"/>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0.23297918746072227"/>
                      <c:h val="0.11107081866897796"/>
                    </c:manualLayout>
                  </c15:layout>
                </c:ext>
              </c:extLst>
            </c:dLbl>
            <c:dLbl>
              <c:idx val="2"/>
              <c:layout>
                <c:manualLayout>
                  <c:x val="-2.0702253767574855E-2"/>
                  <c:y val="0.17049489483775565"/>
                </c:manualLayout>
              </c:layout>
              <c:spPr>
                <a:solidFill>
                  <a:sysClr val="window" lastClr="FFFFFF"/>
                </a:solidFill>
                <a:ln>
                  <a:noFill/>
                </a:ln>
                <a:effectLst/>
              </c:spPr>
              <c:txPr>
                <a:bodyPr rot="0" spcFirstLastPara="1" vertOverflow="clip" horzOverflow="clip" vert="horz" wrap="square" lIns="38100" tIns="19050" rIns="38100" bIns="19050" anchor="ctr" anchorCtr="1">
                  <a:spAutoFit/>
                </a:bodyPr>
                <a:lstStyle/>
                <a:p>
                  <a:pPr>
                    <a:defRPr sz="1600" b="1" i="0" u="none" strike="noStrike" kern="1200" baseline="0">
                      <a:solidFill>
                        <a:srgbClr val="FF0000"/>
                      </a:solidFill>
                      <a:latin typeface="+mn-lt"/>
                      <a:ea typeface="+mn-ea"/>
                      <a:cs typeface="+mn-cs"/>
                    </a:defRPr>
                  </a:pPr>
                  <a:endParaRPr lang="en-US"/>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0.26167843456187689"/>
                      <c:h val="0.1626452818820126"/>
                    </c:manualLayout>
                  </c15:layout>
                </c:ext>
              </c:extLst>
            </c:dLbl>
            <c:dLbl>
              <c:idx val="3"/>
              <c:layout>
                <c:manualLayout>
                  <c:x val="-3.758980380588154E-2"/>
                  <c:y val="-0.30243442740579263"/>
                </c:manualLayout>
              </c:layout>
              <c:tx>
                <c:rich>
                  <a:bodyPr rot="0" spcFirstLastPara="1" vertOverflow="clip" horzOverflow="clip" vert="horz" wrap="square" lIns="38100" tIns="19050" rIns="38100" bIns="19050" anchor="ctr" anchorCtr="1">
                    <a:spAutoFit/>
                  </a:bodyPr>
                  <a:lstStyle/>
                  <a:p>
                    <a:pPr>
                      <a:defRPr sz="1600" b="1" i="0" u="none" strike="noStrike" kern="1200" baseline="0">
                        <a:solidFill>
                          <a:schemeClr val="accent6"/>
                        </a:solidFill>
                        <a:latin typeface="+mn-lt"/>
                        <a:ea typeface="+mn-ea"/>
                        <a:cs typeface="+mn-cs"/>
                      </a:defRPr>
                    </a:pPr>
                    <a:fld id="{389C8816-3B29-4765-B985-839BE21D8603}" type="CATEGORYNAME">
                      <a:rPr lang="en-US" sz="1600"/>
                      <a:pPr>
                        <a:defRPr sz="1600">
                          <a:solidFill>
                            <a:schemeClr val="accent6"/>
                          </a:solidFill>
                        </a:defRPr>
                      </a:pPr>
                      <a:t>[CATEGORY NAME]</a:t>
                    </a:fld>
                    <a:r>
                      <a:rPr lang="en-US" sz="1600"/>
                      <a:t> Permits</a:t>
                    </a:r>
                    <a:r>
                      <a:rPr lang="en-US" sz="1600" baseline="0"/>
                      <a:t>, </a:t>
                    </a:r>
                    <a:fld id="{2FE68D84-8BF5-4752-8A5B-19F8456DD6AF}" type="VALUE">
                      <a:rPr lang="en-US" sz="1600" baseline="0"/>
                      <a:pPr>
                        <a:defRPr sz="1600">
                          <a:solidFill>
                            <a:schemeClr val="accent6"/>
                          </a:solidFill>
                        </a:defRPr>
                      </a:pPr>
                      <a:t>[VALUE]</a:t>
                    </a:fld>
                    <a:r>
                      <a:rPr lang="en-US" sz="1600" baseline="0"/>
                      <a:t>, </a:t>
                    </a:r>
                    <a:fld id="{A6CD35F6-98D7-4386-A6B8-B83DE2F8CFC5}" type="PERCENTAGE">
                      <a:rPr lang="en-US" sz="1600" baseline="0"/>
                      <a:pPr>
                        <a:defRPr sz="1600">
                          <a:solidFill>
                            <a:schemeClr val="accent6"/>
                          </a:solidFill>
                        </a:defRPr>
                      </a:pPr>
                      <a:t>[PERCENTAGE]</a:t>
                    </a:fld>
                    <a:endParaRPr lang="en-US" sz="1600" baseline="0"/>
                  </a:p>
                </c:rich>
              </c:tx>
              <c:spPr>
                <a:solidFill>
                  <a:sysClr val="window" lastClr="FFFFFF"/>
                </a:solidFill>
                <a:ln>
                  <a:noFill/>
                </a:ln>
                <a:effectLst/>
              </c:spPr>
              <c:txPr>
                <a:bodyPr rot="0" spcFirstLastPara="1" vertOverflow="clip" horzOverflow="clip" vert="horz" wrap="square" lIns="38100" tIns="19050" rIns="38100" bIns="19050" anchor="ctr" anchorCtr="1">
                  <a:spAutoFit/>
                </a:bodyPr>
                <a:lstStyle/>
                <a:p>
                  <a:pPr>
                    <a:defRPr sz="1600" b="1" i="0" u="none" strike="noStrike" kern="1200" baseline="0">
                      <a:solidFill>
                        <a:schemeClr val="accent6"/>
                      </a:solidFill>
                      <a:latin typeface="+mn-lt"/>
                      <a:ea typeface="+mn-ea"/>
                      <a:cs typeface="+mn-cs"/>
                    </a:defRPr>
                  </a:pPr>
                  <a:endParaRPr lang="en-US"/>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0.23553941320715197"/>
                      <c:h val="0.12837810427697752"/>
                    </c:manualLayout>
                  </c15:layout>
                  <c15:dlblFieldTable/>
                  <c15:showDataLabelsRange val="0"/>
                </c:ext>
              </c:extLst>
            </c:dLbl>
            <c:dLbl>
              <c:idx val="4"/>
              <c:layout>
                <c:manualLayout>
                  <c:x val="4.1933385087427451E-2"/>
                  <c:y val="4.5653327534516328E-3"/>
                </c:manualLayout>
              </c:layout>
              <c:spPr>
                <a:solidFill>
                  <a:sysClr val="window" lastClr="FFFFFF"/>
                </a:solidFill>
                <a:ln>
                  <a:noFill/>
                </a:ln>
                <a:effectLst/>
              </c:spPr>
              <c:txPr>
                <a:bodyPr rot="0" spcFirstLastPara="1" vertOverflow="clip" horzOverflow="clip" vert="horz" wrap="square" lIns="38100" tIns="19050" rIns="38100" bIns="19050" anchor="ctr" anchorCtr="1">
                  <a:spAutoFit/>
                </a:bodyPr>
                <a:lstStyle/>
                <a:p>
                  <a:pPr>
                    <a:defRPr sz="1600" b="1" i="0" u="none" strike="noStrike" kern="1200" baseline="0">
                      <a:solidFill>
                        <a:schemeClr val="accent5">
                          <a:lumMod val="60000"/>
                        </a:schemeClr>
                      </a:solidFill>
                      <a:latin typeface="+mn-lt"/>
                      <a:ea typeface="+mn-ea"/>
                      <a:cs typeface="+mn-cs"/>
                    </a:defRPr>
                  </a:pPr>
                  <a:endParaRPr lang="en-US"/>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ext>
              </c:extLst>
            </c:dLbl>
            <c:dLbl>
              <c:idx val="5"/>
              <c:layout>
                <c:manualLayout>
                  <c:x val="3.722228383423903E-3"/>
                  <c:y val="-3.8632352332489663E-2"/>
                </c:manualLayout>
              </c:layout>
              <c:spPr>
                <a:solidFill>
                  <a:sysClr val="window" lastClr="FFFFFF"/>
                </a:solidFill>
                <a:ln>
                  <a:noFill/>
                </a:ln>
                <a:effectLst/>
              </c:spPr>
              <c:txPr>
                <a:bodyPr rot="0" spcFirstLastPara="1" vertOverflow="clip" horzOverflow="clip" vert="horz" wrap="square" lIns="38100" tIns="19050" rIns="38100" bIns="19050" anchor="ctr" anchorCtr="1">
                  <a:spAutoFit/>
                </a:bodyPr>
                <a:lstStyle/>
                <a:p>
                  <a:pPr>
                    <a:defRPr sz="1600" b="1" i="0" u="none" strike="noStrike" kern="1200" baseline="0">
                      <a:solidFill>
                        <a:schemeClr val="accent4">
                          <a:lumMod val="60000"/>
                        </a:schemeClr>
                      </a:solidFill>
                      <a:latin typeface="+mn-lt"/>
                      <a:ea typeface="+mn-ea"/>
                      <a:cs typeface="+mn-cs"/>
                    </a:defRPr>
                  </a:pPr>
                  <a:endParaRPr lang="en-US"/>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0.18493610833857035"/>
                      <c:h val="0.11791717040799496"/>
                    </c:manualLayout>
                  </c15:layout>
                </c:ext>
              </c:extLst>
            </c:dLbl>
            <c:spPr>
              <a:solidFill>
                <a:sysClr val="window" lastClr="FFFFFF"/>
              </a:solidFill>
              <a:ln>
                <a:noFill/>
              </a:ln>
              <a:effectLst/>
            </c:spPr>
            <c:txPr>
              <a:bodyPr rot="0" spcFirstLastPara="1" vertOverflow="clip" horzOverflow="clip" vert="horz" wrap="square" lIns="38100" tIns="19050" rIns="38100" bIns="19050" anchor="ctr" anchorCtr="1">
                <a:spAutoFit/>
              </a:bodyPr>
              <a:lstStyle/>
              <a:p>
                <a:pPr>
                  <a:defRPr sz="1600" b="1" i="0" u="none" strike="noStrike" kern="1200" baseline="0">
                    <a:solidFill>
                      <a:schemeClr val="accent6"/>
                    </a:solidFill>
                    <a:latin typeface="+mn-lt"/>
                    <a:ea typeface="+mn-ea"/>
                    <a:cs typeface="+mn-cs"/>
                  </a:defRPr>
                </a:pPr>
                <a:endParaRPr lang="en-US"/>
              </a:p>
            </c:txPr>
            <c:dLblPos val="outEnd"/>
            <c:showLegendKey val="0"/>
            <c:showVal val="1"/>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'Data-WPCF'!$A$2:$A$7</c:f>
              <c:strCache>
                <c:ptCount val="6"/>
                <c:pt idx="0">
                  <c:v>Individual Domestic</c:v>
                </c:pt>
                <c:pt idx="1">
                  <c:v>Individual Industrial</c:v>
                </c:pt>
                <c:pt idx="2">
                  <c:v>Individual Stormwater</c:v>
                </c:pt>
                <c:pt idx="3">
                  <c:v>General</c:v>
                </c:pt>
                <c:pt idx="4">
                  <c:v>Individual Onsite</c:v>
                </c:pt>
                <c:pt idx="5">
                  <c:v>General Onsite</c:v>
                </c:pt>
              </c:strCache>
            </c:strRef>
          </c:cat>
          <c:val>
            <c:numRef>
              <c:f>'Data-WPCF'!$B$2:$B$7</c:f>
              <c:numCache>
                <c:formatCode>General</c:formatCode>
                <c:ptCount val="6"/>
                <c:pt idx="0">
                  <c:v>140</c:v>
                </c:pt>
                <c:pt idx="1">
                  <c:v>53</c:v>
                </c:pt>
                <c:pt idx="2">
                  <c:v>44</c:v>
                </c:pt>
                <c:pt idx="3">
                  <c:v>1941</c:v>
                </c:pt>
                <c:pt idx="4">
                  <c:v>687</c:v>
                </c:pt>
                <c:pt idx="5">
                  <c:v>41</c:v>
                </c:pt>
              </c:numCache>
            </c:numRef>
          </c:val>
        </c:ser>
        <c:ser>
          <c:idx val="1"/>
          <c:order val="1"/>
          <c:dPt>
            <c:idx val="0"/>
            <c:bubble3D val="0"/>
            <c:spPr>
              <a:solidFill>
                <a:schemeClr val="accent6"/>
              </a:solidFill>
              <a:ln>
                <a:noFill/>
              </a:ln>
              <a:effectLst>
                <a:outerShdw blurRad="63500" sx="102000" sy="102000" algn="ctr" rotWithShape="0">
                  <a:prstClr val="black">
                    <a:alpha val="20000"/>
                  </a:prstClr>
                </a:outerShdw>
              </a:effectLst>
            </c:spPr>
          </c:dPt>
          <c:dPt>
            <c:idx val="1"/>
            <c:bubble3D val="0"/>
            <c:spPr>
              <a:solidFill>
                <a:schemeClr val="accent5"/>
              </a:solidFill>
              <a:ln>
                <a:noFill/>
              </a:ln>
              <a:effectLst>
                <a:outerShdw blurRad="63500" sx="102000" sy="102000" algn="ctr" rotWithShape="0">
                  <a:prstClr val="black">
                    <a:alpha val="20000"/>
                  </a:prstClr>
                </a:outerShdw>
              </a:effectLst>
            </c:spPr>
          </c:dPt>
          <c:dPt>
            <c:idx val="2"/>
            <c:bubble3D val="0"/>
            <c:spPr>
              <a:solidFill>
                <a:schemeClr val="accent4"/>
              </a:solidFill>
              <a:ln>
                <a:noFill/>
              </a:ln>
              <a:effectLst>
                <a:outerShdw blurRad="63500" sx="102000" sy="102000" algn="ctr" rotWithShape="0">
                  <a:prstClr val="black">
                    <a:alpha val="20000"/>
                  </a:prstClr>
                </a:outerShdw>
              </a:effectLst>
            </c:spPr>
          </c:dPt>
          <c:dPt>
            <c:idx val="3"/>
            <c:bubble3D val="0"/>
            <c:spPr>
              <a:solidFill>
                <a:schemeClr val="accent6">
                  <a:lumMod val="60000"/>
                </a:schemeClr>
              </a:solidFill>
              <a:ln>
                <a:noFill/>
              </a:ln>
              <a:effectLst>
                <a:outerShdw blurRad="63500" sx="102000" sy="102000" algn="ctr" rotWithShape="0">
                  <a:prstClr val="black">
                    <a:alpha val="20000"/>
                  </a:prstClr>
                </a:outerShdw>
              </a:effectLst>
            </c:spPr>
          </c:dPt>
          <c:dPt>
            <c:idx val="4"/>
            <c:bubble3D val="0"/>
            <c:spPr>
              <a:solidFill>
                <a:schemeClr val="accent5">
                  <a:lumMod val="60000"/>
                </a:schemeClr>
              </a:solidFill>
              <a:ln>
                <a:noFill/>
              </a:ln>
              <a:effectLst>
                <a:outerShdw blurRad="63500" sx="102000" sy="102000" algn="ctr" rotWithShape="0">
                  <a:prstClr val="black">
                    <a:alpha val="20000"/>
                  </a:prstClr>
                </a:outerShdw>
              </a:effectLst>
            </c:spPr>
          </c:dPt>
          <c:dPt>
            <c:idx val="5"/>
            <c:bubble3D val="0"/>
            <c:spPr>
              <a:solidFill>
                <a:schemeClr val="accent4">
                  <a:lumMod val="60000"/>
                </a:schemeClr>
              </a:solidFill>
              <a:ln>
                <a:noFill/>
              </a:ln>
              <a:effectLst>
                <a:outerShdw blurRad="63500" sx="102000" sy="102000" algn="ctr" rotWithShape="0">
                  <a:prstClr val="black">
                    <a:alpha val="20000"/>
                  </a:prstClr>
                </a:outerShdw>
              </a:effectLst>
            </c:spPr>
          </c:dPt>
          <c:dLbls>
            <c:dLbl>
              <c:idx val="0"/>
              <c:spPr>
                <a:solidFill>
                  <a:schemeClr val="lt1"/>
                </a:solidFill>
                <a:ln>
                  <a:solidFill>
                    <a:schemeClr val="accent6"/>
                  </a:solidFill>
                </a:ln>
                <a:effectLst/>
              </c:spPr>
              <c:txPr>
                <a:bodyPr rot="0" spcFirstLastPara="1" vertOverflow="clip" horzOverflow="clip" vert="horz" wrap="square" lIns="38100" tIns="19050" rIns="38100" bIns="19050" anchor="ctr" anchorCtr="1">
                  <a:spAutoFit/>
                </a:bodyPr>
                <a:lstStyle/>
                <a:p>
                  <a:pPr>
                    <a:defRPr sz="1000" b="1" i="0" u="none" strike="noStrike" kern="1200" baseline="0">
                      <a:solidFill>
                        <a:schemeClr val="accent6"/>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dLbl>
              <c:idx val="1"/>
              <c:spPr>
                <a:solidFill>
                  <a:schemeClr val="lt1"/>
                </a:solidFill>
                <a:ln>
                  <a:solidFill>
                    <a:schemeClr val="accent5"/>
                  </a:solidFill>
                </a:ln>
                <a:effectLst/>
              </c:spPr>
              <c:txPr>
                <a:bodyPr rot="0" spcFirstLastPara="1" vertOverflow="clip" horzOverflow="clip" vert="horz" wrap="square" lIns="38100" tIns="19050" rIns="38100" bIns="19050" anchor="ctr" anchorCtr="1">
                  <a:spAutoFit/>
                </a:bodyPr>
                <a:lstStyle/>
                <a:p>
                  <a:pPr>
                    <a:defRPr sz="1000" b="1" i="0" u="none" strike="noStrike" kern="1200" baseline="0">
                      <a:solidFill>
                        <a:schemeClr val="accent5"/>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dLbl>
              <c:idx val="2"/>
              <c:spPr>
                <a:solidFill>
                  <a:schemeClr val="lt1"/>
                </a:solidFill>
                <a:ln>
                  <a:solidFill>
                    <a:schemeClr val="accent4"/>
                  </a:solidFill>
                </a:ln>
                <a:effectLst/>
              </c:spPr>
              <c:txPr>
                <a:bodyPr rot="0" spcFirstLastPara="1" vertOverflow="clip" horzOverflow="clip" vert="horz" wrap="square" lIns="38100" tIns="19050" rIns="38100" bIns="19050" anchor="ctr" anchorCtr="1">
                  <a:spAutoFit/>
                </a:bodyPr>
                <a:lstStyle/>
                <a:p>
                  <a:pPr>
                    <a:defRPr sz="1000" b="1" i="0" u="none" strike="noStrike" kern="1200" baseline="0">
                      <a:solidFill>
                        <a:schemeClr val="accent4"/>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dLbl>
              <c:idx val="3"/>
              <c:spPr>
                <a:solidFill>
                  <a:schemeClr val="lt1"/>
                </a:solidFill>
                <a:ln>
                  <a:solidFill>
                    <a:schemeClr val="accent6">
                      <a:lumMod val="60000"/>
                    </a:schemeClr>
                  </a:solidFill>
                </a:ln>
                <a:effectLst/>
              </c:spPr>
              <c:txPr>
                <a:bodyPr rot="0" spcFirstLastPara="1" vertOverflow="clip" horzOverflow="clip" vert="horz" wrap="square" lIns="38100" tIns="19050" rIns="38100" bIns="19050" anchor="ctr" anchorCtr="1">
                  <a:spAutoFit/>
                </a:bodyPr>
                <a:lstStyle/>
                <a:p>
                  <a:pPr>
                    <a:defRPr sz="1000" b="1" i="0" u="none" strike="noStrike" kern="1200" baseline="0">
                      <a:solidFill>
                        <a:schemeClr val="accent6">
                          <a:lumMod val="60000"/>
                        </a:schemeClr>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dLbl>
              <c:idx val="4"/>
              <c:spPr>
                <a:solidFill>
                  <a:schemeClr val="lt1"/>
                </a:solidFill>
                <a:ln>
                  <a:solidFill>
                    <a:schemeClr val="accent5">
                      <a:lumMod val="60000"/>
                    </a:schemeClr>
                  </a:solidFill>
                </a:ln>
                <a:effectLst/>
              </c:spPr>
              <c:txPr>
                <a:bodyPr rot="0" spcFirstLastPara="1" vertOverflow="clip" horzOverflow="clip" vert="horz" wrap="square" lIns="38100" tIns="19050" rIns="38100" bIns="19050" anchor="ctr" anchorCtr="1">
                  <a:spAutoFit/>
                </a:bodyPr>
                <a:lstStyle/>
                <a:p>
                  <a:pPr>
                    <a:defRPr sz="1000" b="1" i="0" u="none" strike="noStrike" kern="1200" baseline="0">
                      <a:solidFill>
                        <a:schemeClr val="accent5">
                          <a:lumMod val="60000"/>
                        </a:schemeClr>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dLbl>
              <c:idx val="5"/>
              <c:spPr>
                <a:solidFill>
                  <a:schemeClr val="lt1"/>
                </a:solidFill>
                <a:ln>
                  <a:solidFill>
                    <a:schemeClr val="accent4">
                      <a:lumMod val="60000"/>
                    </a:schemeClr>
                  </a:solidFill>
                </a:ln>
                <a:effectLst/>
              </c:spPr>
              <c:txPr>
                <a:bodyPr rot="0" spcFirstLastPara="1" vertOverflow="clip" horzOverflow="clip" vert="horz" wrap="square" lIns="38100" tIns="19050" rIns="38100" bIns="19050" anchor="ctr" anchorCtr="1">
                  <a:spAutoFit/>
                </a:bodyPr>
                <a:lstStyle/>
                <a:p>
                  <a:pPr>
                    <a:defRPr sz="1000" b="1" i="0" u="none" strike="noStrike" kern="1200" baseline="0">
                      <a:solidFill>
                        <a:schemeClr val="accent4">
                          <a:lumMod val="60000"/>
                        </a:schemeClr>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spPr>
              <a:solidFill>
                <a:sysClr val="window" lastClr="FFFFFF"/>
              </a:solidFill>
              <a:ln>
                <a:solidFill>
                  <a:srgbClr val="4472C4"/>
                </a:solidFill>
              </a:ln>
              <a:effectLst/>
            </c:spPr>
            <c:dLblPos val="outEnd"/>
            <c:showLegendKey val="0"/>
            <c:showVal val="0"/>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'Data-WPCF'!$A$2:$A$7</c:f>
              <c:strCache>
                <c:ptCount val="6"/>
                <c:pt idx="0">
                  <c:v>Individual Domestic</c:v>
                </c:pt>
                <c:pt idx="1">
                  <c:v>Individual Industrial</c:v>
                </c:pt>
                <c:pt idx="2">
                  <c:v>Individual Stormwater</c:v>
                </c:pt>
                <c:pt idx="3">
                  <c:v>General</c:v>
                </c:pt>
                <c:pt idx="4">
                  <c:v>Individual Onsite</c:v>
                </c:pt>
                <c:pt idx="5">
                  <c:v>General Onsite</c:v>
                </c:pt>
              </c:strCache>
            </c:strRef>
          </c:cat>
          <c:val>
            <c:numRef>
              <c:f>'Data-WPCF'!$C$2:$C$7</c:f>
              <c:numCache>
                <c:formatCode>0.00%</c:formatCode>
                <c:ptCount val="6"/>
                <c:pt idx="0">
                  <c:v>4.817618719889883E-2</c:v>
                </c:pt>
                <c:pt idx="1">
                  <c:v>1.8238128011011701E-2</c:v>
                </c:pt>
                <c:pt idx="2">
                  <c:v>1.5141087405368204E-2</c:v>
                </c:pt>
                <c:pt idx="3">
                  <c:v>0.66792842395044738</c:v>
                </c:pt>
                <c:pt idx="4">
                  <c:v>0.23640743289745356</c:v>
                </c:pt>
                <c:pt idx="5">
                  <c:v>1.4108740536820371E-2</c:v>
                </c:pt>
              </c:numCache>
            </c:numRef>
          </c:val>
        </c:ser>
        <c:dLbls>
          <c:dLblPos val="outEnd"/>
          <c:showLegendKey val="0"/>
          <c:showVal val="0"/>
          <c:showCatName val="1"/>
          <c:showSerName val="0"/>
          <c:showPercent val="0"/>
          <c:showBubbleSize val="0"/>
          <c:showLeaderLines val="0"/>
        </c:dLbls>
        <c:firstSliceAng val="89"/>
      </c:pieChart>
      <c:spPr>
        <a:noFill/>
        <a:ln>
          <a:noFill/>
        </a:ln>
        <a:effectLst/>
      </c:spPr>
    </c:plotArea>
    <c:plotVisOnly val="1"/>
    <c:dispBlanksAs val="gap"/>
    <c:showDLblsOverMax val="0"/>
  </c:chart>
  <c:spPr>
    <a:noFill/>
    <a:ln>
      <a:noFill/>
    </a:ln>
    <a:effectLst/>
  </c:spPr>
  <c:txPr>
    <a:bodyPr/>
    <a:lstStyle/>
    <a:p>
      <a:pPr>
        <a:defRPr/>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cs:styleClr val="auto"/>
    </cs:fontRef>
    <cs:defRPr sz="100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0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cs:styleClr val="auto"/>
    </cs:fontRef>
    <cs:defRPr sz="100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0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4820"/>
          </a:xfrm>
          <a:prstGeom prst="rect">
            <a:avLst/>
          </a:prstGeom>
        </p:spPr>
        <p:txBody>
          <a:bodyPr vert="horz" lIns="92446" tIns="46223" rIns="92446" bIns="46223" rtlCol="0"/>
          <a:lstStyle>
            <a:lvl1pPr algn="l">
              <a:defRPr sz="1200"/>
            </a:lvl1pPr>
          </a:lstStyle>
          <a:p>
            <a:endParaRPr lang="en-US" sz="900" dirty="0">
              <a:latin typeface="Arial" pitchFamily="34" charset="0"/>
              <a:cs typeface="Arial" pitchFamily="34" charset="0"/>
            </a:endParaRPr>
          </a:p>
        </p:txBody>
      </p:sp>
      <p:sp>
        <p:nvSpPr>
          <p:cNvPr id="3" name="Date Placeholder 2"/>
          <p:cNvSpPr>
            <a:spLocks noGrp="1"/>
          </p:cNvSpPr>
          <p:nvPr>
            <p:ph type="dt" sz="quarter" idx="1"/>
          </p:nvPr>
        </p:nvSpPr>
        <p:spPr>
          <a:xfrm>
            <a:off x="3970939" y="0"/>
            <a:ext cx="3037840" cy="464820"/>
          </a:xfrm>
          <a:prstGeom prst="rect">
            <a:avLst/>
          </a:prstGeom>
        </p:spPr>
        <p:txBody>
          <a:bodyPr vert="horz" lIns="92446" tIns="46223" rIns="92446" bIns="46223" rtlCol="0"/>
          <a:lstStyle>
            <a:lvl1pPr algn="r">
              <a:defRPr sz="1200"/>
            </a:lvl1pPr>
          </a:lstStyle>
          <a:p>
            <a:fld id="{2A1D3C7A-54F4-49B9-8880-8CF32C1BEB9A}" type="datetimeFigureOut">
              <a:rPr lang="en-US" sz="900" smtClean="0">
                <a:latin typeface="Arial" pitchFamily="34" charset="0"/>
                <a:cs typeface="Arial" pitchFamily="34" charset="0"/>
              </a:rPr>
              <a:pPr/>
              <a:t>9/6/2017</a:t>
            </a:fld>
            <a:endParaRPr lang="en-US" sz="900" dirty="0">
              <a:latin typeface="Arial" pitchFamily="34" charset="0"/>
              <a:cs typeface="Arial" pitchFamily="34" charset="0"/>
            </a:endParaRPr>
          </a:p>
        </p:txBody>
      </p:sp>
      <p:sp>
        <p:nvSpPr>
          <p:cNvPr id="4" name="Footer Placeholder 3"/>
          <p:cNvSpPr>
            <a:spLocks noGrp="1"/>
          </p:cNvSpPr>
          <p:nvPr>
            <p:ph type="ftr" sz="quarter" idx="2"/>
          </p:nvPr>
        </p:nvSpPr>
        <p:spPr>
          <a:xfrm>
            <a:off x="1" y="8829967"/>
            <a:ext cx="3037840" cy="464820"/>
          </a:xfrm>
          <a:prstGeom prst="rect">
            <a:avLst/>
          </a:prstGeom>
        </p:spPr>
        <p:txBody>
          <a:bodyPr vert="horz" lIns="92446" tIns="46223" rIns="92446" bIns="46223" rtlCol="0" anchor="b"/>
          <a:lstStyle>
            <a:lvl1pPr algn="l">
              <a:defRPr sz="1200"/>
            </a:lvl1pPr>
          </a:lstStyle>
          <a:p>
            <a:endParaRPr lang="en-US" sz="900" dirty="0">
              <a:latin typeface="Arial" pitchFamily="34" charset="0"/>
              <a:cs typeface="Arial" pitchFamily="34" charset="0"/>
            </a:endParaRPr>
          </a:p>
        </p:txBody>
      </p:sp>
      <p:sp>
        <p:nvSpPr>
          <p:cNvPr id="5" name="Slide Number Placeholder 4"/>
          <p:cNvSpPr>
            <a:spLocks noGrp="1"/>
          </p:cNvSpPr>
          <p:nvPr>
            <p:ph type="sldNum" sz="quarter" idx="3"/>
          </p:nvPr>
        </p:nvSpPr>
        <p:spPr>
          <a:xfrm>
            <a:off x="3970939" y="8829967"/>
            <a:ext cx="3037840" cy="464820"/>
          </a:xfrm>
          <a:prstGeom prst="rect">
            <a:avLst/>
          </a:prstGeom>
        </p:spPr>
        <p:txBody>
          <a:bodyPr vert="horz" lIns="92446" tIns="46223" rIns="92446" bIns="46223" rtlCol="0" anchor="b"/>
          <a:lstStyle>
            <a:lvl1pPr algn="r">
              <a:defRPr sz="1200"/>
            </a:lvl1pPr>
          </a:lstStyle>
          <a:p>
            <a:fld id="{FBA706AD-4987-49D9-85BE-B3D1E709A58E}" type="slidenum">
              <a:rPr lang="en-US" sz="900" smtClean="0">
                <a:latin typeface="Arial" pitchFamily="34" charset="0"/>
                <a:cs typeface="Arial" pitchFamily="34" charset="0"/>
              </a:rPr>
              <a:pPr/>
              <a:t>‹#›</a:t>
            </a:fld>
            <a:endParaRPr lang="en-US" sz="900" dirty="0">
              <a:latin typeface="Arial" pitchFamily="34" charset="0"/>
              <a:cs typeface="Arial" pitchFamily="34" charset="0"/>
            </a:endParaRPr>
          </a:p>
        </p:txBody>
      </p:sp>
    </p:spTree>
    <p:extLst>
      <p:ext uri="{BB962C8B-B14F-4D97-AF65-F5344CB8AC3E}">
        <p14:creationId xmlns:p14="http://schemas.microsoft.com/office/powerpoint/2010/main" val="284615044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4820"/>
          </a:xfrm>
          <a:prstGeom prst="rect">
            <a:avLst/>
          </a:prstGeom>
        </p:spPr>
        <p:txBody>
          <a:bodyPr vert="horz" lIns="92446" tIns="46223" rIns="92446" bIns="46223" rtlCol="0"/>
          <a:lstStyle>
            <a:lvl1pPr algn="l">
              <a:defRPr sz="900">
                <a:latin typeface="Arial" pitchFamily="34" charset="0"/>
                <a:cs typeface="Arial" pitchFamily="34" charset="0"/>
              </a:defRPr>
            </a:lvl1pPr>
          </a:lstStyle>
          <a:p>
            <a:endParaRPr lang="en-US" dirty="0"/>
          </a:p>
        </p:txBody>
      </p:sp>
      <p:sp>
        <p:nvSpPr>
          <p:cNvPr id="3" name="Date Placeholder 2"/>
          <p:cNvSpPr>
            <a:spLocks noGrp="1"/>
          </p:cNvSpPr>
          <p:nvPr>
            <p:ph type="dt" idx="1"/>
          </p:nvPr>
        </p:nvSpPr>
        <p:spPr>
          <a:xfrm>
            <a:off x="3970939" y="0"/>
            <a:ext cx="3037840" cy="464820"/>
          </a:xfrm>
          <a:prstGeom prst="rect">
            <a:avLst/>
          </a:prstGeom>
        </p:spPr>
        <p:txBody>
          <a:bodyPr vert="horz" lIns="92446" tIns="46223" rIns="92446" bIns="46223" rtlCol="0"/>
          <a:lstStyle>
            <a:lvl1pPr algn="r">
              <a:defRPr sz="900">
                <a:latin typeface="Arial" pitchFamily="34" charset="0"/>
                <a:cs typeface="Arial" pitchFamily="34" charset="0"/>
              </a:defRPr>
            </a:lvl1pPr>
          </a:lstStyle>
          <a:p>
            <a:fld id="{4C9D6970-2381-4A6F-8016-49E76EF02DE7}" type="datetimeFigureOut">
              <a:rPr lang="en-US" smtClean="0"/>
              <a:pPr/>
              <a:t>9/6/2017</a:t>
            </a:fld>
            <a:endParaRPr lang="en-US" dirty="0"/>
          </a:p>
        </p:txBody>
      </p:sp>
      <p:sp>
        <p:nvSpPr>
          <p:cNvPr id="4" name="Slide Image Placeholder 3"/>
          <p:cNvSpPr>
            <a:spLocks noGrp="1" noRot="1" noChangeAspect="1"/>
          </p:cNvSpPr>
          <p:nvPr>
            <p:ph type="sldImg" idx="2"/>
          </p:nvPr>
        </p:nvSpPr>
        <p:spPr>
          <a:xfrm>
            <a:off x="1181100" y="696913"/>
            <a:ext cx="4649788" cy="3486150"/>
          </a:xfrm>
          <a:prstGeom prst="rect">
            <a:avLst/>
          </a:prstGeom>
          <a:noFill/>
          <a:ln w="12700">
            <a:solidFill>
              <a:prstClr val="black"/>
            </a:solidFill>
          </a:ln>
        </p:spPr>
        <p:txBody>
          <a:bodyPr vert="horz" lIns="92446" tIns="46223" rIns="92446" bIns="46223" rtlCol="0" anchor="ctr"/>
          <a:lstStyle/>
          <a:p>
            <a:endParaRPr lang="en-US" dirty="0"/>
          </a:p>
        </p:txBody>
      </p:sp>
      <p:sp>
        <p:nvSpPr>
          <p:cNvPr id="5" name="Notes Placeholder 4"/>
          <p:cNvSpPr>
            <a:spLocks noGrp="1"/>
          </p:cNvSpPr>
          <p:nvPr>
            <p:ph type="body" sz="quarter" idx="3"/>
          </p:nvPr>
        </p:nvSpPr>
        <p:spPr>
          <a:xfrm>
            <a:off x="701041" y="4415790"/>
            <a:ext cx="5608320" cy="4183380"/>
          </a:xfrm>
          <a:prstGeom prst="rect">
            <a:avLst/>
          </a:prstGeom>
        </p:spPr>
        <p:txBody>
          <a:bodyPr vert="horz" lIns="92446" tIns="46223" rIns="92446" bIns="46223"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29967"/>
            <a:ext cx="3037840" cy="464820"/>
          </a:xfrm>
          <a:prstGeom prst="rect">
            <a:avLst/>
          </a:prstGeom>
        </p:spPr>
        <p:txBody>
          <a:bodyPr vert="horz" lIns="92446" tIns="46223" rIns="92446" bIns="46223" rtlCol="0" anchor="b"/>
          <a:lstStyle>
            <a:lvl1pPr algn="l">
              <a:defRPr sz="900">
                <a:latin typeface="Arial" pitchFamily="34" charset="0"/>
                <a:cs typeface="Arial" pitchFamily="34" charset="0"/>
              </a:defRPr>
            </a:lvl1pPr>
          </a:lstStyle>
          <a:p>
            <a:endParaRPr lang="en-US" dirty="0"/>
          </a:p>
        </p:txBody>
      </p:sp>
      <p:sp>
        <p:nvSpPr>
          <p:cNvPr id="7" name="Slide Number Placeholder 6"/>
          <p:cNvSpPr>
            <a:spLocks noGrp="1"/>
          </p:cNvSpPr>
          <p:nvPr>
            <p:ph type="sldNum" sz="quarter" idx="5"/>
          </p:nvPr>
        </p:nvSpPr>
        <p:spPr>
          <a:xfrm>
            <a:off x="3970939" y="8829967"/>
            <a:ext cx="3037840" cy="464820"/>
          </a:xfrm>
          <a:prstGeom prst="rect">
            <a:avLst/>
          </a:prstGeom>
        </p:spPr>
        <p:txBody>
          <a:bodyPr vert="horz" lIns="92446" tIns="46223" rIns="92446" bIns="46223" rtlCol="0" anchor="b"/>
          <a:lstStyle>
            <a:lvl1pPr algn="r">
              <a:defRPr sz="900">
                <a:latin typeface="Arial" pitchFamily="34" charset="0"/>
                <a:cs typeface="Arial" pitchFamily="34" charset="0"/>
              </a:defRPr>
            </a:lvl1pPr>
          </a:lstStyle>
          <a:p>
            <a:fld id="{104C5D67-D91E-40D0-AFA9-25945CB0C62E}" type="slidenum">
              <a:rPr lang="en-US" smtClean="0"/>
              <a:pPr/>
              <a:t>‹#›</a:t>
            </a:fld>
            <a:endParaRPr lang="en-US" dirty="0"/>
          </a:p>
        </p:txBody>
      </p:sp>
    </p:spTree>
    <p:extLst>
      <p:ext uri="{BB962C8B-B14F-4D97-AF65-F5344CB8AC3E}">
        <p14:creationId xmlns:p14="http://schemas.microsoft.com/office/powerpoint/2010/main" val="2242666262"/>
      </p:ext>
    </p:extLst>
  </p:cSld>
  <p:clrMap bg1="lt1" tx1="dk1" bg2="lt2" tx2="dk2" accent1="accent1" accent2="accent2" accent3="accent3" accent4="accent4" accent5="accent5" accent6="accent6" hlink="hlink" folHlink="folHlink"/>
  <p:notesStyle>
    <a:lvl1pPr marL="0" algn="l" defTabSz="914252" rtl="0" eaLnBrk="1" latinLnBrk="0" hangingPunct="1">
      <a:defRPr sz="1200" kern="1200">
        <a:solidFill>
          <a:schemeClr val="tx1"/>
        </a:solidFill>
        <a:latin typeface="+mn-lt"/>
        <a:ea typeface="+mn-ea"/>
        <a:cs typeface="+mn-cs"/>
      </a:defRPr>
    </a:lvl1pPr>
    <a:lvl2pPr marL="457126" algn="l" defTabSz="914252" rtl="0" eaLnBrk="1" latinLnBrk="0" hangingPunct="1">
      <a:defRPr sz="1200" kern="1200">
        <a:solidFill>
          <a:schemeClr val="tx1"/>
        </a:solidFill>
        <a:latin typeface="+mn-lt"/>
        <a:ea typeface="+mn-ea"/>
        <a:cs typeface="+mn-cs"/>
      </a:defRPr>
    </a:lvl2pPr>
    <a:lvl3pPr marL="914252" algn="l" defTabSz="914252" rtl="0" eaLnBrk="1" latinLnBrk="0" hangingPunct="1">
      <a:defRPr sz="1200" kern="1200">
        <a:solidFill>
          <a:schemeClr val="tx1"/>
        </a:solidFill>
        <a:latin typeface="+mn-lt"/>
        <a:ea typeface="+mn-ea"/>
        <a:cs typeface="+mn-cs"/>
      </a:defRPr>
    </a:lvl3pPr>
    <a:lvl4pPr marL="1371380" algn="l" defTabSz="914252" rtl="0" eaLnBrk="1" latinLnBrk="0" hangingPunct="1">
      <a:defRPr sz="1200" kern="1200">
        <a:solidFill>
          <a:schemeClr val="tx1"/>
        </a:solidFill>
        <a:latin typeface="+mn-lt"/>
        <a:ea typeface="+mn-ea"/>
        <a:cs typeface="+mn-cs"/>
      </a:defRPr>
    </a:lvl4pPr>
    <a:lvl5pPr marL="1828506" algn="l" defTabSz="914252" rtl="0" eaLnBrk="1" latinLnBrk="0" hangingPunct="1">
      <a:defRPr sz="1200" kern="1200">
        <a:solidFill>
          <a:schemeClr val="tx1"/>
        </a:solidFill>
        <a:latin typeface="+mn-lt"/>
        <a:ea typeface="+mn-ea"/>
        <a:cs typeface="+mn-cs"/>
      </a:defRPr>
    </a:lvl5pPr>
    <a:lvl6pPr marL="2285632" algn="l" defTabSz="914252" rtl="0" eaLnBrk="1" latinLnBrk="0" hangingPunct="1">
      <a:defRPr sz="1200" kern="1200">
        <a:solidFill>
          <a:schemeClr val="tx1"/>
        </a:solidFill>
        <a:latin typeface="+mn-lt"/>
        <a:ea typeface="+mn-ea"/>
        <a:cs typeface="+mn-cs"/>
      </a:defRPr>
    </a:lvl6pPr>
    <a:lvl7pPr marL="2742758" algn="l" defTabSz="914252" rtl="0" eaLnBrk="1" latinLnBrk="0" hangingPunct="1">
      <a:defRPr sz="1200" kern="1200">
        <a:solidFill>
          <a:schemeClr val="tx1"/>
        </a:solidFill>
        <a:latin typeface="+mn-lt"/>
        <a:ea typeface="+mn-ea"/>
        <a:cs typeface="+mn-cs"/>
      </a:defRPr>
    </a:lvl7pPr>
    <a:lvl8pPr marL="3199885" algn="l" defTabSz="914252" rtl="0" eaLnBrk="1" latinLnBrk="0" hangingPunct="1">
      <a:defRPr sz="1200" kern="1200">
        <a:solidFill>
          <a:schemeClr val="tx1"/>
        </a:solidFill>
        <a:latin typeface="+mn-lt"/>
        <a:ea typeface="+mn-ea"/>
        <a:cs typeface="+mn-cs"/>
      </a:defRPr>
    </a:lvl8pPr>
    <a:lvl9pPr marL="3657011" algn="l" defTabSz="914252"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Thank you (meeting chair? Ask Stephanie) and members of the Commission</a:t>
            </a:r>
            <a:r>
              <a:rPr lang="en-US" baseline="0" dirty="0" smtClean="0"/>
              <a:t> and Director Whitman. </a:t>
            </a:r>
            <a:endParaRPr lang="en-US" dirty="0" smtClean="0"/>
          </a:p>
          <a:p>
            <a:endParaRPr lang="en-US" dirty="0" smtClean="0"/>
          </a:p>
          <a:p>
            <a:r>
              <a:rPr lang="en-US" dirty="0" smtClean="0"/>
              <a:t>For the record I am Ron Doughten, manager of DEQ’s Water Quality Permitting </a:t>
            </a:r>
            <a:r>
              <a:rPr lang="en-US" dirty="0" smtClean="0"/>
              <a:t>&amp; </a:t>
            </a:r>
            <a:r>
              <a:rPr lang="en-US" dirty="0" smtClean="0"/>
              <a:t>Program Development </a:t>
            </a:r>
            <a:r>
              <a:rPr lang="en-US" dirty="0" smtClean="0"/>
              <a:t>Section</a:t>
            </a:r>
            <a:r>
              <a:rPr lang="en-US" baseline="0" dirty="0" smtClean="0"/>
              <a:t> and I’m here today to present DEQ’s proposed amendments to Oregon’s WQ Permitting rules contained in OAR 340 Division 45 and 71. The proposal includes a 3 percent increase to WQ permit fees and other proposed amendments that we’ll cover shortly.</a:t>
            </a:r>
          </a:p>
          <a:p>
            <a:endParaRPr lang="en-US" baseline="0" dirty="0" smtClean="0"/>
          </a:p>
          <a:p>
            <a:r>
              <a:rPr lang="en-US" baseline="0" dirty="0" smtClean="0"/>
              <a:t>With me is Mike </a:t>
            </a:r>
            <a:r>
              <a:rPr lang="en-US" baseline="0" dirty="0" err="1" smtClean="0"/>
              <a:t>Kucinski</a:t>
            </a:r>
            <a:r>
              <a:rPr lang="en-US" baseline="0" dirty="0" smtClean="0"/>
              <a:t>, our regional environmental services manager who oversees the statewide Onsite </a:t>
            </a:r>
            <a:r>
              <a:rPr lang="en-US" baseline="0" dirty="0" err="1" smtClean="0"/>
              <a:t>septics</a:t>
            </a:r>
            <a:r>
              <a:rPr lang="en-US" baseline="0" dirty="0" smtClean="0"/>
              <a:t> program. Our proposal includes a 3 percent increase for non-permit related Onsite fees.</a:t>
            </a:r>
            <a:endParaRPr lang="en-US" dirty="0" smtClean="0"/>
          </a:p>
          <a:p>
            <a:endParaRPr lang="en-US" dirty="0" smtClean="0"/>
          </a:p>
          <a:p>
            <a:r>
              <a:rPr lang="en-US" dirty="0" smtClean="0"/>
              <a:t>Also</a:t>
            </a:r>
            <a:r>
              <a:rPr lang="en-US" baseline="0" dirty="0" smtClean="0"/>
              <a:t> w</a:t>
            </a:r>
            <a:r>
              <a:rPr lang="en-US" dirty="0" smtClean="0"/>
              <a:t>ith </a:t>
            </a:r>
            <a:r>
              <a:rPr lang="en-US" dirty="0" smtClean="0"/>
              <a:t>me is William Knight, policy and program analyst for the section</a:t>
            </a:r>
            <a:r>
              <a:rPr lang="en-US" baseline="0" dirty="0" smtClean="0"/>
              <a:t> </a:t>
            </a:r>
            <a:r>
              <a:rPr lang="en-US" baseline="0" dirty="0" smtClean="0"/>
              <a:t>who will provide an overview of the rulemaking activities and key issues raised by stakeholders -- and </a:t>
            </a:r>
            <a:r>
              <a:rPr lang="en-US" baseline="0" dirty="0" smtClean="0"/>
              <a:t>Adam Coutu our Water Quality </a:t>
            </a:r>
            <a:r>
              <a:rPr lang="en-US" baseline="0" dirty="0" smtClean="0"/>
              <a:t>Budget Analyst who will provide an overview of how we determine our operating budget.</a:t>
            </a:r>
            <a:endParaRPr lang="en-US" dirty="0" smtClean="0"/>
          </a:p>
          <a:p>
            <a:endParaRPr lang="en-US" dirty="0" smtClean="0"/>
          </a:p>
          <a:p>
            <a:r>
              <a:rPr lang="en-US" dirty="0" smtClean="0"/>
              <a:t>Today’s </a:t>
            </a:r>
            <a:r>
              <a:rPr lang="en-US" dirty="0" smtClean="0"/>
              <a:t>proposal </a:t>
            </a:r>
            <a:r>
              <a:rPr lang="en-US" dirty="0" smtClean="0"/>
              <a:t>addresses fees for </a:t>
            </a:r>
            <a:r>
              <a:rPr lang="en-US" dirty="0" smtClean="0"/>
              <a:t>our WQ permits</a:t>
            </a:r>
            <a:r>
              <a:rPr lang="en-US" baseline="0" dirty="0" smtClean="0"/>
              <a:t>.</a:t>
            </a:r>
            <a:r>
              <a:rPr lang="en-US" dirty="0" smtClean="0"/>
              <a:t> There are many types of WQ permits…</a:t>
            </a:r>
            <a:endParaRPr lang="en-US" dirty="0" smtClean="0"/>
          </a:p>
          <a:p>
            <a:endParaRPr lang="en-US" dirty="0" smtClean="0"/>
          </a:p>
          <a:p>
            <a:r>
              <a:rPr lang="en-US" dirty="0" smtClean="0"/>
              <a:t>(</a:t>
            </a:r>
            <a:r>
              <a:rPr lang="en-US" dirty="0" smtClean="0"/>
              <a:t>NEXT SLIDE)</a:t>
            </a:r>
          </a:p>
          <a:p>
            <a:endParaRPr lang="en-US" dirty="0"/>
          </a:p>
        </p:txBody>
      </p:sp>
      <p:sp>
        <p:nvSpPr>
          <p:cNvPr id="4" name="Slide Number Placeholder 3"/>
          <p:cNvSpPr>
            <a:spLocks noGrp="1"/>
          </p:cNvSpPr>
          <p:nvPr>
            <p:ph type="sldNum" sz="quarter" idx="10"/>
          </p:nvPr>
        </p:nvSpPr>
        <p:spPr/>
        <p:txBody>
          <a:bodyPr/>
          <a:lstStyle/>
          <a:p>
            <a:fld id="{EAF82455-C0D0-4D1F-9AAC-DE7932F6FEA5}" type="slidenum">
              <a:rPr lang="en-US" smtClean="0"/>
              <a:pPr/>
              <a:t>1</a:t>
            </a:fld>
            <a:endParaRPr lang="en-US"/>
          </a:p>
        </p:txBody>
      </p:sp>
    </p:spTree>
    <p:extLst>
      <p:ext uri="{BB962C8B-B14F-4D97-AF65-F5344CB8AC3E}">
        <p14:creationId xmlns:p14="http://schemas.microsoft.com/office/powerpoint/2010/main" val="356973923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4463" y="781050"/>
            <a:ext cx="4181475" cy="3136900"/>
          </a:xfrm>
        </p:spPr>
      </p:sp>
      <p:sp>
        <p:nvSpPr>
          <p:cNvPr id="3" name="Notes Placeholder 2"/>
          <p:cNvSpPr>
            <a:spLocks noGrp="1"/>
          </p:cNvSpPr>
          <p:nvPr>
            <p:ph type="body" idx="1"/>
          </p:nvPr>
        </p:nvSpPr>
        <p:spPr>
          <a:xfrm>
            <a:off x="381000" y="4092892"/>
            <a:ext cx="6248400" cy="4517708"/>
          </a:xfrm>
        </p:spPr>
        <p:txBody>
          <a:bodyPr>
            <a:normAutofit/>
          </a:bodyPr>
          <a:lstStyle/>
          <a:p>
            <a:endParaRPr lang="en-US" dirty="0" smtClean="0">
              <a:cs typeface="Times New Roman" panose="02020603050405020304" pitchFamily="18" charset="0"/>
            </a:endParaRPr>
          </a:p>
          <a:p>
            <a:endParaRPr lang="en-US" dirty="0" smtClean="0">
              <a:cs typeface="Times New Roman" panose="02020603050405020304" pitchFamily="18" charset="0"/>
            </a:endParaRPr>
          </a:p>
          <a:p>
            <a:endParaRPr lang="en-US" dirty="0" smtClean="0">
              <a:cs typeface="Times New Roman" panose="02020603050405020304" pitchFamily="18" charset="0"/>
            </a:endParaRPr>
          </a:p>
          <a:p>
            <a:r>
              <a:rPr lang="en-US" b="1" i="0" u="none" dirty="0" smtClean="0">
                <a:cs typeface="Times New Roman" panose="02020603050405020304" pitchFamily="18" charset="0"/>
              </a:rPr>
              <a:t>Individual and General Permits:</a:t>
            </a:r>
            <a:endParaRPr lang="en-US" b="1" i="0" u="none" dirty="0" smtClean="0">
              <a:cs typeface="Times New Roman" panose="02020603050405020304" pitchFamily="18" charset="0"/>
            </a:endParaRPr>
          </a:p>
          <a:p>
            <a:r>
              <a:rPr lang="en-US" i="0" dirty="0" smtClean="0">
                <a:cs typeface="Times New Roman" panose="02020603050405020304" pitchFamily="18" charset="0"/>
              </a:rPr>
              <a:t>Based on recent </a:t>
            </a:r>
            <a:r>
              <a:rPr lang="en-US" i="0" dirty="0" smtClean="0">
                <a:cs typeface="Times New Roman" panose="02020603050405020304" pitchFamily="18" charset="0"/>
              </a:rPr>
              <a:t>counts</a:t>
            </a:r>
            <a:r>
              <a:rPr lang="en-US" i="0" dirty="0" smtClean="0">
                <a:cs typeface="Times New Roman" panose="02020603050405020304" pitchFamily="18" charset="0"/>
              </a:rPr>
              <a:t>, approx.</a:t>
            </a:r>
            <a:r>
              <a:rPr lang="en-US" i="0" dirty="0" smtClean="0">
                <a:solidFill>
                  <a:srgbClr val="FF0000"/>
                </a:solidFill>
                <a:cs typeface="Times New Roman" panose="02020603050405020304" pitchFamily="18" charset="0"/>
              </a:rPr>
              <a:t> </a:t>
            </a:r>
            <a:r>
              <a:rPr lang="en-US" i="0" dirty="0" smtClean="0">
                <a:cs typeface="Times New Roman" panose="02020603050405020304" pitchFamily="18" charset="0"/>
              </a:rPr>
              <a:t>3,500</a:t>
            </a:r>
            <a:r>
              <a:rPr lang="en-US" i="0" dirty="0" smtClean="0">
                <a:solidFill>
                  <a:srgbClr val="FF0000"/>
                </a:solidFill>
                <a:cs typeface="Times New Roman" panose="02020603050405020304" pitchFamily="18" charset="0"/>
              </a:rPr>
              <a:t> </a:t>
            </a:r>
            <a:r>
              <a:rPr lang="en-US" i="0" dirty="0" smtClean="0">
                <a:cs typeface="Times New Roman" panose="02020603050405020304" pitchFamily="18" charset="0"/>
              </a:rPr>
              <a:t>permit </a:t>
            </a:r>
            <a:r>
              <a:rPr lang="en-US" i="0" u="sng" dirty="0" smtClean="0">
                <a:cs typeface="Times New Roman" panose="02020603050405020304" pitchFamily="18" charset="0"/>
              </a:rPr>
              <a:t>holders</a:t>
            </a:r>
            <a:r>
              <a:rPr lang="en-US" i="0" dirty="0" smtClean="0">
                <a:cs typeface="Times New Roman" panose="02020603050405020304" pitchFamily="18" charset="0"/>
              </a:rPr>
              <a:t> affected by proposed fee increase. (The total number of permits – approx. 3,800 – affected is higher due to sites with multiple permits.)</a:t>
            </a:r>
          </a:p>
          <a:p>
            <a:pPr marL="171450" indent="-171450">
              <a:buFont typeface="Arial" panose="020B0604020202020204" pitchFamily="34" charset="0"/>
              <a:buChar char="•"/>
            </a:pPr>
            <a:r>
              <a:rPr lang="en-US" i="0" dirty="0" smtClean="0">
                <a:cs typeface="Times New Roman" panose="02020603050405020304" pitchFamily="18" charset="0"/>
              </a:rPr>
              <a:t>Oregon State Agencies: </a:t>
            </a:r>
            <a:r>
              <a:rPr lang="en-US" i="0" dirty="0" smtClean="0">
                <a:cs typeface="Times New Roman" panose="02020603050405020304" pitchFamily="18" charset="0"/>
              </a:rPr>
              <a:t>111 </a:t>
            </a:r>
            <a:r>
              <a:rPr lang="en-US" i="0" dirty="0" smtClean="0">
                <a:cs typeface="Times New Roman" panose="02020603050405020304" pitchFamily="18" charset="0"/>
              </a:rPr>
              <a:t>permits</a:t>
            </a:r>
          </a:p>
          <a:p>
            <a:pPr marL="171450" indent="-171450">
              <a:buFont typeface="Arial" panose="020B0604020202020204" pitchFamily="34" charset="0"/>
              <a:buChar char="•"/>
            </a:pPr>
            <a:r>
              <a:rPr lang="en-US" i="0" dirty="0" smtClean="0">
                <a:cs typeface="Times New Roman" panose="02020603050405020304" pitchFamily="18" charset="0"/>
              </a:rPr>
              <a:t>381 Local </a:t>
            </a:r>
            <a:r>
              <a:rPr lang="en-US" i="0" dirty="0" err="1" smtClean="0">
                <a:cs typeface="Times New Roman" panose="02020603050405020304" pitchFamily="18" charset="0"/>
              </a:rPr>
              <a:t>Gov’s</a:t>
            </a:r>
            <a:r>
              <a:rPr lang="en-US" i="0" dirty="0" smtClean="0">
                <a:cs typeface="Times New Roman" panose="02020603050405020304" pitchFamily="18" charset="0"/>
              </a:rPr>
              <a:t>: </a:t>
            </a:r>
            <a:r>
              <a:rPr lang="en-US" i="0" dirty="0" smtClean="0">
                <a:cs typeface="Times New Roman" panose="02020603050405020304" pitchFamily="18" charset="0"/>
              </a:rPr>
              <a:t>629 general and individual permits (includes Ports, School</a:t>
            </a:r>
            <a:r>
              <a:rPr lang="en-US" i="0" baseline="0" dirty="0" smtClean="0">
                <a:cs typeface="Times New Roman" panose="02020603050405020304" pitchFamily="18" charset="0"/>
              </a:rPr>
              <a:t> Districts, irrigation districts, water districts, cities, towns, counties, etc.</a:t>
            </a:r>
            <a:endParaRPr lang="en-US" i="0" dirty="0" smtClean="0">
              <a:cs typeface="Times New Roman" panose="02020603050405020304" pitchFamily="18" charset="0"/>
            </a:endParaRPr>
          </a:p>
          <a:p>
            <a:pPr marL="171450" indent="-171450">
              <a:buFont typeface="Arial" panose="020B0604020202020204" pitchFamily="34" charset="0"/>
              <a:buChar char="•"/>
            </a:pPr>
            <a:r>
              <a:rPr lang="en-US" i="0" dirty="0" smtClean="0">
                <a:cs typeface="Times New Roman" panose="02020603050405020304" pitchFamily="18" charset="0"/>
              </a:rPr>
              <a:t>Large Business: 150 permits</a:t>
            </a:r>
          </a:p>
          <a:p>
            <a:pPr marL="171450" indent="-171450">
              <a:buFont typeface="Arial" panose="020B0604020202020204" pitchFamily="34" charset="0"/>
              <a:buChar char="•"/>
            </a:pPr>
            <a:r>
              <a:rPr lang="en-US" i="0" dirty="0" smtClean="0">
                <a:cs typeface="Times New Roman" panose="02020603050405020304" pitchFamily="18" charset="0"/>
              </a:rPr>
              <a:t>Small business: About 3,0000 </a:t>
            </a:r>
            <a:r>
              <a:rPr lang="en-US" i="0" dirty="0" smtClean="0">
                <a:cs typeface="Times New Roman" panose="02020603050405020304" pitchFamily="18" charset="0"/>
              </a:rPr>
              <a:t>permits</a:t>
            </a:r>
          </a:p>
          <a:p>
            <a:pPr marL="171450" indent="-171450">
              <a:buFont typeface="Arial" panose="020B0604020202020204" pitchFamily="34" charset="0"/>
              <a:buChar char="•"/>
            </a:pPr>
            <a:endParaRPr lang="en-US" i="0" dirty="0" smtClean="0">
              <a:cs typeface="Times New Roman" panose="02020603050405020304" pitchFamily="18" charset="0"/>
            </a:endParaRPr>
          </a:p>
          <a:p>
            <a:pPr marL="0" indent="0">
              <a:buFont typeface="Arial" panose="020B0604020202020204" pitchFamily="34" charset="0"/>
              <a:buNone/>
            </a:pPr>
            <a:r>
              <a:rPr lang="en-US" b="1" i="0" dirty="0" smtClean="0">
                <a:cs typeface="Times New Roman" panose="02020603050405020304" pitchFamily="18" charset="0"/>
              </a:rPr>
              <a:t>ONSITE Fees:</a:t>
            </a:r>
          </a:p>
          <a:p>
            <a:pPr marL="171450" indent="-171450">
              <a:buFont typeface="Arial" panose="020B0604020202020204" pitchFamily="34" charset="0"/>
              <a:buChar char="•"/>
            </a:pPr>
            <a:r>
              <a:rPr lang="en-US" dirty="0" smtClean="0"/>
              <a:t>The fees will be paid for by property owners who are developing their property and need to apply for permits for septic system site evaluations, inspections and permits. </a:t>
            </a:r>
          </a:p>
          <a:p>
            <a:pPr marL="171450" indent="-171450">
              <a:buFont typeface="Arial" panose="020B0604020202020204" pitchFamily="34" charset="0"/>
              <a:buChar char="•"/>
            </a:pPr>
            <a:r>
              <a:rPr lang="en-US" dirty="0" smtClean="0"/>
              <a:t>Fees will also be paid for by licensed professionals who perform the installation and pumping services. </a:t>
            </a:r>
          </a:p>
          <a:p>
            <a:pPr marL="171450" indent="-171450">
              <a:buFont typeface="Arial" panose="020B0604020202020204" pitchFamily="34" charset="0"/>
              <a:buChar char="•"/>
            </a:pPr>
            <a:r>
              <a:rPr lang="en-US" dirty="0" smtClean="0"/>
              <a:t>Most stakeholders are property owners who are one-time customers. </a:t>
            </a:r>
          </a:p>
          <a:p>
            <a:pPr marL="171450" indent="-171450">
              <a:buFont typeface="Arial" panose="020B0604020202020204" pitchFamily="34" charset="0"/>
              <a:buChar char="•"/>
            </a:pPr>
            <a:r>
              <a:rPr lang="en-US" dirty="0" smtClean="0"/>
              <a:t>However licensed professionals are repeat customers who must renew their licenses every three years. There are currently approximately 650 licensed professionals.</a:t>
            </a:r>
          </a:p>
          <a:p>
            <a:pPr marL="171450" indent="-171450">
              <a:buFont typeface="Arial" panose="020B0604020202020204" pitchFamily="34" charset="0"/>
              <a:buChar char="•"/>
            </a:pPr>
            <a:endParaRPr lang="en-US" dirty="0"/>
          </a:p>
          <a:p>
            <a:pPr marL="0" indent="0">
              <a:buFont typeface="Arial" panose="020B0604020202020204" pitchFamily="34" charset="0"/>
              <a:buNone/>
            </a:pPr>
            <a:endParaRPr lang="en-US" dirty="0" smtClean="0"/>
          </a:p>
        </p:txBody>
      </p:sp>
      <p:sp>
        <p:nvSpPr>
          <p:cNvPr id="4" name="Slide Number Placeholder 3"/>
          <p:cNvSpPr>
            <a:spLocks noGrp="1"/>
          </p:cNvSpPr>
          <p:nvPr>
            <p:ph type="sldNum" sz="quarter" idx="10"/>
          </p:nvPr>
        </p:nvSpPr>
        <p:spPr/>
        <p:txBody>
          <a:bodyPr/>
          <a:lstStyle/>
          <a:p>
            <a:fld id="{EAF82455-C0D0-4D1F-9AAC-DE7932F6FEA5}" type="slidenum">
              <a:rPr lang="en-US" smtClean="0"/>
              <a:pPr/>
              <a:t>10</a:t>
            </a:fld>
            <a:endParaRPr lang="en-US"/>
          </a:p>
        </p:txBody>
      </p:sp>
    </p:spTree>
    <p:extLst>
      <p:ext uri="{BB962C8B-B14F-4D97-AF65-F5344CB8AC3E}">
        <p14:creationId xmlns:p14="http://schemas.microsoft.com/office/powerpoint/2010/main" val="21735490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cs typeface="Times New Roman" panose="02020603050405020304" pitchFamily="18" charset="0"/>
              </a:rPr>
              <a:t>In conclusion, DEQ recommends the commission adopt the 3</a:t>
            </a:r>
            <a:r>
              <a:rPr lang="en-US" baseline="0" dirty="0" smtClean="0">
                <a:cs typeface="Times New Roman" panose="02020603050405020304" pitchFamily="18" charset="0"/>
              </a:rPr>
              <a:t> </a:t>
            </a:r>
            <a:r>
              <a:rPr lang="en-US" dirty="0" smtClean="0">
                <a:cs typeface="Times New Roman" panose="02020603050405020304" pitchFamily="18" charset="0"/>
              </a:rPr>
              <a:t>percent fee increase as outlined in Attachment A of the staff report. If approved</a:t>
            </a:r>
            <a:r>
              <a:rPr lang="en-US" dirty="0" smtClean="0">
                <a:cs typeface="Times New Roman" panose="02020603050405020304" pitchFamily="18" charset="0"/>
              </a:rPr>
              <a:t>…. </a:t>
            </a:r>
          </a:p>
          <a:p>
            <a:endParaRPr lang="en-US" dirty="0" smtClean="0">
              <a:cs typeface="Times New Roman" panose="02020603050405020304" pitchFamily="18" charset="0"/>
            </a:endParaRPr>
          </a:p>
          <a:p>
            <a:r>
              <a:rPr lang="en-US" dirty="0" smtClean="0">
                <a:cs typeface="Times New Roman" panose="02020603050405020304" pitchFamily="18" charset="0"/>
              </a:rPr>
              <a:t>The fees increase</a:t>
            </a:r>
            <a:r>
              <a:rPr lang="en-US" baseline="0" dirty="0" smtClean="0">
                <a:cs typeface="Times New Roman" panose="02020603050405020304" pitchFamily="18" charset="0"/>
              </a:rPr>
              <a:t> will take effect on: </a:t>
            </a:r>
            <a:r>
              <a:rPr lang="en-US" dirty="0" smtClean="0">
                <a:cs typeface="Times New Roman" panose="02020603050405020304" pitchFamily="18" charset="0"/>
              </a:rPr>
              <a:t>Nov</a:t>
            </a:r>
            <a:r>
              <a:rPr lang="en-US" dirty="0" smtClean="0">
                <a:cs typeface="Times New Roman" panose="02020603050405020304" pitchFamily="18" charset="0"/>
              </a:rPr>
              <a:t>. 1, </a:t>
            </a:r>
            <a:r>
              <a:rPr lang="en-US" dirty="0" smtClean="0">
                <a:cs typeface="Times New Roman" panose="02020603050405020304" pitchFamily="18" charset="0"/>
              </a:rPr>
              <a:t>2017</a:t>
            </a:r>
          </a:p>
          <a:p>
            <a:endParaRPr lang="en-US" dirty="0" smtClean="0">
              <a:cs typeface="Times New Roman" panose="02020603050405020304" pitchFamily="18" charset="0"/>
            </a:endParaRPr>
          </a:p>
          <a:p>
            <a:r>
              <a:rPr lang="en-US" dirty="0" smtClean="0">
                <a:cs typeface="Times New Roman" panose="02020603050405020304" pitchFamily="18" charset="0"/>
              </a:rPr>
              <a:t>The increased revenue will help</a:t>
            </a:r>
            <a:r>
              <a:rPr lang="en-US" baseline="0" dirty="0" smtClean="0">
                <a:cs typeface="Times New Roman" panose="02020603050405020304" pitchFamily="18" charset="0"/>
              </a:rPr>
              <a:t> support the program, preserve current staff levels and work to implement improvements to the NPDES permitting portion of the program (2015 Legislature approved independent consultant study of program) and satisfy DEQ’s agreement with EPA under the Performance Partnership agreement. </a:t>
            </a:r>
          </a:p>
          <a:p>
            <a:endParaRPr lang="en-US" baseline="0" dirty="0" smtClean="0">
              <a:cs typeface="Times New Roman" panose="02020603050405020304" pitchFamily="18" charset="0"/>
            </a:endParaRPr>
          </a:p>
          <a:p>
            <a:r>
              <a:rPr lang="en-US" baseline="0" dirty="0" smtClean="0">
                <a:cs typeface="Times New Roman" panose="02020603050405020304" pitchFamily="18" charset="0"/>
              </a:rPr>
              <a:t>The Onsite program will be able to continue to seek incremental increases rather than larger increases less frequently.</a:t>
            </a:r>
            <a:endParaRPr lang="en-US" dirty="0" smtClean="0">
              <a:cs typeface="Times New Roman" panose="02020603050405020304" pitchFamily="18" charset="0"/>
            </a:endParaRPr>
          </a:p>
          <a:p>
            <a:endParaRPr lang="en-US" dirty="0" smtClean="0">
              <a:cs typeface="Times New Roman" panose="02020603050405020304" pitchFamily="18" charset="0"/>
            </a:endParaRPr>
          </a:p>
          <a:p>
            <a:r>
              <a:rPr lang="en-US" dirty="0" smtClean="0">
                <a:cs typeface="Times New Roman" panose="02020603050405020304" pitchFamily="18" charset="0"/>
              </a:rPr>
              <a:t>Are there any questions or comments? </a:t>
            </a:r>
          </a:p>
          <a:p>
            <a:endParaRPr lang="en-US" dirty="0" smtClean="0">
              <a:cs typeface="Times New Roman" panose="02020603050405020304" pitchFamily="18" charset="0"/>
            </a:endParaRPr>
          </a:p>
          <a:p>
            <a:r>
              <a:rPr lang="en-US" dirty="0" smtClean="0">
                <a:cs typeface="Times New Roman" panose="02020603050405020304" pitchFamily="18" charset="0"/>
              </a:rPr>
              <a:t>Thank you Chair,</a:t>
            </a:r>
            <a:r>
              <a:rPr lang="en-US" baseline="0" dirty="0" smtClean="0">
                <a:cs typeface="Times New Roman" panose="02020603050405020304" pitchFamily="18" charset="0"/>
              </a:rPr>
              <a:t> members of the commission and Director Whitman.</a:t>
            </a:r>
            <a:endParaRPr lang="en-US" dirty="0" smtClean="0">
              <a:cs typeface="Times New Roman" panose="02020603050405020304" pitchFamily="18" charset="0"/>
            </a:endParaRPr>
          </a:p>
          <a:p>
            <a:endParaRPr lang="en-US" dirty="0" smtClean="0">
              <a:cs typeface="Times New Roman" panose="02020603050405020304" pitchFamily="18" charset="0"/>
            </a:endParaRPr>
          </a:p>
          <a:p>
            <a:r>
              <a:rPr lang="en-US" dirty="0" smtClean="0">
                <a:cs typeface="Times New Roman" panose="02020603050405020304" pitchFamily="18" charset="0"/>
              </a:rPr>
              <a:t>(FINAL SLIDE)</a:t>
            </a:r>
          </a:p>
        </p:txBody>
      </p:sp>
      <p:sp>
        <p:nvSpPr>
          <p:cNvPr id="4" name="Slide Number Placeholder 3"/>
          <p:cNvSpPr>
            <a:spLocks noGrp="1"/>
          </p:cNvSpPr>
          <p:nvPr>
            <p:ph type="sldNum" sz="quarter" idx="10"/>
          </p:nvPr>
        </p:nvSpPr>
        <p:spPr/>
        <p:txBody>
          <a:bodyPr/>
          <a:lstStyle/>
          <a:p>
            <a:fld id="{EAF82455-C0D0-4D1F-9AAC-DE7932F6FEA5}" type="slidenum">
              <a:rPr lang="en-US" smtClean="0"/>
              <a:pPr/>
              <a:t>11</a:t>
            </a:fld>
            <a:endParaRPr lang="en-US"/>
          </a:p>
        </p:txBody>
      </p:sp>
    </p:spTree>
    <p:extLst>
      <p:ext uri="{BB962C8B-B14F-4D97-AF65-F5344CB8AC3E}">
        <p14:creationId xmlns:p14="http://schemas.microsoft.com/office/powerpoint/2010/main" val="28631692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endParaRPr lang="en-US" sz="1200" kern="1200" dirty="0" smtClean="0">
              <a:solidFill>
                <a:schemeClr val="tx1"/>
              </a:solidFill>
              <a:effectLst/>
              <a:latin typeface="+mn-lt"/>
              <a:ea typeface="+mn-ea"/>
              <a:cs typeface="+mn-cs"/>
            </a:endParaRPr>
          </a:p>
          <a:p>
            <a:pPr marL="0" marR="0" lvl="0" indent="0" algn="l" defTabSz="914252" rtl="0" eaLnBrk="1" fontAlgn="auto" latinLnBrk="0" hangingPunct="1">
              <a:lnSpc>
                <a:spcPct val="100000"/>
              </a:lnSpc>
              <a:spcBef>
                <a:spcPts val="0"/>
              </a:spcBef>
              <a:spcAft>
                <a:spcPts val="0"/>
              </a:spcAft>
              <a:buClrTx/>
              <a:buSzTx/>
              <a:buFontTx/>
              <a:buNone/>
              <a:tabLst/>
              <a:defRPr/>
            </a:pPr>
            <a:r>
              <a:rPr lang="en-US" dirty="0" smtClean="0"/>
              <a:t>My section oversees the administration of Individual and General NPDES and WPCF Permits – this includes Stormwater and Onsite permits.</a:t>
            </a:r>
            <a:r>
              <a:rPr lang="en-US" baseline="0" dirty="0" smtClean="0"/>
              <a:t> </a:t>
            </a:r>
          </a:p>
          <a:p>
            <a:pPr marL="0" marR="0" lvl="0" indent="0" algn="l" defTabSz="914252"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252" rtl="0" eaLnBrk="1" fontAlgn="auto" latinLnBrk="0" hangingPunct="1">
              <a:lnSpc>
                <a:spcPct val="100000"/>
              </a:lnSpc>
              <a:spcBef>
                <a:spcPts val="0"/>
              </a:spcBef>
              <a:spcAft>
                <a:spcPts val="0"/>
              </a:spcAft>
              <a:buClrTx/>
              <a:buSzTx/>
              <a:buFontTx/>
              <a:buNone/>
              <a:tabLst/>
              <a:defRPr/>
            </a:pPr>
            <a:r>
              <a:rPr lang="en-US" baseline="0" dirty="0" smtClean="0"/>
              <a:t>An </a:t>
            </a:r>
            <a:r>
              <a:rPr lang="en-US" b="1" baseline="0" dirty="0" smtClean="0"/>
              <a:t>individual</a:t>
            </a:r>
            <a:r>
              <a:rPr lang="en-US" baseline="0" dirty="0" smtClean="0"/>
              <a:t> permit is a permit assigned to a specific source and is tailored to the facility. </a:t>
            </a:r>
          </a:p>
          <a:p>
            <a:pPr marL="0" marR="0" lvl="0" indent="0" algn="l" defTabSz="914252"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252" rtl="0" eaLnBrk="1" fontAlgn="auto" latinLnBrk="0" hangingPunct="1">
              <a:lnSpc>
                <a:spcPct val="100000"/>
              </a:lnSpc>
              <a:spcBef>
                <a:spcPts val="0"/>
              </a:spcBef>
              <a:spcAft>
                <a:spcPts val="0"/>
              </a:spcAft>
              <a:buClrTx/>
              <a:buSzTx/>
              <a:buFontTx/>
              <a:buNone/>
              <a:tabLst/>
              <a:defRPr/>
            </a:pPr>
            <a:r>
              <a:rPr lang="en-US" baseline="0" dirty="0" smtClean="0"/>
              <a:t>A </a:t>
            </a:r>
            <a:r>
              <a:rPr lang="en-US" b="1" baseline="0" dirty="0" smtClean="0"/>
              <a:t>general </a:t>
            </a:r>
            <a:r>
              <a:rPr lang="en-US" baseline="0" dirty="0" smtClean="0"/>
              <a:t>permit is a permit assigned to a group of sources with common issues – they follow identical rules – we call these rules and guidelines ‘conditions’ of a permit- to protect WQ.</a:t>
            </a:r>
          </a:p>
          <a:p>
            <a:pPr marL="0" marR="0" lvl="0" indent="0" algn="l" defTabSz="914252"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252" rtl="0" eaLnBrk="1" fontAlgn="auto" latinLnBrk="0" hangingPunct="1">
              <a:lnSpc>
                <a:spcPct val="100000"/>
              </a:lnSpc>
              <a:spcBef>
                <a:spcPts val="0"/>
              </a:spcBef>
              <a:spcAft>
                <a:spcPts val="0"/>
              </a:spcAft>
              <a:buClrTx/>
              <a:buSzTx/>
              <a:buFontTx/>
              <a:buNone/>
              <a:tabLst/>
              <a:defRPr/>
            </a:pPr>
            <a:r>
              <a:rPr lang="en-US" b="1" dirty="0" smtClean="0"/>
              <a:t>National Pollutant Discharge</a:t>
            </a:r>
            <a:r>
              <a:rPr lang="en-US" b="1" baseline="0" dirty="0" smtClean="0"/>
              <a:t> Elimination System </a:t>
            </a:r>
            <a:r>
              <a:rPr lang="en-US" baseline="0" dirty="0" smtClean="0"/>
              <a:t>permits - Discharging effluent – Federal program – EPA. </a:t>
            </a:r>
          </a:p>
          <a:p>
            <a:pPr marL="0" marR="0" lvl="0" indent="0" algn="l" defTabSz="914252" rtl="0" eaLnBrk="1" fontAlgn="auto" latinLnBrk="0" hangingPunct="1">
              <a:lnSpc>
                <a:spcPct val="100000"/>
              </a:lnSpc>
              <a:spcBef>
                <a:spcPts val="0"/>
              </a:spcBef>
              <a:spcAft>
                <a:spcPts val="0"/>
              </a:spcAft>
              <a:buClrTx/>
              <a:buSzTx/>
              <a:buFontTx/>
              <a:buNone/>
              <a:tabLst/>
              <a:defRPr/>
            </a:pPr>
            <a:endParaRPr lang="en-US" dirty="0" smtClean="0"/>
          </a:p>
          <a:p>
            <a:pPr marL="0" marR="0" lvl="0" indent="0" algn="l" defTabSz="914252" rtl="0" eaLnBrk="1" fontAlgn="auto" latinLnBrk="0" hangingPunct="1">
              <a:lnSpc>
                <a:spcPct val="100000"/>
              </a:lnSpc>
              <a:spcBef>
                <a:spcPts val="0"/>
              </a:spcBef>
              <a:spcAft>
                <a:spcPts val="0"/>
              </a:spcAft>
              <a:buClrTx/>
              <a:buSzTx/>
              <a:buFontTx/>
              <a:buNone/>
              <a:tabLst/>
              <a:defRPr/>
            </a:pPr>
            <a:r>
              <a:rPr lang="en-US" b="1" dirty="0" smtClean="0"/>
              <a:t>Water Pollution Control Facilities </a:t>
            </a:r>
            <a:r>
              <a:rPr lang="en-US" dirty="0" smtClean="0"/>
              <a:t>permits</a:t>
            </a:r>
            <a:r>
              <a:rPr lang="en-US" baseline="0" dirty="0" smtClean="0"/>
              <a:t> – non-discharging sources. Oregon’s permit program. </a:t>
            </a:r>
          </a:p>
          <a:p>
            <a:pPr marL="0" marR="0" lvl="0" indent="0" algn="l" defTabSz="914252"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252" rtl="0" eaLnBrk="1" fontAlgn="auto" latinLnBrk="0" hangingPunct="1">
              <a:lnSpc>
                <a:spcPct val="100000"/>
              </a:lnSpc>
              <a:spcBef>
                <a:spcPts val="0"/>
              </a:spcBef>
              <a:spcAft>
                <a:spcPts val="0"/>
              </a:spcAft>
              <a:buClrTx/>
              <a:buSzTx/>
              <a:buFontTx/>
              <a:buNone/>
              <a:tabLst/>
              <a:defRPr/>
            </a:pPr>
            <a:r>
              <a:rPr lang="en-US" baseline="0" dirty="0" smtClean="0"/>
              <a:t>Also </a:t>
            </a:r>
            <a:r>
              <a:rPr lang="en-US" dirty="0" smtClean="0"/>
              <a:t>pretreatment, </a:t>
            </a:r>
            <a:r>
              <a:rPr lang="en-US" dirty="0" err="1" smtClean="0"/>
              <a:t>biosolids</a:t>
            </a:r>
            <a:r>
              <a:rPr lang="en-US" dirty="0" smtClean="0"/>
              <a:t>,</a:t>
            </a:r>
            <a:r>
              <a:rPr lang="en-US" baseline="0" dirty="0" smtClean="0"/>
              <a:t> underground injection control and other types of permitting activities. </a:t>
            </a:r>
          </a:p>
          <a:p>
            <a:pPr marL="0" marR="0" lvl="0" indent="0" algn="l" defTabSz="914252"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252" rtl="0" eaLnBrk="1" fontAlgn="auto" latinLnBrk="0" hangingPunct="1">
              <a:lnSpc>
                <a:spcPct val="100000"/>
              </a:lnSpc>
              <a:spcBef>
                <a:spcPts val="0"/>
              </a:spcBef>
              <a:spcAft>
                <a:spcPts val="0"/>
              </a:spcAft>
              <a:buClrTx/>
              <a:buSzTx/>
              <a:buFontTx/>
              <a:buNone/>
              <a:tabLst/>
              <a:defRPr/>
            </a:pPr>
            <a:r>
              <a:rPr lang="en-US" b="1" dirty="0" smtClean="0"/>
              <a:t>General</a:t>
            </a:r>
            <a:r>
              <a:rPr lang="en-US" dirty="0" smtClean="0"/>
              <a:t> permits </a:t>
            </a:r>
            <a:r>
              <a:rPr lang="en-US" sz="1200" kern="1200" dirty="0" smtClean="0">
                <a:solidFill>
                  <a:schemeClr val="tx1"/>
                </a:solidFill>
                <a:effectLst/>
                <a:latin typeface="+mn-lt"/>
                <a:ea typeface="+mn-ea"/>
                <a:cs typeface="+mn-cs"/>
              </a:rPr>
              <a:t>are useful when there are a number of people/facilities with similar operations that can be adequately regulated with a standard set of conditions. GPs make it quicker to get coverage, less expensive because the cost of developing and administering the permit is spread across a number of people. </a:t>
            </a:r>
          </a:p>
          <a:p>
            <a:pPr marL="0" marR="0" lvl="0" indent="0" algn="l" defTabSz="914252"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lvl="0" indent="0" algn="l" defTabSz="914252"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I’ll talk more about the types of sources and permits in the next couple of slides…</a:t>
            </a:r>
          </a:p>
          <a:p>
            <a:pPr marL="0" marR="0" lvl="0" indent="0" algn="l" defTabSz="914252"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lvl="0" indent="0" algn="l" defTabSz="914252"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Here’s a snapshot from last week that shows our current NPDES permits… &lt;&lt;Next Slide&gt;&gt;&gt;</a:t>
            </a:r>
          </a:p>
          <a:p>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104C5D67-D91E-40D0-AFA9-25945CB0C62E}" type="slidenum">
              <a:rPr lang="en-US" smtClean="0"/>
              <a:pPr/>
              <a:t>2</a:t>
            </a:fld>
            <a:endParaRPr lang="en-US" dirty="0"/>
          </a:p>
        </p:txBody>
      </p:sp>
    </p:spTree>
    <p:extLst>
      <p:ext uri="{BB962C8B-B14F-4D97-AF65-F5344CB8AC3E}">
        <p14:creationId xmlns:p14="http://schemas.microsoft.com/office/powerpoint/2010/main" val="27812778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National Pollutant Discharge</a:t>
            </a:r>
            <a:r>
              <a:rPr lang="en-US" baseline="0" dirty="0" smtClean="0"/>
              <a:t> Elimination System permits - Discharging effluent – Federal program – EPA. </a:t>
            </a:r>
          </a:p>
          <a:p>
            <a:endParaRPr lang="en-US" baseline="0" dirty="0" smtClean="0"/>
          </a:p>
          <a:p>
            <a:r>
              <a:rPr lang="en-US" baseline="0" dirty="0" smtClean="0"/>
              <a:t>‘Major’ Permits = The largest sources with higher flows – or sources with a higher risk – treating for toxics. There are 76 individual NPDES permit holders. 50 of those permits are administered to domestic sources.</a:t>
            </a:r>
          </a:p>
          <a:p>
            <a:endParaRPr lang="en-US" baseline="0" dirty="0" smtClean="0"/>
          </a:p>
          <a:p>
            <a:r>
              <a:rPr lang="en-US" b="1" u="sng" baseline="0" dirty="0" smtClean="0"/>
              <a:t>Individual Domestic </a:t>
            </a:r>
            <a:r>
              <a:rPr lang="en-US" baseline="0" dirty="0" smtClean="0"/>
              <a:t>– </a:t>
            </a:r>
          </a:p>
          <a:p>
            <a:endParaRPr lang="en-US" baseline="0" dirty="0" smtClean="0"/>
          </a:p>
          <a:p>
            <a:r>
              <a:rPr lang="en-US" baseline="0" dirty="0" smtClean="0"/>
              <a:t>Majors: The largest WWTPs like City of Portland, Clean Water Services – In this area, The City of Prineville’s WWTP holds an NPDES Individual Major permit.</a:t>
            </a:r>
          </a:p>
          <a:p>
            <a:endParaRPr lang="en-US" baseline="0" dirty="0" smtClean="0"/>
          </a:p>
          <a:p>
            <a:r>
              <a:rPr lang="en-US" b="1" u="sng" baseline="0" dirty="0" smtClean="0"/>
              <a:t>Individual Industrial </a:t>
            </a:r>
            <a:r>
              <a:rPr lang="en-US" baseline="0" dirty="0" smtClean="0"/>
              <a:t>–</a:t>
            </a:r>
          </a:p>
          <a:p>
            <a:endParaRPr lang="en-US" baseline="0" dirty="0" smtClean="0"/>
          </a:p>
          <a:p>
            <a:r>
              <a:rPr lang="en-US" baseline="0" dirty="0" smtClean="0"/>
              <a:t>Majors: The largest sources, sources with toxic treatment or higher risk like Georgia Pacific, International Paper, </a:t>
            </a:r>
            <a:r>
              <a:rPr lang="en-US" baseline="0" dirty="0" err="1" smtClean="0"/>
              <a:t>Wah</a:t>
            </a:r>
            <a:r>
              <a:rPr lang="en-US" baseline="0" dirty="0" smtClean="0"/>
              <a:t> Chang.</a:t>
            </a:r>
          </a:p>
          <a:p>
            <a:endParaRPr lang="en-US" baseline="0" dirty="0" smtClean="0"/>
          </a:p>
          <a:p>
            <a:r>
              <a:rPr lang="en-US" b="1" baseline="0" dirty="0" smtClean="0"/>
              <a:t>General Stormwater permits </a:t>
            </a:r>
            <a:endParaRPr lang="en-US" b="0" baseline="0" dirty="0" smtClean="0"/>
          </a:p>
          <a:p>
            <a:r>
              <a:rPr lang="en-US" b="0" baseline="0" dirty="0" smtClean="0"/>
              <a:t>A</a:t>
            </a:r>
            <a:r>
              <a:rPr lang="en-US" baseline="0" dirty="0" smtClean="0"/>
              <a:t> large category which includes construction and industrial stormwater permits. Construction permits are typically seasonal and the amount of permits can fluctuate significantly each building season. </a:t>
            </a:r>
          </a:p>
          <a:p>
            <a:endParaRPr lang="en-US" baseline="0" dirty="0" smtClean="0"/>
          </a:p>
          <a:p>
            <a:r>
              <a:rPr lang="en-US" b="1" baseline="0" dirty="0" smtClean="0"/>
              <a:t>General Permits – </a:t>
            </a:r>
          </a:p>
          <a:p>
            <a:pPr marL="171450" indent="-171450">
              <a:buFont typeface="Arial" panose="020B0604020202020204" pitchFamily="34" charset="0"/>
              <a:buChar char="•"/>
            </a:pPr>
            <a:r>
              <a:rPr lang="en-US" baseline="0" dirty="0" smtClean="0"/>
              <a:t>Cooling water, filter backwash, fish hatcheries, small log ponds, suction dredge mining operations and seafood processors are a few examples of sources covered by </a:t>
            </a:r>
            <a:r>
              <a:rPr lang="en-US" b="1" baseline="0" dirty="0" smtClean="0"/>
              <a:t>NPDES</a:t>
            </a:r>
            <a:r>
              <a:rPr lang="en-US" baseline="0" dirty="0" smtClean="0"/>
              <a:t> general permits. These sources discharge. </a:t>
            </a:r>
          </a:p>
          <a:p>
            <a:pPr marL="171450" indent="-171450">
              <a:buFont typeface="Arial" panose="020B0604020202020204" pitchFamily="34" charset="0"/>
              <a:buChar char="•"/>
            </a:pPr>
            <a:endParaRPr lang="en-US" baseline="0" dirty="0" smtClean="0"/>
          </a:p>
          <a:p>
            <a:pPr marL="171450" indent="-171450">
              <a:buFont typeface="Arial" panose="020B0604020202020204" pitchFamily="34" charset="0"/>
              <a:buChar char="•"/>
            </a:pPr>
            <a:endParaRPr lang="en-US" baseline="0" dirty="0" smtClean="0"/>
          </a:p>
          <a:p>
            <a:pPr marL="0" indent="0">
              <a:buFont typeface="Arial" panose="020B0604020202020204" pitchFamily="34" charset="0"/>
              <a:buNone/>
            </a:pPr>
            <a:r>
              <a:rPr lang="en-US" baseline="0" dirty="0" err="1" smtClean="0"/>
              <a:t>Seque</a:t>
            </a:r>
            <a:r>
              <a:rPr lang="en-US" baseline="0" dirty="0" smtClean="0"/>
              <a:t>: Oregon’s wineries are covered under our </a:t>
            </a:r>
            <a:r>
              <a:rPr lang="en-US" b="1" baseline="0" dirty="0" smtClean="0"/>
              <a:t>WPCF</a:t>
            </a:r>
            <a:r>
              <a:rPr lang="en-US" baseline="0" dirty="0" smtClean="0"/>
              <a:t> permit program as are non-discharging petroleum cleanup projects, </a:t>
            </a:r>
            <a:r>
              <a:rPr lang="en-US" baseline="0" dirty="0" err="1" smtClean="0"/>
              <a:t>offstream</a:t>
            </a:r>
            <a:r>
              <a:rPr lang="en-US" baseline="0" dirty="0" smtClean="0"/>
              <a:t> placer mining and our greywater, recycled water permits. &lt;&lt;Next Slide&gt;&gt;</a:t>
            </a:r>
          </a:p>
          <a:p>
            <a:endParaRPr lang="en-US" baseline="0" dirty="0" smtClean="0"/>
          </a:p>
        </p:txBody>
      </p:sp>
      <p:sp>
        <p:nvSpPr>
          <p:cNvPr id="4" name="Slide Number Placeholder 3"/>
          <p:cNvSpPr>
            <a:spLocks noGrp="1"/>
          </p:cNvSpPr>
          <p:nvPr>
            <p:ph type="sldNum" sz="quarter" idx="10"/>
          </p:nvPr>
        </p:nvSpPr>
        <p:spPr/>
        <p:txBody>
          <a:bodyPr/>
          <a:lstStyle/>
          <a:p>
            <a:fld id="{104C5D67-D91E-40D0-AFA9-25945CB0C62E}" type="slidenum">
              <a:rPr lang="en-US" smtClean="0"/>
              <a:pPr/>
              <a:t>3</a:t>
            </a:fld>
            <a:endParaRPr lang="en-US" dirty="0"/>
          </a:p>
        </p:txBody>
      </p:sp>
    </p:spTree>
    <p:extLst>
      <p:ext uri="{BB962C8B-B14F-4D97-AF65-F5344CB8AC3E}">
        <p14:creationId xmlns:p14="http://schemas.microsoft.com/office/powerpoint/2010/main" val="42441747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Water Pollution Control Facilities </a:t>
            </a:r>
            <a:r>
              <a:rPr lang="en-US" dirty="0" smtClean="0"/>
              <a:t>permits</a:t>
            </a:r>
            <a:r>
              <a:rPr lang="en-US" baseline="0" dirty="0" smtClean="0"/>
              <a:t> – non-discharging sources. Oregon’s permit program. </a:t>
            </a:r>
          </a:p>
          <a:p>
            <a:endParaRPr lang="en-US" baseline="0" dirty="0" smtClean="0"/>
          </a:p>
          <a:p>
            <a:r>
              <a:rPr lang="en-US" baseline="0" dirty="0" smtClean="0"/>
              <a:t>In Eastern Oregon we have a lot of lagoon treatment systems that serve rural towns and cities. In summer months these sources typically land-apply treated water to reduce volume in the lagoon. </a:t>
            </a:r>
          </a:p>
          <a:p>
            <a:endParaRPr lang="en-US" baseline="0" dirty="0" smtClean="0"/>
          </a:p>
          <a:p>
            <a:r>
              <a:rPr lang="en-US" baseline="0" dirty="0" smtClean="0"/>
              <a:t>The City of Bend Wastewater Control Plant and </a:t>
            </a:r>
            <a:r>
              <a:rPr lang="en-US" baseline="0" dirty="0" err="1" smtClean="0"/>
              <a:t>Septage</a:t>
            </a:r>
            <a:r>
              <a:rPr lang="en-US" baseline="0" dirty="0" smtClean="0"/>
              <a:t> Receiving Station each hold am Individual WPCF Domestic permit.</a:t>
            </a:r>
          </a:p>
          <a:p>
            <a:endParaRPr lang="en-US" baseline="0" dirty="0" smtClean="0"/>
          </a:p>
          <a:p>
            <a:r>
              <a:rPr lang="en-US" baseline="0" dirty="0" smtClean="0"/>
              <a:t>There are far more Onsite WPCF permits in the Bend area. Mike is here to talk about these types of permits and provide details on his program’s portion of the proposed rulemaking… </a:t>
            </a:r>
          </a:p>
          <a:p>
            <a:endParaRPr lang="en-US" baseline="0" dirty="0" smtClean="0"/>
          </a:p>
          <a:p>
            <a:r>
              <a:rPr lang="en-US" baseline="0" dirty="0" smtClean="0"/>
              <a:t>Are there questions before I hand it over to Mike?</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104C5D67-D91E-40D0-AFA9-25945CB0C62E}" type="slidenum">
              <a:rPr lang="en-US" smtClean="0"/>
              <a:pPr/>
              <a:t>4</a:t>
            </a:fld>
            <a:endParaRPr lang="en-US" dirty="0"/>
          </a:p>
        </p:txBody>
      </p:sp>
    </p:spTree>
    <p:extLst>
      <p:ext uri="{BB962C8B-B14F-4D97-AF65-F5344CB8AC3E}">
        <p14:creationId xmlns:p14="http://schemas.microsoft.com/office/powerpoint/2010/main" val="27126307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Onsite Permits</a:t>
            </a:r>
            <a:r>
              <a:rPr lang="en-US" sz="1200" b="1" kern="1200" baseline="0" dirty="0" smtClean="0">
                <a:solidFill>
                  <a:schemeClr val="tx1"/>
                </a:solidFill>
                <a:effectLst/>
                <a:latin typeface="+mn-lt"/>
                <a:ea typeface="+mn-ea"/>
                <a:cs typeface="+mn-cs"/>
              </a:rPr>
              <a:t> </a:t>
            </a:r>
            <a:r>
              <a:rPr lang="en-US" sz="1200" kern="1200" baseline="0" dirty="0" smtClean="0">
                <a:solidFill>
                  <a:schemeClr val="tx1"/>
                </a:solidFill>
                <a:effectLst/>
                <a:latin typeface="+mn-lt"/>
                <a:ea typeface="+mn-ea"/>
                <a:cs typeface="+mn-cs"/>
              </a:rPr>
              <a:t>– Briefly explain the types of permits and significant sources.</a:t>
            </a:r>
          </a:p>
          <a:p>
            <a:endParaRPr lang="en-US" sz="1200" kern="1200" baseline="0" dirty="0" smtClean="0">
              <a:solidFill>
                <a:schemeClr val="tx1"/>
              </a:solidFill>
              <a:effectLst/>
              <a:latin typeface="+mn-lt"/>
              <a:ea typeface="+mn-ea"/>
              <a:cs typeface="+mn-cs"/>
            </a:endParaRPr>
          </a:p>
          <a:p>
            <a:r>
              <a:rPr lang="en-US" sz="1200" b="1" kern="1200" baseline="0" dirty="0" smtClean="0">
                <a:solidFill>
                  <a:schemeClr val="tx1"/>
                </a:solidFill>
                <a:effectLst/>
                <a:latin typeface="+mn-lt"/>
                <a:ea typeface="+mn-ea"/>
                <a:cs typeface="+mn-cs"/>
              </a:rPr>
              <a:t>Onsite Service Fees </a:t>
            </a:r>
            <a:r>
              <a:rPr lang="en-US" sz="1200" kern="1200" baseline="0" dirty="0" smtClean="0">
                <a:solidFill>
                  <a:schemeClr val="tx1"/>
                </a:solidFill>
                <a:effectLst/>
                <a:latin typeface="+mn-lt"/>
                <a:ea typeface="+mn-ea"/>
                <a:cs typeface="+mn-cs"/>
              </a:rPr>
              <a:t>– Provide an overview of the various fees. Don’t forget to explain the Surcharge is not increasing.</a:t>
            </a:r>
            <a:endParaRPr lang="en-US" sz="1200" kern="1200" baseline="0" dirty="0" smtClean="0">
              <a:solidFill>
                <a:schemeClr val="tx1"/>
              </a:solidFill>
              <a:effectLst/>
              <a:latin typeface="+mn-lt"/>
              <a:ea typeface="+mn-ea"/>
              <a:cs typeface="+mn-cs"/>
            </a:endParaRPr>
          </a:p>
          <a:p>
            <a:endParaRPr lang="en-US" sz="1200" kern="1200" baseline="0" dirty="0" smtClean="0">
              <a:solidFill>
                <a:schemeClr val="tx1"/>
              </a:solidFill>
              <a:effectLst/>
              <a:latin typeface="+mn-lt"/>
              <a:ea typeface="+mn-ea"/>
              <a:cs typeface="+mn-cs"/>
            </a:endParaRPr>
          </a:p>
          <a:p>
            <a:pPr lvl="0"/>
            <a:r>
              <a:rPr lang="en-US" b="1" dirty="0" smtClean="0"/>
              <a:t>Incremental onsite septic program fee increases in lieu of larger less frequent increases</a:t>
            </a:r>
            <a:endParaRPr lang="en-US" dirty="0" smtClean="0"/>
          </a:p>
          <a:p>
            <a:r>
              <a:rPr lang="en-US" dirty="0" smtClean="0"/>
              <a:t>Septic system program fees have historically had infrequent, steep increases. Stakeholders have said they would prefer more frequent, gradual increases. Pending requirements to digitize records and maintain electronic records will increase program costs.  </a:t>
            </a:r>
          </a:p>
          <a:p>
            <a:endParaRPr lang="en-US" dirty="0" smtClean="0"/>
          </a:p>
          <a:p>
            <a:r>
              <a:rPr lang="en-US" dirty="0" smtClean="0"/>
              <a:t>Questions?</a:t>
            </a:r>
          </a:p>
          <a:p>
            <a:endParaRPr lang="en-US" sz="1200" kern="1200" baseline="0" dirty="0" smtClean="0">
              <a:solidFill>
                <a:schemeClr val="tx1"/>
              </a:solidFill>
              <a:effectLst/>
              <a:latin typeface="+mn-lt"/>
              <a:ea typeface="+mn-ea"/>
              <a:cs typeface="+mn-cs"/>
            </a:endParaRPr>
          </a:p>
          <a:p>
            <a:r>
              <a:rPr lang="en-US" sz="1200" b="1" kern="1200" baseline="0" dirty="0" smtClean="0">
                <a:solidFill>
                  <a:schemeClr val="tx1"/>
                </a:solidFill>
                <a:effectLst/>
                <a:latin typeface="+mn-lt"/>
                <a:ea typeface="+mn-ea"/>
                <a:cs typeface="+mn-cs"/>
              </a:rPr>
              <a:t>RON: </a:t>
            </a:r>
            <a:r>
              <a:rPr lang="en-US" sz="1200" kern="1200" baseline="0" dirty="0" smtClean="0">
                <a:solidFill>
                  <a:schemeClr val="tx1"/>
                </a:solidFill>
                <a:effectLst/>
                <a:latin typeface="+mn-lt"/>
                <a:ea typeface="+mn-ea"/>
                <a:cs typeface="+mn-cs"/>
              </a:rPr>
              <a:t>Thank you Mike, if there are no further questions for Mike I’ll turn it over to Adam now for an overview on how we determine our budget.</a:t>
            </a:r>
            <a:endParaRPr lang="en-US" sz="1200" kern="1200" baseline="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104C5D67-D91E-40D0-AFA9-25945CB0C62E}" type="slidenum">
              <a:rPr lang="en-US" smtClean="0"/>
              <a:pPr/>
              <a:t>5</a:t>
            </a:fld>
            <a:endParaRPr lang="en-US" dirty="0"/>
          </a:p>
        </p:txBody>
      </p:sp>
    </p:spTree>
    <p:extLst>
      <p:ext uri="{BB962C8B-B14F-4D97-AF65-F5344CB8AC3E}">
        <p14:creationId xmlns:p14="http://schemas.microsoft.com/office/powerpoint/2010/main" val="13971411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gn="l" rtl="0" eaLnBrk="1" fontAlgn="t" latinLnBrk="0" hangingPunct="1">
              <a:spcBef>
                <a:spcPts val="0"/>
              </a:spcBef>
              <a:spcAft>
                <a:spcPts val="0"/>
              </a:spcAft>
            </a:pPr>
            <a:r>
              <a:rPr lang="en-US" dirty="0" smtClean="0"/>
              <a:t>Key</a:t>
            </a:r>
            <a:r>
              <a:rPr lang="en-US" baseline="0" dirty="0" smtClean="0"/>
              <a:t> Question: </a:t>
            </a:r>
            <a:r>
              <a:rPr lang="en-US" dirty="0" smtClean="0"/>
              <a:t>Will </a:t>
            </a:r>
            <a:r>
              <a:rPr lang="en-US" dirty="0" smtClean="0"/>
              <a:t>it be enough to support the program?</a:t>
            </a:r>
            <a:endParaRPr lang="en-US" dirty="0"/>
          </a:p>
        </p:txBody>
      </p:sp>
      <p:sp>
        <p:nvSpPr>
          <p:cNvPr id="4" name="Slide Number Placeholder 3"/>
          <p:cNvSpPr>
            <a:spLocks noGrp="1"/>
          </p:cNvSpPr>
          <p:nvPr>
            <p:ph type="sldNum" sz="quarter" idx="10"/>
          </p:nvPr>
        </p:nvSpPr>
        <p:spPr/>
        <p:txBody>
          <a:bodyPr/>
          <a:lstStyle/>
          <a:p>
            <a:fld id="{104C5D67-D91E-40D0-AFA9-25945CB0C62E}" type="slidenum">
              <a:rPr lang="en-US" smtClean="0"/>
              <a:pPr/>
              <a:t>6</a:t>
            </a:fld>
            <a:endParaRPr lang="en-US" dirty="0"/>
          </a:p>
        </p:txBody>
      </p:sp>
    </p:spTree>
    <p:extLst>
      <p:ext uri="{BB962C8B-B14F-4D97-AF65-F5344CB8AC3E}">
        <p14:creationId xmlns:p14="http://schemas.microsoft.com/office/powerpoint/2010/main" val="29050928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cs typeface="Times New Roman" panose="02020603050405020304" pitchFamily="18" charset="0"/>
              </a:rPr>
              <a:t>Develop</a:t>
            </a:r>
            <a:r>
              <a:rPr lang="en-US" baseline="0" dirty="0" smtClean="0">
                <a:cs typeface="Times New Roman" panose="02020603050405020304" pitchFamily="18" charset="0"/>
              </a:rPr>
              <a:t> a g</a:t>
            </a:r>
            <a:r>
              <a:rPr lang="en-US" dirty="0" smtClean="0">
                <a:cs typeface="Times New Roman" panose="02020603050405020304" pitchFamily="18" charset="0"/>
              </a:rPr>
              <a:t>raphic </a:t>
            </a:r>
            <a:r>
              <a:rPr lang="en-US" dirty="0" smtClean="0">
                <a:cs typeface="Times New Roman" panose="02020603050405020304" pitchFamily="18" charset="0"/>
              </a:rPr>
              <a:t>representation as a companion.</a:t>
            </a:r>
          </a:p>
          <a:p>
            <a:endParaRPr lang="en-US" dirty="0" smtClean="0">
              <a:cs typeface="Times New Roman" panose="02020603050405020304" pitchFamily="18" charset="0"/>
            </a:endParaRPr>
          </a:p>
          <a:p>
            <a:r>
              <a:rPr lang="en-US" dirty="0" smtClean="0">
                <a:cs typeface="Times New Roman" panose="02020603050405020304" pitchFamily="18" charset="0"/>
              </a:rPr>
              <a:t>Explain the terms!</a:t>
            </a:r>
            <a:r>
              <a:rPr lang="en-US" baseline="0" dirty="0" smtClean="0">
                <a:cs typeface="Times New Roman" panose="02020603050405020304" pitchFamily="18" charset="0"/>
              </a:rPr>
              <a:t> What do we pay for and what do the cost terms mean in real-world terms. Products and services received.</a:t>
            </a:r>
          </a:p>
          <a:p>
            <a:endParaRPr lang="en-US" baseline="0" dirty="0" smtClean="0">
              <a:cs typeface="Times New Roman" panose="02020603050405020304" pitchFamily="18" charset="0"/>
            </a:endParaRPr>
          </a:p>
          <a:p>
            <a:r>
              <a:rPr lang="en-US" baseline="0" dirty="0" smtClean="0">
                <a:cs typeface="Times New Roman" panose="02020603050405020304" pitchFamily="18" charset="0"/>
              </a:rPr>
              <a:t>Modified CSL – Policy packages not included… </a:t>
            </a:r>
            <a:endParaRPr lang="en-US" dirty="0" smtClean="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EAF82455-C0D0-4D1F-9AAC-DE7932F6FEA5}" type="slidenum">
              <a:rPr lang="en-US" smtClean="0"/>
              <a:pPr/>
              <a:t>7</a:t>
            </a:fld>
            <a:endParaRPr lang="en-US"/>
          </a:p>
        </p:txBody>
      </p:sp>
    </p:spTree>
    <p:extLst>
      <p:ext uri="{BB962C8B-B14F-4D97-AF65-F5344CB8AC3E}">
        <p14:creationId xmlns:p14="http://schemas.microsoft.com/office/powerpoint/2010/main" val="32483222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smtClean="0">
                <a:latin typeface="Arial" panose="020B0604020202020204" pitchFamily="34" charset="0"/>
                <a:cs typeface="Arial" panose="020B0604020202020204" pitchFamily="34" charset="0"/>
              </a:rPr>
              <a:t>Total expenditures (including indirect) from 2017-19 Governor’s Recommended Budget</a:t>
            </a:r>
          </a:p>
          <a:p>
            <a:pPr marL="228600" indent="-228600">
              <a:buAutoNum type="arabicPeriod"/>
            </a:pPr>
            <a:r>
              <a:rPr lang="en-US" dirty="0" smtClean="0">
                <a:latin typeface="Arial" panose="020B0604020202020204" pitchFamily="34" charset="0"/>
                <a:cs typeface="Arial" panose="020B0604020202020204" pitchFamily="34" charset="0"/>
              </a:rPr>
              <a:t>1.7 vs 3 percent – Why aren’t these values consistent? If we raise fees 3 percent why don’t we have a 3 percent increase in revenue?</a:t>
            </a:r>
          </a:p>
          <a:p>
            <a:pPr marL="228600" indent="-228600">
              <a:buAutoNum type="arabicPeriod"/>
            </a:pPr>
            <a:r>
              <a:rPr lang="en-US" dirty="0" smtClean="0">
                <a:latin typeface="Arial" panose="020B0604020202020204" pitchFamily="34" charset="0"/>
                <a:cs typeface="Arial" panose="020B0604020202020204" pitchFamily="34" charset="0"/>
              </a:rPr>
              <a:t>No surcharge</a:t>
            </a:r>
          </a:p>
          <a:p>
            <a:pPr marL="228600" indent="-228600">
              <a:buAutoNum type="arabicPeriod"/>
            </a:pPr>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104C5D67-D91E-40D0-AFA9-25945CB0C62E}" type="slidenum">
              <a:rPr lang="en-US" smtClean="0"/>
              <a:pPr/>
              <a:t>8</a:t>
            </a:fld>
            <a:endParaRPr lang="en-US" dirty="0"/>
          </a:p>
        </p:txBody>
      </p:sp>
    </p:spTree>
    <p:extLst>
      <p:ext uri="{BB962C8B-B14F-4D97-AF65-F5344CB8AC3E}">
        <p14:creationId xmlns:p14="http://schemas.microsoft.com/office/powerpoint/2010/main" val="13797285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sz="1000" b="1" dirty="0" smtClean="0"/>
              <a:t>3 percent permit fee increase </a:t>
            </a:r>
            <a:r>
              <a:rPr lang="en-US" sz="1000" dirty="0" smtClean="0"/>
              <a:t>– Applied to all NPDES and WPCF permit fees and related permitting actions. Includes the Onsite permits which</a:t>
            </a:r>
            <a:r>
              <a:rPr lang="en-US" sz="1000" baseline="0" dirty="0" smtClean="0"/>
              <a:t> are normally a part of Division 45 and the Onsite service charges from Division 71 except for the 100 surcharge. As noted in the comment response section of the staff report, most of our permittees expressed recognition that DEQ needs to adequately fund it’s permitting program while improving the level of service provided. </a:t>
            </a:r>
          </a:p>
          <a:p>
            <a:endParaRPr lang="en-US" sz="1000" baseline="0" dirty="0" smtClean="0"/>
          </a:p>
          <a:p>
            <a:r>
              <a:rPr lang="en-US" sz="1000" baseline="0" dirty="0" smtClean="0"/>
              <a:t>In order to share the costs associated with the fee increase rulemaking process the onsite program elected to incorporate this fee increase with the water quality permitting program’s current, annual fee rulemaking which is guided by and approved by statute. As a result of this coordination, the onsite program has adopted a policy to be bound by the maximum three percent fee increase in ORS 468B.051 with the intent to adopt incremental increases in the future in lieu of larger, less frequent increases.</a:t>
            </a:r>
          </a:p>
          <a:p>
            <a:endParaRPr lang="en-US" sz="1000" dirty="0" smtClean="0"/>
          </a:p>
          <a:p>
            <a:pPr lvl="0"/>
            <a:r>
              <a:rPr lang="en-US" sz="1000" b="1" dirty="0" smtClean="0"/>
              <a:t>Environmental </a:t>
            </a:r>
            <a:r>
              <a:rPr lang="en-US" sz="1000" b="1" dirty="0"/>
              <a:t>management plans and permit modification fees</a:t>
            </a:r>
            <a:endParaRPr lang="en-US" sz="1000" dirty="0"/>
          </a:p>
          <a:p>
            <a:pPr marL="171450" indent="-171450">
              <a:buFont typeface="Arial" panose="020B0604020202020204" pitchFamily="34" charset="0"/>
              <a:buChar char="•"/>
            </a:pPr>
            <a:r>
              <a:rPr lang="en-US" sz="1000" dirty="0" smtClean="0"/>
              <a:t>Under the current rules, any change to an individual permit, including changes to an environmental management plan that contains substantive permit conditions, constitutes a major permit modification. </a:t>
            </a:r>
          </a:p>
          <a:p>
            <a:pPr marL="171450" indent="-171450">
              <a:buFont typeface="Arial" panose="020B0604020202020204" pitchFamily="34" charset="0"/>
              <a:buChar char="•"/>
            </a:pPr>
            <a:r>
              <a:rPr lang="en-US" sz="1000" dirty="0" smtClean="0"/>
              <a:t>The current rules also identify a fee for the review and approval of disposal system plans when the activity is required for DEQ’s review of an application for coverage under a general permit. DEQ concluded that the effort required to review and approve an environmental management plan under an individual permit was similar to the effort required to review a disposal system plan under a general permit.</a:t>
            </a:r>
          </a:p>
          <a:p>
            <a:pPr marL="171450" indent="-171450">
              <a:buFont typeface="Arial" panose="020B0604020202020204" pitchFamily="34" charset="0"/>
              <a:buChar char="•"/>
            </a:pPr>
            <a:r>
              <a:rPr lang="en-US" sz="1000" dirty="0" smtClean="0"/>
              <a:t>DEQ proposes to lower the fee for review and approval of an environmental management plan modified under an individual permit from the current </a:t>
            </a:r>
            <a:r>
              <a:rPr lang="en-US" sz="1000" b="1" dirty="0" smtClean="0"/>
              <a:t>major modification fee </a:t>
            </a:r>
            <a:r>
              <a:rPr lang="en-US" sz="1000" dirty="0" smtClean="0"/>
              <a:t>to the lower disposal system plan review fee currently applied to a general permit. </a:t>
            </a:r>
          </a:p>
          <a:p>
            <a:pPr marL="171450" indent="-171450">
              <a:buFont typeface="Arial" panose="020B0604020202020204" pitchFamily="34" charset="0"/>
              <a:buChar char="•"/>
            </a:pPr>
            <a:r>
              <a:rPr lang="en-US" sz="1000" dirty="0" smtClean="0"/>
              <a:t>A </a:t>
            </a:r>
            <a:r>
              <a:rPr lang="en-US" sz="1000" b="1" dirty="0" smtClean="0"/>
              <a:t>definition</a:t>
            </a:r>
            <a:r>
              <a:rPr lang="en-US" sz="1000" dirty="0" smtClean="0"/>
              <a:t> for environmental management plan has been proposed in the rule to better define which plans will be subject to the lowered fee. Under the proposed definition, a plan that contains “…enforceable requirements of the permit…” and is modified or submitted after an individual permit is issued may qualify for the environmental management plan review fee</a:t>
            </a:r>
            <a:r>
              <a:rPr lang="en-US" sz="1000" baseline="0" dirty="0" smtClean="0"/>
              <a:t> – which again, now represents a reduction from the Major Permit Modification fee DEQ is currently required to charge.</a:t>
            </a:r>
            <a:endParaRPr lang="en-US" sz="1000" dirty="0" smtClean="0"/>
          </a:p>
          <a:p>
            <a:pPr marL="171450" indent="-171450">
              <a:buFont typeface="Arial" panose="020B0604020202020204" pitchFamily="34" charset="0"/>
              <a:buChar char="•"/>
            </a:pPr>
            <a:r>
              <a:rPr lang="en-US" sz="1000" dirty="0" smtClean="0"/>
              <a:t>Under current rules an Individual "Tier 1' NPDES Industrial permit holder would pay nearly $30,000 for a major permit modification. A 'Tier 2' source – a smaller source with less risk -</a:t>
            </a:r>
            <a:r>
              <a:rPr lang="en-US" sz="1000" baseline="0" dirty="0" smtClean="0"/>
              <a:t> </a:t>
            </a:r>
            <a:r>
              <a:rPr lang="en-US" sz="1000" dirty="0" smtClean="0"/>
              <a:t>nearly $6,000. Domestic permit holders would be required to pay fees ranging from about $2,000 to nearly $20,000.</a:t>
            </a:r>
          </a:p>
          <a:p>
            <a:pPr marL="171450" indent="-171450">
              <a:buFont typeface="Arial" panose="020B0604020202020204" pitchFamily="34" charset="0"/>
              <a:buChar char="•"/>
            </a:pPr>
            <a:r>
              <a:rPr lang="en-US" sz="1000" dirty="0" smtClean="0"/>
              <a:t>Proposed Table 70A now lists a "Modification Fee for Environmental Management Plan Review” ONLY at $616.</a:t>
            </a:r>
          </a:p>
          <a:p>
            <a:pPr marL="171450" indent="-171450">
              <a:buFont typeface="Arial" panose="020B0604020202020204" pitchFamily="34" charset="0"/>
              <a:buChar char="•"/>
            </a:pPr>
            <a:r>
              <a:rPr lang="en-US" sz="1000" dirty="0" smtClean="0"/>
              <a:t>DEQ has added a footnote to Table 70F to clearly preserve disposal system plan review for general permits and apply the permit modification fee discount to environmental management plan review for individual permit holders.</a:t>
            </a:r>
          </a:p>
          <a:p>
            <a:pPr marL="171450" indent="-171450">
              <a:buFont typeface="Arial" panose="020B0604020202020204" pitchFamily="34" charset="0"/>
              <a:buChar char="•"/>
            </a:pPr>
            <a:endParaRPr lang="en-US" sz="1000" dirty="0" smtClean="0"/>
          </a:p>
          <a:p>
            <a:pPr marL="0" indent="0">
              <a:buFont typeface="Arial" panose="020B0604020202020204" pitchFamily="34" charset="0"/>
              <a:buNone/>
            </a:pPr>
            <a:r>
              <a:rPr lang="en-US" sz="1000" dirty="0" smtClean="0"/>
              <a:t>This issue was a great example of the rulemaking process and why we do it. The initial proposal reviewed by the Fiscal Advisory Committee on March 28 redefined an existing fee – the fee for disposal system plan review currently applied to General permits. Comments from the Fiscal Advisory Committee and submitted during the public comment period led to DEQ further clarifying the intent and purpose of the fee. The collective expertise of the committee members and commenters led DEQ to revise the proposal.</a:t>
            </a:r>
          </a:p>
          <a:p>
            <a:pPr marL="0" indent="0">
              <a:buFont typeface="Arial" panose="020B0604020202020204" pitchFamily="34" charset="0"/>
              <a:buNone/>
            </a:pPr>
            <a:endParaRPr lang="en-US" sz="1000" dirty="0" smtClean="0"/>
          </a:p>
          <a:p>
            <a:pPr marL="0" marR="0" lvl="0" indent="0" algn="l" defTabSz="914252"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b="0" kern="1200" dirty="0" smtClean="0">
                <a:solidFill>
                  <a:schemeClr val="tx1"/>
                </a:solidFill>
                <a:effectLst/>
                <a:latin typeface="+mn-lt"/>
                <a:ea typeface="+mn-ea"/>
                <a:cs typeface="+mn-cs"/>
              </a:rPr>
              <a:t>DEQ accepted public comment on the proposed rulemaking from May 15, 2017, until 4 p.m. on June 30, 2017. A public hearing was held at DEQ offices and</a:t>
            </a:r>
            <a:r>
              <a:rPr lang="en-US" sz="1200" b="0" kern="1200" baseline="0" dirty="0" smtClean="0">
                <a:solidFill>
                  <a:schemeClr val="tx1"/>
                </a:solidFill>
                <a:effectLst/>
                <a:latin typeface="+mn-lt"/>
                <a:ea typeface="+mn-ea"/>
                <a:cs typeface="+mn-cs"/>
              </a:rPr>
              <a:t> via Webinar, however, there were no attendees.</a:t>
            </a:r>
            <a:endParaRPr lang="en-US" sz="1200" b="1" kern="1200" dirty="0" smtClean="0">
              <a:solidFill>
                <a:schemeClr val="tx1"/>
              </a:solidFill>
              <a:effectLst/>
              <a:latin typeface="+mn-lt"/>
              <a:ea typeface="+mn-ea"/>
              <a:cs typeface="+mn-cs"/>
            </a:endParaRPr>
          </a:p>
          <a:p>
            <a:pPr marL="0" indent="0">
              <a:buFont typeface="Arial" panose="020B0604020202020204" pitchFamily="34" charset="0"/>
              <a:buNone/>
            </a:pPr>
            <a:endParaRPr lang="en-US" dirty="0" smtClean="0"/>
          </a:p>
          <a:p>
            <a:r>
              <a:rPr lang="en-US" b="1" dirty="0" smtClean="0"/>
              <a:t>Underground Injection Control Permit</a:t>
            </a:r>
            <a:r>
              <a:rPr lang="en-US" b="1" baseline="0" dirty="0" smtClean="0"/>
              <a:t> </a:t>
            </a:r>
            <a:r>
              <a:rPr lang="en-US" b="1" dirty="0" smtClean="0"/>
              <a:t>Fees and Surcharges </a:t>
            </a:r>
            <a:r>
              <a:rPr lang="en-US" dirty="0" smtClean="0"/>
              <a:t>– A</a:t>
            </a:r>
            <a:r>
              <a:rPr lang="en-US" baseline="0" dirty="0" smtClean="0"/>
              <a:t> portion of t</a:t>
            </a:r>
            <a:r>
              <a:rPr lang="en-US" dirty="0" smtClean="0"/>
              <a:t>hese fees (the</a:t>
            </a:r>
            <a:r>
              <a:rPr lang="en-US" baseline="0" dirty="0" smtClean="0"/>
              <a:t> annual and 1</a:t>
            </a:r>
            <a:r>
              <a:rPr lang="en-US" baseline="30000" dirty="0" smtClean="0"/>
              <a:t>st</a:t>
            </a:r>
            <a:r>
              <a:rPr lang="en-US" baseline="0" dirty="0" smtClean="0"/>
              <a:t> year surcharges) </a:t>
            </a:r>
            <a:r>
              <a:rPr lang="en-US" dirty="0" smtClean="0"/>
              <a:t>were contained in Oregon</a:t>
            </a:r>
            <a:r>
              <a:rPr lang="en-US" baseline="0" dirty="0" smtClean="0"/>
              <a:t> Revised Statute 468B.196. DEQ proposes to establish these fees in the Oregon Administrative Rules. We’ve created a new table that contains only UIC fees to better communicate the fees related to the program.</a:t>
            </a:r>
            <a:endParaRPr lang="en-US" dirty="0"/>
          </a:p>
          <a:p>
            <a:endParaRPr lang="en-US" dirty="0" smtClean="0"/>
          </a:p>
          <a:p>
            <a:r>
              <a:rPr lang="en-US" b="1" dirty="0" err="1" smtClean="0"/>
              <a:t>eReporting</a:t>
            </a:r>
            <a:r>
              <a:rPr lang="en-US" b="1" baseline="0" dirty="0" smtClean="0"/>
              <a:t> Waiver </a:t>
            </a:r>
            <a:r>
              <a:rPr lang="en-US" baseline="0" dirty="0" smtClean="0"/>
              <a:t>– New federal rules require all NPDES permittees report their monthly compliance data electronically. </a:t>
            </a:r>
          </a:p>
          <a:p>
            <a:pPr marL="171450" indent="-171450">
              <a:buFont typeface="Arial" panose="020B0604020202020204" pitchFamily="34" charset="0"/>
              <a:buChar char="•"/>
            </a:pPr>
            <a:r>
              <a:rPr lang="en-US" baseline="0" dirty="0" smtClean="0"/>
              <a:t>DEQ has elected to use a EPA’s system called “</a:t>
            </a:r>
            <a:r>
              <a:rPr lang="en-US" baseline="0" dirty="0" err="1" smtClean="0"/>
              <a:t>NetDMR</a:t>
            </a:r>
            <a:r>
              <a:rPr lang="en-US" baseline="0" dirty="0" smtClean="0"/>
              <a:t>.”</a:t>
            </a:r>
          </a:p>
          <a:p>
            <a:pPr marL="171450" indent="-171450">
              <a:buFont typeface="Arial" panose="020B0604020202020204" pitchFamily="34" charset="0"/>
              <a:buChar char="•"/>
            </a:pPr>
            <a:r>
              <a:rPr lang="en-US" baseline="0" dirty="0" smtClean="0"/>
              <a:t>One requirement of the new federal program is that each NPDES program offer permittees a waiver with specific qualifying conditions: </a:t>
            </a:r>
          </a:p>
          <a:p>
            <a:pPr marL="171450" indent="-171450">
              <a:buFont typeface="Arial" panose="020B0604020202020204" pitchFamily="34" charset="0"/>
              <a:buChar char="•"/>
            </a:pPr>
            <a:r>
              <a:rPr lang="en-US" baseline="0" dirty="0" smtClean="0"/>
              <a:t>Religious exemption (like Amish), or </a:t>
            </a:r>
          </a:p>
          <a:p>
            <a:pPr marL="171450" indent="-171450">
              <a:buFont typeface="Arial" panose="020B0604020202020204" pitchFamily="34" charset="0"/>
              <a:buChar char="•"/>
            </a:pPr>
            <a:r>
              <a:rPr lang="en-US" baseline="0" dirty="0" smtClean="0"/>
              <a:t>No reasonable access to cellular or transmission service in the permittees area. </a:t>
            </a:r>
          </a:p>
          <a:p>
            <a:pPr marL="0" indent="0">
              <a:buFont typeface="Arial" panose="020B0604020202020204" pitchFamily="34" charset="0"/>
              <a:buNone/>
            </a:pPr>
            <a:endParaRPr lang="en-US" baseline="0" dirty="0" smtClean="0"/>
          </a:p>
          <a:p>
            <a:pPr marL="0" indent="0">
              <a:buFont typeface="Arial" panose="020B0604020202020204" pitchFamily="34" charset="0"/>
              <a:buNone/>
            </a:pPr>
            <a:r>
              <a:rPr lang="en-US" b="1" baseline="0" dirty="0" smtClean="0"/>
              <a:t>Would anyone qualify at this time?</a:t>
            </a:r>
          </a:p>
          <a:p>
            <a:pPr marL="171450" indent="-171450">
              <a:buFont typeface="Arial" panose="020B0604020202020204" pitchFamily="34" charset="0"/>
              <a:buChar char="•"/>
            </a:pPr>
            <a:r>
              <a:rPr lang="en-US" baseline="0" dirty="0" smtClean="0"/>
              <a:t>An analysis of the coverage areas in Oregon performed by our permitting compliance expert, Jim Billings and the </a:t>
            </a:r>
            <a:r>
              <a:rPr lang="en-US" baseline="0" dirty="0" err="1" smtClean="0"/>
              <a:t>NetDMR</a:t>
            </a:r>
            <a:r>
              <a:rPr lang="en-US" baseline="0" dirty="0" smtClean="0"/>
              <a:t> project team, indicated no individual NPDES permittees will qualify for the waiver based on ‘no access.’ </a:t>
            </a:r>
          </a:p>
          <a:p>
            <a:pPr marL="171450" indent="-171450">
              <a:buFont typeface="Arial" panose="020B0604020202020204" pitchFamily="34" charset="0"/>
              <a:buChar char="•"/>
            </a:pPr>
            <a:r>
              <a:rPr lang="en-US" baseline="0" dirty="0" smtClean="0"/>
              <a:t>And at the discharge point (the treatment plant) doesn’t count for example if an operator can drive to the city clerk’s office. </a:t>
            </a:r>
          </a:p>
          <a:p>
            <a:pPr marL="171450" indent="-171450">
              <a:buFont typeface="Arial" panose="020B0604020202020204" pitchFamily="34" charset="0"/>
              <a:buChar char="•"/>
            </a:pPr>
            <a:r>
              <a:rPr lang="en-US" baseline="0" dirty="0" smtClean="0"/>
              <a:t>We are not certain if religious exemptions exist in the current permittee universe so we do not anticipate issuing a waiver in the near future. </a:t>
            </a:r>
          </a:p>
          <a:p>
            <a:pPr marL="171450" indent="-171450">
              <a:buFont typeface="Arial" panose="020B0604020202020204" pitchFamily="34" charset="0"/>
              <a:buChar char="•"/>
            </a:pPr>
            <a:r>
              <a:rPr lang="en-US" baseline="0" dirty="0" smtClean="0"/>
              <a:t>In the next couple of years we’ll be bringing General permits into the electronic reporting and we may see qualifiers at this point.</a:t>
            </a:r>
            <a:endParaRPr lang="en-US" dirty="0"/>
          </a:p>
          <a:p>
            <a:endParaRPr lang="en-US" dirty="0" smtClean="0"/>
          </a:p>
        </p:txBody>
      </p:sp>
      <p:sp>
        <p:nvSpPr>
          <p:cNvPr id="4" name="Slide Number Placeholder 3"/>
          <p:cNvSpPr>
            <a:spLocks noGrp="1"/>
          </p:cNvSpPr>
          <p:nvPr>
            <p:ph type="sldNum" sz="quarter" idx="10"/>
          </p:nvPr>
        </p:nvSpPr>
        <p:spPr/>
        <p:txBody>
          <a:bodyPr/>
          <a:lstStyle/>
          <a:p>
            <a:fld id="{EAF82455-C0D0-4D1F-9AAC-DE7932F6FEA5}" type="slidenum">
              <a:rPr lang="en-US" smtClean="0"/>
              <a:pPr/>
              <a:t>9</a:t>
            </a:fld>
            <a:endParaRPr lang="en-US"/>
          </a:p>
        </p:txBody>
      </p:sp>
    </p:spTree>
    <p:extLst>
      <p:ext uri="{BB962C8B-B14F-4D97-AF65-F5344CB8AC3E}">
        <p14:creationId xmlns:p14="http://schemas.microsoft.com/office/powerpoint/2010/main" val="17267254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560DB2F-6990-4BB2-AECC-6C3C4E146938}" type="datetimeFigureOut">
              <a:rPr lang="en-US" smtClean="0"/>
              <a:pPr/>
              <a:t>9/6/2017</a:t>
            </a:fld>
            <a:endParaRPr lang="en-US"/>
          </a:p>
        </p:txBody>
      </p:sp>
      <p:sp>
        <p:nvSpPr>
          <p:cNvPr id="5" name="Footer Placeholder 4"/>
          <p:cNvSpPr>
            <a:spLocks noGrp="1"/>
          </p:cNvSpPr>
          <p:nvPr>
            <p:ph type="ftr" sz="quarter" idx="11"/>
          </p:nvPr>
        </p:nvSpPr>
        <p:spPr/>
        <p:txBody>
          <a:bodyPr/>
          <a:lstStyle/>
          <a:p>
            <a:r>
              <a:rPr lang="en-US" smtClean="0"/>
              <a:t>Footer</a:t>
            </a:r>
            <a:endParaRPr lang="en-US" dirty="0"/>
          </a:p>
        </p:txBody>
      </p:sp>
      <p:sp>
        <p:nvSpPr>
          <p:cNvPr id="6" name="Slide Number Placeholder 5"/>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60DB2F-6990-4BB2-AECC-6C3C4E146938}" type="datetimeFigureOut">
              <a:rPr lang="en-US" smtClean="0"/>
              <a:pPr/>
              <a:t>9/6/2017</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60DB2F-6990-4BB2-AECC-6C3C4E146938}" type="datetimeFigureOut">
              <a:rPr lang="en-US" smtClean="0"/>
              <a:pPr/>
              <a:t>9/6/2017</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_Title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63C456-CFC3-4674-83B9-34DB1ABF1FA1}" type="slidenum">
              <a:rPr lang="en-US" smtClean="0"/>
              <a:pPr/>
              <a:t>‹#›</a:t>
            </a:fld>
            <a:endParaRPr lang="en-US" dirty="0"/>
          </a:p>
        </p:txBody>
      </p:sp>
      <p:sp>
        <p:nvSpPr>
          <p:cNvPr id="7" name="Title 1"/>
          <p:cNvSpPr>
            <a:spLocks noGrp="1"/>
          </p:cNvSpPr>
          <p:nvPr>
            <p:ph type="ctrTitle"/>
          </p:nvPr>
        </p:nvSpPr>
        <p:spPr>
          <a:xfrm>
            <a:off x="685800" y="2130430"/>
            <a:ext cx="7772400" cy="1470025"/>
          </a:xfrm>
          <a:prstGeom prst="rect">
            <a:avLst/>
          </a:prstGeom>
        </p:spPr>
        <p:txBody>
          <a:bodyPr lIns="91425" tIns="45713" rIns="91425" bIns="45713"/>
          <a:lstStyle>
            <a:lvl1pPr>
              <a:defRPr sz="4800">
                <a:latin typeface="+mj-lt"/>
                <a:cs typeface="Arial" pitchFamily="34" charset="0"/>
              </a:defRPr>
            </a:lvl1pPr>
          </a:lstStyle>
          <a:p>
            <a:r>
              <a:rPr lang="en-US" smtClean="0"/>
              <a:t>Click to edit Master title style</a:t>
            </a:r>
            <a:endParaRPr lang="en-US" dirty="0"/>
          </a:p>
        </p:txBody>
      </p:sp>
    </p:spTree>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2" y="1600203"/>
            <a:ext cx="4040188" cy="761999"/>
          </a:xfrm>
        </p:spPr>
        <p:txBody>
          <a:bodyPr anchor="b"/>
          <a:lstStyle>
            <a:lvl1pPr marL="0" indent="0">
              <a:buNone/>
              <a:defRPr sz="2400" b="1"/>
            </a:lvl1pPr>
            <a:lvl2pPr marL="457126" indent="0">
              <a:buNone/>
              <a:defRPr sz="2000" b="1"/>
            </a:lvl2pPr>
            <a:lvl3pPr marL="914252" indent="0">
              <a:buNone/>
              <a:defRPr sz="1800" b="1"/>
            </a:lvl3pPr>
            <a:lvl4pPr marL="1371380" indent="0">
              <a:buNone/>
              <a:defRPr sz="1600" b="1"/>
            </a:lvl4pPr>
            <a:lvl5pPr marL="1828506" indent="0">
              <a:buNone/>
              <a:defRPr sz="1600" b="1"/>
            </a:lvl5pPr>
            <a:lvl6pPr marL="2285632" indent="0">
              <a:buNone/>
              <a:defRPr sz="1600" b="1"/>
            </a:lvl6pPr>
            <a:lvl7pPr marL="2742758" indent="0">
              <a:buNone/>
              <a:defRPr sz="1600" b="1"/>
            </a:lvl7pPr>
            <a:lvl8pPr marL="3199885" indent="0">
              <a:buNone/>
              <a:defRPr sz="1600" b="1"/>
            </a:lvl8pPr>
            <a:lvl9pPr marL="3657011"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2" y="2438404"/>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9" y="1600203"/>
            <a:ext cx="4041775" cy="761999"/>
          </a:xfrm>
        </p:spPr>
        <p:txBody>
          <a:bodyPr anchor="b"/>
          <a:lstStyle>
            <a:lvl1pPr marL="0" indent="0">
              <a:buNone/>
              <a:defRPr sz="2400" b="1"/>
            </a:lvl1pPr>
            <a:lvl2pPr marL="457126" indent="0">
              <a:buNone/>
              <a:defRPr sz="2000" b="1"/>
            </a:lvl2pPr>
            <a:lvl3pPr marL="914252" indent="0">
              <a:buNone/>
              <a:defRPr sz="1800" b="1"/>
            </a:lvl3pPr>
            <a:lvl4pPr marL="1371380" indent="0">
              <a:buNone/>
              <a:defRPr sz="1600" b="1"/>
            </a:lvl4pPr>
            <a:lvl5pPr marL="1828506" indent="0">
              <a:buNone/>
              <a:defRPr sz="1600" b="1"/>
            </a:lvl5pPr>
            <a:lvl6pPr marL="2285632" indent="0">
              <a:buNone/>
              <a:defRPr sz="1600" b="1"/>
            </a:lvl6pPr>
            <a:lvl7pPr marL="2742758" indent="0">
              <a:buNone/>
              <a:defRPr sz="1600" b="1"/>
            </a:lvl7pPr>
            <a:lvl8pPr marL="3199885" indent="0">
              <a:buNone/>
              <a:defRPr sz="1600" b="1"/>
            </a:lvl8pPr>
            <a:lvl9pPr marL="3657011"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9" y="2438404"/>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able">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63C456-CFC3-4674-83B9-34DB1ABF1FA1}" type="slidenum">
              <a:rPr lang="en-US" smtClean="0"/>
              <a:pPr/>
              <a:t>‹#›</a:t>
            </a:fld>
            <a:endParaRPr lang="en-US" dirty="0"/>
          </a:p>
        </p:txBody>
      </p:sp>
      <p:sp>
        <p:nvSpPr>
          <p:cNvPr id="8" name="Table Placeholder 7"/>
          <p:cNvSpPr>
            <a:spLocks noGrp="1"/>
          </p:cNvSpPr>
          <p:nvPr>
            <p:ph type="tbl" sz="quarter" idx="13"/>
          </p:nvPr>
        </p:nvSpPr>
        <p:spPr>
          <a:xfrm>
            <a:off x="381000" y="1600200"/>
            <a:ext cx="8382000" cy="4419600"/>
          </a:xfrm>
        </p:spPr>
        <p:txBody>
          <a:bodyPr/>
          <a:lstStyle/>
          <a:p>
            <a:r>
              <a:rPr lang="en-US" dirty="0" smtClean="0"/>
              <a:t>Click icon to add table</a:t>
            </a:r>
            <a:endParaRPr lang="en-US" dirty="0"/>
          </a:p>
        </p:txBody>
      </p:sp>
    </p:spTree>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Sidebar">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a:xfrm>
            <a:off x="1524000" y="6324602"/>
            <a:ext cx="2895600" cy="365125"/>
          </a:xfrm>
        </p:spPr>
        <p:txBody>
          <a:bodyPr/>
          <a:lstStyle/>
          <a:p>
            <a:endParaRPr lang="en-US" dirty="0"/>
          </a:p>
        </p:txBody>
      </p:sp>
      <p:sp>
        <p:nvSpPr>
          <p:cNvPr id="4" name="Slide Number Placeholder 3"/>
          <p:cNvSpPr>
            <a:spLocks noGrp="1"/>
          </p:cNvSpPr>
          <p:nvPr>
            <p:ph type="sldNum" sz="quarter" idx="11"/>
          </p:nvPr>
        </p:nvSpPr>
        <p:spPr/>
        <p:txBody>
          <a:bodyPr/>
          <a:lstStyle/>
          <a:p>
            <a:fld id="{2363C456-CFC3-4674-83B9-34DB1ABF1FA1}" type="slidenum">
              <a:rPr lang="en-US" smtClean="0"/>
              <a:pPr/>
              <a:t>‹#›</a:t>
            </a:fld>
            <a:endParaRPr lang="en-US" dirty="0"/>
          </a:p>
        </p:txBody>
      </p:sp>
      <p:sp>
        <p:nvSpPr>
          <p:cNvPr id="6" name="Text Placeholder 5"/>
          <p:cNvSpPr>
            <a:spLocks noGrp="1"/>
          </p:cNvSpPr>
          <p:nvPr>
            <p:ph type="body" sz="quarter" idx="12" hasCustomPrompt="1"/>
          </p:nvPr>
        </p:nvSpPr>
        <p:spPr>
          <a:xfrm>
            <a:off x="0" y="1447800"/>
            <a:ext cx="1524000" cy="5410200"/>
          </a:xfrm>
          <a:solidFill>
            <a:srgbClr val="008272"/>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tIns="91440">
            <a:noAutofit/>
          </a:bodyPr>
          <a:lstStyle>
            <a:lvl1pPr marL="0" marR="0" indent="0" algn="l" defTabSz="914252" rtl="0" eaLnBrk="1" fontAlgn="auto" latinLnBrk="0" hangingPunct="1">
              <a:lnSpc>
                <a:spcPct val="100000"/>
              </a:lnSpc>
              <a:spcBef>
                <a:spcPct val="20000"/>
              </a:spcBef>
              <a:spcAft>
                <a:spcPts val="0"/>
              </a:spcAft>
              <a:buClrTx/>
              <a:buSzTx/>
              <a:buFont typeface="Arial" pitchFamily="34" charset="0"/>
              <a:buNone/>
              <a:tabLst/>
              <a:defRPr sz="1800" baseline="0">
                <a:solidFill>
                  <a:schemeClr val="bg1"/>
                </a:solidFill>
              </a:defRPr>
            </a:lvl1pPr>
          </a:lstStyle>
          <a:p>
            <a:pPr marL="0" marR="0" lvl="0" indent="0" algn="l" defTabSz="914252" rtl="0" eaLnBrk="1" fontAlgn="auto" latinLnBrk="0" hangingPunct="1">
              <a:lnSpc>
                <a:spcPct val="100000"/>
              </a:lnSpc>
              <a:spcBef>
                <a:spcPct val="20000"/>
              </a:spcBef>
              <a:spcAft>
                <a:spcPts val="0"/>
              </a:spcAft>
              <a:buClrTx/>
              <a:buSzTx/>
              <a:buFont typeface="Arial" pitchFamily="34" charset="0"/>
              <a:buNone/>
              <a:tabLst/>
              <a:defRPr/>
            </a:pPr>
            <a:r>
              <a:rPr lang="en-US" dirty="0" smtClean="0"/>
              <a:t>Sidebar Text: Insert links, contents, pictures, bulleted or numbered lists. Use custom animations to add dimension and visual interest to your presentation.</a:t>
            </a:r>
          </a:p>
          <a:p>
            <a:pPr lvl="0"/>
            <a:endParaRPr lang="en-US" dirty="0"/>
          </a:p>
        </p:txBody>
      </p:sp>
    </p:spTree>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6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5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63C456-CFC3-4674-83B9-34DB1ABF1FA1}" type="slidenum">
              <a:rPr lang="en-US" smtClean="0"/>
              <a:pPr/>
              <a:t>‹#›</a:t>
            </a:fld>
            <a:endParaRPr lang="en-US" dirty="0"/>
          </a:p>
        </p:txBody>
      </p:sp>
    </p:spTree>
    <p:extLst>
      <p:ext uri="{BB962C8B-B14F-4D97-AF65-F5344CB8AC3E}">
        <p14:creationId xmlns:p14="http://schemas.microsoft.com/office/powerpoint/2010/main" val="2360953458"/>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60DB2F-6990-4BB2-AECC-6C3C4E146938}" type="datetimeFigureOut">
              <a:rPr lang="en-US" smtClean="0"/>
              <a:pPr/>
              <a:t>9/6/2017</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560DB2F-6990-4BB2-AECC-6C3C4E146938}" type="datetimeFigureOut">
              <a:rPr lang="en-US" smtClean="0"/>
              <a:pPr/>
              <a:t>9/6/2017</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560DB2F-6990-4BB2-AECC-6C3C4E146938}" type="datetimeFigureOut">
              <a:rPr lang="en-US" smtClean="0"/>
              <a:pPr/>
              <a:t>9/6/2017</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560DB2F-6990-4BB2-AECC-6C3C4E146938}" type="datetimeFigureOut">
              <a:rPr lang="en-US" smtClean="0"/>
              <a:pPr/>
              <a:t>9/6/2017</a:t>
            </a:fld>
            <a:endParaRPr lang="en-US"/>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AF422A5-5C78-4281-B011-BAEAC27A7CD8}" type="datetimeFigureOut">
              <a:rPr lang="en-US" smtClean="0"/>
              <a:pPr/>
              <a:t>9/6/2017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F621030-F658-466E-ADB6-002C2EDA141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60DB2F-6990-4BB2-AECC-6C3C4E146938}" type="datetimeFigureOut">
              <a:rPr lang="en-US" smtClean="0"/>
              <a:pPr/>
              <a:t>9/6/2017</a:t>
            </a:fld>
            <a:endParaRPr lang="en-US"/>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60DB2F-6990-4BB2-AECC-6C3C4E146938}" type="datetimeFigureOut">
              <a:rPr lang="en-US" smtClean="0"/>
              <a:pPr/>
              <a:t>9/6/2017</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60DB2F-6990-4BB2-AECC-6C3C4E146938}" type="datetimeFigureOut">
              <a:rPr lang="en-US" smtClean="0"/>
              <a:pPr/>
              <a:t>9/6/2017</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60DB2F-6990-4BB2-AECC-6C3C4E146938}" type="datetimeFigureOut">
              <a:rPr lang="en-US" smtClean="0"/>
              <a:pPr/>
              <a:t>9/6/2017</a:t>
            </a:fld>
            <a:endParaRPr lang="en-US"/>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63C456-CFC3-4674-83B9-34DB1ABF1FA1}"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700" r:id="rId12"/>
    <p:sldLayoutId id="2147483753" r:id="rId13"/>
    <p:sldLayoutId id="2147483651" r:id="rId14"/>
    <p:sldLayoutId id="2147483653" r:id="rId15"/>
    <p:sldLayoutId id="2147483654" r:id="rId16"/>
    <p:sldLayoutId id="2147483658" r:id="rId17"/>
    <p:sldLayoutId id="2147483674" r:id="rId18"/>
    <p:sldLayoutId id="2147483768" r:id="rId19"/>
  </p:sldLayoutIdLst>
  <p:transition>
    <p:fade/>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8.xml"/><Relationship Id="rId1" Type="http://schemas.openxmlformats.org/officeDocument/2006/relationships/slideLayout" Target="../slideLayouts/slideLayout13.xml"/><Relationship Id="rId5" Type="http://schemas.openxmlformats.org/officeDocument/2006/relationships/image" Target="../media/image4.emf"/><Relationship Id="rId4" Type="http://schemas.openxmlformats.org/officeDocument/2006/relationships/image" Target="../media/image3.emf"/></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838200"/>
            <a:ext cx="8077200" cy="838199"/>
          </a:xfrm>
          <a:solidFill>
            <a:srgbClr val="439777"/>
          </a:solidFill>
        </p:spPr>
        <p:txBody>
          <a:bodyPr>
            <a:normAutofit/>
          </a:bodyPr>
          <a:lstStyle/>
          <a:p>
            <a:r>
              <a:rPr lang="en-US" sz="3200" dirty="0" smtClean="0">
                <a:solidFill>
                  <a:schemeClr val="bg1"/>
                </a:solidFill>
                <a:latin typeface="Arial" pitchFamily="34" charset="0"/>
                <a:cs typeface="Arial" pitchFamily="34" charset="0"/>
              </a:rPr>
              <a:t>Water Quality Permitting</a:t>
            </a:r>
            <a:endParaRPr lang="en-US" sz="3200" dirty="0">
              <a:solidFill>
                <a:schemeClr val="bg1"/>
              </a:solidFill>
              <a:latin typeface="Arial" pitchFamily="34" charset="0"/>
              <a:cs typeface="Arial" pitchFamily="34" charset="0"/>
            </a:endParaRPr>
          </a:p>
        </p:txBody>
      </p:sp>
      <p:sp>
        <p:nvSpPr>
          <p:cNvPr id="3" name="Subtitle 2"/>
          <p:cNvSpPr>
            <a:spLocks noGrp="1"/>
          </p:cNvSpPr>
          <p:nvPr>
            <p:ph type="subTitle" idx="1"/>
          </p:nvPr>
        </p:nvSpPr>
        <p:spPr>
          <a:xfrm>
            <a:off x="990600" y="2362200"/>
            <a:ext cx="7162800" cy="3429000"/>
          </a:xfrm>
        </p:spPr>
        <p:txBody>
          <a:bodyPr>
            <a:normAutofit fontScale="92500" lnSpcReduction="10000"/>
          </a:bodyPr>
          <a:lstStyle/>
          <a:p>
            <a:r>
              <a:rPr lang="en-US" sz="3600" b="1" dirty="0" smtClean="0">
                <a:latin typeface="Arial" pitchFamily="34" charset="0"/>
                <a:cs typeface="Arial" pitchFamily="34" charset="0"/>
              </a:rPr>
              <a:t>Agenda Item “”</a:t>
            </a:r>
          </a:p>
          <a:p>
            <a:endParaRPr lang="en-US" sz="3600" dirty="0" smtClean="0">
              <a:latin typeface="Arial" pitchFamily="34" charset="0"/>
              <a:cs typeface="Arial" pitchFamily="34" charset="0"/>
            </a:endParaRPr>
          </a:p>
          <a:p>
            <a:r>
              <a:rPr lang="en-US" sz="3600" dirty="0">
                <a:latin typeface="Arial" pitchFamily="34" charset="0"/>
                <a:cs typeface="Arial" pitchFamily="34" charset="0"/>
              </a:rPr>
              <a:t>Action item: </a:t>
            </a:r>
            <a:r>
              <a:rPr lang="en-US" sz="3600" dirty="0" smtClean="0">
                <a:latin typeface="Arial" pitchFamily="34" charset="0"/>
                <a:cs typeface="Arial" pitchFamily="34" charset="0"/>
              </a:rPr>
              <a:t>WQ Permitting Divisions 45 and 71 Update</a:t>
            </a:r>
          </a:p>
          <a:p>
            <a:endParaRPr lang="en-US" sz="2800" dirty="0" smtClean="0">
              <a:latin typeface="Arial" pitchFamily="34" charset="0"/>
              <a:cs typeface="Arial" pitchFamily="34" charset="0"/>
            </a:endParaRPr>
          </a:p>
          <a:p>
            <a:pPr algn="r">
              <a:lnSpc>
                <a:spcPct val="110000"/>
              </a:lnSpc>
              <a:spcBef>
                <a:spcPts val="0"/>
              </a:spcBef>
            </a:pPr>
            <a:r>
              <a:rPr lang="en-US" sz="2800" dirty="0" smtClean="0">
                <a:latin typeface="Arial" pitchFamily="34" charset="0"/>
                <a:cs typeface="Arial" pitchFamily="34" charset="0"/>
              </a:rPr>
              <a:t>Sept. 13, 2017</a:t>
            </a:r>
          </a:p>
          <a:p>
            <a:pPr algn="r">
              <a:lnSpc>
                <a:spcPct val="110000"/>
              </a:lnSpc>
              <a:spcBef>
                <a:spcPts val="0"/>
              </a:spcBef>
            </a:pPr>
            <a:r>
              <a:rPr lang="en-US" sz="2800" dirty="0" smtClean="0">
                <a:latin typeface="Arial" pitchFamily="34" charset="0"/>
                <a:cs typeface="Arial" pitchFamily="34" charset="0"/>
              </a:rPr>
              <a:t>Bend, OR</a:t>
            </a:r>
          </a:p>
        </p:txBody>
      </p:sp>
      <p:sp>
        <p:nvSpPr>
          <p:cNvPr id="4" name="Rectangle 3"/>
          <p:cNvSpPr/>
          <p:nvPr/>
        </p:nvSpPr>
        <p:spPr>
          <a:xfrm>
            <a:off x="0" y="6096000"/>
            <a:ext cx="8153400" cy="533400"/>
          </a:xfrm>
          <a:prstGeom prst="rect">
            <a:avLst/>
          </a:prstGeom>
          <a:solidFill>
            <a:srgbClr val="3F8D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smtClean="0">
                <a:latin typeface="Arial" pitchFamily="34" charset="0"/>
                <a:cs typeface="Arial" pitchFamily="34" charset="0"/>
              </a:rPr>
              <a:t>    Presenters: Ron Doughten, Adam Coutu and William Knight    |   Oregon Department of Environmental Quality</a:t>
            </a:r>
            <a:endParaRPr lang="en-US" sz="1200" dirty="0">
              <a:latin typeface="Arial" pitchFamily="34" charset="0"/>
              <a:cs typeface="Arial" pitchFamily="34" charset="0"/>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3683030252"/>
      </p:ext>
    </p:extLst>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90600" y="1066800"/>
            <a:ext cx="7162800" cy="4724400"/>
          </a:xfrm>
        </p:spPr>
        <p:txBody>
          <a:bodyPr>
            <a:normAutofit/>
          </a:bodyPr>
          <a:lstStyle/>
          <a:p>
            <a:pPr algn="l"/>
            <a:r>
              <a:rPr lang="en-US" sz="3600" b="1" dirty="0" smtClean="0">
                <a:solidFill>
                  <a:schemeClr val="tx1"/>
                </a:solidFill>
                <a:latin typeface="Arial" pitchFamily="34" charset="0"/>
                <a:cs typeface="Arial" pitchFamily="34" charset="0"/>
              </a:rPr>
              <a:t>Who would be affected? </a:t>
            </a:r>
            <a:endParaRPr lang="en-US" sz="2800" b="1" dirty="0" smtClean="0">
              <a:solidFill>
                <a:schemeClr val="tx1"/>
              </a:solidFill>
              <a:latin typeface="Arial" pitchFamily="34" charset="0"/>
              <a:cs typeface="Arial" pitchFamily="34" charset="0"/>
            </a:endParaRPr>
          </a:p>
          <a:p>
            <a:pPr lvl="0" algn="l">
              <a:lnSpc>
                <a:spcPct val="90000"/>
              </a:lnSpc>
            </a:pPr>
            <a:endParaRPr lang="en-US" sz="2800" dirty="0" smtClean="0">
              <a:solidFill>
                <a:prstClr val="black"/>
              </a:solidFill>
            </a:endParaRPr>
          </a:p>
          <a:p>
            <a:pPr marL="457200" lvl="0" indent="-457200" algn="l">
              <a:lnSpc>
                <a:spcPct val="90000"/>
              </a:lnSpc>
              <a:buFont typeface="Arial" panose="020B0604020202020204" pitchFamily="34" charset="0"/>
              <a:buChar char="•"/>
            </a:pPr>
            <a:r>
              <a:rPr lang="en-US" sz="2800" dirty="0">
                <a:solidFill>
                  <a:prstClr val="black"/>
                </a:solidFill>
              </a:rPr>
              <a:t>I</a:t>
            </a:r>
            <a:r>
              <a:rPr lang="en-US" sz="2800" dirty="0" smtClean="0">
                <a:solidFill>
                  <a:prstClr val="black"/>
                </a:solidFill>
              </a:rPr>
              <a:t>ndividual </a:t>
            </a:r>
            <a:r>
              <a:rPr lang="en-US" sz="2800" dirty="0">
                <a:solidFill>
                  <a:prstClr val="black"/>
                </a:solidFill>
              </a:rPr>
              <a:t>and general </a:t>
            </a:r>
            <a:r>
              <a:rPr lang="en-US" sz="2800" dirty="0" smtClean="0">
                <a:solidFill>
                  <a:prstClr val="black"/>
                </a:solidFill>
              </a:rPr>
              <a:t>water quality permit holders</a:t>
            </a:r>
          </a:p>
          <a:p>
            <a:pPr marL="457200" lvl="0" indent="-457200" algn="l">
              <a:lnSpc>
                <a:spcPct val="90000"/>
              </a:lnSpc>
              <a:buFont typeface="Arial" panose="020B0604020202020204" pitchFamily="34" charset="0"/>
              <a:buChar char="•"/>
            </a:pPr>
            <a:r>
              <a:rPr lang="en-US" sz="2800" dirty="0" smtClean="0">
                <a:solidFill>
                  <a:prstClr val="black"/>
                </a:solidFill>
              </a:rPr>
              <a:t>Onsite Septic operators, service providers, installers and homeowners</a:t>
            </a:r>
            <a:r>
              <a:rPr lang="en-US" sz="2800" dirty="0" smtClean="0">
                <a:solidFill>
                  <a:prstClr val="black"/>
                </a:solidFill>
              </a:rPr>
              <a:t>.</a:t>
            </a:r>
          </a:p>
          <a:p>
            <a:pPr marL="457200" lvl="0" indent="-457200" algn="l">
              <a:lnSpc>
                <a:spcPct val="90000"/>
              </a:lnSpc>
              <a:buFont typeface="Arial" panose="020B0604020202020204" pitchFamily="34" charset="0"/>
              <a:buChar char="•"/>
            </a:pPr>
            <a:endParaRPr lang="en-US" sz="2800" dirty="0">
              <a:solidFill>
                <a:prstClr val="black"/>
              </a:solidFill>
            </a:endParaRPr>
          </a:p>
          <a:p>
            <a:pPr lvl="0" algn="l">
              <a:lnSpc>
                <a:spcPct val="90000"/>
              </a:lnSpc>
            </a:pPr>
            <a:endParaRPr lang="en-US" sz="1600" dirty="0">
              <a:solidFill>
                <a:prstClr val="black"/>
              </a:solidFill>
            </a:endParaRPr>
          </a:p>
          <a:p>
            <a:pPr marL="742950" lvl="1" indent="-285750" algn="l">
              <a:lnSpc>
                <a:spcPct val="90000"/>
              </a:lnSpc>
              <a:buFont typeface="Arial" panose="020B0604020202020204" pitchFamily="34" charset="0"/>
              <a:buChar char="•"/>
            </a:pPr>
            <a:endParaRPr lang="en-US" sz="1600" dirty="0">
              <a:solidFill>
                <a:prstClr val="black"/>
              </a:solidFill>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1814669260"/>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90600" y="1066800"/>
            <a:ext cx="7162800" cy="4724400"/>
          </a:xfrm>
        </p:spPr>
        <p:txBody>
          <a:bodyPr>
            <a:normAutofit/>
          </a:bodyPr>
          <a:lstStyle/>
          <a:p>
            <a:pPr algn="l"/>
            <a:r>
              <a:rPr lang="en-US" sz="3600" b="1" dirty="0" smtClean="0">
                <a:solidFill>
                  <a:schemeClr val="tx1"/>
                </a:solidFill>
                <a:latin typeface="Arial" pitchFamily="34" charset="0"/>
                <a:cs typeface="Arial" pitchFamily="34" charset="0"/>
              </a:rPr>
              <a:t>Conclusion</a:t>
            </a:r>
          </a:p>
          <a:p>
            <a:pPr lvl="0" algn="l">
              <a:lnSpc>
                <a:spcPct val="80000"/>
              </a:lnSpc>
              <a:buClr>
                <a:srgbClr val="0000FF"/>
              </a:buClr>
            </a:pPr>
            <a:endParaRPr lang="en-US" sz="2800" dirty="0" smtClean="0">
              <a:solidFill>
                <a:prstClr val="black"/>
              </a:solidFill>
            </a:endParaRPr>
          </a:p>
          <a:p>
            <a:pPr lvl="0">
              <a:lnSpc>
                <a:spcPct val="150000"/>
              </a:lnSpc>
              <a:spcAft>
                <a:spcPts val="600"/>
              </a:spcAft>
              <a:buClr>
                <a:srgbClr val="0000FF"/>
              </a:buClr>
            </a:pPr>
            <a:r>
              <a:rPr lang="en-US" sz="2800" dirty="0" smtClean="0">
                <a:solidFill>
                  <a:prstClr val="black"/>
                </a:solidFill>
              </a:rPr>
              <a:t>DEQ </a:t>
            </a:r>
            <a:r>
              <a:rPr lang="en-US" sz="2800" dirty="0">
                <a:solidFill>
                  <a:prstClr val="black"/>
                </a:solidFill>
              </a:rPr>
              <a:t>recommends the </a:t>
            </a:r>
            <a:r>
              <a:rPr lang="en-US" sz="2800" dirty="0" smtClean="0">
                <a:solidFill>
                  <a:prstClr val="black"/>
                </a:solidFill>
              </a:rPr>
              <a:t>Commission </a:t>
            </a:r>
            <a:r>
              <a:rPr lang="en-US" sz="2800" dirty="0">
                <a:solidFill>
                  <a:prstClr val="black"/>
                </a:solidFill>
              </a:rPr>
              <a:t>adopt </a:t>
            </a:r>
            <a:r>
              <a:rPr lang="en-US" sz="2800" dirty="0" smtClean="0">
                <a:solidFill>
                  <a:prstClr val="black"/>
                </a:solidFill>
              </a:rPr>
              <a:t>the </a:t>
            </a:r>
          </a:p>
          <a:p>
            <a:pPr lvl="0">
              <a:lnSpc>
                <a:spcPct val="150000"/>
              </a:lnSpc>
              <a:spcAft>
                <a:spcPts val="600"/>
              </a:spcAft>
              <a:buClr>
                <a:srgbClr val="0000FF"/>
              </a:buClr>
            </a:pPr>
            <a:r>
              <a:rPr lang="en-US" sz="2800" dirty="0" smtClean="0">
                <a:solidFill>
                  <a:prstClr val="black"/>
                </a:solidFill>
              </a:rPr>
              <a:t>the proposed rules as </a:t>
            </a:r>
            <a:r>
              <a:rPr lang="en-US" sz="2800" dirty="0">
                <a:solidFill>
                  <a:prstClr val="black"/>
                </a:solidFill>
              </a:rPr>
              <a:t>outlined </a:t>
            </a:r>
            <a:r>
              <a:rPr lang="en-US" sz="2800" dirty="0" smtClean="0">
                <a:solidFill>
                  <a:prstClr val="black"/>
                </a:solidFill>
              </a:rPr>
              <a:t>in </a:t>
            </a:r>
          </a:p>
          <a:p>
            <a:pPr lvl="0">
              <a:lnSpc>
                <a:spcPct val="150000"/>
              </a:lnSpc>
              <a:spcAft>
                <a:spcPts val="600"/>
              </a:spcAft>
              <a:buClr>
                <a:srgbClr val="0000FF"/>
              </a:buClr>
            </a:pPr>
            <a:r>
              <a:rPr lang="en-US" sz="2800" dirty="0" smtClean="0">
                <a:solidFill>
                  <a:prstClr val="black"/>
                </a:solidFill>
              </a:rPr>
              <a:t>Attachment </a:t>
            </a:r>
            <a:r>
              <a:rPr lang="en-US" sz="2800" dirty="0">
                <a:solidFill>
                  <a:prstClr val="black"/>
                </a:solidFill>
              </a:rPr>
              <a:t>A of the staff report. </a:t>
            </a: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1738132523"/>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8549" y="1435033"/>
            <a:ext cx="8801100" cy="3970318"/>
          </a:xfrm>
          <a:prstGeom prst="rect">
            <a:avLst/>
          </a:prstGeom>
          <a:noFill/>
        </p:spPr>
        <p:txBody>
          <a:bodyPr wrap="square" rtlCol="0">
            <a:spAutoFit/>
          </a:bodyPr>
          <a:lstStyle/>
          <a:p>
            <a:pPr marL="342900" indent="-342900">
              <a:buFont typeface="Arial" panose="020B0604020202020204" pitchFamily="34" charset="0"/>
              <a:buChar char="•"/>
            </a:pPr>
            <a:r>
              <a:rPr lang="en-US" sz="2800" dirty="0"/>
              <a:t>Individual permits and general </a:t>
            </a:r>
            <a:r>
              <a:rPr lang="en-US" sz="2800" dirty="0" smtClean="0"/>
              <a:t>permits</a:t>
            </a:r>
          </a:p>
          <a:p>
            <a:endParaRPr lang="en-US" sz="2800" dirty="0"/>
          </a:p>
          <a:p>
            <a:pPr marL="342900" indent="-342900">
              <a:buFont typeface="Arial" panose="020B0604020202020204" pitchFamily="34" charset="0"/>
              <a:buChar char="•"/>
            </a:pPr>
            <a:r>
              <a:rPr lang="en-US" sz="2800" dirty="0" smtClean="0"/>
              <a:t>Permitted Sources: </a:t>
            </a:r>
          </a:p>
          <a:p>
            <a:pPr marL="800026" lvl="1" indent="-342900">
              <a:buFont typeface="Arial" panose="020B0604020202020204" pitchFamily="34" charset="0"/>
              <a:buChar char="•"/>
            </a:pPr>
            <a:r>
              <a:rPr lang="en-US" sz="2800" dirty="0" smtClean="0"/>
              <a:t>Municipal and Domestic </a:t>
            </a:r>
          </a:p>
          <a:p>
            <a:pPr marL="800026" lvl="1" indent="-342900">
              <a:buFont typeface="Arial" panose="020B0604020202020204" pitchFamily="34" charset="0"/>
              <a:buChar char="•"/>
            </a:pPr>
            <a:r>
              <a:rPr lang="en-US" sz="2800" dirty="0" smtClean="0"/>
              <a:t>Industrial </a:t>
            </a:r>
          </a:p>
          <a:p>
            <a:pPr marL="800026" lvl="1" indent="-342900">
              <a:buFont typeface="Arial" panose="020B0604020202020204" pitchFamily="34" charset="0"/>
              <a:buChar char="•"/>
            </a:pPr>
            <a:r>
              <a:rPr lang="en-US" sz="2800" dirty="0" smtClean="0"/>
              <a:t>Stormwater</a:t>
            </a:r>
          </a:p>
          <a:p>
            <a:pPr marL="1257152" lvl="2" indent="-342900">
              <a:buFont typeface="Arial" panose="020B0604020202020204" pitchFamily="34" charset="0"/>
              <a:buChar char="•"/>
            </a:pPr>
            <a:r>
              <a:rPr lang="en-US" sz="2800" dirty="0" smtClean="0"/>
              <a:t>Municipal, construction and industrial</a:t>
            </a:r>
          </a:p>
          <a:p>
            <a:pPr marL="800026" lvl="1" indent="-342900">
              <a:buFont typeface="Arial" panose="020B0604020202020204" pitchFamily="34" charset="0"/>
              <a:buChar char="•"/>
            </a:pPr>
            <a:r>
              <a:rPr lang="en-US" sz="2800" dirty="0" smtClean="0"/>
              <a:t>Other</a:t>
            </a:r>
          </a:p>
          <a:p>
            <a:pPr marL="342900" indent="-342900">
              <a:buFont typeface="Arial" panose="020B0604020202020204" pitchFamily="34" charset="0"/>
              <a:buChar char="•"/>
            </a:pPr>
            <a:endParaRPr lang="en-US" sz="2800" dirty="0"/>
          </a:p>
        </p:txBody>
      </p:sp>
      <p:sp>
        <p:nvSpPr>
          <p:cNvPr id="4" name="Title 5"/>
          <p:cNvSpPr txBox="1">
            <a:spLocks/>
          </p:cNvSpPr>
          <p:nvPr/>
        </p:nvSpPr>
        <p:spPr>
          <a:xfrm>
            <a:off x="1008995" y="332707"/>
            <a:ext cx="7300209" cy="700055"/>
          </a:xfrm>
          <a:prstGeom prst="rect">
            <a:avLst/>
          </a:prstGeom>
          <a:ln>
            <a:noFill/>
            <a:bevel/>
          </a:ln>
        </p:spPr>
        <p:txBody>
          <a:bodyP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smtClean="0">
                <a:ln>
                  <a:noFill/>
                </a:ln>
                <a:solidFill>
                  <a:schemeClr val="tx1"/>
                </a:solidFill>
                <a:effectLst/>
                <a:uLnTx/>
                <a:uFillTx/>
                <a:latin typeface="+mj-lt"/>
                <a:ea typeface="+mj-ea"/>
                <a:cs typeface="+mj-cs"/>
              </a:rPr>
              <a:t>Water Quality Permitting</a:t>
            </a:r>
            <a:endParaRPr kumimoji="0" lang="en-US" sz="3600" b="1" i="0" u="none" strike="noStrike" kern="1200" cap="none" spc="0" normalizeH="0" baseline="0" noProof="0" dirty="0">
              <a:ln>
                <a:noFill/>
              </a:ln>
              <a:solidFill>
                <a:schemeClr val="tx1"/>
              </a:solidFill>
              <a:effectLst/>
              <a:uLnTx/>
              <a:uFillTx/>
              <a:latin typeface="+mj-lt"/>
              <a:ea typeface="+mj-ea"/>
              <a:cs typeface="+mj-cs"/>
            </a:endParaRPr>
          </a:p>
        </p:txBody>
      </p:sp>
    </p:spTree>
    <p:extLst>
      <p:ext uri="{BB962C8B-B14F-4D97-AF65-F5344CB8AC3E}">
        <p14:creationId xmlns:p14="http://schemas.microsoft.com/office/powerpoint/2010/main" val="1032226161"/>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420943"/>
            <a:ext cx="9144001" cy="646331"/>
          </a:xfrm>
          <a:prstGeom prst="rect">
            <a:avLst/>
          </a:prstGeom>
        </p:spPr>
        <p:txBody>
          <a:bodyPr wrap="square">
            <a:spAutoFit/>
          </a:bodyPr>
          <a:lstStyle/>
          <a:p>
            <a:pPr marL="257175" indent="-257175" algn="ctr">
              <a:spcBef>
                <a:spcPct val="20000"/>
              </a:spcBef>
              <a:defRPr/>
            </a:pPr>
            <a:r>
              <a:rPr lang="en-US" sz="3600" b="1" dirty="0" smtClean="0">
                <a:cs typeface="Arial" pitchFamily="34" charset="0"/>
              </a:rPr>
              <a:t>NPDES Permit Universe</a:t>
            </a:r>
            <a:endParaRPr lang="en-US" sz="3600" b="1" dirty="0"/>
          </a:p>
        </p:txBody>
      </p:sp>
      <p:graphicFrame>
        <p:nvGraphicFramePr>
          <p:cNvPr id="5" name="Chart 4"/>
          <p:cNvGraphicFramePr>
            <a:graphicFrameLocks/>
          </p:cNvGraphicFramePr>
          <p:nvPr>
            <p:extLst>
              <p:ext uri="{D42A27DB-BD31-4B8C-83A1-F6EECF244321}">
                <p14:modId xmlns:p14="http://schemas.microsoft.com/office/powerpoint/2010/main" val="2293668992"/>
              </p:ext>
            </p:extLst>
          </p:nvPr>
        </p:nvGraphicFramePr>
        <p:xfrm>
          <a:off x="855786" y="1581149"/>
          <a:ext cx="7784122" cy="493688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771502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420943"/>
            <a:ext cx="9144001" cy="646331"/>
          </a:xfrm>
          <a:prstGeom prst="rect">
            <a:avLst/>
          </a:prstGeom>
        </p:spPr>
        <p:txBody>
          <a:bodyPr wrap="square">
            <a:spAutoFit/>
          </a:bodyPr>
          <a:lstStyle/>
          <a:p>
            <a:pPr marL="257175" indent="-257175" algn="ctr">
              <a:spcBef>
                <a:spcPct val="20000"/>
              </a:spcBef>
              <a:defRPr/>
            </a:pPr>
            <a:r>
              <a:rPr lang="en-US" sz="3600" b="1" dirty="0" smtClean="0">
                <a:cs typeface="Arial" pitchFamily="34" charset="0"/>
              </a:rPr>
              <a:t>WPCF </a:t>
            </a:r>
            <a:r>
              <a:rPr lang="en-US" sz="3600" b="1" dirty="0" smtClean="0">
                <a:cs typeface="Arial" pitchFamily="34" charset="0"/>
              </a:rPr>
              <a:t>Permit Universe</a:t>
            </a:r>
            <a:endParaRPr lang="en-US" sz="3600" b="1" dirty="0"/>
          </a:p>
        </p:txBody>
      </p:sp>
      <p:graphicFrame>
        <p:nvGraphicFramePr>
          <p:cNvPr id="7" name="Chart 6"/>
          <p:cNvGraphicFramePr>
            <a:graphicFrameLocks/>
          </p:cNvGraphicFramePr>
          <p:nvPr>
            <p:extLst>
              <p:ext uri="{D42A27DB-BD31-4B8C-83A1-F6EECF244321}">
                <p14:modId xmlns:p14="http://schemas.microsoft.com/office/powerpoint/2010/main" val="1918957374"/>
              </p:ext>
            </p:extLst>
          </p:nvPr>
        </p:nvGraphicFramePr>
        <p:xfrm>
          <a:off x="406400" y="1709737"/>
          <a:ext cx="8115300" cy="485616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789622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5"/>
          <p:cNvSpPr txBox="1">
            <a:spLocks/>
          </p:cNvSpPr>
          <p:nvPr/>
        </p:nvSpPr>
        <p:spPr>
          <a:xfrm>
            <a:off x="1008995" y="332707"/>
            <a:ext cx="7300209" cy="700055"/>
          </a:xfrm>
          <a:prstGeom prst="rect">
            <a:avLst/>
          </a:prstGeom>
          <a:ln>
            <a:noFill/>
            <a:bevel/>
          </a:ln>
        </p:spPr>
        <p:txBody>
          <a:bodyP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smtClean="0">
                <a:ln>
                  <a:noFill/>
                </a:ln>
                <a:solidFill>
                  <a:schemeClr val="tx1"/>
                </a:solidFill>
                <a:effectLst/>
                <a:uLnTx/>
                <a:uFillTx/>
                <a:latin typeface="+mj-lt"/>
                <a:ea typeface="+mj-ea"/>
                <a:cs typeface="+mj-cs"/>
              </a:rPr>
              <a:t>Onsite </a:t>
            </a:r>
            <a:r>
              <a:rPr kumimoji="0" lang="en-US" sz="3600" b="1" i="0" u="none" strike="noStrike" kern="1200" cap="none" spc="0" normalizeH="0" baseline="0" noProof="0" dirty="0" smtClean="0">
                <a:ln>
                  <a:noFill/>
                </a:ln>
                <a:solidFill>
                  <a:schemeClr val="tx1"/>
                </a:solidFill>
                <a:effectLst/>
                <a:uLnTx/>
                <a:uFillTx/>
                <a:latin typeface="+mj-lt"/>
                <a:ea typeface="+mj-ea"/>
                <a:cs typeface="+mj-cs"/>
              </a:rPr>
              <a:t>Septics</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smtClean="0">
                <a:ln>
                  <a:noFill/>
                </a:ln>
                <a:solidFill>
                  <a:schemeClr val="tx1"/>
                </a:solidFill>
                <a:effectLst/>
                <a:uLnTx/>
                <a:uFillTx/>
                <a:latin typeface="+mj-lt"/>
                <a:ea typeface="+mj-ea"/>
                <a:cs typeface="+mj-cs"/>
              </a:rPr>
              <a:t>Permitting &amp;</a:t>
            </a:r>
            <a:r>
              <a:rPr kumimoji="0" lang="en-US" sz="3600" b="1" i="0" u="none" strike="noStrike" kern="1200" cap="none" spc="0" normalizeH="0" noProof="0" dirty="0" smtClean="0">
                <a:ln>
                  <a:noFill/>
                </a:ln>
                <a:solidFill>
                  <a:schemeClr val="tx1"/>
                </a:solidFill>
                <a:effectLst/>
                <a:uLnTx/>
                <a:uFillTx/>
                <a:latin typeface="+mj-lt"/>
                <a:ea typeface="+mj-ea"/>
                <a:cs typeface="+mj-cs"/>
              </a:rPr>
              <a:t> </a:t>
            </a:r>
            <a:r>
              <a:rPr kumimoji="0" lang="en-US" sz="3600" b="1" i="0" u="none" strike="noStrike" kern="1200" cap="none" spc="0" normalizeH="0" baseline="0" noProof="0" dirty="0" smtClean="0">
                <a:ln>
                  <a:noFill/>
                </a:ln>
                <a:solidFill>
                  <a:schemeClr val="tx1"/>
                </a:solidFill>
                <a:effectLst/>
                <a:uLnTx/>
                <a:uFillTx/>
                <a:latin typeface="+mj-lt"/>
                <a:ea typeface="+mj-ea"/>
                <a:cs typeface="+mj-cs"/>
              </a:rPr>
              <a:t>Service</a:t>
            </a:r>
            <a:r>
              <a:rPr kumimoji="0" lang="en-US" sz="3600" b="1" i="0" u="none" strike="noStrike" kern="1200" cap="none" spc="0" normalizeH="0" noProof="0" dirty="0" smtClean="0">
                <a:ln>
                  <a:noFill/>
                </a:ln>
                <a:solidFill>
                  <a:schemeClr val="tx1"/>
                </a:solidFill>
                <a:effectLst/>
                <a:uLnTx/>
                <a:uFillTx/>
                <a:latin typeface="+mj-lt"/>
                <a:ea typeface="+mj-ea"/>
                <a:cs typeface="+mj-cs"/>
              </a:rPr>
              <a:t> </a:t>
            </a:r>
            <a:r>
              <a:rPr kumimoji="0" lang="en-US" sz="3600" b="1" i="0" u="none" strike="noStrike" kern="1200" cap="none" spc="0" normalizeH="0" noProof="0" dirty="0" smtClean="0">
                <a:ln>
                  <a:noFill/>
                </a:ln>
                <a:solidFill>
                  <a:schemeClr val="tx1"/>
                </a:solidFill>
                <a:effectLst/>
                <a:uLnTx/>
                <a:uFillTx/>
                <a:latin typeface="+mj-lt"/>
                <a:ea typeface="+mj-ea"/>
                <a:cs typeface="+mj-cs"/>
              </a:rPr>
              <a:t>Fees</a:t>
            </a:r>
            <a:endParaRPr kumimoji="0" lang="en-US" sz="3600" b="1" i="0" u="none" strike="noStrike" kern="1200" cap="none" spc="0" normalizeH="0" baseline="0" noProof="0" dirty="0">
              <a:ln>
                <a:noFill/>
              </a:ln>
              <a:solidFill>
                <a:schemeClr val="tx1"/>
              </a:solidFill>
              <a:effectLst/>
              <a:uLnTx/>
              <a:uFillTx/>
              <a:latin typeface="+mj-lt"/>
              <a:ea typeface="+mj-ea"/>
              <a:cs typeface="+mj-cs"/>
            </a:endParaRPr>
          </a:p>
        </p:txBody>
      </p:sp>
      <p:sp>
        <p:nvSpPr>
          <p:cNvPr id="5" name="TextBox 4"/>
          <p:cNvSpPr txBox="1"/>
          <p:nvPr/>
        </p:nvSpPr>
        <p:spPr>
          <a:xfrm>
            <a:off x="832338" y="1939126"/>
            <a:ext cx="7476866" cy="2677656"/>
          </a:xfrm>
          <a:prstGeom prst="rect">
            <a:avLst/>
          </a:prstGeom>
          <a:noFill/>
        </p:spPr>
        <p:txBody>
          <a:bodyPr wrap="square" rtlCol="0">
            <a:spAutoFit/>
          </a:bodyPr>
          <a:lstStyle/>
          <a:p>
            <a:pPr marL="342900" indent="-342900">
              <a:buFont typeface="Arial" panose="020B0604020202020204" pitchFamily="34" charset="0"/>
              <a:buChar char="•"/>
            </a:pPr>
            <a:r>
              <a:rPr lang="en-US" sz="2800" dirty="0" smtClean="0"/>
              <a:t>Onsite WPCF Permits</a:t>
            </a:r>
          </a:p>
          <a:p>
            <a:endParaRPr lang="en-US" sz="2800" dirty="0"/>
          </a:p>
          <a:p>
            <a:pPr marL="342900" indent="-342900">
              <a:buFont typeface="Arial" panose="020B0604020202020204" pitchFamily="34" charset="0"/>
              <a:buChar char="•"/>
            </a:pPr>
            <a:r>
              <a:rPr lang="en-US" sz="2800" dirty="0" smtClean="0"/>
              <a:t>Onsite non-permit related </a:t>
            </a:r>
            <a:r>
              <a:rPr lang="en-US" sz="2800" dirty="0" smtClean="0"/>
              <a:t>fees</a:t>
            </a:r>
          </a:p>
          <a:p>
            <a:pPr marL="342900" indent="-342900">
              <a:buFont typeface="Arial" panose="020B0604020202020204" pitchFamily="34" charset="0"/>
              <a:buChar char="•"/>
            </a:pPr>
            <a:endParaRPr lang="en-US" sz="2800" dirty="0"/>
          </a:p>
          <a:p>
            <a:pPr marL="342900" indent="-342900">
              <a:buFont typeface="Arial" panose="020B0604020202020204" pitchFamily="34" charset="0"/>
              <a:buChar char="•"/>
            </a:pPr>
            <a:r>
              <a:rPr lang="en-US" sz="2800" dirty="0" smtClean="0"/>
              <a:t>Proposing incremental fee increases</a:t>
            </a:r>
            <a:endParaRPr lang="en-US" sz="2800" dirty="0" smtClean="0"/>
          </a:p>
          <a:p>
            <a:pPr marL="342900" indent="-342900">
              <a:buFont typeface="Arial" panose="020B0604020202020204" pitchFamily="34" charset="0"/>
              <a:buChar char="•"/>
            </a:pPr>
            <a:endParaRPr lang="en-US" sz="2800" dirty="0" smtClean="0"/>
          </a:p>
        </p:txBody>
      </p:sp>
    </p:spTree>
    <p:extLst>
      <p:ext uri="{BB962C8B-B14F-4D97-AF65-F5344CB8AC3E}">
        <p14:creationId xmlns:p14="http://schemas.microsoft.com/office/powerpoint/2010/main" val="2935695261"/>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1933148183"/>
              </p:ext>
            </p:extLst>
          </p:nvPr>
        </p:nvGraphicFramePr>
        <p:xfrm>
          <a:off x="685800" y="2442051"/>
          <a:ext cx="7734300" cy="3291840"/>
        </p:xfrm>
        <a:graphic>
          <a:graphicData uri="http://schemas.openxmlformats.org/drawingml/2006/table">
            <a:tbl>
              <a:tblPr/>
              <a:tblGrid>
                <a:gridCol w="4102135"/>
                <a:gridCol w="1811024"/>
                <a:gridCol w="1821141"/>
              </a:tblGrid>
              <a:tr h="314325">
                <a:tc gridSpan="3">
                  <a:txBody>
                    <a:bodyPr/>
                    <a:lstStyle/>
                    <a:p>
                      <a:pPr marL="571500" marR="11430" algn="ctr">
                        <a:spcBef>
                          <a:spcPts val="0"/>
                        </a:spcBef>
                        <a:spcAft>
                          <a:spcPts val="0"/>
                        </a:spcAft>
                      </a:pPr>
                      <a:r>
                        <a:rPr lang="en-US" sz="1400" b="1" dirty="0">
                          <a:effectLst/>
                          <a:latin typeface="Arial" panose="020B0604020202020204" pitchFamily="34" charset="0"/>
                          <a:ea typeface="Times New Roman" panose="02020603050405020304" pitchFamily="18" charset="0"/>
                        </a:rPr>
                        <a:t>Budget Comparison</a:t>
                      </a:r>
                      <a:endParaRPr lang="en-US" sz="1200" dirty="0">
                        <a:effectLst/>
                        <a:latin typeface="Times New Roman" panose="02020603050405020304" pitchFamily="18" charset="0"/>
                        <a:ea typeface="Times New Roman" panose="02020603050405020304" pitchFamily="18" charset="0"/>
                      </a:endParaRPr>
                    </a:p>
                  </a:txBody>
                  <a:tcPr marL="0" marR="0" marT="0" marB="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hMerge="1">
                  <a:txBody>
                    <a:bodyPr/>
                    <a:lstStyle/>
                    <a:p>
                      <a:endParaRPr lang="en-US"/>
                    </a:p>
                  </a:txBody>
                  <a:tcPr/>
                </a:tc>
                <a:tc hMerge="1">
                  <a:txBody>
                    <a:bodyPr/>
                    <a:lstStyle/>
                    <a:p>
                      <a:endParaRPr lang="en-US"/>
                    </a:p>
                  </a:txBody>
                  <a:tcPr/>
                </a:tc>
              </a:tr>
              <a:tr h="789305">
                <a:tc>
                  <a:txBody>
                    <a:bodyPr/>
                    <a:lstStyle/>
                    <a:p>
                      <a:pPr marL="571500" marR="11430">
                        <a:spcBef>
                          <a:spcPts val="0"/>
                        </a:spcBef>
                        <a:spcAft>
                          <a:spcPts val="0"/>
                        </a:spcAft>
                      </a:pPr>
                      <a:r>
                        <a:rPr lang="en-US" sz="1200">
                          <a:effectLst/>
                          <a:latin typeface="Times New Roman" panose="02020603050405020304" pitchFamily="18" charset="0"/>
                          <a:ea typeface="Times New Roman" panose="02020603050405020304" pitchFamily="18" charset="0"/>
                        </a:rPr>
                        <a:t> </a:t>
                      </a:r>
                    </a:p>
                  </a:txBody>
                  <a:tcPr marL="0" marR="0" marT="0" marB="0" anchor="ctr">
                    <a:lnL w="28575"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E2EFD9"/>
                    </a:solidFill>
                  </a:tcPr>
                </a:tc>
                <a:tc gridSpan="2">
                  <a:txBody>
                    <a:bodyPr/>
                    <a:lstStyle/>
                    <a:p>
                      <a:pPr marL="0" marR="11430" algn="ctr">
                        <a:spcBef>
                          <a:spcPts val="0"/>
                        </a:spcBef>
                        <a:spcAft>
                          <a:spcPts val="0"/>
                        </a:spcAft>
                      </a:pPr>
                      <a:r>
                        <a:rPr lang="en-US" sz="1600" b="1" dirty="0" smtClean="0">
                          <a:effectLst/>
                          <a:latin typeface="Arial" panose="020B0604020202020204" pitchFamily="34" charset="0"/>
                          <a:ea typeface="Times New Roman" panose="02020603050405020304" pitchFamily="18" charset="0"/>
                        </a:rPr>
                        <a:t>2017-2019</a:t>
                      </a:r>
                      <a:endParaRPr lang="en-US" sz="1600" b="1" dirty="0">
                        <a:effectLst/>
                        <a:latin typeface="Times New Roman" panose="02020603050405020304" pitchFamily="18" charset="0"/>
                        <a:ea typeface="Times New Roman" panose="02020603050405020304" pitchFamily="18" charset="0"/>
                      </a:endParaRPr>
                    </a:p>
                    <a:p>
                      <a:pPr marL="0" marR="11430" algn="ctr">
                        <a:spcBef>
                          <a:spcPts val="0"/>
                        </a:spcBef>
                        <a:spcAft>
                          <a:spcPts val="0"/>
                        </a:spcAft>
                      </a:pPr>
                      <a:r>
                        <a:rPr lang="en-US" sz="1600" b="1" dirty="0">
                          <a:effectLst/>
                          <a:latin typeface="Arial" panose="020B0604020202020204" pitchFamily="34" charset="0"/>
                          <a:ea typeface="Times New Roman" panose="02020603050405020304" pitchFamily="18" charset="0"/>
                        </a:rPr>
                        <a:t>Legislatively Adopted Budget</a:t>
                      </a:r>
                      <a:endParaRPr lang="en-US" sz="1600" b="1" dirty="0">
                        <a:effectLst/>
                        <a:latin typeface="Times New Roman" panose="02020603050405020304" pitchFamily="18" charset="0"/>
                        <a:ea typeface="Times New Roman" panose="02020603050405020304" pitchFamily="18" charset="0"/>
                      </a:endParaRPr>
                    </a:p>
                  </a:txBody>
                  <a:tcPr marL="0" marR="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E2EFD9"/>
                    </a:solidFill>
                  </a:tcPr>
                </a:tc>
                <a:tc hMerge="1">
                  <a:txBody>
                    <a:bodyPr/>
                    <a:lstStyle/>
                    <a:p>
                      <a:endParaRPr lang="en-US"/>
                    </a:p>
                  </a:txBody>
                  <a:tcPr/>
                </a:tc>
              </a:tr>
              <a:tr h="415925">
                <a:tc>
                  <a:txBody>
                    <a:bodyPr/>
                    <a:lstStyle/>
                    <a:p>
                      <a:pPr marL="42545" marR="11430">
                        <a:spcBef>
                          <a:spcPts val="0"/>
                        </a:spcBef>
                        <a:spcAft>
                          <a:spcPts val="0"/>
                        </a:spcAft>
                      </a:pPr>
                      <a:r>
                        <a:rPr lang="en-US" sz="1600" dirty="0">
                          <a:effectLst/>
                          <a:latin typeface="Arial" panose="020B0604020202020204" pitchFamily="34" charset="0"/>
                          <a:ea typeface="Times New Roman" panose="02020603050405020304" pitchFamily="18" charset="0"/>
                          <a:cs typeface="Arial" panose="020B0604020202020204" pitchFamily="34" charset="0"/>
                        </a:rPr>
                        <a:t>Program Costs Covered by Fees</a:t>
                      </a:r>
                    </a:p>
                  </a:txBody>
                  <a:tcPr marL="0" marR="0" marT="0" marB="0" anchor="ctr">
                    <a:lnL w="28575"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2545" marR="62230" algn="ctr">
                        <a:spcBef>
                          <a:spcPts val="0"/>
                        </a:spcBef>
                        <a:spcAft>
                          <a:spcPts val="0"/>
                        </a:spcAft>
                      </a:pPr>
                      <a:r>
                        <a:rPr lang="en-US" sz="1600" dirty="0" smtClean="0">
                          <a:effectLst/>
                          <a:latin typeface="Arial" panose="020B0604020202020204" pitchFamily="34" charset="0"/>
                          <a:ea typeface="Times New Roman" panose="02020603050405020304" pitchFamily="18" charset="0"/>
                          <a:cs typeface="Arial" panose="020B0604020202020204" pitchFamily="34" charset="0"/>
                        </a:rPr>
                        <a:t>$12,785,975</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7625" marR="11430" algn="ctr">
                        <a:spcBef>
                          <a:spcPts val="0"/>
                        </a:spcBef>
                        <a:spcAft>
                          <a:spcPts val="0"/>
                        </a:spcAft>
                      </a:pPr>
                      <a:r>
                        <a:rPr lang="en-US" sz="1600" dirty="0" smtClean="0">
                          <a:effectLst/>
                          <a:latin typeface="Arial" panose="020B0604020202020204" pitchFamily="34" charset="0"/>
                          <a:ea typeface="Times New Roman" panose="02020603050405020304" pitchFamily="18" charset="0"/>
                          <a:cs typeface="Arial" panose="020B0604020202020204" pitchFamily="34" charset="0"/>
                        </a:rPr>
                        <a:t>57.9%</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72440">
                <a:tc>
                  <a:txBody>
                    <a:bodyPr/>
                    <a:lstStyle/>
                    <a:p>
                      <a:pPr marL="42545" marR="11430">
                        <a:spcBef>
                          <a:spcPts val="0"/>
                        </a:spcBef>
                        <a:spcAft>
                          <a:spcPts val="0"/>
                        </a:spcAft>
                      </a:pPr>
                      <a:r>
                        <a:rPr lang="en-US" sz="1600" dirty="0">
                          <a:effectLst/>
                          <a:latin typeface="Arial" panose="020B0604020202020204" pitchFamily="34" charset="0"/>
                          <a:ea typeface="Times New Roman" panose="02020603050405020304" pitchFamily="18" charset="0"/>
                          <a:cs typeface="Arial" panose="020B0604020202020204" pitchFamily="34" charset="0"/>
                        </a:rPr>
                        <a:t>Program Costs Covered by General Fund</a:t>
                      </a:r>
                    </a:p>
                  </a:txBody>
                  <a:tcPr marL="0" marR="0" marT="0" marB="0" anchor="ctr">
                    <a:lnL w="28575"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2545" marR="62230" algn="ctr">
                        <a:spcBef>
                          <a:spcPts val="0"/>
                        </a:spcBef>
                        <a:spcAft>
                          <a:spcPts val="0"/>
                        </a:spcAft>
                      </a:pPr>
                      <a:r>
                        <a:rPr lang="en-US" sz="1600" dirty="0" smtClean="0">
                          <a:effectLst/>
                          <a:latin typeface="Arial" panose="020B0604020202020204" pitchFamily="34" charset="0"/>
                          <a:ea typeface="Times New Roman" panose="02020603050405020304" pitchFamily="18" charset="0"/>
                          <a:cs typeface="Arial" panose="020B0604020202020204" pitchFamily="34" charset="0"/>
                        </a:rPr>
                        <a:t>$7,171,238</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7625" marR="11430" algn="ctr">
                        <a:spcBef>
                          <a:spcPts val="0"/>
                        </a:spcBef>
                        <a:spcAft>
                          <a:spcPts val="0"/>
                        </a:spcAft>
                      </a:pPr>
                      <a:r>
                        <a:rPr lang="en-US" sz="1600" dirty="0" smtClean="0">
                          <a:effectLst/>
                          <a:latin typeface="Arial" panose="020B0604020202020204" pitchFamily="34" charset="0"/>
                          <a:ea typeface="Times New Roman" panose="02020603050405020304" pitchFamily="18" charset="0"/>
                          <a:cs typeface="Arial" panose="020B0604020202020204" pitchFamily="34" charset="0"/>
                        </a:rPr>
                        <a:t>32.5%</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49580">
                <a:tc>
                  <a:txBody>
                    <a:bodyPr/>
                    <a:lstStyle/>
                    <a:p>
                      <a:pPr marL="42545" marR="11430">
                        <a:spcBef>
                          <a:spcPts val="0"/>
                        </a:spcBef>
                        <a:spcAft>
                          <a:spcPts val="0"/>
                        </a:spcAft>
                      </a:pPr>
                      <a:r>
                        <a:rPr lang="en-US" sz="1600" dirty="0">
                          <a:effectLst/>
                          <a:latin typeface="Arial" panose="020B0604020202020204" pitchFamily="34" charset="0"/>
                          <a:ea typeface="Times New Roman" panose="02020603050405020304" pitchFamily="18" charset="0"/>
                          <a:cs typeface="Arial" panose="020B0604020202020204" pitchFamily="34" charset="0"/>
                        </a:rPr>
                        <a:t>Program Costs Covered by Federal Funding</a:t>
                      </a:r>
                    </a:p>
                  </a:txBody>
                  <a:tcPr marL="0" marR="0" marT="0" marB="0" anchor="ctr">
                    <a:lnL w="28575"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2545" marR="62230" algn="ctr">
                        <a:spcBef>
                          <a:spcPts val="0"/>
                        </a:spcBef>
                        <a:spcAft>
                          <a:spcPts val="0"/>
                        </a:spcAft>
                      </a:pPr>
                      <a:r>
                        <a:rPr lang="en-US" sz="1600" dirty="0" smtClean="0">
                          <a:effectLst/>
                          <a:latin typeface="Arial" panose="020B0604020202020204" pitchFamily="34" charset="0"/>
                          <a:ea typeface="Times New Roman" panose="02020603050405020304" pitchFamily="18" charset="0"/>
                          <a:cs typeface="Arial" panose="020B0604020202020204" pitchFamily="34" charset="0"/>
                        </a:rPr>
                        <a:t>$1,614,688</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7625" marR="11430" algn="ctr">
                        <a:spcBef>
                          <a:spcPts val="0"/>
                        </a:spcBef>
                        <a:spcAft>
                          <a:spcPts val="0"/>
                        </a:spcAft>
                      </a:pPr>
                      <a:r>
                        <a:rPr lang="en-US" sz="1600" dirty="0" smtClean="0">
                          <a:effectLst/>
                          <a:latin typeface="Arial" panose="020B0604020202020204" pitchFamily="34" charset="0"/>
                          <a:ea typeface="Times New Roman" panose="02020603050405020304" pitchFamily="18" charset="0"/>
                          <a:cs typeface="Arial" panose="020B0604020202020204" pitchFamily="34" charset="0"/>
                        </a:rPr>
                        <a:t>7.3%</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49580">
                <a:tc>
                  <a:txBody>
                    <a:bodyPr/>
                    <a:lstStyle/>
                    <a:p>
                      <a:pPr marL="42545" marR="11430">
                        <a:spcBef>
                          <a:spcPts val="0"/>
                        </a:spcBef>
                        <a:spcAft>
                          <a:spcPts val="0"/>
                        </a:spcAft>
                      </a:pPr>
                      <a:r>
                        <a:rPr lang="en-US" sz="1600" dirty="0" smtClean="0">
                          <a:effectLst/>
                          <a:latin typeface="Arial" panose="020B0604020202020204" pitchFamily="34" charset="0"/>
                          <a:ea typeface="Times New Roman" panose="02020603050405020304" pitchFamily="18" charset="0"/>
                          <a:cs typeface="Arial" panose="020B0604020202020204" pitchFamily="34" charset="0"/>
                        </a:rPr>
                        <a:t>Program Costs Covered by Lottery Funds</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lnL w="28575"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2545" marR="62230" algn="ctr">
                        <a:spcBef>
                          <a:spcPts val="0"/>
                        </a:spcBef>
                        <a:spcAft>
                          <a:spcPts val="0"/>
                        </a:spcAft>
                      </a:pPr>
                      <a:r>
                        <a:rPr lang="en-US" sz="1600" dirty="0" smtClean="0">
                          <a:effectLst/>
                          <a:latin typeface="Arial" panose="020B0604020202020204" pitchFamily="34" charset="0"/>
                          <a:ea typeface="Times New Roman" panose="02020603050405020304" pitchFamily="18" charset="0"/>
                          <a:cs typeface="Arial" panose="020B0604020202020204" pitchFamily="34" charset="0"/>
                        </a:rPr>
                        <a:t>500,000</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7625" marR="11430" algn="ctr">
                        <a:spcBef>
                          <a:spcPts val="0"/>
                        </a:spcBef>
                        <a:spcAft>
                          <a:spcPts val="0"/>
                        </a:spcAft>
                      </a:pPr>
                      <a:r>
                        <a:rPr lang="en-US" sz="1600" dirty="0" smtClean="0">
                          <a:effectLst/>
                          <a:latin typeface="Arial" panose="020B0604020202020204" pitchFamily="34" charset="0"/>
                          <a:ea typeface="Times New Roman" panose="02020603050405020304" pitchFamily="18" charset="0"/>
                          <a:cs typeface="Arial" panose="020B0604020202020204" pitchFamily="34" charset="0"/>
                        </a:rPr>
                        <a:t>2.3%</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00685">
                <a:tc gridSpan="3">
                  <a:txBody>
                    <a:bodyPr/>
                    <a:lstStyle/>
                    <a:p>
                      <a:pPr marL="571500" marR="11430" algn="ctr">
                        <a:spcBef>
                          <a:spcPts val="0"/>
                        </a:spcBef>
                        <a:spcAft>
                          <a:spcPts val="0"/>
                        </a:spcAft>
                      </a:pPr>
                      <a:r>
                        <a:rPr lang="en-US" sz="1400" i="1" dirty="0">
                          <a:effectLst/>
                          <a:latin typeface="Arial" panose="020B0604020202020204" pitchFamily="34" charset="0"/>
                          <a:ea typeface="Times New Roman" panose="02020603050405020304" pitchFamily="18" charset="0"/>
                          <a:cs typeface="Arial" panose="020B0604020202020204" pitchFamily="34" charset="0"/>
                        </a:rPr>
                        <a:t>Permit Fees Last Changed: Jan. 1, 2016</a:t>
                      </a:r>
                      <a:endParaRPr lang="en-US" sz="14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E2EFD9"/>
                    </a:solidFill>
                  </a:tcPr>
                </a:tc>
                <a:tc hMerge="1">
                  <a:txBody>
                    <a:bodyPr/>
                    <a:lstStyle/>
                    <a:p>
                      <a:endParaRPr lang="en-US"/>
                    </a:p>
                  </a:txBody>
                  <a:tcPr/>
                </a:tc>
                <a:tc hMerge="1">
                  <a:txBody>
                    <a:bodyPr/>
                    <a:lstStyle/>
                    <a:p>
                      <a:endParaRPr lang="en-US"/>
                    </a:p>
                  </a:txBody>
                  <a:tcPr/>
                </a:tc>
              </a:tr>
            </a:tbl>
          </a:graphicData>
        </a:graphic>
      </p:graphicFrame>
      <p:sp>
        <p:nvSpPr>
          <p:cNvPr id="4" name="Rectangle 3"/>
          <p:cNvSpPr/>
          <p:nvPr/>
        </p:nvSpPr>
        <p:spPr>
          <a:xfrm>
            <a:off x="0" y="420943"/>
            <a:ext cx="9144001" cy="646331"/>
          </a:xfrm>
          <a:prstGeom prst="rect">
            <a:avLst/>
          </a:prstGeom>
        </p:spPr>
        <p:txBody>
          <a:bodyPr wrap="square">
            <a:spAutoFit/>
          </a:bodyPr>
          <a:lstStyle/>
          <a:p>
            <a:pPr marL="257175" indent="-257175" algn="ctr">
              <a:spcBef>
                <a:spcPct val="20000"/>
              </a:spcBef>
              <a:defRPr/>
            </a:pPr>
            <a:r>
              <a:rPr lang="en-US" sz="3600" b="1" dirty="0" smtClean="0">
                <a:cs typeface="Arial" pitchFamily="34" charset="0"/>
              </a:rPr>
              <a:t>Permit Fee Budget Analysis</a:t>
            </a:r>
            <a:endParaRPr lang="en-US" sz="3600" b="1" dirty="0"/>
          </a:p>
        </p:txBody>
      </p:sp>
    </p:spTree>
    <p:extLst>
      <p:ext uri="{BB962C8B-B14F-4D97-AF65-F5344CB8AC3E}">
        <p14:creationId xmlns:p14="http://schemas.microsoft.com/office/powerpoint/2010/main" val="27693386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77900" y="482600"/>
            <a:ext cx="7162800" cy="4724400"/>
          </a:xfrm>
        </p:spPr>
        <p:txBody>
          <a:bodyPr>
            <a:normAutofit/>
          </a:bodyPr>
          <a:lstStyle/>
          <a:p>
            <a:pPr algn="l"/>
            <a:r>
              <a:rPr lang="en-US" sz="3600" b="1" dirty="0" smtClean="0">
                <a:solidFill>
                  <a:schemeClr val="tx1"/>
                </a:solidFill>
                <a:latin typeface="Arial" pitchFamily="34" charset="0"/>
                <a:cs typeface="Arial" pitchFamily="34" charset="0"/>
              </a:rPr>
              <a:t>WQ Permitting Budget Analysis</a:t>
            </a:r>
          </a:p>
          <a:p>
            <a:pPr lvl="0" algn="l">
              <a:lnSpc>
                <a:spcPct val="80000"/>
              </a:lnSpc>
              <a:buClr>
                <a:srgbClr val="0000FF"/>
              </a:buClr>
            </a:pPr>
            <a:endParaRPr lang="en-US" sz="2800" dirty="0" smtClean="0">
              <a:solidFill>
                <a:prstClr val="black"/>
              </a:solidFill>
            </a:endParaRPr>
          </a:p>
          <a:p>
            <a:pPr lvl="0" algn="l">
              <a:lnSpc>
                <a:spcPct val="80000"/>
              </a:lnSpc>
              <a:buClr>
                <a:srgbClr val="0000FF"/>
              </a:buClr>
            </a:pPr>
            <a:endParaRPr lang="en-US" sz="2800" dirty="0" smtClean="0">
              <a:solidFill>
                <a:prstClr val="black"/>
              </a:solidFill>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graphicFrame>
        <p:nvGraphicFramePr>
          <p:cNvPr id="2" name="Table 1"/>
          <p:cNvGraphicFramePr>
            <a:graphicFrameLocks noGrp="1"/>
          </p:cNvGraphicFramePr>
          <p:nvPr>
            <p:extLst>
              <p:ext uri="{D42A27DB-BD31-4B8C-83A1-F6EECF244321}">
                <p14:modId xmlns:p14="http://schemas.microsoft.com/office/powerpoint/2010/main" val="820042557"/>
              </p:ext>
            </p:extLst>
          </p:nvPr>
        </p:nvGraphicFramePr>
        <p:xfrm>
          <a:off x="1701800" y="1602740"/>
          <a:ext cx="5092700" cy="2484119"/>
        </p:xfrm>
        <a:graphic>
          <a:graphicData uri="http://schemas.openxmlformats.org/drawingml/2006/table">
            <a:tbl>
              <a:tblPr firstRow="1" firstCol="1" bandRow="1"/>
              <a:tblGrid>
                <a:gridCol w="2546350"/>
                <a:gridCol w="2546350"/>
              </a:tblGrid>
              <a:tr h="310515">
                <a:tc>
                  <a:txBody>
                    <a:bodyPr/>
                    <a:lstStyle/>
                    <a:p>
                      <a:pPr marL="0" marR="0">
                        <a:spcBef>
                          <a:spcPts val="0"/>
                        </a:spcBef>
                        <a:spcAft>
                          <a:spcPts val="0"/>
                        </a:spcAft>
                      </a:pPr>
                      <a:r>
                        <a:rPr lang="en-US" sz="1400" b="1" dirty="0">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Major Category</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70AD47"/>
                      </a:solidFill>
                      <a:prstDash val="solid"/>
                      <a:round/>
                      <a:headEnd type="none" w="med" len="med"/>
                      <a:tailEnd type="none" w="med" len="med"/>
                    </a:lnL>
                    <a:lnR>
                      <a:noFill/>
                    </a:lnR>
                    <a:lnT w="12700" cap="flat" cmpd="sng" algn="ctr">
                      <a:solidFill>
                        <a:srgbClr val="70AD47"/>
                      </a:solidFill>
                      <a:prstDash val="solid"/>
                      <a:round/>
                      <a:headEnd type="none" w="med" len="med"/>
                      <a:tailEnd type="none" w="med" len="med"/>
                    </a:lnT>
                    <a:lnB w="12700" cap="flat" cmpd="sng" algn="ctr">
                      <a:solidFill>
                        <a:srgbClr val="70AD47"/>
                      </a:solidFill>
                      <a:prstDash val="solid"/>
                      <a:round/>
                      <a:headEnd type="none" w="med" len="med"/>
                      <a:tailEnd type="none" w="med" len="med"/>
                    </a:lnB>
                    <a:solidFill>
                      <a:srgbClr val="70AD47"/>
                    </a:solidFill>
                  </a:tcPr>
                </a:tc>
                <a:tc>
                  <a:txBody>
                    <a:bodyPr/>
                    <a:lstStyle/>
                    <a:p>
                      <a:pPr marL="0" marR="0" algn="ctr">
                        <a:spcBef>
                          <a:spcPts val="0"/>
                        </a:spcBef>
                        <a:spcAft>
                          <a:spcPts val="0"/>
                        </a:spcAft>
                      </a:pPr>
                      <a:r>
                        <a:rPr lang="en-US" sz="1400" b="1">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Amount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70AD47"/>
                      </a:solidFill>
                      <a:prstDash val="solid"/>
                      <a:round/>
                      <a:headEnd type="none" w="med" len="med"/>
                      <a:tailEnd type="none" w="med" len="med"/>
                    </a:lnR>
                    <a:lnT w="12700" cap="flat" cmpd="sng" algn="ctr">
                      <a:solidFill>
                        <a:srgbClr val="70AD47"/>
                      </a:solidFill>
                      <a:prstDash val="solid"/>
                      <a:round/>
                      <a:headEnd type="none" w="med" len="med"/>
                      <a:tailEnd type="none" w="med" len="med"/>
                    </a:lnT>
                    <a:lnB w="12700" cap="flat" cmpd="sng" algn="ctr">
                      <a:solidFill>
                        <a:srgbClr val="70AD47"/>
                      </a:solidFill>
                      <a:prstDash val="solid"/>
                      <a:round/>
                      <a:headEnd type="none" w="med" len="med"/>
                      <a:tailEnd type="none" w="med" len="med"/>
                    </a:lnB>
                    <a:solidFill>
                      <a:srgbClr val="70AD47"/>
                    </a:solidFill>
                  </a:tcPr>
                </a:tc>
              </a:tr>
              <a:tr h="310515">
                <a:tc>
                  <a:txBody>
                    <a:bodyPr/>
                    <a:lstStyle/>
                    <a:p>
                      <a:pPr marL="0" marR="0">
                        <a:spcBef>
                          <a:spcPts val="0"/>
                        </a:spcBef>
                        <a:spcAft>
                          <a:spcPts val="0"/>
                        </a:spcAft>
                      </a:pPr>
                      <a:r>
                        <a:rPr lang="en-US" sz="1400" b="1">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Personal Services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A8D08D"/>
                      </a:solidFill>
                      <a:prstDash val="solid"/>
                      <a:round/>
                      <a:headEnd type="none" w="med" len="med"/>
                      <a:tailEnd type="none" w="med" len="med"/>
                    </a:lnL>
                    <a:lnR>
                      <a:noFill/>
                    </a:lnR>
                    <a:lnT w="12700" cap="flat" cmpd="sng" algn="ctr">
                      <a:solidFill>
                        <a:srgbClr val="70AD47"/>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marL="0" marR="0" algn="r">
                        <a:spcBef>
                          <a:spcPts val="0"/>
                        </a:spcBef>
                        <a:spcAft>
                          <a:spcPts val="0"/>
                        </a:spcAft>
                      </a:pPr>
                      <a:r>
                        <a:rPr lang="en-US" sz="1400">
                          <a:solidFill>
                            <a:srgbClr val="2F5597"/>
                          </a:solidFill>
                          <a:effectLst/>
                          <a:latin typeface="Calibri" panose="020F0502020204030204" pitchFamily="34" charset="0"/>
                          <a:ea typeface="Calibri" panose="020F0502020204030204" pitchFamily="34" charset="0"/>
                          <a:cs typeface="Times New Roman" panose="02020603050405020304" pitchFamily="18" charset="0"/>
                        </a:rPr>
                        <a:t>15,871,424</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A8D08D"/>
                      </a:solidFill>
                      <a:prstDash val="solid"/>
                      <a:round/>
                      <a:headEnd type="none" w="med" len="med"/>
                      <a:tailEnd type="none" w="med" len="med"/>
                    </a:lnR>
                    <a:lnT w="12700" cap="flat" cmpd="sng" algn="ctr">
                      <a:solidFill>
                        <a:srgbClr val="70AD47"/>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r>
              <a:tr h="310515">
                <a:tc>
                  <a:txBody>
                    <a:bodyPr/>
                    <a:lstStyle/>
                    <a:p>
                      <a:pPr marL="0" marR="0">
                        <a:spcBef>
                          <a:spcPts val="0"/>
                        </a:spcBef>
                        <a:spcAft>
                          <a:spcPts val="0"/>
                        </a:spcAft>
                      </a:pPr>
                      <a:r>
                        <a:rPr lang="en-US" sz="1400" b="1">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Services and Supplies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A8D08D"/>
                      </a:solidFill>
                      <a:prstDash val="solid"/>
                      <a:round/>
                      <a:headEnd type="none" w="med" len="med"/>
                      <a:tailEnd type="none" w="med" len="med"/>
                    </a:lnL>
                    <a:lnR>
                      <a:noFill/>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marL="0" marR="0" algn="r">
                        <a:spcBef>
                          <a:spcPts val="0"/>
                        </a:spcBef>
                        <a:spcAft>
                          <a:spcPts val="0"/>
                        </a:spcAft>
                      </a:pPr>
                      <a:r>
                        <a:rPr lang="en-US" sz="1400">
                          <a:solidFill>
                            <a:srgbClr val="2F5597"/>
                          </a:solidFill>
                          <a:effectLst/>
                          <a:latin typeface="Calibri" panose="020F0502020204030204" pitchFamily="34" charset="0"/>
                          <a:ea typeface="Calibri" panose="020F0502020204030204" pitchFamily="34" charset="0"/>
                          <a:cs typeface="Times New Roman" panose="02020603050405020304" pitchFamily="18" charset="0"/>
                        </a:rPr>
                        <a:t>3,963,857</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r>
              <a:tr h="310515">
                <a:tc>
                  <a:txBody>
                    <a:bodyPr/>
                    <a:lstStyle/>
                    <a:p>
                      <a:pPr marL="0" marR="0">
                        <a:spcBef>
                          <a:spcPts val="0"/>
                        </a:spcBef>
                        <a:spcAft>
                          <a:spcPts val="0"/>
                        </a:spcAft>
                      </a:pPr>
                      <a:r>
                        <a:rPr lang="en-US" sz="1400" b="1">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Capital Outlay</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A8D08D"/>
                      </a:solidFill>
                      <a:prstDash val="solid"/>
                      <a:round/>
                      <a:headEnd type="none" w="med" len="med"/>
                      <a:tailEnd type="none" w="med" len="med"/>
                    </a:lnL>
                    <a:lnR>
                      <a:noFill/>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marL="0" marR="0" algn="r">
                        <a:spcBef>
                          <a:spcPts val="0"/>
                        </a:spcBef>
                        <a:spcAft>
                          <a:spcPts val="0"/>
                        </a:spcAft>
                      </a:pPr>
                      <a:r>
                        <a:rPr lang="en-US" sz="1400">
                          <a:solidFill>
                            <a:srgbClr val="2F5597"/>
                          </a:solidFill>
                          <a:effectLst/>
                          <a:latin typeface="Calibri" panose="020F0502020204030204" pitchFamily="34" charset="0"/>
                          <a:ea typeface="Calibri" panose="020F0502020204030204" pitchFamily="34" charset="0"/>
                          <a:cs typeface="Times New Roman" panose="02020603050405020304" pitchFamily="18" charset="0"/>
                        </a:rPr>
                        <a:t>225,790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r>
              <a:tr h="310515">
                <a:tc>
                  <a:txBody>
                    <a:bodyPr/>
                    <a:lstStyle/>
                    <a:p>
                      <a:pPr marL="0" marR="0">
                        <a:spcBef>
                          <a:spcPts val="0"/>
                        </a:spcBef>
                        <a:spcAft>
                          <a:spcPts val="0"/>
                        </a:spcAft>
                      </a:pPr>
                      <a:r>
                        <a:rPr lang="en-US" sz="1400" b="1" dirty="0">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Special Payments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A8D08D"/>
                      </a:solidFill>
                      <a:prstDash val="solid"/>
                      <a:round/>
                      <a:headEnd type="none" w="med" len="med"/>
                      <a:tailEnd type="none" w="med" len="med"/>
                    </a:lnL>
                    <a:lnR>
                      <a:noFill/>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marL="0" marR="0" algn="r">
                        <a:spcBef>
                          <a:spcPts val="0"/>
                        </a:spcBef>
                        <a:spcAft>
                          <a:spcPts val="0"/>
                        </a:spcAft>
                      </a:pPr>
                      <a:r>
                        <a:rPr lang="en-US" sz="1400">
                          <a:solidFill>
                            <a:srgbClr val="2F5597"/>
                          </a:solidFill>
                          <a:effectLst/>
                          <a:latin typeface="Calibri" panose="020F0502020204030204" pitchFamily="34" charset="0"/>
                          <a:ea typeface="Calibri" panose="020F0502020204030204" pitchFamily="34" charset="0"/>
                          <a:cs typeface="Times New Roman" panose="02020603050405020304" pitchFamily="18" charset="0"/>
                        </a:rPr>
                        <a:t>116,648</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r>
              <a:tr h="621029">
                <a:tc>
                  <a:txBody>
                    <a:bodyPr/>
                    <a:lstStyle/>
                    <a:p>
                      <a:pPr marL="0" marR="0">
                        <a:spcBef>
                          <a:spcPts val="0"/>
                        </a:spcBef>
                        <a:spcAft>
                          <a:spcPts val="0"/>
                        </a:spcAft>
                      </a:pPr>
                      <a:r>
                        <a:rPr lang="en-US" sz="1400" b="1" dirty="0">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Indirect (for Other Fund and Federal Fund)</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A8D08D"/>
                      </a:solidFill>
                      <a:prstDash val="solid"/>
                      <a:round/>
                      <a:headEnd type="none" w="med" len="med"/>
                      <a:tailEnd type="none" w="med" len="med"/>
                    </a:lnL>
                    <a:lnR>
                      <a:noFill/>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marL="0" marR="0" algn="r">
                        <a:spcBef>
                          <a:spcPts val="0"/>
                        </a:spcBef>
                        <a:spcAft>
                          <a:spcPts val="0"/>
                        </a:spcAft>
                      </a:pPr>
                      <a:r>
                        <a:rPr lang="en-US" sz="1400">
                          <a:solidFill>
                            <a:srgbClr val="2F5597"/>
                          </a:solidFill>
                          <a:effectLst/>
                          <a:latin typeface="Calibri" panose="020F0502020204030204" pitchFamily="34" charset="0"/>
                          <a:ea typeface="Calibri" panose="020F0502020204030204" pitchFamily="34" charset="0"/>
                          <a:cs typeface="Times New Roman" panose="02020603050405020304" pitchFamily="18" charset="0"/>
                        </a:rPr>
                        <a:t>1,894,183</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r>
              <a:tr h="310515">
                <a:tc>
                  <a:txBody>
                    <a:bodyPr/>
                    <a:lstStyle/>
                    <a:p>
                      <a:pPr marL="0" marR="0">
                        <a:spcBef>
                          <a:spcPts val="0"/>
                        </a:spcBef>
                        <a:spcAft>
                          <a:spcPts val="0"/>
                        </a:spcAft>
                      </a:pPr>
                      <a:r>
                        <a:rPr lang="en-US" sz="1400" b="1" dirty="0">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Total</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A8D08D"/>
                      </a:solidFill>
                      <a:prstDash val="solid"/>
                      <a:round/>
                      <a:headEnd type="none" w="med" len="med"/>
                      <a:tailEnd type="none" w="med" len="med"/>
                    </a:lnL>
                    <a:lnR>
                      <a:noFill/>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marL="0" marR="0" algn="r">
                        <a:spcBef>
                          <a:spcPts val="0"/>
                        </a:spcBef>
                        <a:spcAft>
                          <a:spcPts val="0"/>
                        </a:spcAft>
                      </a:pPr>
                      <a:r>
                        <a:rPr lang="en-US" sz="1400" dirty="0">
                          <a:solidFill>
                            <a:srgbClr val="2F5597"/>
                          </a:solidFill>
                          <a:effectLst/>
                          <a:latin typeface="Calibri" panose="020F0502020204030204" pitchFamily="34" charset="0"/>
                          <a:ea typeface="Calibri" panose="020F0502020204030204" pitchFamily="34" charset="0"/>
                          <a:cs typeface="Times New Roman" panose="02020603050405020304" pitchFamily="18" charset="0"/>
                        </a:rPr>
                        <a:t>22,071,901</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3938350969"/>
              </p:ext>
            </p:extLst>
          </p:nvPr>
        </p:nvGraphicFramePr>
        <p:xfrm>
          <a:off x="1701800" y="4381500"/>
          <a:ext cx="5092700" cy="1838677"/>
        </p:xfrm>
        <a:graphic>
          <a:graphicData uri="http://schemas.openxmlformats.org/drawingml/2006/table">
            <a:tbl>
              <a:tblPr firstRow="1" firstCol="1" bandRow="1"/>
              <a:tblGrid>
                <a:gridCol w="3839113"/>
                <a:gridCol w="1253587"/>
              </a:tblGrid>
              <a:tr h="317500">
                <a:tc>
                  <a:txBody>
                    <a:bodyPr/>
                    <a:lstStyle/>
                    <a:p>
                      <a:pPr marL="0" marR="0">
                        <a:spcBef>
                          <a:spcPts val="0"/>
                        </a:spcBef>
                        <a:spcAft>
                          <a:spcPts val="0"/>
                        </a:spcAft>
                      </a:pPr>
                      <a:r>
                        <a:rPr lang="en-US" sz="1400" b="1" dirty="0">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Budget Period</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70AD47"/>
                      </a:solidFill>
                      <a:prstDash val="solid"/>
                      <a:round/>
                      <a:headEnd type="none" w="med" len="med"/>
                      <a:tailEnd type="none" w="med" len="med"/>
                    </a:lnL>
                    <a:lnR>
                      <a:noFill/>
                    </a:lnR>
                    <a:lnT w="12700" cap="flat" cmpd="sng" algn="ctr">
                      <a:solidFill>
                        <a:srgbClr val="70AD47"/>
                      </a:solidFill>
                      <a:prstDash val="solid"/>
                      <a:round/>
                      <a:headEnd type="none" w="med" len="med"/>
                      <a:tailEnd type="none" w="med" len="med"/>
                    </a:lnT>
                    <a:lnB w="12700" cap="flat" cmpd="sng" algn="ctr">
                      <a:solidFill>
                        <a:srgbClr val="70AD47"/>
                      </a:solidFill>
                      <a:prstDash val="solid"/>
                      <a:round/>
                      <a:headEnd type="none" w="med" len="med"/>
                      <a:tailEnd type="none" w="med" len="med"/>
                    </a:lnB>
                    <a:solidFill>
                      <a:srgbClr val="70AD47"/>
                    </a:solidFill>
                  </a:tcPr>
                </a:tc>
                <a:tc>
                  <a:txBody>
                    <a:bodyPr/>
                    <a:lstStyle/>
                    <a:p>
                      <a:pPr marL="0" marR="0" algn="ctr">
                        <a:spcBef>
                          <a:spcPts val="0"/>
                        </a:spcBef>
                        <a:spcAft>
                          <a:spcPts val="0"/>
                        </a:spcAft>
                      </a:pPr>
                      <a:r>
                        <a:rPr lang="en-US" sz="1400" b="1">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Cost per FTE</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70AD47"/>
                      </a:solidFill>
                      <a:prstDash val="solid"/>
                      <a:round/>
                      <a:headEnd type="none" w="med" len="med"/>
                      <a:tailEnd type="none" w="med" len="med"/>
                    </a:lnR>
                    <a:lnT w="12700" cap="flat" cmpd="sng" algn="ctr">
                      <a:solidFill>
                        <a:srgbClr val="70AD47"/>
                      </a:solidFill>
                      <a:prstDash val="solid"/>
                      <a:round/>
                      <a:headEnd type="none" w="med" len="med"/>
                      <a:tailEnd type="none" w="med" len="med"/>
                    </a:lnT>
                    <a:lnB w="12700" cap="flat" cmpd="sng" algn="ctr">
                      <a:solidFill>
                        <a:srgbClr val="70AD47"/>
                      </a:solidFill>
                      <a:prstDash val="solid"/>
                      <a:round/>
                      <a:headEnd type="none" w="med" len="med"/>
                      <a:tailEnd type="none" w="med" len="med"/>
                    </a:lnB>
                    <a:solidFill>
                      <a:srgbClr val="70AD47"/>
                    </a:solidFill>
                  </a:tcPr>
                </a:tc>
              </a:tr>
              <a:tr h="434622">
                <a:tc>
                  <a:txBody>
                    <a:bodyPr/>
                    <a:lstStyle/>
                    <a:p>
                      <a:pPr marL="0" marR="0">
                        <a:spcBef>
                          <a:spcPts val="0"/>
                        </a:spcBef>
                        <a:spcAft>
                          <a:spcPts val="0"/>
                        </a:spcAft>
                      </a:pPr>
                      <a:r>
                        <a:rPr lang="en-US" sz="1400" b="1" dirty="0">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2015-17 Legislatively Adopted Budget</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A8D08D"/>
                      </a:solidFill>
                      <a:prstDash val="solid"/>
                      <a:round/>
                      <a:headEnd type="none" w="med" len="med"/>
                      <a:tailEnd type="none" w="med" len="med"/>
                    </a:lnL>
                    <a:lnR>
                      <a:noFill/>
                    </a:lnR>
                    <a:lnT w="12700" cap="flat" cmpd="sng" algn="ctr">
                      <a:solidFill>
                        <a:srgbClr val="70AD47"/>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marL="0" marR="0" algn="r">
                        <a:spcBef>
                          <a:spcPts val="0"/>
                        </a:spcBef>
                        <a:spcAft>
                          <a:spcPts val="0"/>
                        </a:spcAft>
                      </a:pPr>
                      <a:r>
                        <a:rPr lang="en-US" sz="1400">
                          <a:solidFill>
                            <a:srgbClr val="2F5597"/>
                          </a:solidFill>
                          <a:effectLst/>
                          <a:latin typeface="Calibri" panose="020F0502020204030204" pitchFamily="34" charset="0"/>
                          <a:ea typeface="Calibri" panose="020F0502020204030204" pitchFamily="34" charset="0"/>
                          <a:cs typeface="Times New Roman" panose="02020603050405020304" pitchFamily="18" charset="0"/>
                        </a:rPr>
                        <a:t>288,693</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A8D08D"/>
                      </a:solidFill>
                      <a:prstDash val="solid"/>
                      <a:round/>
                      <a:headEnd type="none" w="med" len="med"/>
                      <a:tailEnd type="none" w="med" len="med"/>
                    </a:lnR>
                    <a:lnT w="12700" cap="flat" cmpd="sng" algn="ctr">
                      <a:solidFill>
                        <a:srgbClr val="70AD47"/>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r>
              <a:tr h="434622">
                <a:tc>
                  <a:txBody>
                    <a:bodyPr/>
                    <a:lstStyle/>
                    <a:p>
                      <a:pPr marL="0" marR="0">
                        <a:spcBef>
                          <a:spcPts val="0"/>
                        </a:spcBef>
                        <a:spcAft>
                          <a:spcPts val="0"/>
                        </a:spcAft>
                      </a:pPr>
                      <a:r>
                        <a:rPr lang="en-US" sz="1400" b="1">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2017-19 Leg. Adopted Budget (modified CSL)</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A8D08D"/>
                      </a:solidFill>
                      <a:prstDash val="solid"/>
                      <a:round/>
                      <a:headEnd type="none" w="med" len="med"/>
                      <a:tailEnd type="none" w="med" len="med"/>
                    </a:lnL>
                    <a:lnR>
                      <a:noFill/>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marL="0" marR="0" algn="r">
                        <a:spcBef>
                          <a:spcPts val="0"/>
                        </a:spcBef>
                        <a:spcAft>
                          <a:spcPts val="0"/>
                        </a:spcAft>
                      </a:pPr>
                      <a:r>
                        <a:rPr lang="en-US" sz="1400">
                          <a:solidFill>
                            <a:srgbClr val="2F5597"/>
                          </a:solidFill>
                          <a:effectLst/>
                          <a:latin typeface="Calibri" panose="020F0502020204030204" pitchFamily="34" charset="0"/>
                          <a:ea typeface="Calibri" panose="020F0502020204030204" pitchFamily="34" charset="0"/>
                          <a:cs typeface="Times New Roman" panose="02020603050405020304" pitchFamily="18" charset="0"/>
                        </a:rPr>
                        <a:t>307,496</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r>
              <a:tr h="651933">
                <a:tc>
                  <a:txBody>
                    <a:bodyPr/>
                    <a:lstStyle/>
                    <a:p>
                      <a:pPr marL="0" marR="0">
                        <a:spcBef>
                          <a:spcPts val="0"/>
                        </a:spcBef>
                        <a:spcAft>
                          <a:spcPts val="0"/>
                        </a:spcAft>
                      </a:pPr>
                      <a:r>
                        <a:rPr lang="en-US" sz="1400" b="1" dirty="0">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Percent increase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A8D08D"/>
                      </a:solidFill>
                      <a:prstDash val="solid"/>
                      <a:round/>
                      <a:headEnd type="none" w="med" len="med"/>
                      <a:tailEnd type="none" w="med" len="med"/>
                    </a:lnL>
                    <a:lnR>
                      <a:noFill/>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marL="0" marR="0" algn="r">
                        <a:spcBef>
                          <a:spcPts val="0"/>
                        </a:spcBef>
                        <a:spcAft>
                          <a:spcPts val="0"/>
                        </a:spcAft>
                      </a:pPr>
                      <a:r>
                        <a:rPr lang="en-US" sz="1400" dirty="0">
                          <a:solidFill>
                            <a:srgbClr val="2F5597"/>
                          </a:solidFill>
                          <a:effectLst/>
                          <a:latin typeface="Calibri" panose="020F0502020204030204" pitchFamily="34" charset="0"/>
                          <a:ea typeface="Calibri" panose="020F0502020204030204" pitchFamily="34" charset="0"/>
                          <a:cs typeface="Times New Roman" panose="02020603050405020304" pitchFamily="18" charset="0"/>
                        </a:rPr>
                        <a:t>6.51%</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r>
            </a:tbl>
          </a:graphicData>
        </a:graphic>
      </p:graphicFrame>
    </p:spTree>
    <p:extLst>
      <p:ext uri="{BB962C8B-B14F-4D97-AF65-F5344CB8AC3E}">
        <p14:creationId xmlns:p14="http://schemas.microsoft.com/office/powerpoint/2010/main" val="338713037"/>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3"/>
          <a:srcRect t="12837" r="2204" b="76127"/>
          <a:stretch/>
        </p:blipFill>
        <p:spPr>
          <a:xfrm>
            <a:off x="982217" y="1619758"/>
            <a:ext cx="7157477" cy="1124339"/>
          </a:xfrm>
          <a:prstGeom prst="rect">
            <a:avLst/>
          </a:prstGeom>
        </p:spPr>
      </p:pic>
      <p:sp>
        <p:nvSpPr>
          <p:cNvPr id="3" name="Rectangle 2"/>
          <p:cNvSpPr/>
          <p:nvPr/>
        </p:nvSpPr>
        <p:spPr>
          <a:xfrm>
            <a:off x="0" y="420943"/>
            <a:ext cx="9144001" cy="646331"/>
          </a:xfrm>
          <a:prstGeom prst="rect">
            <a:avLst/>
          </a:prstGeom>
        </p:spPr>
        <p:txBody>
          <a:bodyPr wrap="square">
            <a:spAutoFit/>
          </a:bodyPr>
          <a:lstStyle/>
          <a:p>
            <a:pPr marL="257175" indent="-257175" algn="ctr">
              <a:spcBef>
                <a:spcPct val="20000"/>
              </a:spcBef>
              <a:defRPr/>
            </a:pPr>
            <a:r>
              <a:rPr lang="en-US" sz="3600" b="1" dirty="0" smtClean="0">
                <a:cs typeface="Arial" pitchFamily="34" charset="0"/>
              </a:rPr>
              <a:t>Onsite Septic Fees</a:t>
            </a:r>
            <a:endParaRPr lang="en-US" sz="3600" b="1" dirty="0"/>
          </a:p>
        </p:txBody>
      </p:sp>
      <p:pic>
        <p:nvPicPr>
          <p:cNvPr id="4" name="Picture 3"/>
          <p:cNvPicPr>
            <a:picLocks noChangeAspect="1"/>
          </p:cNvPicPr>
          <p:nvPr/>
        </p:nvPicPr>
        <p:blipFill rotWithShape="1">
          <a:blip r:embed="rId4"/>
          <a:srcRect r="5423" b="87689"/>
          <a:stretch/>
        </p:blipFill>
        <p:spPr>
          <a:xfrm>
            <a:off x="885194" y="2864476"/>
            <a:ext cx="7229100" cy="1328621"/>
          </a:xfrm>
          <a:prstGeom prst="rect">
            <a:avLst/>
          </a:prstGeom>
        </p:spPr>
      </p:pic>
      <p:pic>
        <p:nvPicPr>
          <p:cNvPr id="7" name="Picture 6"/>
          <p:cNvPicPr>
            <a:picLocks noChangeAspect="1"/>
          </p:cNvPicPr>
          <p:nvPr/>
        </p:nvPicPr>
        <p:blipFill>
          <a:blip r:embed="rId5"/>
          <a:stretch>
            <a:fillRect/>
          </a:stretch>
        </p:blipFill>
        <p:spPr>
          <a:xfrm>
            <a:off x="1191030" y="4193097"/>
            <a:ext cx="7443116" cy="2229308"/>
          </a:xfrm>
          <a:prstGeom prst="rect">
            <a:avLst/>
          </a:prstGeom>
        </p:spPr>
      </p:pic>
    </p:spTree>
    <p:extLst>
      <p:ext uri="{BB962C8B-B14F-4D97-AF65-F5344CB8AC3E}">
        <p14:creationId xmlns:p14="http://schemas.microsoft.com/office/powerpoint/2010/main" val="35883038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Permit Fee Rulemaking Action Items</a:t>
            </a:r>
            <a:br>
              <a:rPr lang="en-US" b="1" dirty="0" smtClean="0"/>
            </a:br>
            <a:endParaRPr lang="en-US" sz="3600" b="1" dirty="0"/>
          </a:p>
        </p:txBody>
      </p:sp>
      <p:sp>
        <p:nvSpPr>
          <p:cNvPr id="3" name="Content Placeholder 2"/>
          <p:cNvSpPr>
            <a:spLocks noGrp="1"/>
          </p:cNvSpPr>
          <p:nvPr>
            <p:ph idx="1"/>
          </p:nvPr>
        </p:nvSpPr>
        <p:spPr/>
        <p:txBody>
          <a:bodyPr>
            <a:normAutofit/>
          </a:bodyPr>
          <a:lstStyle/>
          <a:p>
            <a:pPr marL="0" indent="0">
              <a:buNone/>
            </a:pPr>
            <a:endParaRPr lang="en-US" dirty="0" smtClean="0"/>
          </a:p>
          <a:p>
            <a:pPr marL="0" indent="0">
              <a:buNone/>
            </a:pPr>
            <a:r>
              <a:rPr lang="en-US" dirty="0" smtClean="0"/>
              <a:t>Rulemaking key proposals:</a:t>
            </a:r>
          </a:p>
          <a:p>
            <a:pPr marL="514350" indent="-514350">
              <a:buAutoNum type="arabicPeriod"/>
            </a:pPr>
            <a:r>
              <a:rPr lang="en-US" dirty="0" smtClean="0"/>
              <a:t>3 percent permit fee increase</a:t>
            </a:r>
          </a:p>
          <a:p>
            <a:pPr marL="514350" indent="-514350">
              <a:buAutoNum type="arabicPeriod"/>
            </a:pPr>
            <a:r>
              <a:rPr lang="en-US" dirty="0" smtClean="0"/>
              <a:t>3 percent Onsite fee increase</a:t>
            </a:r>
          </a:p>
          <a:p>
            <a:pPr marL="514350" indent="-514350">
              <a:buAutoNum type="arabicPeriod"/>
            </a:pPr>
            <a:r>
              <a:rPr lang="en-US" dirty="0" smtClean="0"/>
              <a:t>Environmental Management Plans</a:t>
            </a:r>
          </a:p>
          <a:p>
            <a:pPr marL="514350" indent="-514350">
              <a:buAutoNum type="arabicPeriod"/>
            </a:pPr>
            <a:r>
              <a:rPr lang="en-US" dirty="0" smtClean="0"/>
              <a:t>Underground Injection </a:t>
            </a:r>
            <a:r>
              <a:rPr lang="en-US" dirty="0" smtClean="0"/>
              <a:t>Control Fees </a:t>
            </a:r>
            <a:endParaRPr lang="en-US" dirty="0" smtClean="0"/>
          </a:p>
          <a:p>
            <a:pPr marL="514350" indent="-514350">
              <a:buAutoNum type="arabicPeriod"/>
            </a:pPr>
            <a:r>
              <a:rPr lang="en-US" dirty="0" err="1" smtClean="0"/>
              <a:t>eReporting</a:t>
            </a:r>
            <a:r>
              <a:rPr lang="en-US" dirty="0" smtClean="0"/>
              <a:t> waiver</a:t>
            </a:r>
          </a:p>
          <a:p>
            <a:pPr marL="514350" indent="-514350">
              <a:buAutoNum type="arabicPeriod"/>
            </a:pPr>
            <a:endParaRPr lang="en-US" dirty="0" smtClean="0"/>
          </a:p>
          <a:p>
            <a:endParaRPr lang="en-US" dirty="0" smtClean="0"/>
          </a:p>
        </p:txBody>
      </p:sp>
      <p:pic>
        <p:nvPicPr>
          <p:cNvPr id="4" name="Picture 3"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213475144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47354E74DB42F48B8A33DBE574C7C76" ma:contentTypeVersion="" ma:contentTypeDescription="Create a new document." ma:contentTypeScope="" ma:versionID="63f1bbdc56cc0beb0919c9e4b53e0449">
  <xsd:schema xmlns:xsd="http://www.w3.org/2001/XMLSchema" xmlns:xs="http://www.w3.org/2001/XMLSchema" xmlns:p="http://schemas.microsoft.com/office/2006/metadata/properties" xmlns:ns2="$ListId:docs;" targetNamespace="http://schemas.microsoft.com/office/2006/metadata/properties" ma:root="true" ma:fieldsID="4d97b0ac42d8abe8b5bd9b64daadd073" ns2:_="">
    <xsd:import namespace="$ListId:docs;"/>
    <xsd:element name="properties">
      <xsd:complexType>
        <xsd:sequence>
          <xsd:element name="documentManagement">
            <xsd:complexType>
              <xsd:all>
                <xsd:element ref="ns2:Topic" minOccurs="0"/>
                <xsd:element ref="ns2:Subtopic"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ListId:docs;" elementFormDefault="qualified">
    <xsd:import namespace="http://schemas.microsoft.com/office/2006/documentManagement/types"/>
    <xsd:import namespace="http://schemas.microsoft.com/office/infopath/2007/PartnerControls"/>
    <xsd:element name="Topic" ma:index="8" nillable="true" ma:displayName="Topic" ma:default="Select..." ma:format="Dropdown" ma:internalName="Topic">
      <xsd:simpleType>
        <xsd:restriction base="dms:Choice">
          <xsd:enumeration value="Select..."/>
          <xsd:enumeration value="A - Planning"/>
          <xsd:enumeration value="B - Stakeholder Involvement"/>
          <xsd:enumeration value="C - Fee Approval"/>
          <xsd:enumeration value="D - Public Notice"/>
          <xsd:enumeration value="E - EQC Preparation"/>
          <xsd:enumeration value="F - Supporting Documents"/>
        </xsd:restriction>
      </xsd:simpleType>
    </xsd:element>
    <xsd:element name="Subtopic" ma:index="9" nillable="true" ma:displayName="Subtopic" ma:internalName="Subtopic">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documentManagement>
    <Topic xmlns="$ListId:docs;">E - EQC Preparation</Topic>
    <Subtopic xmlns="$ListId:docs;">Presentation</Subtopic>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8D475A1-9E1D-4C5F-AC97-8DF715CD5AA8}"/>
</file>

<file path=customXml/itemProps2.xml><?xml version="1.0" encoding="utf-8"?>
<ds:datastoreItem xmlns:ds="http://schemas.openxmlformats.org/officeDocument/2006/customXml" ds:itemID="{EA6E8CB9-6666-4B5C-83D0-DDF58C5B9DA1}"/>
</file>

<file path=customXml/itemProps3.xml><?xml version="1.0" encoding="utf-8"?>
<ds:datastoreItem xmlns:ds="http://schemas.openxmlformats.org/officeDocument/2006/customXml" ds:itemID="{7B61359C-3ACA-4B57-8AFE-5C0A8744965A}"/>
</file>

<file path=docProps/app.xml><?xml version="1.0" encoding="utf-8"?>
<Properties xmlns="http://schemas.openxmlformats.org/officeDocument/2006/extended-properties" xmlns:vt="http://schemas.openxmlformats.org/officeDocument/2006/docPropsVTypes">
  <Template/>
  <TotalTime>0</TotalTime>
  <Words>2404</Words>
  <Application>Microsoft Office PowerPoint</Application>
  <PresentationFormat>On-screen Show (4:3)</PresentationFormat>
  <Paragraphs>243</Paragraphs>
  <Slides>11</Slides>
  <Notes>11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Times New Roman</vt:lpstr>
      <vt:lpstr>Office Theme</vt:lpstr>
      <vt:lpstr>Water Quality Permitting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Permit Fee Rulemaking Action Items </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EQC Presentation for Sept. 13 Meeting</dc:title>
  <dc:creator/>
  <cp:lastModifiedBy/>
  <cp:revision>1</cp:revision>
  <dcterms:created xsi:type="dcterms:W3CDTF">2013-01-07T21:04:41Z</dcterms:created>
  <dcterms:modified xsi:type="dcterms:W3CDTF">2017-09-06T23:32:12Z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0x010100E47354E74DB42F48B8A33DBE574C7C76</vt:lpwstr>
  </property>
</Properties>
</file>