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19"/>
  </p:notesMasterIdLst>
  <p:handoutMasterIdLst>
    <p:handoutMasterId r:id="rId20"/>
  </p:handoutMasterIdLst>
  <p:sldIdLst>
    <p:sldId id="1115" r:id="rId5"/>
    <p:sldId id="1105" r:id="rId6"/>
    <p:sldId id="1111" r:id="rId7"/>
    <p:sldId id="1126" r:id="rId8"/>
    <p:sldId id="1125" r:id="rId9"/>
    <p:sldId id="1128" r:id="rId10"/>
    <p:sldId id="1129" r:id="rId11"/>
    <p:sldId id="1121" r:id="rId12"/>
    <p:sldId id="1124" r:id="rId13"/>
    <p:sldId id="1122" r:id="rId14"/>
    <p:sldId id="1119" r:id="rId15"/>
    <p:sldId id="1117" r:id="rId16"/>
    <p:sldId id="1127" r:id="rId17"/>
    <p:sldId id="1123" r:id="rId18"/>
  </p:sldIdLst>
  <p:sldSz cx="9144000" cy="6858000" type="screen4x3"/>
  <p:notesSz cx="7010400" cy="9296400"/>
  <p:custDataLst>
    <p:tags r:id="rId21"/>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95" autoAdjust="0"/>
    <p:restoredTop sz="59162" autoAdjust="0"/>
  </p:normalViewPr>
  <p:slideViewPr>
    <p:cSldViewPr snapToGrid="0">
      <p:cViewPr varScale="1">
        <p:scale>
          <a:sx n="52" d="100"/>
          <a:sy n="52" d="100"/>
        </p:scale>
        <p:origin x="1858" y="5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solidFill>
                            <a:schemeClr val="accent6"/>
                          </a:solidFill>
                        </a:defRPr>
                      </a:pPr>
                      <a:t>[CATEGORY NAME]</a:t>
                    </a:fld>
                    <a:r>
                      <a:rPr lang="en-US" baseline="0" dirty="0"/>
                      <a:t>, </a:t>
                    </a:r>
                    <a:fld id="{ADA2AB76-1389-4D82-A91A-B14901CE2CC1}" type="VALUE">
                      <a:rPr lang="en-US" sz="1400" baseline="0"/>
                      <a:pPr>
                        <a:defRPr>
                          <a:solidFill>
                            <a:schemeClr val="accent6"/>
                          </a:solidFill>
                        </a:defRPr>
                      </a:pPr>
                      <a:t>[VALUE]</a:t>
                    </a:fld>
                    <a:r>
                      <a:rPr lang="en-US" sz="1400" baseline="0" dirty="0"/>
                      <a:t>, </a:t>
                    </a:r>
                    <a:fld id="{44A2DDE0-6795-4459-8740-F6E1183D5A53}" type="PERCENTAGE">
                      <a:rPr lang="en-US" sz="1400" baseline="0"/>
                      <a:pPr>
                        <a:defRPr>
                          <a:solidFill>
                            <a:schemeClr val="accent6"/>
                          </a:solidFill>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0"/>
              <a:t>Onsite Budget by Fee Type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[Book1]Sheet1!$C$1</c:f>
              <c:strCache>
                <c:ptCount val="1"/>
                <c:pt idx="0">
                  <c:v>Percent of Total</c:v>
                </c:pt>
              </c:strCache>
            </c:strRef>
          </c:tx>
          <c:dPt>
            <c:idx val="0"/>
            <c:bubble3D val="0"/>
            <c:spPr>
              <a:solidFill>
                <a:schemeClr val="accent3"/>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6"/>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dLbl>
              <c:idx val="0"/>
              <c:layout/>
              <c:tx>
                <c:rich>
                  <a:bodyPr/>
                  <a:lstStyle/>
                  <a:p>
                    <a:fld id="{C12C49C3-CCF8-4B98-815C-55B188C6D5AC}"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1"/>
              <c:layout/>
              <c:tx>
                <c:rich>
                  <a:bodyPr/>
                  <a:lstStyle/>
                  <a:p>
                    <a:fld id="{21A922DD-1F84-49C3-82FA-72326C894CAE}"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2"/>
              <c:layout/>
              <c:tx>
                <c:rich>
                  <a:bodyPr/>
                  <a:lstStyle/>
                  <a:p>
                    <a:fld id="{D4DD7D66-D39D-441E-B287-9A44F42D3946}"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3"/>
              <c:layout/>
              <c:tx>
                <c:rich>
                  <a:bodyPr/>
                  <a:lstStyle/>
                  <a:p>
                    <a:fld id="{66A03E5B-BCF7-4C71-847F-F0809055494C}" type="PERCENTAGE">
                      <a:rPr lang="en-US" sz="1200">
                        <a:solidFill>
                          <a:schemeClr val="tx1"/>
                        </a:solidFill>
                      </a:rPr>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4"/>
              <c:layout/>
              <c:tx>
                <c:rich>
                  <a:bodyPr/>
                  <a:lstStyle/>
                  <a:p>
                    <a:fld id="{A99928FA-2C7D-4F5A-A381-D0EB7DCF782A}"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spPr>
              <a:no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accent3"/>
                  </a:solidFill>
                  <a:round/>
                </a:ln>
                <a:effectLst/>
              </c:spPr>
            </c:leaderLines>
            <c:extLst xmlns:c16r2="http://schemas.microsoft.com/office/drawing/2015/06/chart">
              <c:ext xmlns:c15="http://schemas.microsoft.com/office/drawing/2012/chart" uri="{CE6537A1-D6FC-4f65-9D91-7224C49458BB}">
                <c15:spPr xmlns:c15="http://schemas.microsoft.com/office/drawing/2012/chart">
                  <a:prstGeom prst="roundRect">
                    <a:avLst/>
                  </a:prstGeom>
                  <a:noFill/>
                  <a:ln>
                    <a:noFill/>
                  </a:ln>
                </c15:spPr>
              </c:ext>
            </c:extLst>
          </c:dLbls>
          <c:cat>
            <c:strRef>
              <c:f>[Book1]Sheet1!$A$2:$A$6</c:f>
              <c:strCache>
                <c:ptCount val="5"/>
                <c:pt idx="0">
                  <c:v>Permit Fees</c:v>
                </c:pt>
                <c:pt idx="1">
                  <c:v>Variance Fees, Product Approval Fees and Public Records Request Fees</c:v>
                </c:pt>
                <c:pt idx="2">
                  <c:v>License Fees</c:v>
                </c:pt>
                <c:pt idx="3">
                  <c:v>Reporting Fees</c:v>
                </c:pt>
                <c:pt idx="4">
                  <c:v>Surcharge Fees</c:v>
                </c:pt>
              </c:strCache>
            </c:strRef>
          </c:cat>
          <c:val>
            <c:numRef>
              <c:f>[Book1]Sheet1!$C$2:$C$6</c:f>
              <c:numCache>
                <c:formatCode>0.00%</c:formatCode>
                <c:ptCount val="5"/>
                <c:pt idx="0">
                  <c:v>0.45381479556734416</c:v>
                </c:pt>
                <c:pt idx="1">
                  <c:v>1.4447634671801378E-2</c:v>
                </c:pt>
                <c:pt idx="2">
                  <c:v>0.1273652442003807</c:v>
                </c:pt>
                <c:pt idx="3">
                  <c:v>1.2710853047259272E-2</c:v>
                </c:pt>
                <c:pt idx="4">
                  <c:v>0.39166147251321443</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9/8/2017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9/8/2017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members of the Commission</a:t>
            </a:r>
            <a:r>
              <a:rPr lang="en-US" baseline="0" dirty="0" smtClean="0"/>
              <a:t> and Director Whitman. </a:t>
            </a:r>
            <a:endParaRPr lang="en-US" dirty="0" smtClean="0"/>
          </a:p>
          <a:p>
            <a:endParaRPr lang="en-US" dirty="0" smtClean="0"/>
          </a:p>
          <a:p>
            <a:r>
              <a:rPr lang="en-US" dirty="0" smtClean="0"/>
              <a:t>For the record I am Ron Doughten, manager of DEQ’s Water Quality Permitting &amp; Program Development Section</a:t>
            </a:r>
            <a:r>
              <a:rPr lang="en-US" baseline="0" dirty="0" smtClean="0"/>
              <a:t> and I’m here today to present DEQ’s proposed amendments to Oregon’s WQ Permitting rules contained in OAR 340 Division 45 and 71. The proposal includes a 3 percent increase to WQ permit fees and other proposed amendments that we’ll cover shortly.</a:t>
            </a:r>
          </a:p>
          <a:p>
            <a:endParaRPr lang="en-US" baseline="0" dirty="0" smtClean="0"/>
          </a:p>
          <a:p>
            <a:r>
              <a:rPr lang="en-US" baseline="0" dirty="0" smtClean="0"/>
              <a:t>With me is Mike Kucinski, our regional environmental services manager who oversees the statewide Onsite </a:t>
            </a:r>
            <a:r>
              <a:rPr lang="en-US" baseline="0" dirty="0" err="1" smtClean="0"/>
              <a:t>septics</a:t>
            </a:r>
            <a:r>
              <a:rPr lang="en-US" baseline="0" dirty="0" smtClean="0"/>
              <a:t> program. Our proposal includes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me is William Knight, policy and program analyst for the section</a:t>
            </a:r>
            <a:r>
              <a:rPr lang="en-US" baseline="0" dirty="0" smtClean="0"/>
              <a:t> who will provide an overview of the rulemaking activities and key issues raised by stakeholders -- and Adam Coutu our Water Quality Budget Analyst who will provide an overview of how we determine our operating budget.</a:t>
            </a:r>
            <a:endParaRPr lang="en-US" dirty="0" smtClean="0"/>
          </a:p>
          <a:p>
            <a:endParaRPr lang="en-US" dirty="0" smtClean="0"/>
          </a:p>
          <a:p>
            <a:r>
              <a:rPr lang="en-US" dirty="0" smtClean="0"/>
              <a:t>Today’s proposal addresses fees for our WQ permits</a:t>
            </a:r>
            <a:r>
              <a:rPr lang="en-US" baseline="0" dirty="0" smtClean="0"/>
              <a:t>.</a:t>
            </a:r>
            <a:r>
              <a:rPr lang="en-US" dirty="0" smtClean="0"/>
              <a:t> There are many types of WQ permits…</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latin typeface="Arial" panose="020B0604020202020204" pitchFamily="34" charset="0"/>
                <a:cs typeface="Arial" panose="020B0604020202020204" pitchFamily="34" charset="0"/>
              </a:rPr>
              <a:t>Total expenditures (including indirect) from 2017-19 Governor’s Recommended Budget</a:t>
            </a:r>
          </a:p>
          <a:p>
            <a:pPr marL="228600" indent="-228600">
              <a:buAutoNum type="arabicPeriod"/>
            </a:pPr>
            <a:r>
              <a:rPr lang="en-US" dirty="0" smtClean="0">
                <a:latin typeface="Arial" panose="020B0604020202020204" pitchFamily="34" charset="0"/>
                <a:cs typeface="Arial" panose="020B0604020202020204" pitchFamily="34" charset="0"/>
              </a:rPr>
              <a:t>1.7 vs 3 percent – Why aren’t these values consistent? If we raise fees 3 percent why don’t we have a 3 percent increase in revenue?</a:t>
            </a:r>
          </a:p>
          <a:p>
            <a:pPr marL="228600" indent="-228600">
              <a:buAutoNum type="arabicPeriod"/>
            </a:pPr>
            <a:r>
              <a:rPr lang="en-US" dirty="0" smtClean="0">
                <a:latin typeface="Arial" panose="020B0604020202020204" pitchFamily="34" charset="0"/>
                <a:cs typeface="Arial" panose="020B0604020202020204" pitchFamily="34" charset="0"/>
              </a:rPr>
              <a:t>No surcharge</a:t>
            </a:r>
          </a:p>
          <a:p>
            <a:pPr marL="228600" indent="-228600">
              <a:buAutoNum type="arabicPeriod"/>
            </a:pPr>
            <a:r>
              <a:rPr lang="en-US" dirty="0" smtClean="0">
                <a:latin typeface="Arial" panose="020B0604020202020204" pitchFamily="34" charset="0"/>
                <a:cs typeface="Arial" panose="020B0604020202020204" pitchFamily="34" charset="0"/>
              </a:rPr>
              <a:t>Need a pie chart for Onsite!</a:t>
            </a:r>
          </a:p>
          <a:p>
            <a:pPr marL="228600" indent="-228600">
              <a:buAutoNum type="arabicPeriod"/>
            </a:pPr>
            <a:r>
              <a:rPr lang="en-US" dirty="0" smtClean="0">
                <a:latin typeface="Arial" panose="020B0604020202020204" pitchFamily="34" charset="0"/>
                <a:cs typeface="Arial" panose="020B0604020202020204" pitchFamily="34" charset="0"/>
              </a:rPr>
              <a:t>Address</a:t>
            </a:r>
            <a:r>
              <a:rPr lang="en-US" baseline="0" dirty="0" smtClean="0">
                <a:latin typeface="Arial" panose="020B0604020202020204" pitchFamily="34" charset="0"/>
                <a:cs typeface="Arial" panose="020B0604020202020204" pitchFamily="34" charset="0"/>
              </a:rPr>
              <a:t> difficulty in determining number of transactions and how Onsite activity related to economy.</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Update with LAB and caveat</a:t>
            </a:r>
            <a:r>
              <a:rPr lang="en-US" baseline="0" dirty="0" smtClean="0">
                <a:latin typeface="Arial" panose="020B0604020202020204" pitchFamily="34" charset="0"/>
                <a:cs typeface="Arial" panose="020B0604020202020204" pitchFamily="34" charset="0"/>
              </a:rPr>
              <a:t> the numbers have not been audited yet.</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10</a:t>
            </a:fld>
            <a:endParaRPr lang="en-US" dirty="0"/>
          </a:p>
        </p:txBody>
      </p:sp>
    </p:spTree>
    <p:extLst>
      <p:ext uri="{BB962C8B-B14F-4D97-AF65-F5344CB8AC3E}">
        <p14:creationId xmlns:p14="http://schemas.microsoft.com/office/powerpoint/2010/main" val="1379728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fontScale="92500"/>
          </a:bodyPr>
          <a:lstStyle/>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1" i="0" u="none" dirty="0" smtClean="0">
                <a:cs typeface="Times New Roman" panose="02020603050405020304" pitchFamily="18" charset="0"/>
              </a:rPr>
              <a:t>Individual and General Permits:</a:t>
            </a:r>
          </a:p>
          <a:p>
            <a:r>
              <a:rPr lang="en-US" i="0" dirty="0" smtClean="0">
                <a:cs typeface="Times New Roman" panose="02020603050405020304" pitchFamily="18" charset="0"/>
              </a:rPr>
              <a:t>Based on recent counts, approx.</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3,500</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permit </a:t>
            </a:r>
            <a:r>
              <a:rPr lang="en-US" i="0" u="sng" dirty="0" smtClean="0">
                <a:cs typeface="Times New Roman" panose="02020603050405020304" pitchFamily="18" charset="0"/>
              </a:rPr>
              <a:t>holders</a:t>
            </a:r>
            <a:r>
              <a:rPr lang="en-US" i="0"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0" dirty="0" smtClean="0">
                <a:cs typeface="Times New Roman" panose="02020603050405020304" pitchFamily="18" charset="0"/>
              </a:rPr>
              <a:t>Oregon State Agencies: 111 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err="1" smtClean="0">
                <a:cs typeface="Times New Roman" panose="02020603050405020304" pitchFamily="18" charset="0"/>
              </a:rPr>
              <a:t>Gov’s</a:t>
            </a:r>
            <a:r>
              <a:rPr lang="en-US" i="0" dirty="0" smtClean="0">
                <a:cs typeface="Times New Roman" panose="02020603050405020304" pitchFamily="18" charset="0"/>
              </a:rPr>
              <a:t>: 629 general and individual permits (includes Ports, School</a:t>
            </a:r>
            <a:r>
              <a:rPr lang="en-US" i="0" baseline="0" dirty="0" smtClean="0">
                <a:cs typeface="Times New Roman" panose="02020603050405020304" pitchFamily="18" charset="0"/>
              </a:rPr>
              <a:t> Districts, irrigation districts, water districts, cities, towns, counties, etc.</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Large Business: 150 permits</a:t>
            </a:r>
          </a:p>
          <a:p>
            <a:pPr marL="171450" indent="-171450">
              <a:buFont typeface="Arial" panose="020B0604020202020204" pitchFamily="34" charset="0"/>
              <a:buChar char="•"/>
            </a:pPr>
            <a:r>
              <a:rPr lang="en-US" i="0" dirty="0" smtClean="0">
                <a:cs typeface="Times New Roman" panose="02020603050405020304" pitchFamily="18" charset="0"/>
              </a:rPr>
              <a:t>Small business: About 3,0000 permits</a:t>
            </a: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1" i="0" dirty="0" smtClean="0">
                <a:cs typeface="Times New Roman" panose="02020603050405020304" pitchFamily="18" charset="0"/>
              </a:rPr>
              <a:t>ONSITE Fees:</a:t>
            </a:r>
          </a:p>
          <a:p>
            <a:pPr marL="171450" indent="-171450">
              <a:buFont typeface="Arial" panose="020B0604020202020204" pitchFamily="34" charset="0"/>
              <a:buChar char="•"/>
            </a:pPr>
            <a:r>
              <a:rPr lang="en-US" dirty="0" smtClean="0"/>
              <a:t>The fees will be paid for by property owners who are developing their property and need to apply for permits for septic system site evaluations, inspections and permits. </a:t>
            </a:r>
          </a:p>
          <a:p>
            <a:pPr marL="171450" indent="-171450">
              <a:buFont typeface="Arial" panose="020B0604020202020204" pitchFamily="34" charset="0"/>
              <a:buChar char="•"/>
            </a:pPr>
            <a:r>
              <a:rPr lang="en-US" dirty="0" smtClean="0"/>
              <a:t>Fees will also be paid for by licensed professionals who perform the installation and pumping services. </a:t>
            </a:r>
          </a:p>
          <a:p>
            <a:pPr marL="171450" indent="-171450">
              <a:buFont typeface="Arial" panose="020B0604020202020204" pitchFamily="34" charset="0"/>
              <a:buChar char="•"/>
            </a:pPr>
            <a:r>
              <a:rPr lang="en-US" dirty="0" smtClean="0"/>
              <a:t>Most stakeholders are property owners who are one-time customers. </a:t>
            </a:r>
          </a:p>
          <a:p>
            <a:pPr marL="171450" indent="-171450">
              <a:buFont typeface="Arial" panose="020B0604020202020204" pitchFamily="34" charset="0"/>
              <a:buChar char="•"/>
            </a:pPr>
            <a:r>
              <a:rPr lang="en-US" dirty="0" smtClean="0"/>
              <a:t>However licensed professionals are repeat customers who must renew their licenses every three years. There are currently approximately 650 licensed professionals.</a:t>
            </a:r>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We</a:t>
            </a:r>
            <a:r>
              <a:rPr lang="en-US" baseline="0" dirty="0" smtClean="0"/>
              <a:t> sent notices to permit holders and hosted the public comment period as described in the staff report.</a:t>
            </a:r>
          </a:p>
          <a:p>
            <a:pPr marL="0" indent="0">
              <a:buFont typeface="Arial" panose="020B0604020202020204" pitchFamily="34" charset="0"/>
              <a:buNone/>
            </a:pPr>
            <a:endParaRPr lang="en-US" baseline="0" dirty="0" smtClean="0"/>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DEQ accepted public comment on the proposed rulemaking from May 15, 2017, until 4 p.m. on June 30, 2017. A public hearing was held at DEQ offices and via Webinar, however, there were no attendees.</a:t>
            </a: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indent="0">
              <a:buFont typeface="Arial" panose="020B0604020202020204" pitchFamily="34" charset="0"/>
              <a:buNone/>
            </a:pPr>
            <a:endParaRPr lang="en-US" dirty="0" smtClean="0"/>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11</a:t>
            </a:fld>
            <a:endParaRPr lang="en-US"/>
          </a:p>
        </p:txBody>
      </p:sp>
    </p:spTree>
    <p:extLst>
      <p:ext uri="{BB962C8B-B14F-4D97-AF65-F5344CB8AC3E}">
        <p14:creationId xmlns:p14="http://schemas.microsoft.com/office/powerpoint/2010/main" val="2173549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000" b="1" dirty="0" smtClean="0"/>
              <a:t>3 percent permit fee increase </a:t>
            </a:r>
            <a:r>
              <a:rPr lang="en-US" sz="1000" dirty="0" smtClean="0"/>
              <a:t>– Applied to all NPDES and WPCF permit fees and related permitting actions. Includes the Onsite permits which</a:t>
            </a:r>
            <a:r>
              <a:rPr lang="en-US" sz="1000" baseline="0" dirty="0" smtClean="0"/>
              <a:t> are normally a part of Division 45 and the Onsite service charges from Division 71 except for the 100 surcharge. As noted in the comment response section of the staff report, most of our permittees expressed recognition that DEQ needs to adequately fund it’s permitting program while improving the level of service provided. </a:t>
            </a:r>
          </a:p>
          <a:p>
            <a:endParaRPr lang="en-US" sz="1000" baseline="0" dirty="0" smtClean="0"/>
          </a:p>
          <a:p>
            <a:r>
              <a:rPr lang="en-US" sz="1000" baseline="0" dirty="0" smtClean="0"/>
              <a:t>In 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the onsite program has adopted a policy to be bound by the maximum three percent fee increase in ORS 468B.051 with the intent to adopt incremental increases in the future in lieu of larger, less frequent increases.</a:t>
            </a:r>
          </a:p>
          <a:p>
            <a:pPr marL="0" indent="0">
              <a:buFont typeface="Arial" panose="020B0604020202020204" pitchFamily="34" charset="0"/>
              <a:buNone/>
            </a:pPr>
            <a:endParaRPr lang="en-US" dirty="0" smtClean="0"/>
          </a:p>
          <a:p>
            <a:r>
              <a:rPr lang="en-US" b="1" dirty="0" smtClean="0"/>
              <a:t>Underground Injection Control Permit</a:t>
            </a:r>
            <a:r>
              <a:rPr lang="en-US" b="1" baseline="0" dirty="0" smtClean="0"/>
              <a:t> </a:t>
            </a:r>
            <a:r>
              <a:rPr lang="en-US" b="1" dirty="0" smtClean="0"/>
              <a:t>Fees and Surcharges </a:t>
            </a:r>
            <a:r>
              <a:rPr lang="en-US" dirty="0" smtClean="0"/>
              <a:t>– A</a:t>
            </a:r>
            <a:r>
              <a:rPr lang="en-US" baseline="0" dirty="0" smtClean="0"/>
              <a:t> portion of t</a:t>
            </a:r>
            <a:r>
              <a:rPr lang="en-US" dirty="0" smtClean="0"/>
              <a:t>hese fees (the</a:t>
            </a:r>
            <a:r>
              <a:rPr lang="en-US" baseline="0" dirty="0" smtClean="0"/>
              <a:t> annual and 1</a:t>
            </a:r>
            <a:r>
              <a:rPr lang="en-US" baseline="30000" dirty="0" smtClean="0"/>
              <a:t>st</a:t>
            </a:r>
            <a:r>
              <a:rPr lang="en-US" baseline="0" dirty="0" smtClean="0"/>
              <a:t> year surcharges) </a:t>
            </a:r>
            <a:r>
              <a:rPr lang="en-US" dirty="0" smtClean="0"/>
              <a:t>were contained in Oregon</a:t>
            </a:r>
            <a:r>
              <a:rPr lang="en-US" baseline="0" dirty="0" smtClean="0"/>
              <a:t> Revised Statute 468B.196. DEQ proposes to establish these fees in the Oregon Administrative Rules. We’ve created a new table that contains only UIC fees to better communicate the fees related to the program. DOUBLE </a:t>
            </a:r>
            <a:r>
              <a:rPr lang="en-US" baseline="0" dirty="0" err="1" smtClean="0"/>
              <a:t>CheCK</a:t>
            </a:r>
            <a:r>
              <a:rPr lang="en-US" baseline="0" dirty="0" smtClean="0"/>
              <a:t> RULE AUTHORIZATION. WPCF Permits Only.</a:t>
            </a:r>
            <a:endParaRPr lang="en-US" dirty="0"/>
          </a:p>
          <a:p>
            <a:endParaRPr lang="en-US" dirty="0" smtClean="0"/>
          </a:p>
          <a:p>
            <a:r>
              <a:rPr lang="en-US" b="1" dirty="0" err="1" smtClean="0"/>
              <a:t>eReporting</a:t>
            </a:r>
            <a:r>
              <a:rPr lang="en-US" b="1" baseline="0" dirty="0" smtClean="0"/>
              <a:t> Waiver </a:t>
            </a:r>
            <a:r>
              <a:rPr lang="en-US" baseline="0" dirty="0" smtClean="0"/>
              <a:t>– New federal rules require all NPDES permittees report their monthly compliance data electronically. </a:t>
            </a:r>
          </a:p>
          <a:p>
            <a:pPr marL="171450" indent="-171450">
              <a:buFont typeface="Arial" panose="020B0604020202020204" pitchFamily="34" charset="0"/>
              <a:buChar char="•"/>
            </a:pPr>
            <a:r>
              <a:rPr lang="en-US" baseline="0" dirty="0" smtClean="0"/>
              <a:t>DEQ has elected to use a EPA’s system called “</a:t>
            </a:r>
            <a:r>
              <a:rPr lang="en-US" baseline="0" dirty="0" err="1" smtClean="0"/>
              <a:t>NetDMR</a:t>
            </a:r>
            <a:r>
              <a:rPr lang="en-US" baseline="0" dirty="0" smtClean="0"/>
              <a:t>.”</a:t>
            </a:r>
          </a:p>
          <a:p>
            <a:pPr marL="171450" indent="-171450">
              <a:buFont typeface="Arial" panose="020B0604020202020204" pitchFamily="34" charset="0"/>
              <a:buChar char="•"/>
            </a:pPr>
            <a:r>
              <a:rPr lang="en-US" baseline="0" dirty="0" smtClean="0"/>
              <a:t>One requirement of the new federal program is that each NPDES program offer permittees a waiver with specific qualifying conditions: </a:t>
            </a:r>
          </a:p>
          <a:p>
            <a:pPr marL="171450" indent="-171450">
              <a:buFont typeface="Arial" panose="020B0604020202020204" pitchFamily="34" charset="0"/>
              <a:buChar char="•"/>
            </a:pPr>
            <a:r>
              <a:rPr lang="en-US" baseline="0" dirty="0" smtClean="0"/>
              <a:t>Religious exemption (like Amish), or </a:t>
            </a:r>
          </a:p>
          <a:p>
            <a:pPr marL="171450" indent="-171450">
              <a:buFont typeface="Arial" panose="020B0604020202020204" pitchFamily="34" charset="0"/>
              <a:buChar char="•"/>
            </a:pPr>
            <a:r>
              <a:rPr lang="en-US" baseline="0" dirty="0" smtClean="0"/>
              <a:t>No reasonable access to cellular or transmission service in the permittees area.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baseline="0" dirty="0" smtClean="0"/>
              <a:t>Would anyone qualify at this time?</a:t>
            </a:r>
          </a:p>
          <a:p>
            <a:pPr marL="171450" indent="-171450">
              <a:buFont typeface="Arial" panose="020B0604020202020204" pitchFamily="34" charset="0"/>
              <a:buChar char="•"/>
            </a:pPr>
            <a:r>
              <a:rPr lang="en-US" baseline="0" dirty="0" smtClean="0"/>
              <a:t>Everyone has coverage. city clerk’s office. </a:t>
            </a:r>
          </a:p>
          <a:p>
            <a:pPr marL="171450" indent="-171450">
              <a:buFont typeface="Arial" panose="020B0604020202020204" pitchFamily="34" charset="0"/>
              <a:buChar char="•"/>
            </a:pPr>
            <a:r>
              <a:rPr lang="en-US" baseline="0" dirty="0" smtClean="0"/>
              <a:t>In the next couple of years we’ll be bringing General permits into the electronic reporting and we may see qualifiers at this point.</a:t>
            </a:r>
            <a:endParaRPr lang="en-US" dirty="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12</a:t>
            </a:fld>
            <a:endParaRPr lang="en-US"/>
          </a:p>
        </p:txBody>
      </p:sp>
    </p:spTree>
    <p:extLst>
      <p:ext uri="{BB962C8B-B14F-4D97-AF65-F5344CB8AC3E}">
        <p14:creationId xmlns:p14="http://schemas.microsoft.com/office/powerpoint/2010/main" val="1726725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US" sz="1000" dirty="0" smtClean="0"/>
          </a:p>
          <a:p>
            <a:r>
              <a:rPr lang="en-US" sz="1200" b="1" kern="1200" dirty="0" smtClean="0">
                <a:solidFill>
                  <a:schemeClr val="tx1"/>
                </a:solidFill>
                <a:effectLst/>
                <a:latin typeface="+mn-lt"/>
                <a:ea typeface="+mn-ea"/>
                <a:cs typeface="+mn-cs"/>
              </a:rPr>
              <a:t>Environmental Management Plan Review</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Environmental Management Plans defined as required plans in Schedule A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DEQ’s proposal adds the term “Environmental Management Plan” and references Schedule A – the section of a water quality permit that sets </a:t>
            </a:r>
            <a:r>
              <a:rPr lang="en-US" sz="1200" u="sng" kern="1200" dirty="0" smtClean="0">
                <a:solidFill>
                  <a:schemeClr val="tx1"/>
                </a:solidFill>
                <a:effectLst/>
                <a:latin typeface="+mn-lt"/>
                <a:ea typeface="+mn-ea"/>
                <a:cs typeface="+mn-cs"/>
              </a:rPr>
              <a:t>conditions </a:t>
            </a:r>
            <a:r>
              <a:rPr lang="en-US" sz="1200" kern="1200" dirty="0" smtClean="0">
                <a:solidFill>
                  <a:schemeClr val="tx1"/>
                </a:solidFill>
                <a:effectLst/>
                <a:latin typeface="+mn-lt"/>
                <a:ea typeface="+mn-ea"/>
                <a:cs typeface="+mn-cs"/>
              </a:rPr>
              <a:t>for NPDES and WPCF permit holders.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Plans identified</a:t>
            </a:r>
            <a:r>
              <a:rPr lang="en-US" sz="1200" kern="1200" baseline="0" dirty="0" smtClean="0">
                <a:solidFill>
                  <a:schemeClr val="tx1"/>
                </a:solidFill>
                <a:effectLst/>
                <a:latin typeface="+mn-lt"/>
                <a:ea typeface="+mn-ea"/>
                <a:cs typeface="+mn-cs"/>
              </a:rPr>
              <a:t> as conditions of a permit </a:t>
            </a:r>
            <a:r>
              <a:rPr lang="en-US" sz="1200" kern="1200" dirty="0" smtClean="0">
                <a:solidFill>
                  <a:schemeClr val="tx1"/>
                </a:solidFill>
                <a:effectLst/>
                <a:latin typeface="+mn-lt"/>
                <a:ea typeface="+mn-ea"/>
                <a:cs typeface="+mn-cs"/>
              </a:rPr>
              <a:t>include stormwater, </a:t>
            </a:r>
            <a:r>
              <a:rPr lang="en-US" sz="1200" kern="1200" dirty="0" err="1" smtClean="0">
                <a:solidFill>
                  <a:schemeClr val="tx1"/>
                </a:solidFill>
                <a:effectLst/>
                <a:latin typeface="+mn-lt"/>
                <a:ea typeface="+mn-ea"/>
                <a:cs typeface="+mn-cs"/>
              </a:rPr>
              <a:t>biosolids</a:t>
            </a:r>
            <a:r>
              <a:rPr lang="en-US" sz="1200" kern="1200" dirty="0" smtClean="0">
                <a:solidFill>
                  <a:schemeClr val="tx1"/>
                </a:solidFill>
                <a:effectLst/>
                <a:latin typeface="+mn-lt"/>
                <a:ea typeface="+mn-ea"/>
                <a:cs typeface="+mn-cs"/>
              </a:rPr>
              <a:t>, oil &amp; grease and other types of plans that specifically outline how a permittee is going to manage a particular waste stream from their facility or operation that could impact water quality.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For example, many industrial</a:t>
            </a:r>
            <a:r>
              <a:rPr lang="en-US" sz="1200" kern="1200" baseline="0" dirty="0" smtClean="0">
                <a:solidFill>
                  <a:schemeClr val="tx1"/>
                </a:solidFill>
                <a:effectLst/>
                <a:latin typeface="+mn-lt"/>
                <a:ea typeface="+mn-ea"/>
                <a:cs typeface="+mn-cs"/>
              </a:rPr>
              <a:t> permit holders must also manage stormwater in addition to their facility discharge. A stormwater management plan is often required for these facilities. A domestic wastewater treatment plant may elect to collect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and transport them to a facility for disposal. The WWTP’s permit covers the outfall discharge and operation of the facility and includes a plan for managing the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Plans can be updated at renewal or during the term of the permit. However, our current rules and internal management directives specify that a plan that is substantially updated during the term of a current permit must be reviewed and approved by DEQ as a </a:t>
            </a:r>
            <a:r>
              <a:rPr lang="en-US" sz="1200" b="1" kern="1200" baseline="0" dirty="0" smtClean="0">
                <a:solidFill>
                  <a:schemeClr val="tx1"/>
                </a:solidFill>
                <a:effectLst/>
                <a:latin typeface="+mn-lt"/>
                <a:ea typeface="+mn-ea"/>
                <a:cs typeface="+mn-cs"/>
              </a:rPr>
              <a:t>major permit modification</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The fees for a major permit modification are significant. And typically, DEQ would apply this fee when </a:t>
            </a:r>
            <a:r>
              <a:rPr lang="en-US" sz="1200" u="sng" kern="1200" baseline="0" dirty="0" smtClean="0">
                <a:solidFill>
                  <a:schemeClr val="tx1"/>
                </a:solidFill>
                <a:effectLst/>
                <a:latin typeface="+mn-lt"/>
                <a:ea typeface="+mn-ea"/>
                <a:cs typeface="+mn-cs"/>
              </a:rPr>
              <a:t>the entire permit requires modification </a:t>
            </a:r>
            <a:r>
              <a:rPr lang="en-US" sz="1200" kern="1200" baseline="0" dirty="0" smtClean="0">
                <a:solidFill>
                  <a:schemeClr val="tx1"/>
                </a:solidFill>
                <a:effectLst/>
                <a:latin typeface="+mn-lt"/>
                <a:ea typeface="+mn-ea"/>
                <a:cs typeface="+mn-cs"/>
              </a:rPr>
              <a:t>in order to recover costs.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Under current rules an Individual "Tier 1' NPDES Industrial permit holder would pay nearly $30,000 for a major permit modification. A 'Tier 2' source – a smaller source with less risk - nearly $6,000. Domestic permit holders would be required to pay fees ranging from about $2,000 to nearly $20,000.</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These fees can be cost prohibitive to many permittees, thus decreasing the likelihood a permittee would elect to update a management plan for immediate environmental benefit to avoid incurring charges for a major permit modification.</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DEQ’s intent in assessing fees and determining our budget needs, as Adam described for you, is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always</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to recover the cost of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services provided and maintain stable funding for the permitting program. In this case</a:t>
            </a:r>
            <a:r>
              <a:rPr kumimoji="0" lang="en-US" sz="1000" b="0" i="0" u="none" strike="noStrike" kern="1200" cap="none" spc="0" normalizeH="0" baseline="0" noProof="0" smtClean="0">
                <a:ln>
                  <a:noFill/>
                </a:ln>
                <a:solidFill>
                  <a:prstClr val="black"/>
                </a:solidFill>
                <a:effectLst/>
                <a:uLnTx/>
                <a:uFillTx/>
                <a:latin typeface="+mn-lt"/>
                <a:ea typeface="+mn-ea"/>
                <a:cs typeface="+mn-cs"/>
              </a:rPr>
              <a:t>, our engineers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permit specialists are not ‘reopening the permit’ or rewriting terms and conditions of the permit – they are only reviewing the plan – a subset of the permit contained in the conditions. The permit itself remains unchanged.</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DEQ’s intent is to provide a mechanism for reviewing </a:t>
            </a:r>
            <a:r>
              <a:rPr lang="en-US" sz="1200" b="1" u="sng" kern="1200" dirty="0" smtClean="0">
                <a:solidFill>
                  <a:schemeClr val="tx1"/>
                </a:solidFill>
                <a:effectLst/>
                <a:latin typeface="+mn-lt"/>
                <a:ea typeface="+mn-ea"/>
                <a:cs typeface="+mn-cs"/>
              </a:rPr>
              <a:t>substantially updated</a:t>
            </a:r>
            <a:r>
              <a:rPr lang="en-US" sz="1200" b="1" kern="1200" dirty="0" smtClean="0">
                <a:solidFill>
                  <a:schemeClr val="tx1"/>
                </a:solidFill>
                <a:effectLst/>
                <a:latin typeface="+mn-lt"/>
                <a:ea typeface="+mn-ea"/>
                <a:cs typeface="+mn-cs"/>
              </a:rPr>
              <a:t> environmental management plans required by individual permits independent of a much more expensive and comprehensive permit modification. </a:t>
            </a:r>
            <a:endParaRPr lang="en-US" sz="1200" kern="1200" dirty="0" smtClean="0">
              <a:solidFill>
                <a:schemeClr val="tx1"/>
              </a:solidFill>
              <a:effectLst/>
              <a:latin typeface="+mn-lt"/>
              <a:ea typeface="+mn-ea"/>
              <a:cs typeface="+mn-cs"/>
            </a:endParaRPr>
          </a:p>
          <a:p>
            <a:endParaRPr lang="en-US" sz="1000" dirty="0" smtClean="0"/>
          </a:p>
          <a:p>
            <a:pPr marL="171450" indent="-171450">
              <a:buFont typeface="Arial" panose="020B0604020202020204" pitchFamily="34" charset="0"/>
              <a:buChar char="•"/>
            </a:pPr>
            <a:r>
              <a:rPr lang="en-US" sz="1000" dirty="0" smtClean="0"/>
              <a:t>Proposed Table 70F now includes a reduced major permit modification fee that DEQ proposes to apply to environmental management plan review.</a:t>
            </a:r>
          </a:p>
          <a:p>
            <a:pPr marL="171450" indent="-171450">
              <a:buFont typeface="Arial" panose="020B0604020202020204" pitchFamily="34" charset="0"/>
              <a:buChar char="•"/>
            </a:pPr>
            <a:endParaRPr lang="en-US" sz="1000" dirty="0" smtClean="0"/>
          </a:p>
          <a:p>
            <a:pPr marL="171450" indent="-171450">
              <a:buFont typeface="Arial" panose="020B0604020202020204" pitchFamily="34" charset="0"/>
              <a:buChar char="•"/>
            </a:pPr>
            <a:r>
              <a:rPr lang="en-US" sz="1000" dirty="0" smtClean="0"/>
              <a:t>This action would allow DEQ staff to charge a </a:t>
            </a:r>
            <a:r>
              <a:rPr lang="en-US" sz="1000" u="sng" dirty="0" smtClean="0"/>
              <a:t>reduced</a:t>
            </a:r>
            <a:r>
              <a:rPr lang="en-US" sz="1000" dirty="0" smtClean="0"/>
              <a:t> major permit modification fee to an individual permit holder requesting a significant change to the management plan required in the conditions of the permit (Schedule A).</a:t>
            </a:r>
          </a:p>
          <a:p>
            <a:pPr marL="0" indent="0">
              <a:buFont typeface="Arial" panose="020B0604020202020204" pitchFamily="34" charset="0"/>
              <a:buNone/>
            </a:pPr>
            <a:endParaRPr lang="en-US" sz="1000" dirty="0" smtClean="0"/>
          </a:p>
          <a:p>
            <a:pPr marL="171450" indent="-171450">
              <a:buFont typeface="Arial" panose="020B0604020202020204" pitchFamily="34" charset="0"/>
              <a:buChar char="•"/>
            </a:pPr>
            <a:r>
              <a:rPr lang="en-US" sz="1000" dirty="0" smtClean="0"/>
              <a:t>This fee would not be charged to new applicants for individual permits for initial submittal of environmental management plans.</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This issue was a great example of the rulemaking process and why we do it. The initial proposal reviewed by the Fiscal Advisory Committee on March 28 applied an existing fee to “plan only” modifications – the fee for </a:t>
            </a:r>
            <a:r>
              <a:rPr lang="en-US" sz="1000" b="1" dirty="0" smtClean="0"/>
              <a:t>disposal system plan review </a:t>
            </a:r>
            <a:r>
              <a:rPr lang="en-US" sz="1000" b="0" dirty="0" smtClean="0"/>
              <a:t>– which is roughly the same amount of work for DEQ staff</a:t>
            </a:r>
            <a:r>
              <a:rPr lang="en-US" sz="1000" b="0" baseline="0" dirty="0" smtClean="0"/>
              <a: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By definition in the current and proposed rules, there is no real-world difference between a disposal system plan and an environmental management plan</a:t>
            </a:r>
            <a:r>
              <a:rPr lang="en-US" sz="1000" b="0" dirty="0" smtClean="0"/>
              <a:t> – however, remember that</a:t>
            </a:r>
            <a:r>
              <a:rPr lang="en-US" sz="1000" b="0" baseline="0" dirty="0" smtClean="0"/>
              <a:t> adding the new definition clarifies which plans we’re referring too and keeps the two fees distinct.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Disposal system plan review is </a:t>
            </a:r>
            <a:r>
              <a:rPr lang="en-US" sz="1000" dirty="0" smtClean="0"/>
              <a:t>currently applied to General permits if a plan is required</a:t>
            </a:r>
            <a:r>
              <a:rPr lang="en-US" sz="1000" baseline="0" dirty="0" smtClean="0"/>
              <a:t> at permit assignment </a:t>
            </a:r>
            <a:r>
              <a:rPr lang="en-US" sz="1000" dirty="0" smtClean="0"/>
              <a:t>and will remain so. Unchanged.</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And our proposal now provides a mechanism for updated</a:t>
            </a:r>
            <a:r>
              <a:rPr lang="en-US" sz="1000" baseline="0" dirty="0" smtClean="0"/>
              <a:t> environmental management plan review at a cost that is more reflective of the work involved and less cost-prohibitive to permittees seeking to implement systems or practices for immediate environmental benefit.</a:t>
            </a:r>
            <a:endParaRPr lang="en-US" sz="1000" dirty="0" smtClean="0"/>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Expertise from the Fiscal Advisory Committee members and comments submitted during the public comment period led to DEQ revising our initial proposal</a:t>
            </a:r>
            <a:r>
              <a:rPr lang="en-US" sz="1000" baseline="0" dirty="0" smtClean="0"/>
              <a:t> to apply the disposal system plan review fee, currently reserved for General permits. </a:t>
            </a:r>
          </a:p>
          <a:p>
            <a:pPr marL="0" indent="0">
              <a:buFont typeface="Arial" panose="020B0604020202020204" pitchFamily="34" charset="0"/>
              <a:buNone/>
            </a:pPr>
            <a:endParaRPr lang="en-US" sz="1000"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13</a:t>
            </a:fld>
            <a:endParaRPr lang="en-US"/>
          </a:p>
        </p:txBody>
      </p:sp>
    </p:spTree>
    <p:extLst>
      <p:ext uri="{BB962C8B-B14F-4D97-AF65-F5344CB8AC3E}">
        <p14:creationId xmlns:p14="http://schemas.microsoft.com/office/powerpoint/2010/main" val="15288709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increase and the other changes as outlined in Attachment A of the staff report. If approved…. </a:t>
            </a:r>
          </a:p>
          <a:p>
            <a:endParaRPr lang="en-US" dirty="0" smtClean="0">
              <a:cs typeface="Times New Roman" panose="02020603050405020304" pitchFamily="18" charset="0"/>
            </a:endParaRPr>
          </a:p>
          <a:p>
            <a:r>
              <a:rPr lang="en-US" dirty="0" smtClean="0">
                <a:cs typeface="Times New Roman" panose="02020603050405020304" pitchFamily="18" charset="0"/>
              </a:rPr>
              <a:t>The 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 1, 2017</a:t>
            </a:r>
          </a:p>
          <a:p>
            <a:endParaRPr lang="en-US" dirty="0" smtClean="0">
              <a:cs typeface="Times New Roman" panose="02020603050405020304" pitchFamily="18" charset="0"/>
            </a:endParaRPr>
          </a:p>
          <a:p>
            <a:r>
              <a:rPr lang="en-US" dirty="0" smtClean="0">
                <a:cs typeface="Times New Roman" panose="02020603050405020304" pitchFamily="18" charset="0"/>
              </a:rPr>
              <a:t>The increased revenue will help</a:t>
            </a:r>
            <a:r>
              <a:rPr lang="en-US" baseline="0" dirty="0" smtClean="0">
                <a:cs typeface="Times New Roman" panose="02020603050405020304" pitchFamily="18" charset="0"/>
              </a:rPr>
              <a:t> support the program, preserve current staff levels and work to implement improvements to the NPDES permitting portion of the program (2015 Legislature approved independent consultant study of program) and satisfy DEQ’s agreement with EPA under the Performance Partnership agreement.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Onsite program will be able to continue to seek incremental increases rather than larger increases less frequently.</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14</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My section oversees the administration of Individual and General NPDES and WPCF Permits – this includes Stormwater and Onsite permits.</a:t>
            </a:r>
            <a:r>
              <a:rPr lang="en-US" baseline="0" dirty="0" smtClean="0"/>
              <a:t>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is a permit assigned to a specific source and is tailored to the facility.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issues – they follow identical rules – we call these rules and guidelines ‘conditions’ of a permit- to protect WQ.</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National Pollutant Discharge</a:t>
            </a:r>
            <a:r>
              <a:rPr lang="en-US" b="1" baseline="0" dirty="0" smtClean="0"/>
              <a:t> Elimination System </a:t>
            </a:r>
            <a:r>
              <a:rPr lang="en-US" baseline="0" dirty="0" smtClean="0"/>
              <a:t>permits - Discharging effluent – Federal program – EPA.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Water Pollution Control Facilities </a:t>
            </a:r>
            <a:r>
              <a:rPr lang="en-US" dirty="0" smtClean="0"/>
              <a:t>permits</a:t>
            </a:r>
            <a:r>
              <a:rPr lang="en-US" baseline="0" dirty="0" smtClean="0"/>
              <a:t> – non-discharging sources. Oregon’s permit program.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General</a:t>
            </a:r>
            <a:r>
              <a:rPr lang="en-US" dirty="0" smtClean="0"/>
              <a:t> permits </a:t>
            </a:r>
            <a:r>
              <a:rPr lang="en-US" sz="1200" kern="1200" dirty="0" smtClean="0">
                <a:solidFill>
                  <a:schemeClr val="tx1"/>
                </a:solidFill>
                <a:effectLst/>
                <a:latin typeface="+mn-lt"/>
                <a:ea typeface="+mn-ea"/>
                <a:cs typeface="+mn-cs"/>
              </a:rPr>
              <a:t>are useful when there are a number of people/facilities with similar operations that can be adequately regulated with a standard set of conditions. GPs make it quicker to get coverage, less expensive because the cost of developing and administering the permit is spread across a number of people.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snapshot from last week that shows our current NPDES permits… &lt;&lt;Next Slide&gt;&gt;&gt;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Permits = The largest sources with higher flows – or sources with a higher risk – treating for toxics. There are 76 individual NPDES permit holders. 50 of those permits are administered to domestic sources.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b="0" kern="1200" dirty="0" smtClean="0">
                <a:solidFill>
                  <a:schemeClr val="tx1"/>
                </a:solidFill>
                <a:effectLst/>
                <a:latin typeface="+mn-lt"/>
                <a:ea typeface="+mn-ea"/>
                <a:cs typeface="+mn-cs"/>
              </a:rPr>
              <a:t>Thank you.</a:t>
            </a:r>
          </a:p>
          <a:p>
            <a:r>
              <a:rPr lang="en-US" sz="1200" b="0" kern="1200" baseline="0" dirty="0" smtClean="0">
                <a:solidFill>
                  <a:schemeClr val="tx1"/>
                </a:solidFill>
                <a:effectLst/>
                <a:latin typeface="+mn-lt"/>
                <a:ea typeface="+mn-ea"/>
                <a:cs typeface="+mn-cs"/>
              </a:rPr>
              <a:t>For the record.	</a:t>
            </a:r>
          </a:p>
          <a:p>
            <a:r>
              <a:rPr lang="en-US" sz="1200" b="0" kern="1200" dirty="0" smtClean="0">
                <a:solidFill>
                  <a:schemeClr val="tx1"/>
                </a:solidFill>
                <a:effectLst/>
                <a:latin typeface="+mn-lt"/>
                <a:ea typeface="+mn-ea"/>
                <a:cs typeface="+mn-cs"/>
              </a:rPr>
              <a:t>Brief history and</a:t>
            </a:r>
            <a:r>
              <a:rPr lang="en-US" sz="1200" b="0" kern="1200" baseline="0" dirty="0" smtClean="0">
                <a:solidFill>
                  <a:schemeClr val="tx1"/>
                </a:solidFill>
                <a:effectLst/>
                <a:latin typeface="+mn-lt"/>
                <a:ea typeface="+mn-ea"/>
                <a:cs typeface="+mn-cs"/>
              </a:rPr>
              <a:t> overview of the program.</a:t>
            </a:r>
          </a:p>
          <a:p>
            <a:r>
              <a:rPr lang="en-US" sz="1200" b="0" kern="1200" baseline="0" dirty="0" smtClean="0">
                <a:solidFill>
                  <a:schemeClr val="tx1"/>
                </a:solidFill>
                <a:effectLst/>
                <a:latin typeface="+mn-lt"/>
                <a:ea typeface="+mn-ea"/>
                <a:cs typeface="+mn-cs"/>
              </a:rPr>
              <a:t>Please stop me if you have any questions along the way.</a:t>
            </a:r>
          </a:p>
          <a:p>
            <a:r>
              <a:rPr lang="en-US" sz="1200" b="0" kern="1200" dirty="0" smtClean="0">
                <a:solidFill>
                  <a:schemeClr val="tx1"/>
                </a:solidFill>
                <a:effectLst/>
                <a:latin typeface="+mn-lt"/>
                <a:ea typeface="+mn-ea"/>
                <a:cs typeface="+mn-cs"/>
              </a:rPr>
              <a:t>History of program</a:t>
            </a:r>
            <a:r>
              <a:rPr lang="en-US" sz="1200" b="0" kern="1200" baseline="0" dirty="0" smtClean="0">
                <a:solidFill>
                  <a:schemeClr val="tx1"/>
                </a:solidFill>
                <a:effectLst/>
                <a:latin typeface="+mn-lt"/>
                <a:ea typeface="+mn-ea"/>
                <a:cs typeface="+mn-cs"/>
              </a:rPr>
              <a:t> authority and funding structure.</a:t>
            </a:r>
          </a:p>
          <a:p>
            <a:r>
              <a:rPr lang="en-US" sz="1200" b="0" kern="1200" baseline="0" dirty="0" smtClean="0">
                <a:solidFill>
                  <a:schemeClr val="tx1"/>
                </a:solidFill>
                <a:effectLst/>
                <a:latin typeface="+mn-lt"/>
                <a:ea typeface="+mn-ea"/>
                <a:cs typeface="+mn-cs"/>
              </a:rPr>
              <a:t>30% of Oregonians rely on septic systems.</a:t>
            </a:r>
          </a:p>
          <a:p>
            <a:r>
              <a:rPr lang="en-US" sz="1200" b="0" kern="1200" baseline="0" dirty="0" smtClean="0">
                <a:solidFill>
                  <a:schemeClr val="tx1"/>
                </a:solidFill>
                <a:effectLst/>
                <a:latin typeface="+mn-lt"/>
                <a:ea typeface="+mn-ea"/>
                <a:cs typeface="+mn-cs"/>
              </a:rPr>
              <a:t>What does the program do? Siting and permitting; licensing over 600 professionals.</a:t>
            </a: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DEQ must run program unless local government chooses to.</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b="0" kern="1200" dirty="0" smtClean="0">
                <a:solidFill>
                  <a:schemeClr val="tx1"/>
                </a:solidFill>
                <a:effectLst/>
                <a:latin typeface="+mn-lt"/>
                <a:ea typeface="+mn-ea"/>
                <a:cs typeface="+mn-cs"/>
              </a:rPr>
              <a:t>DEQ runs in 10 of the 36 counties – refer to map. Office locations.</a:t>
            </a:r>
          </a:p>
          <a:p>
            <a:r>
              <a:rPr lang="en-US" sz="1200" b="0" kern="1200" dirty="0" smtClean="0">
                <a:solidFill>
                  <a:schemeClr val="tx1"/>
                </a:solidFill>
                <a:effectLst/>
                <a:latin typeface="+mn-lt"/>
                <a:ea typeface="+mn-ea"/>
                <a:cs typeface="+mn-cs"/>
              </a:rPr>
              <a:t>Statewide oversight paid for by</a:t>
            </a:r>
            <a:r>
              <a:rPr lang="en-US" sz="1200" b="0" kern="1200" baseline="0" dirty="0" smtClean="0">
                <a:solidFill>
                  <a:schemeClr val="tx1"/>
                </a:solidFill>
                <a:effectLst/>
                <a:latin typeface="+mn-lt"/>
                <a:ea typeface="+mn-ea"/>
                <a:cs typeface="+mn-cs"/>
              </a:rPr>
              <a:t> surcharge. Not proposing to increase the surcharge.</a:t>
            </a:r>
          </a:p>
          <a:p>
            <a:r>
              <a:rPr lang="en-US" sz="1200" b="0" kern="1200" dirty="0" smtClean="0">
                <a:solidFill>
                  <a:schemeClr val="tx1"/>
                </a:solidFill>
                <a:effectLst/>
                <a:latin typeface="+mn-lt"/>
                <a:ea typeface="+mn-ea"/>
                <a:cs typeface="+mn-cs"/>
              </a:rPr>
              <a:t>Two types of permits for septic systems: WPCF and Construction-Installation.</a:t>
            </a:r>
          </a:p>
          <a:p>
            <a:r>
              <a:rPr lang="en-US" sz="1200" b="0" kern="1200" dirty="0" smtClean="0">
                <a:solidFill>
                  <a:schemeClr val="tx1"/>
                </a:solidFill>
                <a:effectLst/>
                <a:latin typeface="+mn-lt"/>
                <a:ea typeface="+mn-ea"/>
                <a:cs typeface="+mn-cs"/>
              </a:rPr>
              <a:t>WPCF covered by 3% statutory authority.</a:t>
            </a:r>
          </a:p>
          <a:p>
            <a:r>
              <a:rPr lang="en-US" sz="1200" b="0" kern="1200" dirty="0" smtClean="0">
                <a:solidFill>
                  <a:schemeClr val="tx1"/>
                </a:solidFill>
                <a:effectLst/>
                <a:latin typeface="+mn-lt"/>
                <a:ea typeface="+mn-ea"/>
                <a:cs typeface="+mn-cs"/>
              </a:rPr>
              <a:t>Construction-Installation</a:t>
            </a:r>
            <a:r>
              <a:rPr lang="en-US" sz="1200" b="0" kern="1200" baseline="0" dirty="0" smtClean="0">
                <a:solidFill>
                  <a:schemeClr val="tx1"/>
                </a:solidFill>
                <a:effectLst/>
                <a:latin typeface="+mn-lt"/>
                <a:ea typeface="+mn-ea"/>
                <a:cs typeface="+mn-cs"/>
              </a:rPr>
              <a:t> will need to ratify with Legislature if approved by EQC.</a:t>
            </a:r>
          </a:p>
          <a:p>
            <a:r>
              <a:rPr lang="en-US" sz="1200" b="0" kern="1200" baseline="0" dirty="0" smtClean="0">
                <a:solidFill>
                  <a:schemeClr val="tx1"/>
                </a:solidFill>
                <a:effectLst/>
                <a:latin typeface="+mn-lt"/>
                <a:ea typeface="+mn-ea"/>
                <a:cs typeface="+mn-cs"/>
              </a:rPr>
              <a:t>Applications tied to housing market. Difficult to accurately predict for long periods of time.</a:t>
            </a:r>
          </a:p>
          <a:p>
            <a:r>
              <a:rPr lang="en-US" sz="1200" b="0" kern="1200" baseline="0" dirty="0" smtClean="0">
                <a:solidFill>
                  <a:schemeClr val="tx1"/>
                </a:solidFill>
                <a:effectLst/>
                <a:latin typeface="+mn-lt"/>
                <a:ea typeface="+mn-ea"/>
                <a:cs typeface="+mn-cs"/>
              </a:rPr>
              <a:t>2009 Recession, staff reduction, 60% fee increase. </a:t>
            </a:r>
          </a:p>
          <a:p>
            <a:r>
              <a:rPr lang="en-US" sz="1200" b="0" kern="1200" baseline="0" dirty="0" smtClean="0">
                <a:solidFill>
                  <a:schemeClr val="tx1"/>
                </a:solidFill>
                <a:effectLst/>
                <a:latin typeface="+mn-lt"/>
                <a:ea typeface="+mn-ea"/>
                <a:cs typeface="+mn-cs"/>
              </a:rPr>
              <a:t>Message from EQC, Legislature and Stakeholders – small increases more frequently.</a:t>
            </a:r>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3715393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smtClean="0">
                <a:solidFill>
                  <a:schemeClr val="tx1"/>
                </a:solidFill>
                <a:effectLst/>
                <a:latin typeface="+mn-lt"/>
                <a:ea typeface="+mn-ea"/>
                <a:cs typeface="+mn-cs"/>
              </a:rPr>
              <a:t>Onsite Service Fees</a:t>
            </a:r>
          </a:p>
          <a:p>
            <a:r>
              <a:rPr lang="en-US" sz="1200" b="0" kern="1200" baseline="0" dirty="0" smtClean="0">
                <a:solidFill>
                  <a:schemeClr val="tx1"/>
                </a:solidFill>
                <a:effectLst/>
                <a:latin typeface="+mn-lt"/>
                <a:ea typeface="+mn-ea"/>
                <a:cs typeface="+mn-cs"/>
              </a:rPr>
              <a:t>Permit fees for SE, Permits, Inspections (surcharge with them all).</a:t>
            </a:r>
          </a:p>
          <a:p>
            <a:r>
              <a:rPr lang="en-US" sz="1200" b="0" kern="1200" baseline="0" dirty="0" smtClean="0">
                <a:solidFill>
                  <a:schemeClr val="tx1"/>
                </a:solidFill>
                <a:effectLst/>
                <a:latin typeface="+mn-lt"/>
                <a:ea typeface="+mn-ea"/>
                <a:cs typeface="+mn-cs"/>
              </a:rPr>
              <a:t>License fees</a:t>
            </a:r>
          </a:p>
          <a:p>
            <a:r>
              <a:rPr lang="en-US" sz="1200" b="0" kern="1200" baseline="0" dirty="0" smtClean="0">
                <a:solidFill>
                  <a:schemeClr val="tx1"/>
                </a:solidFill>
                <a:effectLst/>
                <a:latin typeface="+mn-lt"/>
                <a:ea typeface="+mn-ea"/>
                <a:cs typeface="+mn-cs"/>
              </a:rPr>
              <a:t>Product approvals, annual reports, public records requests (over 2,000 PRRs each year).</a:t>
            </a:r>
          </a:p>
          <a:p>
            <a:r>
              <a:rPr lang="en-US" b="0" dirty="0" smtClean="0"/>
              <a:t>Why increasing by 3% if costs have increase by over 7%?</a:t>
            </a:r>
          </a:p>
          <a:p>
            <a:r>
              <a:rPr lang="en-US" b="0" dirty="0" smtClean="0"/>
              <a:t>Commitment, saved time and money joining</a:t>
            </a:r>
            <a:r>
              <a:rPr lang="en-US" b="0" baseline="0" dirty="0" smtClean="0"/>
              <a:t> forces, applications up more than staffing.</a:t>
            </a:r>
          </a:p>
          <a:p>
            <a:r>
              <a:rPr lang="en-US" b="0" baseline="0" dirty="0" smtClean="0"/>
              <a:t>Evaluating staffing needs and forecasting applications for 2019-21 biennium.</a:t>
            </a:r>
          </a:p>
          <a:p>
            <a:r>
              <a:rPr lang="en-US" b="0" baseline="0" dirty="0" smtClean="0"/>
              <a:t>Onsite digitization and electronic records management system.</a:t>
            </a:r>
            <a:endParaRPr lang="en-US" b="0" dirty="0" smtClean="0"/>
          </a:p>
          <a:p>
            <a:r>
              <a:rPr lang="en-US" b="0" dirty="0" smtClean="0"/>
              <a:t>Close</a:t>
            </a:r>
          </a:p>
          <a:p>
            <a:r>
              <a:rPr lang="en-US" b="0"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dirty="0"/>
          </a:p>
        </p:txBody>
      </p:sp>
    </p:spTree>
    <p:extLst>
      <p:ext uri="{BB962C8B-B14F-4D97-AF65-F5344CB8AC3E}">
        <p14:creationId xmlns:p14="http://schemas.microsoft.com/office/powerpoint/2010/main" val="3042838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eaLnBrk="1" fontAlgn="t" latinLnBrk="0" hangingPunct="1">
              <a:spcBef>
                <a:spcPts val="0"/>
              </a:spcBef>
              <a:spcAft>
                <a:spcPts val="0"/>
              </a:spcAft>
            </a:pPr>
            <a:r>
              <a:rPr lang="en-US" dirty="0" smtClean="0"/>
              <a:t>Thank you Ron and thank you members of the commission and director Whitman. </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Key</a:t>
            </a:r>
            <a:r>
              <a:rPr lang="en-US" baseline="0" dirty="0" smtClean="0"/>
              <a:t> Question: </a:t>
            </a:r>
            <a:r>
              <a:rPr lang="en-US" dirty="0" smtClean="0"/>
              <a:t>Will it be enough to support the program?</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Visual</a:t>
            </a:r>
            <a:r>
              <a:rPr lang="en-US" baseline="0" dirty="0" smtClean="0"/>
              <a:t> Idea: Pie chart and companion Onsite (100%) </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2905092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Develop</a:t>
            </a:r>
            <a:r>
              <a:rPr lang="en-US" baseline="0" dirty="0" smtClean="0">
                <a:cs typeface="Times New Roman" panose="02020603050405020304" pitchFamily="18" charset="0"/>
              </a:rPr>
              <a:t> a g</a:t>
            </a:r>
            <a:r>
              <a:rPr lang="en-US" dirty="0" smtClean="0">
                <a:cs typeface="Times New Roman" panose="02020603050405020304" pitchFamily="18" charset="0"/>
              </a:rPr>
              <a:t>raphic representation as a companion.</a:t>
            </a:r>
          </a:p>
          <a:p>
            <a:endParaRPr lang="en-US" dirty="0" smtClean="0">
              <a:cs typeface="Times New Roman" panose="02020603050405020304" pitchFamily="18" charset="0"/>
            </a:endParaRPr>
          </a:p>
          <a:p>
            <a:r>
              <a:rPr lang="en-US" dirty="0" smtClean="0">
                <a:cs typeface="Times New Roman" panose="02020603050405020304" pitchFamily="18" charset="0"/>
              </a:rPr>
              <a:t>Explain the terms!</a:t>
            </a:r>
            <a:r>
              <a:rPr lang="en-US" baseline="0" dirty="0" smtClean="0">
                <a:cs typeface="Times New Roman" panose="02020603050405020304" pitchFamily="18" charset="0"/>
              </a:rPr>
              <a:t> What do we pay for and what do the cost terms mean in real-world terms. Products and services received.</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Modified CSL – Policy packages not included… </a:t>
            </a:r>
            <a:endParaRPr lang="en-US" dirty="0" smtClean="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9</a:t>
            </a:fld>
            <a:endParaRPr lang="en-US" dirty="0"/>
          </a:p>
        </p:txBody>
      </p:sp>
    </p:spTree>
    <p:extLst>
      <p:ext uri="{BB962C8B-B14F-4D97-AF65-F5344CB8AC3E}">
        <p14:creationId xmlns:p14="http://schemas.microsoft.com/office/powerpoint/2010/main" val="3248322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9/8/2017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9/8/2017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9/8/2017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9/8/2017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9/8/2017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9/8/2017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5.emf"/><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t="12837" r="2204" b="76127"/>
          <a:stretch/>
        </p:blipFill>
        <p:spPr>
          <a:xfrm>
            <a:off x="982217" y="1619758"/>
            <a:ext cx="7157477" cy="1124339"/>
          </a:xfrm>
          <a:prstGeom prst="rect">
            <a:avLst/>
          </a:prstGeom>
        </p:spPr>
      </p:pic>
      <p:sp>
        <p:nvSpPr>
          <p:cNvPr id="3" name="Rectangle 2"/>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Onsite Septic Fees</a:t>
            </a:r>
            <a:endParaRPr lang="en-US" sz="3600" b="1" dirty="0"/>
          </a:p>
        </p:txBody>
      </p:sp>
      <p:pic>
        <p:nvPicPr>
          <p:cNvPr id="4" name="Picture 3"/>
          <p:cNvPicPr>
            <a:picLocks noChangeAspect="1"/>
          </p:cNvPicPr>
          <p:nvPr/>
        </p:nvPicPr>
        <p:blipFill rotWithShape="1">
          <a:blip r:embed="rId4"/>
          <a:srcRect r="5423" b="87689"/>
          <a:stretch/>
        </p:blipFill>
        <p:spPr>
          <a:xfrm>
            <a:off x="885194" y="2864476"/>
            <a:ext cx="7229100" cy="1328621"/>
          </a:xfrm>
          <a:prstGeom prst="rect">
            <a:avLst/>
          </a:prstGeom>
        </p:spPr>
      </p:pic>
      <p:pic>
        <p:nvPicPr>
          <p:cNvPr id="7" name="Picture 6"/>
          <p:cNvPicPr>
            <a:picLocks noChangeAspect="1"/>
          </p:cNvPicPr>
          <p:nvPr/>
        </p:nvPicPr>
        <p:blipFill>
          <a:blip r:embed="rId5"/>
          <a:stretch>
            <a:fillRect/>
          </a:stretch>
        </p:blipFill>
        <p:spPr>
          <a:xfrm>
            <a:off x="1191030" y="4193097"/>
            <a:ext cx="7443116" cy="2229308"/>
          </a:xfrm>
          <a:prstGeom prst="rect">
            <a:avLst/>
          </a:prstGeom>
        </p:spPr>
      </p:pic>
    </p:spTree>
    <p:extLst>
      <p:ext uri="{BB962C8B-B14F-4D97-AF65-F5344CB8AC3E}">
        <p14:creationId xmlns:p14="http://schemas.microsoft.com/office/powerpoint/2010/main" val="3588303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holders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Underground Injection Control Fees </a:t>
            </a:r>
          </a:p>
          <a:p>
            <a:pPr marL="514350" indent="-514350">
              <a:buAutoNum type="arabicPeriod"/>
            </a:pPr>
            <a:r>
              <a:rPr lang="en-US" dirty="0" err="1" smtClean="0"/>
              <a:t>eReporting</a:t>
            </a:r>
            <a:r>
              <a:rPr lang="en-US" dirty="0" smtClean="0"/>
              <a:t> waiver</a:t>
            </a:r>
          </a:p>
          <a:p>
            <a:pPr marL="514350" indent="-514350">
              <a:buAutoNum type="arabicPeriod"/>
            </a:pPr>
            <a:r>
              <a:rPr lang="en-US" dirty="0" smtClean="0"/>
              <a:t>Environmental management plans</a:t>
            </a:r>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sz="2400" i="1" dirty="0" smtClean="0"/>
              <a:t>(</a:t>
            </a:r>
            <a:r>
              <a:rPr lang="en-US" sz="2400" i="1" dirty="0"/>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2400" dirty="0"/>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285011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Septic</a:t>
            </a:r>
            <a:endParaRPr kumimoji="0" lang="en-US" sz="36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633785" y="332707"/>
            <a:ext cx="8450826" cy="1599332"/>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Program DEQ-run counties</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and Local Government-run counties</a:t>
            </a:r>
            <a:endParaRPr kumimoji="0" lang="en-US" sz="36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2" name="Picture 1"/>
          <p:cNvPicPr>
            <a:picLocks noChangeAspect="1"/>
          </p:cNvPicPr>
          <p:nvPr/>
        </p:nvPicPr>
        <p:blipFill>
          <a:blip r:embed="rId3"/>
          <a:stretch>
            <a:fillRect/>
          </a:stretch>
        </p:blipFill>
        <p:spPr>
          <a:xfrm>
            <a:off x="1360242" y="1446570"/>
            <a:ext cx="6997912" cy="5411430"/>
          </a:xfrm>
          <a:prstGeom prst="rect">
            <a:avLst/>
          </a:prstGeom>
        </p:spPr>
      </p:pic>
    </p:spTree>
    <p:extLst>
      <p:ext uri="{BB962C8B-B14F-4D97-AF65-F5344CB8AC3E}">
        <p14:creationId xmlns:p14="http://schemas.microsoft.com/office/powerpoint/2010/main" val="182507565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xmlns:lc="http://schemas.openxmlformats.org/drawingml/2006/lockedCanvas" xmlns="" id="{194AD1CB-52DE-4387-8AC9-4BD67AEDD789}"/>
              </a:ext>
            </a:extLst>
          </p:cNvPr>
          <p:cNvGraphicFramePr>
            <a:graphicFrameLocks noGrp="1"/>
          </p:cNvGraphicFramePr>
          <p:nvPr/>
        </p:nvGraphicFramePr>
        <p:xfrm>
          <a:off x="240862" y="289034"/>
          <a:ext cx="8662276" cy="62799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900633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82503972"/>
              </p:ext>
            </p:extLst>
          </p:nvPr>
        </p:nvGraphicFramePr>
        <p:xfrm>
          <a:off x="685800" y="2442051"/>
          <a:ext cx="7734300" cy="3291840"/>
        </p:xfrm>
        <a:graphic>
          <a:graphicData uri="http://schemas.openxmlformats.org/drawingml/2006/table">
            <a:tbl>
              <a:tblPr/>
              <a:tblGrid>
                <a:gridCol w="4102135"/>
                <a:gridCol w="1811024"/>
                <a:gridCol w="1821141"/>
              </a:tblGrid>
              <a:tr h="314325">
                <a:tc gridSpan="3">
                  <a:txBody>
                    <a:bodyPr/>
                    <a:lstStyle/>
                    <a:p>
                      <a:pPr marL="571500" marR="11430" algn="ctr">
                        <a:spcBef>
                          <a:spcPts val="0"/>
                        </a:spcBef>
                        <a:spcAft>
                          <a:spcPts val="0"/>
                        </a:spcAft>
                      </a:pPr>
                      <a:r>
                        <a:rPr lang="en-US" sz="1400" b="1" dirty="0">
                          <a:effectLst/>
                          <a:latin typeface="Arial" panose="020B0604020202020204" pitchFamily="34" charset="0"/>
                          <a:ea typeface="Times New Roman" panose="02020603050405020304" pitchFamily="18" charset="0"/>
                        </a:rPr>
                        <a:t>Budget Comparison</a:t>
                      </a:r>
                      <a:endParaRPr lang="en-US" sz="1200" dirty="0">
                        <a:effectLst/>
                        <a:latin typeface="Times New Roman" panose="02020603050405020304" pitchFamily="18" charset="0"/>
                        <a:ea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hMerge="1">
                  <a:txBody>
                    <a:bodyPr/>
                    <a:lstStyle/>
                    <a:p>
                      <a:endParaRPr lang="en-US"/>
                    </a:p>
                  </a:txBody>
                  <a:tcPr/>
                </a:tc>
              </a:tr>
              <a:tr h="789305">
                <a:tc>
                  <a:txBody>
                    <a:bodyPr/>
                    <a:lstStyle/>
                    <a:p>
                      <a:pPr marL="571500" marR="11430">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gridSpan="2">
                  <a:txBody>
                    <a:bodyPr/>
                    <a:lstStyle/>
                    <a:p>
                      <a:pPr marL="0" marR="11430" algn="ctr">
                        <a:spcBef>
                          <a:spcPts val="0"/>
                        </a:spcBef>
                        <a:spcAft>
                          <a:spcPts val="0"/>
                        </a:spcAft>
                      </a:pPr>
                      <a:r>
                        <a:rPr lang="en-US" sz="1600" b="1" dirty="0" smtClean="0">
                          <a:effectLst/>
                          <a:latin typeface="Arial" panose="020B0604020202020204" pitchFamily="34" charset="0"/>
                          <a:ea typeface="Times New Roman" panose="02020603050405020304" pitchFamily="18" charset="0"/>
                        </a:rPr>
                        <a:t>2017-2019</a:t>
                      </a:r>
                      <a:endParaRPr lang="en-US" sz="1600" b="1" dirty="0">
                        <a:effectLst/>
                        <a:latin typeface="Times New Roman" panose="02020603050405020304" pitchFamily="18" charset="0"/>
                        <a:ea typeface="Times New Roman" panose="02020603050405020304" pitchFamily="18" charset="0"/>
                      </a:endParaRPr>
                    </a:p>
                    <a:p>
                      <a:pPr marL="0" marR="11430" algn="ctr">
                        <a:spcBef>
                          <a:spcPts val="0"/>
                        </a:spcBef>
                        <a:spcAft>
                          <a:spcPts val="0"/>
                        </a:spcAft>
                      </a:pPr>
                      <a:r>
                        <a:rPr lang="en-US" sz="1600" b="1" dirty="0">
                          <a:effectLst/>
                          <a:latin typeface="Arial" panose="020B0604020202020204" pitchFamily="34" charset="0"/>
                          <a:ea typeface="Times New Roman" panose="02020603050405020304" pitchFamily="18" charset="0"/>
                        </a:rPr>
                        <a:t>Legislatively Adopted Budget</a:t>
                      </a:r>
                      <a:endParaRPr lang="en-US" sz="1600" b="1" dirty="0">
                        <a:effectLst/>
                        <a:latin typeface="Times New Roman" panose="02020603050405020304" pitchFamily="18" charset="0"/>
                        <a:ea typeface="Times New Roman" panose="02020603050405020304" pitchFamily="18"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r>
              <a:tr h="415925">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Fees</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$12,785,975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57.9%</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44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General Fund</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$7,171,238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32.5%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Federal Funding</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$1,614,688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Program Costs Covered by Lottery Funds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$500,000</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2.3%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685">
                <a:tc gridSpan="3">
                  <a:txBody>
                    <a:bodyPr/>
                    <a:lstStyle/>
                    <a:p>
                      <a:pPr marL="571500" marR="11430" algn="ctr">
                        <a:spcBef>
                          <a:spcPts val="0"/>
                        </a:spcBef>
                        <a:spcAft>
                          <a:spcPts val="0"/>
                        </a:spcAft>
                      </a:pPr>
                      <a:r>
                        <a:rPr lang="en-US" sz="1400" i="1" dirty="0">
                          <a:effectLst/>
                          <a:latin typeface="Arial" panose="020B0604020202020204" pitchFamily="34" charset="0"/>
                          <a:ea typeface="Times New Roman" panose="02020603050405020304" pitchFamily="18" charset="0"/>
                          <a:cs typeface="Arial" panose="020B0604020202020204" pitchFamily="34" charset="0"/>
                        </a:rPr>
                        <a:t>Permit Fees Last Changed: Jan. 1, 2016</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c hMerge="1">
                  <a:txBody>
                    <a:bodyPr/>
                    <a:lstStyle/>
                    <a:p>
                      <a:endParaRPr lang="en-US"/>
                    </a:p>
                  </a:txBody>
                  <a:tcPr/>
                </a:tc>
              </a:tr>
            </a:tbl>
          </a:graphicData>
        </a:graphic>
      </p:graphicFrame>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Permit Fee Budget Analysis</a:t>
            </a:r>
            <a:endParaRPr lang="en-US" sz="3600" b="1" dirty="0"/>
          </a:p>
        </p:txBody>
      </p:sp>
    </p:spTree>
    <p:extLst>
      <p:ext uri="{BB962C8B-B14F-4D97-AF65-F5344CB8AC3E}">
        <p14:creationId xmlns:p14="http://schemas.microsoft.com/office/powerpoint/2010/main" val="2769338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820042557"/>
              </p:ext>
            </p:extLst>
          </p:nvPr>
        </p:nvGraphicFramePr>
        <p:xfrm>
          <a:off x="1701800" y="1602740"/>
          <a:ext cx="5092700" cy="2484119"/>
        </p:xfrm>
        <a:graphic>
          <a:graphicData uri="http://schemas.openxmlformats.org/drawingml/2006/table">
            <a:tbl>
              <a:tblPr firstRow="1" firstCol="1" bandRow="1"/>
              <a:tblGrid>
                <a:gridCol w="2546350"/>
                <a:gridCol w="2546350"/>
              </a:tblGrid>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Major Category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Amount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Personal Services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15,871,424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Services and Supplies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3,963,857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Capital Outlay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225,790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Special Payments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116,648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21029">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Indirect (for Other Fund and Federal Fund)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1,894,183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22,071,901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35130829"/>
              </p:ext>
            </p:extLst>
          </p:nvPr>
        </p:nvGraphicFramePr>
        <p:xfrm>
          <a:off x="1701800" y="4381500"/>
          <a:ext cx="5092700" cy="1838677"/>
        </p:xfrm>
        <a:graphic>
          <a:graphicData uri="http://schemas.openxmlformats.org/drawingml/2006/table">
            <a:tbl>
              <a:tblPr firstRow="1" firstCol="1" bandRow="1"/>
              <a:tblGrid>
                <a:gridCol w="3839113"/>
                <a:gridCol w="1253587"/>
              </a:tblGrid>
              <a:tr h="317500">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51933">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a:t>
                      </a:r>
                      <a:r>
                        <a:rPr lang="en-US" sz="1400" b="1"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increase (over a 2 year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Props1.xml><?xml version="1.0" encoding="utf-8"?>
<ds:datastoreItem xmlns:ds="http://schemas.openxmlformats.org/officeDocument/2006/customXml" ds:itemID="{98D475A1-9E1D-4C5F-AC97-8DF715CD5A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3.xml><?xml version="1.0" encoding="utf-8"?>
<ds:datastoreItem xmlns:ds="http://schemas.openxmlformats.org/officeDocument/2006/customXml" ds:itemID="{EA6E8CB9-6666-4B5C-83D0-DDF58C5B9DA1}">
  <ds:schemaRefs>
    <ds:schemaRef ds:uri="http://purl.org/dc/terms/"/>
    <ds:schemaRef ds:uri="http://schemas.openxmlformats.org/package/2006/metadata/core-properties"/>
    <ds:schemaRef ds:uri="http://purl.org/dc/dcmitype/"/>
    <ds:schemaRef ds:uri="$ListId:docs;"/>
    <ds:schemaRef ds:uri="http://schemas.microsoft.com/office/2006/metadata/properties"/>
    <ds:schemaRef ds:uri="http://schemas.microsoft.com/office/infopath/2007/PartnerControls"/>
    <ds:schemaRef ds:uri="http://www.w3.org/XML/1998/namespace"/>
    <ds:schemaRef ds:uri="http://purl.org/dc/elements/1.1/"/>
    <ds:schemaRef ds:uri="http://schemas.microsoft.com/office/2006/documentManagement/types"/>
  </ds:schemaRefs>
</ds:datastoreItem>
</file>

<file path=docProps/app.xml><?xml version="1.0" encoding="utf-8"?>
<Properties xmlns="http://schemas.openxmlformats.org/officeDocument/2006/extended-properties" xmlns:vt="http://schemas.openxmlformats.org/officeDocument/2006/docPropsVTypes">
  <Template/>
  <TotalTime>0</TotalTime>
  <Words>2220</Words>
  <Application>Microsoft Office PowerPoint</Application>
  <PresentationFormat>On-screen Show (4:3)</PresentationFormat>
  <Paragraphs>311</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Permit Fee Rulemaking Action Items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2017-09-11T14:50:35Z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