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77" r:id="rId4"/>
  </p:sldMasterIdLst>
  <p:notesMasterIdLst>
    <p:notesMasterId r:id="rId23"/>
  </p:notesMasterIdLst>
  <p:handoutMasterIdLst>
    <p:handoutMasterId r:id="rId24"/>
  </p:handoutMasterIdLst>
  <p:sldIdLst>
    <p:sldId id="1115" r:id="rId5"/>
    <p:sldId id="1105" r:id="rId6"/>
    <p:sldId id="1111" r:id="rId7"/>
    <p:sldId id="1126" r:id="rId8"/>
    <p:sldId id="1125" r:id="rId9"/>
    <p:sldId id="1128" r:id="rId10"/>
    <p:sldId id="1129" r:id="rId11"/>
    <p:sldId id="1121" r:id="rId12"/>
    <p:sldId id="1131" r:id="rId13"/>
    <p:sldId id="1130" r:id="rId14"/>
    <p:sldId id="1124" r:id="rId15"/>
    <p:sldId id="1132" r:id="rId16"/>
    <p:sldId id="1133" r:id="rId17"/>
    <p:sldId id="1122" r:id="rId18"/>
    <p:sldId id="1119" r:id="rId19"/>
    <p:sldId id="1117" r:id="rId20"/>
    <p:sldId id="1127" r:id="rId21"/>
    <p:sldId id="1123" r:id="rId22"/>
  </p:sldIdLst>
  <p:sldSz cx="9144000" cy="6858000" type="screen4x3"/>
  <p:notesSz cx="7010400" cy="9296400"/>
  <p:custDataLst>
    <p:tags r:id="rId25"/>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CCFFCC"/>
    <a:srgbClr val="FFFFCC"/>
    <a:srgbClr val="4EA4B8"/>
    <a:srgbClr val="008272"/>
    <a:srgbClr val="6095A6"/>
    <a:srgbClr val="299480"/>
    <a:srgbClr val="299497"/>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5" autoAdjust="0"/>
    <p:restoredTop sz="59162" autoAdjust="0"/>
  </p:normalViewPr>
  <p:slideViewPr>
    <p:cSldViewPr snapToGrid="0">
      <p:cViewPr varScale="1">
        <p:scale>
          <a:sx n="60" d="100"/>
          <a:sy n="60" d="100"/>
        </p:scale>
        <p:origin x="2166" y="78"/>
      </p:cViewPr>
      <p:guideLst>
        <p:guide orient="horz" pos="2160"/>
        <p:guide pos="2880"/>
      </p:guideLst>
    </p:cSldViewPr>
  </p:slideViewPr>
  <p:outlineViewPr>
    <p:cViewPr>
      <p:scale>
        <a:sx n="33" d="100"/>
        <a:sy n="33" d="100"/>
      </p:scale>
      <p:origin x="0" y="0"/>
    </p:cViewPr>
  </p:outlineViewPr>
  <p:notesTextViewPr>
    <p:cViewPr>
      <p:scale>
        <a:sx n="3" d="2"/>
        <a:sy n="3" d="2"/>
      </p:scale>
      <p:origin x="0" y="-1584"/>
    </p:cViewPr>
  </p:notesTextViewPr>
  <p:sorterViewPr>
    <p:cViewPr>
      <p:scale>
        <a:sx n="66" d="100"/>
        <a:sy n="66" d="100"/>
      </p:scale>
      <p:origin x="0" y="2952"/>
    </p:cViewPr>
  </p:sorterViewPr>
  <p:notesViewPr>
    <p:cSldViewPr snapToGrid="0">
      <p:cViewPr varScale="1">
        <p:scale>
          <a:sx n="97" d="100"/>
          <a:sy n="97" d="100"/>
        </p:scale>
        <p:origin x="3492"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s%20for%20FY2017%20Fee%20Rulemaking.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20for%20FY2017%20Fee%20Rulemaking.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s%20for%20FY2017%20Fee%20Rulemaking.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20for%20FY2017%20Fee%20Rulemaking.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2">
                  <a:lumMod val="75000"/>
                </a:schemeClr>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layout>
                <c:manualLayout>
                  <c:x val="0.12534337958428429"/>
                  <c:y val="2.7181048245258004E-2"/>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C8A035DE-EA4B-448A-8637-BEAEF0092EB0}" type="CATEGORYNAME">
                      <a:rPr lang="en-US" sz="1600"/>
                      <a:pPr>
                        <a:defRPr/>
                      </a:pPr>
                      <a:t>[CATEGORY NAME]</a:t>
                    </a:fld>
                    <a:r>
                      <a:rPr lang="en-US" sz="1600" baseline="0" dirty="0"/>
                      <a:t>, </a:t>
                    </a:r>
                    <a:fld id="{DFB85572-EDB2-419B-B314-716F3290E29E}" type="VALUE">
                      <a:rPr lang="en-US" sz="1600" baseline="0"/>
                      <a:pPr>
                        <a:defRPr/>
                      </a:pPr>
                      <a:t>[VALUE]</a:t>
                    </a:fld>
                    <a:r>
                      <a:rPr lang="en-US" sz="1600" baseline="0" dirty="0"/>
                      <a:t>, </a:t>
                    </a:r>
                    <a:fld id="{A50EFD90-03D7-47A3-8313-B6A39613F02B}" type="PERCENTAGE">
                      <a:rPr lang="en-US" sz="1600" baseline="0"/>
                      <a:pPr>
                        <a:defRPr/>
                      </a:pPr>
                      <a:t>[PERCENTAGE]</a:t>
                    </a:fld>
                    <a:endParaRPr lang="en-US" sz="16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7287481786303014"/>
                      <c:h val="0.11410017046838217"/>
                    </c:manualLayout>
                  </c15:layout>
                  <c15:dlblFieldTable/>
                  <c15:showDataLabelsRange val="0"/>
                </c:ext>
              </c:extLst>
            </c:dLbl>
            <c:dLbl>
              <c:idx val="1"/>
              <c:layout>
                <c:manualLayout>
                  <c:x val="8.8888888888888892E-2"/>
                  <c:y val="0.14814814814814814"/>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414318FF-6A7A-4405-9D32-38C6E4EF63CD}" type="CATEGORYNAME">
                      <a:rPr lang="en-US" sz="1600"/>
                      <a:pPr>
                        <a:defRPr>
                          <a:solidFill>
                            <a:schemeClr val="accent6"/>
                          </a:solidFill>
                        </a:defRPr>
                      </a:pPr>
                      <a:t>[CATEGORY NAME]</a:t>
                    </a:fld>
                    <a:r>
                      <a:rPr lang="en-US" baseline="0" dirty="0"/>
                      <a:t>, </a:t>
                    </a:r>
                    <a:fld id="{ADA2AB76-1389-4D82-A91A-B14901CE2CC1}" type="VALUE">
                      <a:rPr lang="en-US" sz="1400" baseline="0"/>
                      <a:pPr>
                        <a:defRPr>
                          <a:solidFill>
                            <a:schemeClr val="accent6"/>
                          </a:solidFill>
                        </a:defRPr>
                      </a:pPr>
                      <a:t>[VALUE]</a:t>
                    </a:fld>
                    <a:r>
                      <a:rPr lang="en-US" sz="1400" baseline="0" dirty="0"/>
                      <a:t>, </a:t>
                    </a:r>
                    <a:fld id="{44A2DDE0-6795-4459-8740-F6E1183D5A53}" type="PERCENTAGE">
                      <a:rPr lang="en-US" sz="1400" baseline="0"/>
                      <a:pPr>
                        <a:defRPr>
                          <a:solidFill>
                            <a:schemeClr val="accent6"/>
                          </a:solidFill>
                        </a:defRPr>
                      </a:pPr>
                      <a:t>[PERCENTAGE]</a:t>
                    </a:fld>
                    <a:endParaRPr lang="en-US" sz="14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998184601924757"/>
                      <c:h val="0.14039843977836103"/>
                    </c:manualLayout>
                  </c15:layout>
                  <c15:dlblFieldTable/>
                  <c15:showDataLabelsRange val="0"/>
                </c:ext>
              </c:extLst>
            </c:dLbl>
            <c:dLbl>
              <c:idx val="2"/>
              <c:layout>
                <c:manualLayout>
                  <c:x val="5.1760670812274001E-3"/>
                  <c:y val="5.5698920366912902E-2"/>
                </c:manualLayout>
              </c:layout>
              <c:tx>
                <c:rich>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fld id="{DDC236E8-D597-4F0F-8E4F-90B4290BA234}" type="CATEGORYNAME">
                      <a:rPr lang="en-US" sz="1400">
                        <a:solidFill>
                          <a:schemeClr val="accent2">
                            <a:lumMod val="75000"/>
                          </a:schemeClr>
                        </a:solidFill>
                      </a:rPr>
                      <a:pPr>
                        <a:defRPr sz="1400">
                          <a:solidFill>
                            <a:schemeClr val="accent2">
                              <a:lumMod val="75000"/>
                            </a:schemeClr>
                          </a:solidFill>
                        </a:defRPr>
                      </a:pPr>
                      <a:t>[CATEGORY NAME]</a:t>
                    </a:fld>
                    <a:r>
                      <a:rPr lang="en-US" sz="1400" baseline="0">
                        <a:solidFill>
                          <a:schemeClr val="accent2">
                            <a:lumMod val="75000"/>
                          </a:schemeClr>
                        </a:solidFill>
                      </a:rPr>
                      <a:t> Permits, </a:t>
                    </a:r>
                    <a:fld id="{8C918A61-AE56-41AF-B8B3-6E7DA164ED5B}" type="VALUE">
                      <a:rPr lang="en-US" sz="1400" baseline="0">
                        <a:solidFill>
                          <a:schemeClr val="accent2">
                            <a:lumMod val="75000"/>
                          </a:schemeClr>
                        </a:solidFill>
                      </a:rPr>
                      <a:pPr>
                        <a:defRPr sz="1400">
                          <a:solidFill>
                            <a:schemeClr val="accent2">
                              <a:lumMod val="75000"/>
                            </a:schemeClr>
                          </a:solidFill>
                        </a:defRPr>
                      </a:pPr>
                      <a:t>[VALUE]</a:t>
                    </a:fld>
                    <a:r>
                      <a:rPr lang="en-US" sz="1400" baseline="0">
                        <a:solidFill>
                          <a:schemeClr val="accent2">
                            <a:lumMod val="75000"/>
                          </a:schemeClr>
                        </a:solidFill>
                      </a:rPr>
                      <a:t>, </a:t>
                    </a:r>
                    <a:fld id="{B735CFAD-38E9-499C-A5BE-DCABD1F41E47}" type="PERCENTAGE">
                      <a:rPr lang="en-US" sz="1400" baseline="0">
                        <a:solidFill>
                          <a:schemeClr val="accent2">
                            <a:lumMod val="75000"/>
                          </a:schemeClr>
                        </a:solidFill>
                      </a:rPr>
                      <a:pPr>
                        <a:defRPr sz="1400">
                          <a:solidFill>
                            <a:schemeClr val="accent2">
                              <a:lumMod val="75000"/>
                            </a:schemeClr>
                          </a:solidFill>
                        </a:defRPr>
                      </a:pPr>
                      <a:t>[PERCENTAGE]</a:t>
                    </a:fld>
                    <a:endParaRPr lang="en-US" sz="1400" baseline="0">
                      <a:solidFill>
                        <a:schemeClr val="accent2">
                          <a:lumMod val="75000"/>
                        </a:schemeClr>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9239629994781113"/>
                      <c:h val="0.12813729469383334"/>
                    </c:manualLayout>
                  </c15:layout>
                  <c15:dlblFieldTable/>
                  <c15:showDataLabelsRange val="0"/>
                </c:ext>
              </c:extLst>
            </c:dLbl>
            <c:dLbl>
              <c:idx val="3"/>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6">
                          <a:lumMod val="60000"/>
                        </a:schemeClr>
                      </a:solidFill>
                      <a:latin typeface="+mn-lt"/>
                      <a:ea typeface="+mn-ea"/>
                      <a:cs typeface="+mn-cs"/>
                    </a:defRPr>
                  </a:pPr>
                  <a:endParaRPr lang="en-US"/>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ln>
                <a:noFill/>
              </a:ln>
              <a:effectLst/>
            </c:sp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'Data-NPDES'!$B$2:$B$5</c:f>
              <c:numCache>
                <c:formatCode>General</c:formatCode>
                <c:ptCount val="4"/>
                <c:pt idx="0">
                  <c:v>221</c:v>
                </c:pt>
                <c:pt idx="1">
                  <c:v>130</c:v>
                </c:pt>
                <c:pt idx="2">
                  <c:v>812</c:v>
                </c:pt>
                <c:pt idx="3">
                  <c:v>2155</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'Data-NPDES'!$C$2:$C$5</c:f>
              <c:numCache>
                <c:formatCode>0.00%</c:formatCode>
                <c:ptCount val="4"/>
                <c:pt idx="0">
                  <c:v>6.6606389391199519E-2</c:v>
                </c:pt>
                <c:pt idx="1">
                  <c:v>3.9180229053646778E-2</c:v>
                </c:pt>
                <c:pt idx="2">
                  <c:v>0.24472573839662448</c:v>
                </c:pt>
                <c:pt idx="3">
                  <c:v>0.64948764315852925</c:v>
                </c:pt>
              </c:numCache>
            </c:numRef>
          </c:val>
        </c:ser>
        <c:dLbls>
          <c:dLblPos val="outEnd"/>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C00000"/>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rgbClr val="FF0000"/>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layout>
                <c:manualLayout>
                  <c:x val="6.1898193897369572E-3"/>
                  <c:y val="2.2938635072716762E-4"/>
                </c:manualLayout>
              </c:layout>
              <c:tx>
                <c:rich>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fld id="{DE07912F-5F93-47FE-9996-C02062BCCF20}" type="CATEGORYNAME">
                      <a:rPr lang="en-US" sz="1600">
                        <a:ln>
                          <a:noFill/>
                        </a:ln>
                        <a:solidFill>
                          <a:srgbClr val="C00000"/>
                        </a:solidFill>
                      </a:rPr>
                      <a:pPr>
                        <a:defRPr sz="1600">
                          <a:ln>
                            <a:noFill/>
                          </a:ln>
                          <a:solidFill>
                            <a:srgbClr val="C00000"/>
                          </a:solidFill>
                        </a:defRPr>
                      </a:pPr>
                      <a:t>[CATEGORY NAME]</a:t>
                    </a:fld>
                    <a:r>
                      <a:rPr lang="en-US" sz="1600" baseline="0" dirty="0">
                        <a:ln>
                          <a:noFill/>
                        </a:ln>
                        <a:solidFill>
                          <a:srgbClr val="C00000"/>
                        </a:solidFill>
                      </a:rPr>
                      <a:t>, </a:t>
                    </a:r>
                    <a:fld id="{36B1B805-80EE-4478-813D-9A954795905B}" type="VALUE">
                      <a:rPr lang="en-US" sz="1600" baseline="0">
                        <a:ln>
                          <a:noFill/>
                        </a:ln>
                        <a:solidFill>
                          <a:srgbClr val="C00000"/>
                        </a:solidFill>
                      </a:rPr>
                      <a:pPr>
                        <a:defRPr sz="1600">
                          <a:ln>
                            <a:noFill/>
                          </a:ln>
                          <a:solidFill>
                            <a:srgbClr val="C00000"/>
                          </a:solidFill>
                        </a:defRPr>
                      </a:pPr>
                      <a:t>[VALUE]</a:t>
                    </a:fld>
                    <a:r>
                      <a:rPr lang="en-US" sz="1600" baseline="0" dirty="0">
                        <a:ln>
                          <a:noFill/>
                        </a:ln>
                        <a:solidFill>
                          <a:srgbClr val="C00000"/>
                        </a:solidFill>
                      </a:rPr>
                      <a:t>, </a:t>
                    </a:r>
                    <a:fld id="{832645E5-9279-4529-BB9B-EAA8F865E459}" type="PERCENTAGE">
                      <a:rPr lang="en-US" sz="1600" baseline="0">
                        <a:ln>
                          <a:noFill/>
                        </a:ln>
                        <a:solidFill>
                          <a:srgbClr val="C00000"/>
                        </a:solidFill>
                      </a:rPr>
                      <a:pPr>
                        <a:defRPr sz="1600">
                          <a:ln>
                            <a:noFill/>
                          </a:ln>
                          <a:solidFill>
                            <a:srgbClr val="C00000"/>
                          </a:solidFill>
                        </a:defRPr>
                      </a:pPr>
                      <a:t>[PERCENTAGE]</a:t>
                    </a:fld>
                    <a:endParaRPr lang="en-US" sz="1600" baseline="0" dirty="0">
                      <a:ln>
                        <a:noFill/>
                      </a:ln>
                      <a:solidFill>
                        <a:srgbClr val="C00000"/>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859832661762351"/>
                      <c:h val="0.110071470006258"/>
                    </c:manualLayout>
                  </c15:layout>
                  <c15:dlblFieldTable/>
                  <c15:showDataLabelsRange val="0"/>
                </c:ext>
              </c:extLst>
            </c:dLbl>
            <c:dLbl>
              <c:idx val="1"/>
              <c:layout>
                <c:manualLayout>
                  <c:x val="-5.5557403916059785E-3"/>
                  <c:y val="5.35435074975859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97918746072227"/>
                      <c:h val="0.11107081866897796"/>
                    </c:manualLayout>
                  </c15:layout>
                </c:ext>
              </c:extLst>
            </c:dLbl>
            <c:dLbl>
              <c:idx val="2"/>
              <c:layout>
                <c:manualLayout>
                  <c:x val="-2.0702253767574855E-2"/>
                  <c:y val="0.17049489483775565"/>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167843456187689"/>
                      <c:h val="0.1626452818820126"/>
                    </c:manualLayout>
                  </c15:layout>
                </c:ext>
              </c:extLst>
            </c:dLbl>
            <c:dLbl>
              <c:idx val="3"/>
              <c:layout>
                <c:manualLayout>
                  <c:x val="-3.758980380588154E-2"/>
                  <c:y val="-0.30243442740579263"/>
                </c:manualLayout>
              </c:layout>
              <c:tx>
                <c:rich>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fld id="{389C8816-3B29-4765-B985-839BE21D8603}" type="CATEGORYNAME">
                      <a:rPr lang="en-US" sz="1600"/>
                      <a:pPr>
                        <a:defRPr sz="1600">
                          <a:solidFill>
                            <a:schemeClr val="accent6"/>
                          </a:solidFill>
                        </a:defRPr>
                      </a:pPr>
                      <a:t>[CATEGORY NAME]</a:t>
                    </a:fld>
                    <a:r>
                      <a:rPr lang="en-US" sz="1600"/>
                      <a:t> Permits</a:t>
                    </a:r>
                    <a:r>
                      <a:rPr lang="en-US" sz="1600" baseline="0"/>
                      <a:t>, </a:t>
                    </a:r>
                    <a:fld id="{2FE68D84-8BF5-4752-8A5B-19F8456DD6AF}" type="VALUE">
                      <a:rPr lang="en-US" sz="1600" baseline="0"/>
                      <a:pPr>
                        <a:defRPr sz="1600">
                          <a:solidFill>
                            <a:schemeClr val="accent6"/>
                          </a:solidFill>
                        </a:defRPr>
                      </a:pPr>
                      <a:t>[VALUE]</a:t>
                    </a:fld>
                    <a:r>
                      <a:rPr lang="en-US" sz="1600" baseline="0"/>
                      <a:t>, </a:t>
                    </a:r>
                    <a:fld id="{A6CD35F6-98D7-4386-A6B8-B83DE2F8CFC5}" type="PERCENTAGE">
                      <a:rPr lang="en-US" sz="1600" baseline="0"/>
                      <a:pPr>
                        <a:defRPr sz="1600">
                          <a:solidFill>
                            <a:schemeClr val="accent6"/>
                          </a:solidFill>
                        </a:defRPr>
                      </a:pPr>
                      <a:t>[PERCENTAGE]</a:t>
                    </a:fld>
                    <a:endParaRPr lang="en-US" sz="1600" baseline="0"/>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553941320715197"/>
                      <c:h val="0.12837810427697752"/>
                    </c:manualLayout>
                  </c15:layout>
                  <c15:dlblFieldTable/>
                  <c15:showDataLabelsRange val="0"/>
                </c:ext>
              </c:extLst>
            </c:dLbl>
            <c:dLbl>
              <c:idx val="4"/>
              <c:layout>
                <c:manualLayout>
                  <c:x val="4.1933385087427451E-2"/>
                  <c:y val="4.5653327534516328E-3"/>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ext>
              </c:extLst>
            </c:dLbl>
            <c:dLbl>
              <c:idx val="5"/>
              <c:layout>
                <c:manualLayout>
                  <c:x val="3.722228383423903E-3"/>
                  <c:y val="-3.86323523324896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4">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8493610833857035"/>
                      <c:h val="0.11791717040799496"/>
                    </c:manualLayout>
                  </c15:layout>
                </c:ext>
              </c:extLst>
            </c:dLbl>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'Data-WPCF'!$B$2:$B$7</c:f>
              <c:numCache>
                <c:formatCode>General</c:formatCode>
                <c:ptCount val="6"/>
                <c:pt idx="0">
                  <c:v>140</c:v>
                </c:pt>
                <c:pt idx="1">
                  <c:v>53</c:v>
                </c:pt>
                <c:pt idx="2">
                  <c:v>44</c:v>
                </c:pt>
                <c:pt idx="3">
                  <c:v>1941</c:v>
                </c:pt>
                <c:pt idx="4">
                  <c:v>687</c:v>
                </c:pt>
                <c:pt idx="5">
                  <c:v>41</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4"/>
              <c:spPr>
                <a:solidFill>
                  <a:schemeClr val="lt1"/>
                </a:solidFill>
                <a:ln>
                  <a:solidFill>
                    <a:schemeClr val="accent5">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5"/>
              <c:spPr>
                <a:solidFill>
                  <a:schemeClr val="lt1"/>
                </a:solidFill>
                <a:ln>
                  <a:solidFill>
                    <a:schemeClr val="accent4">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solidFill>
                <a:sysClr val="window" lastClr="FFFFFF"/>
              </a:solidFill>
              <a:ln>
                <a:solidFill>
                  <a:srgbClr val="4472C4"/>
                </a:solidFill>
              </a:ln>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'Data-WPCF'!$C$2:$C$7</c:f>
              <c:numCache>
                <c:formatCode>0.00%</c:formatCode>
                <c:ptCount val="6"/>
                <c:pt idx="0">
                  <c:v>4.817618719889883E-2</c:v>
                </c:pt>
                <c:pt idx="1">
                  <c:v>1.8238128011011701E-2</c:v>
                </c:pt>
                <c:pt idx="2">
                  <c:v>1.5141087405368204E-2</c:v>
                </c:pt>
                <c:pt idx="3">
                  <c:v>0.66792842395044738</c:v>
                </c:pt>
                <c:pt idx="4">
                  <c:v>0.23640743289745356</c:v>
                </c:pt>
                <c:pt idx="5">
                  <c:v>1.4108740536820371E-2</c:v>
                </c:pt>
              </c:numCache>
            </c:numRef>
          </c:val>
        </c:ser>
        <c:dLbls>
          <c:dLblPos val="outEnd"/>
          <c:showLegendKey val="0"/>
          <c:showVal val="0"/>
          <c:showCatName val="1"/>
          <c:showSerName val="0"/>
          <c:showPercent val="0"/>
          <c:showBubbleSize val="0"/>
          <c:showLeaderLines val="0"/>
        </c:dLbls>
        <c:firstSliceAng val="89"/>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0"/>
              <a:t>Onsite Budget by Fee Type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[Book1]Sheet1!$C$1</c:f>
              <c:strCache>
                <c:ptCount val="1"/>
                <c:pt idx="0">
                  <c:v>Percent of Total</c:v>
                </c:pt>
              </c:strCache>
            </c:strRef>
          </c:tx>
          <c:dPt>
            <c:idx val="0"/>
            <c:bubble3D val="0"/>
            <c:spPr>
              <a:solidFill>
                <a:schemeClr val="accent3"/>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6"/>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Lbls>
            <c:dLbl>
              <c:idx val="0"/>
              <c:layout/>
              <c:tx>
                <c:rich>
                  <a:bodyPr/>
                  <a:lstStyle/>
                  <a:p>
                    <a:fld id="{C12C49C3-CCF8-4B98-815C-55B188C6D5AC}"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1"/>
              <c:layout/>
              <c:tx>
                <c:rich>
                  <a:bodyPr/>
                  <a:lstStyle/>
                  <a:p>
                    <a:fld id="{21A922DD-1F84-49C3-82FA-72326C894CAE}"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2"/>
              <c:layout/>
              <c:tx>
                <c:rich>
                  <a:bodyPr/>
                  <a:lstStyle/>
                  <a:p>
                    <a:fld id="{D4DD7D66-D39D-441E-B287-9A44F42D3946}"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3"/>
              <c:layout/>
              <c:tx>
                <c:rich>
                  <a:bodyPr/>
                  <a:lstStyle/>
                  <a:p>
                    <a:fld id="{66A03E5B-BCF7-4C71-847F-F0809055494C}" type="PERCENTAGE">
                      <a:rPr lang="en-US" sz="1200">
                        <a:solidFill>
                          <a:schemeClr val="tx1"/>
                        </a:solidFill>
                      </a:rPr>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4"/>
              <c:layout/>
              <c:tx>
                <c:rich>
                  <a:bodyPr/>
                  <a:lstStyle/>
                  <a:p>
                    <a:fld id="{A99928FA-2C7D-4F5A-A381-D0EB7DCF782A}"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spPr>
              <a:noFill/>
              <a:ln>
                <a:no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accent3"/>
                  </a:solidFill>
                  <a:round/>
                </a:ln>
                <a:effectLst/>
              </c:spPr>
            </c:leaderLines>
            <c:extLst xmlns:c16r2="http://schemas.microsoft.com/office/drawing/2015/06/chart">
              <c:ext xmlns:c15="http://schemas.microsoft.com/office/drawing/2012/chart" uri="{CE6537A1-D6FC-4f65-9D91-7224C49458BB}">
                <c15:spPr xmlns:c15="http://schemas.microsoft.com/office/drawing/2012/chart">
                  <a:prstGeom prst="roundRect">
                    <a:avLst/>
                  </a:prstGeom>
                  <a:noFill/>
                  <a:ln>
                    <a:noFill/>
                  </a:ln>
                </c15:spPr>
              </c:ext>
            </c:extLst>
          </c:dLbls>
          <c:cat>
            <c:strRef>
              <c:f>[Book1]Sheet1!$A$2:$A$6</c:f>
              <c:strCache>
                <c:ptCount val="5"/>
                <c:pt idx="0">
                  <c:v>Permit Fees</c:v>
                </c:pt>
                <c:pt idx="1">
                  <c:v>Variance Fees, Product Approval Fees and Public Records Request Fees</c:v>
                </c:pt>
                <c:pt idx="2">
                  <c:v>License Fees</c:v>
                </c:pt>
                <c:pt idx="3">
                  <c:v>Reporting Fees</c:v>
                </c:pt>
                <c:pt idx="4">
                  <c:v>Surcharge Fees</c:v>
                </c:pt>
              </c:strCache>
            </c:strRef>
          </c:cat>
          <c:val>
            <c:numRef>
              <c:f>[Book1]Sheet1!$C$2:$C$6</c:f>
              <c:numCache>
                <c:formatCode>0.00%</c:formatCode>
                <c:ptCount val="5"/>
                <c:pt idx="0">
                  <c:v>0.45381479556734416</c:v>
                </c:pt>
                <c:pt idx="1">
                  <c:v>1.4447634671801378E-2</c:v>
                </c:pt>
                <c:pt idx="2">
                  <c:v>0.1273652442003807</c:v>
                </c:pt>
                <c:pt idx="3">
                  <c:v>1.2710853047259272E-2</c:v>
                </c:pt>
                <c:pt idx="4">
                  <c:v>0.39166147251321443</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Wastewater Permitting Budget</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Sheet1!$B$24</c:f>
              <c:strCache>
                <c:ptCount val="1"/>
                <c:pt idx="0">
                  <c:v>Total</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dLbl>
              <c:idx val="1"/>
              <c:layout>
                <c:manualLayout>
                  <c:x val="2.8223753280839894E-2"/>
                  <c:y val="7.3410615339749201E-3"/>
                </c:manualLayout>
              </c:layout>
              <c:showLegendKey val="0"/>
              <c:showVal val="0"/>
              <c:showCatName val="0"/>
              <c:showSerName val="0"/>
              <c:showPercent val="1"/>
              <c:showBubbleSize val="0"/>
              <c:extLst>
                <c:ext xmlns:c15="http://schemas.microsoft.com/office/drawing/2012/chart" uri="{CE6537A1-D6FC-4f65-9D91-7224C49458BB}"/>
              </c:extLst>
            </c:dLbl>
            <c:dLbl>
              <c:idx val="3"/>
              <c:layout>
                <c:manualLayout>
                  <c:x val="-2.2006780402449694E-3"/>
                  <c:y val="-2.0819116360454942E-2"/>
                </c:manualLayout>
              </c:layout>
              <c:showLegendKey val="0"/>
              <c:showVal val="0"/>
              <c:showCatName val="0"/>
              <c:showSerName val="0"/>
              <c:showPercent val="1"/>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Sheet1!$A$25:$A$28</c:f>
              <c:strCache>
                <c:ptCount val="4"/>
                <c:pt idx="0">
                  <c:v>General Fund</c:v>
                </c:pt>
                <c:pt idx="1">
                  <c:v>Lottery Fund</c:v>
                </c:pt>
                <c:pt idx="2">
                  <c:v>Fees</c:v>
                </c:pt>
                <c:pt idx="3">
                  <c:v>Federal Fund</c:v>
                </c:pt>
              </c:strCache>
            </c:strRef>
          </c:cat>
          <c:val>
            <c:numRef>
              <c:f>Sheet1!$B$25:$B$28</c:f>
              <c:numCache>
                <c:formatCode>_("$"* #,##0_);_("$"* \(#,##0\);_("$"* "-"??_);_(@_)</c:formatCode>
                <c:ptCount val="4"/>
                <c:pt idx="0">
                  <c:v>7171237.6456914898</c:v>
                </c:pt>
                <c:pt idx="1">
                  <c:v>500000</c:v>
                </c:pt>
                <c:pt idx="2">
                  <c:v>12784549.112774599</c:v>
                </c:pt>
                <c:pt idx="3">
                  <c:v>1608355.44739009</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Wastewater Permitting Budget</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0.22063705697622249"/>
          <c:y val="0.1638361810196293"/>
          <c:w val="0.5013010318528488"/>
          <c:h val="0.74418922224119421"/>
        </c:manualLayout>
      </c:layout>
      <c:pieChart>
        <c:varyColors val="1"/>
        <c:ser>
          <c:idx val="0"/>
          <c:order val="0"/>
          <c:tx>
            <c:strRef>
              <c:f>Sheet1!$B$4</c:f>
              <c:strCache>
                <c:ptCount val="1"/>
                <c:pt idx="0">
                  <c:v>Amount</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Pt>
            <c:idx val="4"/>
            <c:bubble3D val="0"/>
            <c:spPr>
              <a:solidFill>
                <a:schemeClr val="accent5"/>
              </a:solidFill>
              <a:ln>
                <a:noFill/>
              </a:ln>
              <a:effectLst>
                <a:outerShdw blurRad="254000" sx="102000" sy="102000" algn="ctr" rotWithShape="0">
                  <a:prstClr val="black">
                    <a:alpha val="20000"/>
                  </a:prstClr>
                </a:outerShdw>
              </a:effectLst>
            </c:spPr>
          </c:dPt>
          <c:dLbls>
            <c:dLbl>
              <c:idx val="2"/>
              <c:layout>
                <c:manualLayout>
                  <c:x val="3.5890533871691326E-2"/>
                  <c:y val="-6.5268072113510878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lt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21544183154763794"/>
                      <c:h val="0.10232435305632455"/>
                    </c:manualLayout>
                  </c15:layout>
                </c:ext>
              </c:extLst>
            </c:dLbl>
            <c:dLbl>
              <c:idx val="3"/>
              <c:layout>
                <c:manualLayout>
                  <c:x val="5.2041274113952311E-2"/>
                  <c:y val="9.3240103019301232E-2"/>
                </c:manualLayout>
              </c:layout>
              <c:dLblPos val="bestFit"/>
              <c:showLegendKey val="0"/>
              <c:showVal val="1"/>
              <c:showCatName val="1"/>
              <c:showSerName val="0"/>
              <c:showPercent val="1"/>
              <c:showBubbleSize val="0"/>
              <c:extLst>
                <c:ext xmlns:c15="http://schemas.microsoft.com/office/drawing/2012/chart" uri="{CE6537A1-D6FC-4f65-9D91-7224C49458BB}"/>
              </c:extLst>
            </c:dLbl>
            <c:dLbl>
              <c:idx val="4"/>
              <c:layout>
                <c:manualLayout>
                  <c:x val="4.306864064602961E-2"/>
                  <c:y val="0.11988013245338729"/>
                </c:manualLayout>
              </c:layout>
              <c:dLblPos val="bestFit"/>
              <c:showLegendKey val="0"/>
              <c:showVal val="1"/>
              <c:showCatName val="1"/>
              <c:showSerName val="0"/>
              <c:showPercent val="1"/>
              <c:showBubbleSize val="0"/>
              <c:extLst>
                <c:ext xmlns:c15="http://schemas.microsoft.com/office/drawing/2012/chart" uri="{CE6537A1-D6FC-4f65-9D91-7224C49458BB}"/>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outEnd"/>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Sheet1!$A$5:$A$9</c:f>
              <c:strCache>
                <c:ptCount val="5"/>
                <c:pt idx="0">
                  <c:v>Personal Services</c:v>
                </c:pt>
                <c:pt idx="1">
                  <c:v>Services and Supplies</c:v>
                </c:pt>
                <c:pt idx="2">
                  <c:v>Capital Outlay</c:v>
                </c:pt>
                <c:pt idx="3">
                  <c:v>Special Payments</c:v>
                </c:pt>
                <c:pt idx="4">
                  <c:v>Indirect (for Other Fund and Federal Fund)</c:v>
                </c:pt>
              </c:strCache>
            </c:strRef>
          </c:cat>
          <c:val>
            <c:numRef>
              <c:f>Sheet1!$B$5:$B$9</c:f>
              <c:numCache>
                <c:formatCode>_("$"* #,##0_);_("$"* \(#,##0\);_("$"* "-"??_);_(@_)</c:formatCode>
                <c:ptCount val="5"/>
                <c:pt idx="0">
                  <c:v>15871424</c:v>
                </c:pt>
                <c:pt idx="1">
                  <c:v>3963857</c:v>
                </c:pt>
                <c:pt idx="2">
                  <c:v>225790</c:v>
                </c:pt>
                <c:pt idx="3">
                  <c:v>116648</c:v>
                </c:pt>
                <c:pt idx="4">
                  <c:v>1894183</c:v>
                </c:pt>
              </c:numCache>
            </c:numRef>
          </c:val>
        </c:ser>
        <c:dLbls>
          <c:dLblPos val="ctr"/>
          <c:showLegendKey val="0"/>
          <c:showVal val="0"/>
          <c:showCatName val="0"/>
          <c:showSerName val="0"/>
          <c:showPercent val="1"/>
          <c:showBubbleSize val="0"/>
          <c:showLeaderLines val="1"/>
        </c:dLbls>
        <c:firstSliceAng val="131"/>
      </c:pieChart>
      <c:spPr>
        <a:noFill/>
        <a:ln>
          <a:noFill/>
        </a:ln>
        <a:effectLst/>
      </c:spPr>
    </c:plotArea>
    <c:plotVisOnly val="1"/>
    <c:dispBlanksAs val="gap"/>
    <c:showDLblsOverMax val="0"/>
  </c:chart>
  <c:spPr>
    <a:solidFill>
      <a:schemeClr val="bg1"/>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Onsite</a:t>
            </a:r>
            <a:r>
              <a:rPr lang="en-US" sz="1800" b="1" baseline="0"/>
              <a:t> Budget</a:t>
            </a:r>
            <a:endParaRPr lang="en-US" sz="1800" b="1"/>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Sheet1!$B$6</c:f>
              <c:strCache>
                <c:ptCount val="1"/>
                <c:pt idx="0">
                  <c:v>Total</c:v>
                </c:pt>
              </c:strCache>
            </c:strRef>
          </c:tx>
          <c:dPt>
            <c:idx val="0"/>
            <c:bubble3D val="0"/>
            <c:spPr>
              <a:solidFill>
                <a:schemeClr val="accent1"/>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Sheet1!$A$7</c:f>
              <c:strCache>
                <c:ptCount val="1"/>
                <c:pt idx="0">
                  <c:v>Fees</c:v>
                </c:pt>
              </c:strCache>
            </c:strRef>
          </c:cat>
          <c:val>
            <c:numRef>
              <c:f>Sheet1!$B$7</c:f>
              <c:numCache>
                <c:formatCode>_("$"* #,##0_);_("$"* \(#,##0\);_("$"* "-"??_);_(@_)</c:formatCode>
                <c:ptCount val="1"/>
                <c:pt idx="0">
                  <c:v>3613959.9032536899</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Onsite Budget</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dLbl>
              <c:idx val="1"/>
              <c:layout>
                <c:manualLayout>
                  <c:x val="-2.3115408161111246E-2"/>
                  <c:y val="6.8101222206041909E-2"/>
                </c:manualLayout>
              </c:layout>
              <c:dLblPos val="bestFit"/>
              <c:showLegendKey val="0"/>
              <c:showVal val="1"/>
              <c:showCatName val="1"/>
              <c:showSerName val="0"/>
              <c:showPercent val="1"/>
              <c:showBubbleSize val="0"/>
              <c:extLst>
                <c:ext xmlns:c15="http://schemas.microsoft.com/office/drawing/2012/chart" uri="{CE6537A1-D6FC-4f65-9D91-7224C49458BB}"/>
              </c:extLst>
            </c:dLbl>
            <c:dLbl>
              <c:idx val="2"/>
              <c:layout>
                <c:manualLayout>
                  <c:x val="-9.0101679649293165E-2"/>
                  <c:y val="4.5634033485040845E-2"/>
                </c:manualLayout>
              </c:layout>
              <c:dLblPos val="bestFit"/>
              <c:showLegendKey val="0"/>
              <c:showVal val="1"/>
              <c:showCatName val="1"/>
              <c:showSerName val="0"/>
              <c:showPercent val="1"/>
              <c:showBubbleSize val="0"/>
              <c:extLst>
                <c:ext xmlns:c15="http://schemas.microsoft.com/office/drawing/2012/chart" uri="{CE6537A1-D6FC-4f65-9D91-7224C49458BB}"/>
              </c:extLst>
            </c:dLbl>
            <c:dLbl>
              <c:idx val="3"/>
              <c:layout>
                <c:manualLayout>
                  <c:x val="-0.12241019470421428"/>
                  <c:y val="-3.4970239621298665E-2"/>
                </c:manualLayout>
              </c:layout>
              <c:dLblPos val="bestFit"/>
              <c:showLegendKey val="0"/>
              <c:showVal val="1"/>
              <c:showCatName val="1"/>
              <c:showSerName val="0"/>
              <c:showPercent val="1"/>
              <c:showBubbleSize val="0"/>
              <c:extLst>
                <c:ext xmlns:c15="http://schemas.microsoft.com/office/drawing/2012/chart" uri="{CE6537A1-D6FC-4f65-9D91-7224C49458BB}"/>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Sheet1!$A$37:$A$40</c:f>
              <c:strCache>
                <c:ptCount val="4"/>
                <c:pt idx="0">
                  <c:v>Personal Services</c:v>
                </c:pt>
                <c:pt idx="1">
                  <c:v>Services and Supplies</c:v>
                </c:pt>
                <c:pt idx="2">
                  <c:v>Capital Outlay</c:v>
                </c:pt>
                <c:pt idx="3">
                  <c:v>Indirect</c:v>
                </c:pt>
              </c:strCache>
            </c:strRef>
          </c:cat>
          <c:val>
            <c:numRef>
              <c:f>Sheet1!$B$37:$B$40</c:f>
              <c:numCache>
                <c:formatCode>_("$"* #,##0_);_("$"* \(#,##0\);_("$"* "-"??_);_(@_)</c:formatCode>
                <c:ptCount val="4"/>
                <c:pt idx="0">
                  <c:v>2542772.8953967639</c:v>
                </c:pt>
                <c:pt idx="1">
                  <c:v>586937.00785692735</c:v>
                </c:pt>
                <c:pt idx="2">
                  <c:v>1124</c:v>
                </c:pt>
                <c:pt idx="3">
                  <c:v>483126</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2446" tIns="46223" rIns="92446" bIns="46223" rtlCol="0"/>
          <a:lstStyle>
            <a:lvl1pPr algn="r">
              <a:defRPr sz="1200"/>
            </a:lvl1pPr>
          </a:lstStyle>
          <a:p>
            <a:fld id="{2A1D3C7A-54F4-49B9-8880-8CF32C1BEB9A}" type="datetimeFigureOut">
              <a:rPr lang="en-US" sz="900" smtClean="0">
                <a:latin typeface="Arial" pitchFamily="34" charset="0"/>
                <a:cs typeface="Arial" pitchFamily="34" charset="0"/>
              </a:rPr>
              <a:pPr/>
              <a:t>9/11/2017</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46" tIns="46223" rIns="92446" bIns="46223"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extLst>
      <p:ext uri="{BB962C8B-B14F-4D97-AF65-F5344CB8AC3E}">
        <p14:creationId xmlns:p14="http://schemas.microsoft.com/office/powerpoint/2010/main" val="2846150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900">
                <a:latin typeface="Arial" pitchFamily="34" charset="0"/>
                <a:cs typeface="Arial" pitchFamily="34" charset="0"/>
              </a:defRPr>
            </a:lvl1pPr>
          </a:lstStyle>
          <a:p>
            <a:fld id="{4C9D6970-2381-4A6F-8016-49E76EF02DE7}" type="datetimeFigureOut">
              <a:rPr lang="en-US" smtClean="0"/>
              <a:pPr/>
              <a:t>9/11/2017</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extLst>
      <p:ext uri="{BB962C8B-B14F-4D97-AF65-F5344CB8AC3E}">
        <p14:creationId xmlns:p14="http://schemas.microsoft.com/office/powerpoint/2010/main" val="2242666262"/>
      </p:ext>
    </p:extLst>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Thank you members of the Commission</a:t>
            </a:r>
            <a:r>
              <a:rPr lang="en-US" baseline="0" dirty="0" smtClean="0"/>
              <a:t> and Director Whitman. </a:t>
            </a:r>
            <a:endParaRPr lang="en-US" dirty="0" smtClean="0"/>
          </a:p>
          <a:p>
            <a:endParaRPr lang="en-US" dirty="0" smtClean="0"/>
          </a:p>
          <a:p>
            <a:r>
              <a:rPr lang="en-US" dirty="0" smtClean="0"/>
              <a:t>For the record I am Ron Doughten, </a:t>
            </a:r>
            <a:r>
              <a:rPr lang="en-US" dirty="0" smtClean="0"/>
              <a:t>Water Quality</a:t>
            </a:r>
            <a:r>
              <a:rPr lang="en-US" baseline="0" dirty="0" smtClean="0"/>
              <a:t> Permit Program M</a:t>
            </a:r>
            <a:r>
              <a:rPr lang="en-US" dirty="0" smtClean="0"/>
              <a:t>anager in DEQ’s </a:t>
            </a:r>
            <a:r>
              <a:rPr lang="en-US" dirty="0" smtClean="0"/>
              <a:t>Water Quality Permitting &amp; Program Development </a:t>
            </a:r>
            <a:r>
              <a:rPr lang="en-US" dirty="0" smtClean="0"/>
              <a:t>Section.</a:t>
            </a:r>
            <a:r>
              <a:rPr lang="en-US" baseline="0" dirty="0" smtClean="0"/>
              <a:t> I, and others, are </a:t>
            </a:r>
            <a:r>
              <a:rPr lang="en-US" baseline="0" dirty="0" smtClean="0"/>
              <a:t>here today to present DEQ’s proposed amendments to Oregon’s WQ Permitting rules contained in OAR 340 </a:t>
            </a:r>
            <a:r>
              <a:rPr lang="en-US" baseline="0" dirty="0" smtClean="0"/>
              <a:t>Divisions </a:t>
            </a:r>
            <a:r>
              <a:rPr lang="en-US" baseline="0" dirty="0" smtClean="0"/>
              <a:t>45 and 71</a:t>
            </a:r>
            <a:r>
              <a:rPr lang="en-US" baseline="0" dirty="0" smtClean="0"/>
              <a:t>. Today, I’ll provide some general information on DEQ’s wastewater permit program as well as a </a:t>
            </a:r>
            <a:r>
              <a:rPr lang="en-US" baseline="0" dirty="0" smtClean="0"/>
              <a:t>proposal </a:t>
            </a:r>
            <a:r>
              <a:rPr lang="en-US" baseline="0" dirty="0" smtClean="0"/>
              <a:t>for a 3 </a:t>
            </a:r>
            <a:r>
              <a:rPr lang="en-US" baseline="0" dirty="0" smtClean="0"/>
              <a:t>percent increase to WQ permit </a:t>
            </a:r>
            <a:r>
              <a:rPr lang="en-US" baseline="0" dirty="0" smtClean="0"/>
              <a:t>fees.</a:t>
            </a:r>
            <a:endParaRPr lang="en-US" baseline="0" dirty="0" smtClean="0"/>
          </a:p>
          <a:p>
            <a:endParaRPr lang="en-US" baseline="0" dirty="0" smtClean="0"/>
          </a:p>
          <a:p>
            <a:r>
              <a:rPr lang="en-US" baseline="0" dirty="0" smtClean="0"/>
              <a:t>With </a:t>
            </a:r>
            <a:r>
              <a:rPr lang="en-US" baseline="0" dirty="0" smtClean="0"/>
              <a:t>me is Mike Kucinski, </a:t>
            </a:r>
            <a:r>
              <a:rPr lang="en-US" baseline="0" dirty="0" smtClean="0"/>
              <a:t>DEQ’s onsite program manager, who is based in DEQ’s Eugene office. Mike will provide general information on DEQ’s onsite program as well as a proposal for a 3 percent increase for non-permit related Onsite fees.</a:t>
            </a:r>
            <a:endParaRPr lang="en-US" dirty="0" smtClean="0"/>
          </a:p>
          <a:p>
            <a:endParaRPr lang="en-US" dirty="0" smtClean="0"/>
          </a:p>
          <a:p>
            <a:r>
              <a:rPr lang="en-US" dirty="0" smtClean="0"/>
              <a:t>Also</a:t>
            </a:r>
            <a:r>
              <a:rPr lang="en-US" baseline="0" dirty="0" smtClean="0"/>
              <a:t> w</a:t>
            </a:r>
            <a:r>
              <a:rPr lang="en-US" dirty="0" smtClean="0"/>
              <a:t>ith me </a:t>
            </a:r>
            <a:r>
              <a:rPr lang="en-US" dirty="0" smtClean="0"/>
              <a:t>is Adam Coutu,</a:t>
            </a:r>
            <a:r>
              <a:rPr lang="en-US" baseline="0" dirty="0" smtClean="0"/>
              <a:t> DEQ’s Water Quality Budget Analyst. Adam will provide an overview of how DEQ’s water quality permit program and onsite program are funded as well as information on the water quality budgeting process.</a:t>
            </a:r>
          </a:p>
          <a:p>
            <a:endParaRPr lang="en-US" baseline="0" dirty="0" smtClean="0"/>
          </a:p>
          <a:p>
            <a:r>
              <a:rPr lang="en-US" dirty="0" smtClean="0"/>
              <a:t>Finally, </a:t>
            </a:r>
            <a:r>
              <a:rPr lang="en-US" dirty="0" smtClean="0"/>
              <a:t>William Knight, </a:t>
            </a:r>
            <a:r>
              <a:rPr lang="en-US" dirty="0" smtClean="0"/>
              <a:t>the water quality permit program policy analyst will</a:t>
            </a:r>
            <a:r>
              <a:rPr lang="en-US" baseline="0" dirty="0" smtClean="0"/>
              <a:t> present the actual proposed rule changes and a summary of the public process on the proposed fees and rulemaking.</a:t>
            </a:r>
            <a:endParaRPr lang="en-US" dirty="0" smtClean="0"/>
          </a:p>
          <a:p>
            <a:endParaRPr lang="en-US" dirty="0" smtClean="0"/>
          </a:p>
          <a:p>
            <a:r>
              <a:rPr lang="en-US" dirty="0" smtClean="0"/>
              <a:t>We welcome</a:t>
            </a:r>
            <a:r>
              <a:rPr lang="en-US" baseline="0" dirty="0" smtClean="0"/>
              <a:t> questions as we proceed through the presentation, so please feel free to stop us at any time. If a particular question will be addressed later in the presentation, we’ll defer that question until we reach that point.</a:t>
            </a:r>
            <a:endParaRPr lang="en-US" dirty="0" smtClean="0"/>
          </a:p>
          <a:p>
            <a:endParaRPr lang="en-US" dirty="0" smtClean="0"/>
          </a:p>
          <a:p>
            <a:r>
              <a:rPr lang="en-US" dirty="0" smtClean="0"/>
              <a:t>(</a:t>
            </a:r>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56973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The lion’s share of the Wastewater Permitting budget is driven by costs associated with</a:t>
            </a:r>
            <a:r>
              <a:rPr lang="en-US" baseline="0" dirty="0" smtClean="0"/>
              <a:t> FTE.</a:t>
            </a:r>
          </a:p>
          <a:p>
            <a:endParaRPr lang="en-US" baseline="0" dirty="0" smtClean="0"/>
          </a:p>
          <a:p>
            <a:r>
              <a:rPr lang="en-US" baseline="0" dirty="0" smtClean="0"/>
              <a:t>The numbers presented on this slide represent the 2017-19 Legislatively Adopted Budget. I should note that these numbers have not yet passed the audit process, but we do not expect them to change significantly.</a:t>
            </a:r>
          </a:p>
          <a:p>
            <a:endParaRPr lang="en-US" baseline="0" dirty="0" smtClean="0"/>
          </a:p>
          <a:p>
            <a:r>
              <a:rPr lang="en-US" dirty="0" smtClean="0"/>
              <a:t>Personal services costs include:</a:t>
            </a:r>
          </a:p>
          <a:p>
            <a:r>
              <a:rPr lang="en-US" dirty="0" smtClean="0"/>
              <a:t>•	Salaries</a:t>
            </a:r>
          </a:p>
          <a:p>
            <a:r>
              <a:rPr lang="en-US" dirty="0" smtClean="0"/>
              <a:t>•	Fringe benefits</a:t>
            </a:r>
          </a:p>
          <a:p>
            <a:r>
              <a:rPr lang="en-US" dirty="0" smtClean="0"/>
              <a:t>•	PERS contributions</a:t>
            </a:r>
          </a:p>
          <a:p>
            <a:r>
              <a:rPr lang="en-US" dirty="0" smtClean="0"/>
              <a:t>•	FICA/Medicare</a:t>
            </a:r>
          </a:p>
          <a:p>
            <a:endParaRPr lang="en-US" dirty="0" smtClean="0"/>
          </a:p>
          <a:p>
            <a:r>
              <a:rPr lang="en-US" dirty="0" smtClean="0"/>
              <a:t>Services and supplies costs include:</a:t>
            </a:r>
          </a:p>
          <a:p>
            <a:r>
              <a:rPr lang="en-US" dirty="0" smtClean="0"/>
              <a:t>•	Facilities rental and taxes [~$1.1 million]</a:t>
            </a:r>
          </a:p>
          <a:p>
            <a:r>
              <a:rPr lang="en-US" dirty="0" smtClean="0"/>
              <a:t>•	General Fund and Lottery Fund indirect (intra-agency transfers) [~$1.1 million]</a:t>
            </a:r>
          </a:p>
          <a:p>
            <a:r>
              <a:rPr lang="en-US" dirty="0" smtClean="0"/>
              <a:t>•	Attorney General</a:t>
            </a:r>
          </a:p>
          <a:p>
            <a:r>
              <a:rPr lang="en-US" dirty="0" smtClean="0"/>
              <a:t>•	Professional services (for things like information system development and maintenance, facilitation and mediation services, </a:t>
            </a:r>
          </a:p>
          <a:p>
            <a:r>
              <a:rPr lang="en-US" dirty="0" smtClean="0"/>
              <a:t>•	Telecommunications</a:t>
            </a:r>
          </a:p>
          <a:p>
            <a:r>
              <a:rPr lang="en-US" dirty="0" smtClean="0"/>
              <a:t>•	Employee travel and training</a:t>
            </a:r>
          </a:p>
          <a:p>
            <a:endParaRPr lang="en-US" dirty="0" smtClean="0"/>
          </a:p>
          <a:p>
            <a:r>
              <a:rPr lang="en-US" dirty="0" smtClean="0"/>
              <a:t>Capital outlay costs could include:</a:t>
            </a:r>
          </a:p>
          <a:p>
            <a:r>
              <a:rPr lang="en-US" dirty="0" smtClean="0"/>
              <a:t>•	Technical equipment replacement and repair at DEQ’s laboratory</a:t>
            </a:r>
          </a:p>
          <a:p>
            <a:r>
              <a:rPr lang="en-US" dirty="0" smtClean="0"/>
              <a:t>•	Telecommunications and computer hardware purchases that exceed $5,000</a:t>
            </a:r>
          </a:p>
          <a:p>
            <a:r>
              <a:rPr lang="en-US" dirty="0" smtClean="0"/>
              <a:t>Special Payments represent the wastewater permitting program’s share of an Oregon State Police Officer.</a:t>
            </a:r>
          </a:p>
          <a:p>
            <a:endParaRPr lang="en-US" dirty="0" smtClean="0"/>
          </a:p>
          <a:p>
            <a:r>
              <a:rPr lang="en-US" dirty="0" smtClean="0"/>
              <a:t>Agency indirect pays for DEQ central service costs such as Human Resources, Accounting and the Information Technology sections.</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10</a:t>
            </a:fld>
            <a:endParaRPr lang="en-US" dirty="0"/>
          </a:p>
        </p:txBody>
      </p:sp>
    </p:spTree>
    <p:extLst>
      <p:ext uri="{BB962C8B-B14F-4D97-AF65-F5344CB8AC3E}">
        <p14:creationId xmlns:p14="http://schemas.microsoft.com/office/powerpoint/2010/main" val="37087725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[September</a:t>
            </a:r>
            <a:r>
              <a:rPr lang="en-US" baseline="0" dirty="0" smtClean="0">
                <a:cs typeface="Times New Roman" panose="02020603050405020304" pitchFamily="18" charset="0"/>
              </a:rPr>
              <a:t> 11, 2017 (AC):  Suggest r</a:t>
            </a:r>
            <a:r>
              <a:rPr lang="en-US" dirty="0" smtClean="0">
                <a:cs typeface="Times New Roman" panose="02020603050405020304" pitchFamily="18" charset="0"/>
              </a:rPr>
              <a:t>emoving the first table</a:t>
            </a:r>
            <a:r>
              <a:rPr lang="en-US" baseline="0" dirty="0" smtClean="0">
                <a:cs typeface="Times New Roman" panose="02020603050405020304" pitchFamily="18" charset="0"/>
              </a:rPr>
              <a:t> because the data are presented in the pie chart.]</a:t>
            </a:r>
          </a:p>
          <a:p>
            <a:endParaRPr lang="en-US" dirty="0" smtClean="0">
              <a:cs typeface="Times New Roman" panose="02020603050405020304" pitchFamily="18" charset="0"/>
            </a:endParaRPr>
          </a:p>
          <a:p>
            <a:r>
              <a:rPr lang="en-US" dirty="0" smtClean="0">
                <a:cs typeface="Times New Roman" panose="02020603050405020304" pitchFamily="18" charset="0"/>
              </a:rPr>
              <a:t>We</a:t>
            </a:r>
            <a:r>
              <a:rPr lang="en-US" baseline="0" dirty="0" smtClean="0">
                <a:cs typeface="Times New Roman" panose="02020603050405020304" pitchFamily="18" charset="0"/>
              </a:rPr>
              <a:t> determined that the 3% fee percent annual increase is justified by calculating the percent increase in the cost per FTE from the 2015-17 Legislatively Adopted Budget to the modified current service level of the 2017-19 Legislatively Adopted Budget.</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aseline="0" dirty="0" smtClean="0">
                <a:cs typeface="Times New Roman" panose="02020603050405020304" pitchFamily="18" charset="0"/>
              </a:rPr>
              <a:t>I omitted 2017-19 policy option packages from the calculation because this annual fee increase is not intended to fund the new work.</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11</a:t>
            </a:fld>
            <a:endParaRPr lang="en-US" dirty="0"/>
          </a:p>
        </p:txBody>
      </p:sp>
    </p:spTree>
    <p:extLst>
      <p:ext uri="{BB962C8B-B14F-4D97-AF65-F5344CB8AC3E}">
        <p14:creationId xmlns:p14="http://schemas.microsoft.com/office/powerpoint/2010/main" val="3248322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The total budget for the Onsite sub-program is $3.6 million.</a:t>
            </a:r>
            <a:endParaRPr lang="en-US" dirty="0" smtClean="0"/>
          </a:p>
          <a:p>
            <a:endParaRPr lang="en-US" dirty="0" smtClean="0"/>
          </a:p>
          <a:p>
            <a:r>
              <a:rPr lang="en-US" dirty="0" smtClean="0"/>
              <a:t>It is entirely fee funded.</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12</a:t>
            </a:fld>
            <a:endParaRPr lang="en-US" dirty="0"/>
          </a:p>
        </p:txBody>
      </p:sp>
    </p:spTree>
    <p:extLst>
      <p:ext uri="{BB962C8B-B14F-4D97-AF65-F5344CB8AC3E}">
        <p14:creationId xmlns:p14="http://schemas.microsoft.com/office/powerpoint/2010/main" val="2576564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 to the Wastewater Permitting</a:t>
            </a:r>
            <a:r>
              <a:rPr lang="en-US" baseline="0" dirty="0" smtClean="0"/>
              <a:t> sub-program, the bulk of expenditures in the Onsite sub-program are driven by FTE.</a:t>
            </a:r>
          </a:p>
          <a:p>
            <a:endParaRPr lang="en-US" baseline="0" dirty="0" smtClean="0"/>
          </a:p>
          <a:p>
            <a:r>
              <a:rPr lang="en-US" baseline="0" dirty="0" smtClean="0"/>
              <a:t>Questions?</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13</a:t>
            </a:fld>
            <a:endParaRPr lang="en-US" dirty="0"/>
          </a:p>
        </p:txBody>
      </p:sp>
    </p:spTree>
    <p:extLst>
      <p:ext uri="{BB962C8B-B14F-4D97-AF65-F5344CB8AC3E}">
        <p14:creationId xmlns:p14="http://schemas.microsoft.com/office/powerpoint/2010/main" val="4004748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latin typeface="Arial" panose="020B0604020202020204" pitchFamily="34" charset="0"/>
                <a:cs typeface="Arial" panose="020B0604020202020204" pitchFamily="34" charset="0"/>
              </a:rPr>
              <a:t>Total expenditures (including indirect) from 2017-19 Governor’s Recommended Budget</a:t>
            </a:r>
          </a:p>
          <a:p>
            <a:pPr marL="228600" indent="-228600">
              <a:buAutoNum type="arabicPeriod"/>
            </a:pPr>
            <a:r>
              <a:rPr lang="en-US" dirty="0" smtClean="0">
                <a:latin typeface="Arial" panose="020B0604020202020204" pitchFamily="34" charset="0"/>
                <a:cs typeface="Arial" panose="020B0604020202020204" pitchFamily="34" charset="0"/>
              </a:rPr>
              <a:t>1.7 vs 3 percent – Why aren’t these values consistent? If we raise fees 3 percent why don’t we have a 3 percent increase in revenue?</a:t>
            </a:r>
          </a:p>
          <a:p>
            <a:pPr marL="228600" indent="-228600">
              <a:buAutoNum type="arabicPeriod"/>
            </a:pPr>
            <a:r>
              <a:rPr lang="en-US" dirty="0" smtClean="0">
                <a:latin typeface="Arial" panose="020B0604020202020204" pitchFamily="34" charset="0"/>
                <a:cs typeface="Arial" panose="020B0604020202020204" pitchFamily="34" charset="0"/>
              </a:rPr>
              <a:t>No surcharge</a:t>
            </a:r>
          </a:p>
          <a:p>
            <a:pPr marL="228600" indent="-228600">
              <a:buAutoNum type="arabicPeriod"/>
            </a:pPr>
            <a:r>
              <a:rPr lang="en-US" dirty="0" smtClean="0">
                <a:latin typeface="Arial" panose="020B0604020202020204" pitchFamily="34" charset="0"/>
                <a:cs typeface="Arial" panose="020B0604020202020204" pitchFamily="34" charset="0"/>
              </a:rPr>
              <a:t>Need a pie chart for Onsite!</a:t>
            </a:r>
          </a:p>
          <a:p>
            <a:pPr marL="228600" indent="-228600">
              <a:buAutoNum type="arabicPeriod"/>
            </a:pPr>
            <a:r>
              <a:rPr lang="en-US" dirty="0" smtClean="0">
                <a:latin typeface="Arial" panose="020B0604020202020204" pitchFamily="34" charset="0"/>
                <a:cs typeface="Arial" panose="020B0604020202020204" pitchFamily="34" charset="0"/>
              </a:rPr>
              <a:t>Address</a:t>
            </a:r>
            <a:r>
              <a:rPr lang="en-US" baseline="0" dirty="0" smtClean="0">
                <a:latin typeface="Arial" panose="020B0604020202020204" pitchFamily="34" charset="0"/>
                <a:cs typeface="Arial" panose="020B0604020202020204" pitchFamily="34" charset="0"/>
              </a:rPr>
              <a:t> difficulty in determining number of transactions and how Onsite activity related to economy.</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Update with LAB and caveat</a:t>
            </a:r>
            <a:r>
              <a:rPr lang="en-US" baseline="0" dirty="0" smtClean="0">
                <a:latin typeface="Arial" panose="020B0604020202020204" pitchFamily="34" charset="0"/>
                <a:cs typeface="Arial" panose="020B0604020202020204" pitchFamily="34" charset="0"/>
              </a:rPr>
              <a:t> the numbers have not been audited yet.</a:t>
            </a:r>
          </a:p>
          <a:p>
            <a:pPr marL="0" indent="0">
              <a:buNone/>
            </a:pPr>
            <a:endParaRPr lang="en-US" baseline="0" dirty="0" smtClean="0">
              <a:latin typeface="Arial" panose="020B0604020202020204" pitchFamily="34" charset="0"/>
              <a:cs typeface="Arial" panose="020B0604020202020204" pitchFamily="34" charset="0"/>
            </a:endParaRPr>
          </a:p>
          <a:p>
            <a:pPr marL="0" indent="0">
              <a:buNone/>
            </a:pPr>
            <a:r>
              <a:rPr lang="en-US" baseline="0" dirty="0" smtClean="0">
                <a:latin typeface="Arial" panose="020B0604020202020204" pitchFamily="34" charset="0"/>
                <a:cs typeface="Arial" panose="020B0604020202020204" pitchFamily="34" charset="0"/>
              </a:rPr>
              <a:t>[September 11</a:t>
            </a:r>
            <a:r>
              <a:rPr lang="en-US" baseline="0" smtClean="0">
                <a:latin typeface="Arial" panose="020B0604020202020204" pitchFamily="34" charset="0"/>
                <a:cs typeface="Arial" panose="020B0604020202020204" pitchFamily="34" charset="0"/>
              </a:rPr>
              <a:t>, 2017 (AC):  </a:t>
            </a:r>
            <a:r>
              <a:rPr lang="en-US" baseline="0" dirty="0" smtClean="0">
                <a:latin typeface="Arial" panose="020B0604020202020204" pitchFamily="34" charset="0"/>
                <a:cs typeface="Arial" panose="020B0604020202020204" pitchFamily="34" charset="0"/>
              </a:rPr>
              <a:t>I wonder if we should include this slide.  We do not provide a similar slide for Wastewater Permitting and this table is provided in the staff report (?).  If we are going to keep this slide, and we want to update the program cost to reflect the Legislatively Adopted Budget, then we need to find the source table.]</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14</a:t>
            </a:fld>
            <a:endParaRPr lang="en-US" dirty="0"/>
          </a:p>
        </p:txBody>
      </p:sp>
    </p:spTree>
    <p:extLst>
      <p:ext uri="{BB962C8B-B14F-4D97-AF65-F5344CB8AC3E}">
        <p14:creationId xmlns:p14="http://schemas.microsoft.com/office/powerpoint/2010/main" val="13797285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normAutofit fontScale="92500"/>
          </a:bodyPr>
          <a:lstStyle/>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1" i="0" u="none" dirty="0" smtClean="0">
                <a:cs typeface="Times New Roman" panose="02020603050405020304" pitchFamily="18" charset="0"/>
              </a:rPr>
              <a:t>Individual and General Permits:</a:t>
            </a:r>
          </a:p>
          <a:p>
            <a:r>
              <a:rPr lang="en-US" i="0" dirty="0" smtClean="0">
                <a:cs typeface="Times New Roman" panose="02020603050405020304" pitchFamily="18" charset="0"/>
              </a:rPr>
              <a:t>Based on recent counts, approx.</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3,500</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permit </a:t>
            </a:r>
            <a:r>
              <a:rPr lang="en-US" i="0" u="sng" dirty="0" smtClean="0">
                <a:cs typeface="Times New Roman" panose="02020603050405020304" pitchFamily="18" charset="0"/>
              </a:rPr>
              <a:t>holders</a:t>
            </a:r>
            <a:r>
              <a:rPr lang="en-US" i="0"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0" dirty="0" smtClean="0">
                <a:cs typeface="Times New Roman" panose="02020603050405020304" pitchFamily="18" charset="0"/>
              </a:rPr>
              <a:t>Oregon State Agencies: 111 permits</a:t>
            </a:r>
          </a:p>
          <a:p>
            <a:pPr marL="171450" indent="-171450">
              <a:buFont typeface="Arial" panose="020B0604020202020204" pitchFamily="34" charset="0"/>
              <a:buChar char="•"/>
            </a:pPr>
            <a:r>
              <a:rPr lang="en-US" i="0" dirty="0" smtClean="0">
                <a:cs typeface="Times New Roman" panose="02020603050405020304" pitchFamily="18" charset="0"/>
              </a:rPr>
              <a:t>381 Local </a:t>
            </a:r>
            <a:r>
              <a:rPr lang="en-US" i="0" dirty="0" err="1" smtClean="0">
                <a:cs typeface="Times New Roman" panose="02020603050405020304" pitchFamily="18" charset="0"/>
              </a:rPr>
              <a:t>Gov’s</a:t>
            </a:r>
            <a:r>
              <a:rPr lang="en-US" i="0" dirty="0" smtClean="0">
                <a:cs typeface="Times New Roman" panose="02020603050405020304" pitchFamily="18" charset="0"/>
              </a:rPr>
              <a:t>: 629 general and individual permits (includes Ports, School</a:t>
            </a:r>
            <a:r>
              <a:rPr lang="en-US" i="0" baseline="0" dirty="0" smtClean="0">
                <a:cs typeface="Times New Roman" panose="02020603050405020304" pitchFamily="18" charset="0"/>
              </a:rPr>
              <a:t> Districts, irrigation districts, water districts, cities, towns, counties, etc.</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Large Business: 150 permits</a:t>
            </a:r>
          </a:p>
          <a:p>
            <a:pPr marL="171450" indent="-171450">
              <a:buFont typeface="Arial" panose="020B0604020202020204" pitchFamily="34" charset="0"/>
              <a:buChar char="•"/>
            </a:pPr>
            <a:r>
              <a:rPr lang="en-US" i="0" dirty="0" smtClean="0">
                <a:cs typeface="Times New Roman" panose="02020603050405020304" pitchFamily="18" charset="0"/>
              </a:rPr>
              <a:t>Small business: About 3,0000 permits</a:t>
            </a:r>
          </a:p>
          <a:p>
            <a:pPr marL="171450" indent="-171450">
              <a:buFont typeface="Arial" panose="020B0604020202020204" pitchFamily="34" charset="0"/>
              <a:buChar char="•"/>
            </a:pPr>
            <a:endParaRPr lang="en-US" i="0" dirty="0" smtClean="0">
              <a:cs typeface="Times New Roman" panose="02020603050405020304" pitchFamily="18" charset="0"/>
            </a:endParaRPr>
          </a:p>
          <a:p>
            <a:pPr marL="0" indent="0">
              <a:buFont typeface="Arial" panose="020B0604020202020204" pitchFamily="34" charset="0"/>
              <a:buNone/>
            </a:pPr>
            <a:r>
              <a:rPr lang="en-US" b="1" i="0" dirty="0" smtClean="0">
                <a:cs typeface="Times New Roman" panose="02020603050405020304" pitchFamily="18" charset="0"/>
              </a:rPr>
              <a:t>ONSITE Fees:</a:t>
            </a:r>
          </a:p>
          <a:p>
            <a:pPr marL="171450" indent="-171450">
              <a:buFont typeface="Arial" panose="020B0604020202020204" pitchFamily="34" charset="0"/>
              <a:buChar char="•"/>
            </a:pPr>
            <a:r>
              <a:rPr lang="en-US" dirty="0" smtClean="0"/>
              <a:t>The fees will be paid for by property owners who are developing their property and need to apply for permits for septic system site evaluations, inspections and permits. </a:t>
            </a:r>
          </a:p>
          <a:p>
            <a:pPr marL="171450" indent="-171450">
              <a:buFont typeface="Arial" panose="020B0604020202020204" pitchFamily="34" charset="0"/>
              <a:buChar char="•"/>
            </a:pPr>
            <a:r>
              <a:rPr lang="en-US" dirty="0" smtClean="0"/>
              <a:t>Fees will also be paid for by licensed professionals who perform the installation and pumping services. </a:t>
            </a:r>
          </a:p>
          <a:p>
            <a:pPr marL="171450" indent="-171450">
              <a:buFont typeface="Arial" panose="020B0604020202020204" pitchFamily="34" charset="0"/>
              <a:buChar char="•"/>
            </a:pPr>
            <a:r>
              <a:rPr lang="en-US" dirty="0" smtClean="0"/>
              <a:t>Most stakeholders are property owners who are one-time customers. </a:t>
            </a:r>
          </a:p>
          <a:p>
            <a:pPr marL="171450" indent="-171450">
              <a:buFont typeface="Arial" panose="020B0604020202020204" pitchFamily="34" charset="0"/>
              <a:buChar char="•"/>
            </a:pPr>
            <a:r>
              <a:rPr lang="en-US" dirty="0" smtClean="0"/>
              <a:t>However licensed professionals are repeat customers who must renew their licenses every three years. There are currently approximately 650 licensed professionals.</a:t>
            </a:r>
          </a:p>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We</a:t>
            </a:r>
            <a:r>
              <a:rPr lang="en-US" baseline="0" dirty="0" smtClean="0"/>
              <a:t> sent notices to permit holders and hosted the public comment period as described in the staff report.</a:t>
            </a:r>
          </a:p>
          <a:p>
            <a:pPr marL="0" indent="0">
              <a:buFont typeface="Arial" panose="020B0604020202020204" pitchFamily="34" charset="0"/>
              <a:buNone/>
            </a:pPr>
            <a:endParaRPr lang="en-US" baseline="0" dirty="0" smtClean="0"/>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DEQ accepted public comment on the proposed rulemaking from May 15, 2017, until 4 p.m. on June 30, 2017. A public hearing was held at DEQ offices and via Webinar, however, there were no attendees.</a:t>
            </a: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indent="0">
              <a:buFont typeface="Arial" panose="020B0604020202020204" pitchFamily="34" charset="0"/>
              <a:buNone/>
            </a:pPr>
            <a:endParaRPr lang="en-US" dirty="0" smtClean="0"/>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15</a:t>
            </a:fld>
            <a:endParaRPr lang="en-US"/>
          </a:p>
        </p:txBody>
      </p:sp>
    </p:spTree>
    <p:extLst>
      <p:ext uri="{BB962C8B-B14F-4D97-AF65-F5344CB8AC3E}">
        <p14:creationId xmlns:p14="http://schemas.microsoft.com/office/powerpoint/2010/main" val="21735490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000" b="1" dirty="0" smtClean="0"/>
              <a:t>3 percent permit fee increase </a:t>
            </a:r>
            <a:r>
              <a:rPr lang="en-US" sz="1000" dirty="0" smtClean="0"/>
              <a:t>– Applied to all NPDES and WPCF permit fees and related permitting actions. Includes the Onsite permits which</a:t>
            </a:r>
            <a:r>
              <a:rPr lang="en-US" sz="1000" baseline="0" dirty="0" smtClean="0"/>
              <a:t> are normally a part of Division 45 and the Onsite service charges from Division 71 except for the 100 surcharge. As noted in the comment response section of the staff report, most of our permittees expressed recognition that DEQ needs to adequately fund it’s permitting program while improving the level of service provided. </a:t>
            </a:r>
          </a:p>
          <a:p>
            <a:endParaRPr lang="en-US" sz="1000" baseline="0" dirty="0" smtClean="0"/>
          </a:p>
          <a:p>
            <a:r>
              <a:rPr lang="en-US" sz="1000" baseline="0" dirty="0" smtClean="0"/>
              <a:t>In order to share the costs associated with the fee increase rulemaking process the onsite program elected to incorporate this fee increase with the water quality permitting program’s current, annual fee rulemaking which is guided by and approved by statute. As a result of this coordination, the onsite program has adopted a policy to be bound by the maximum three percent fee increase in ORS 468B.051 with the intent to adopt incremental increases in the future in lieu of larger, less frequent increases.</a:t>
            </a:r>
          </a:p>
          <a:p>
            <a:pPr marL="0" indent="0">
              <a:buFont typeface="Arial" panose="020B0604020202020204" pitchFamily="34" charset="0"/>
              <a:buNone/>
            </a:pPr>
            <a:endParaRPr lang="en-US" dirty="0" smtClean="0"/>
          </a:p>
          <a:p>
            <a:r>
              <a:rPr lang="en-US" b="1" dirty="0" smtClean="0"/>
              <a:t>Underground Injection Control Permit</a:t>
            </a:r>
            <a:r>
              <a:rPr lang="en-US" b="1" baseline="0" dirty="0" smtClean="0"/>
              <a:t> </a:t>
            </a:r>
            <a:r>
              <a:rPr lang="en-US" b="1" dirty="0" smtClean="0"/>
              <a:t>Fees and Surcharges </a:t>
            </a:r>
            <a:r>
              <a:rPr lang="en-US" dirty="0" smtClean="0"/>
              <a:t>– A</a:t>
            </a:r>
            <a:r>
              <a:rPr lang="en-US" baseline="0" dirty="0" smtClean="0"/>
              <a:t> portion of t</a:t>
            </a:r>
            <a:r>
              <a:rPr lang="en-US" dirty="0" smtClean="0"/>
              <a:t>hese fees (the</a:t>
            </a:r>
            <a:r>
              <a:rPr lang="en-US" baseline="0" dirty="0" smtClean="0"/>
              <a:t> annual and 1</a:t>
            </a:r>
            <a:r>
              <a:rPr lang="en-US" baseline="30000" dirty="0" smtClean="0"/>
              <a:t>st</a:t>
            </a:r>
            <a:r>
              <a:rPr lang="en-US" baseline="0" dirty="0" smtClean="0"/>
              <a:t> year surcharges) </a:t>
            </a:r>
            <a:r>
              <a:rPr lang="en-US" dirty="0" smtClean="0"/>
              <a:t>were contained in Oregon</a:t>
            </a:r>
            <a:r>
              <a:rPr lang="en-US" baseline="0" dirty="0" smtClean="0"/>
              <a:t> Revised Statute 468B.196. DEQ proposes to establish these fees in the Oregon Administrative Rules. We’ve created a new table that contains only UIC fees to better communicate the fees related to the program. DOUBLE </a:t>
            </a:r>
            <a:r>
              <a:rPr lang="en-US" baseline="0" dirty="0" err="1" smtClean="0"/>
              <a:t>CheCK</a:t>
            </a:r>
            <a:r>
              <a:rPr lang="en-US" baseline="0" dirty="0" smtClean="0"/>
              <a:t> RULE AUTHORIZATION. WPCF Permits Only.</a:t>
            </a:r>
            <a:endParaRPr lang="en-US" dirty="0"/>
          </a:p>
          <a:p>
            <a:endParaRPr lang="en-US" dirty="0" smtClean="0"/>
          </a:p>
          <a:p>
            <a:r>
              <a:rPr lang="en-US" b="1" dirty="0" err="1" smtClean="0"/>
              <a:t>eReporting</a:t>
            </a:r>
            <a:r>
              <a:rPr lang="en-US" b="1" baseline="0" dirty="0" smtClean="0"/>
              <a:t> Waiver </a:t>
            </a:r>
            <a:r>
              <a:rPr lang="en-US" baseline="0" dirty="0" smtClean="0"/>
              <a:t>– New federal rules require all NPDES permittees report their monthly compliance data electronically. </a:t>
            </a:r>
          </a:p>
          <a:p>
            <a:pPr marL="171450" indent="-171450">
              <a:buFont typeface="Arial" panose="020B0604020202020204" pitchFamily="34" charset="0"/>
              <a:buChar char="•"/>
            </a:pPr>
            <a:r>
              <a:rPr lang="en-US" baseline="0" dirty="0" smtClean="0"/>
              <a:t>DEQ has elected to use a EPA’s system called “</a:t>
            </a:r>
            <a:r>
              <a:rPr lang="en-US" baseline="0" dirty="0" err="1" smtClean="0"/>
              <a:t>NetDMR</a:t>
            </a:r>
            <a:r>
              <a:rPr lang="en-US" baseline="0" dirty="0" smtClean="0"/>
              <a:t>.”</a:t>
            </a:r>
          </a:p>
          <a:p>
            <a:pPr marL="171450" indent="-171450">
              <a:buFont typeface="Arial" panose="020B0604020202020204" pitchFamily="34" charset="0"/>
              <a:buChar char="•"/>
            </a:pPr>
            <a:r>
              <a:rPr lang="en-US" baseline="0" dirty="0" smtClean="0"/>
              <a:t>One requirement of the new federal program is that each NPDES program offer permittees a waiver with specific qualifying conditions: </a:t>
            </a:r>
          </a:p>
          <a:p>
            <a:pPr marL="171450" indent="-171450">
              <a:buFont typeface="Arial" panose="020B0604020202020204" pitchFamily="34" charset="0"/>
              <a:buChar char="•"/>
            </a:pPr>
            <a:r>
              <a:rPr lang="en-US" baseline="0" dirty="0" smtClean="0"/>
              <a:t>Religious exemption (like Amish), or </a:t>
            </a:r>
          </a:p>
          <a:p>
            <a:pPr marL="171450" indent="-171450">
              <a:buFont typeface="Arial" panose="020B0604020202020204" pitchFamily="34" charset="0"/>
              <a:buChar char="•"/>
            </a:pPr>
            <a:r>
              <a:rPr lang="en-US" baseline="0" dirty="0" smtClean="0"/>
              <a:t>No reasonable access to cellular or transmission service in the permittees area. </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1" baseline="0" dirty="0" smtClean="0"/>
              <a:t>Would anyone qualify at this time?</a:t>
            </a:r>
          </a:p>
          <a:p>
            <a:pPr marL="171450" indent="-171450">
              <a:buFont typeface="Arial" panose="020B0604020202020204" pitchFamily="34" charset="0"/>
              <a:buChar char="•"/>
            </a:pPr>
            <a:r>
              <a:rPr lang="en-US" baseline="0" dirty="0" smtClean="0"/>
              <a:t>Everyone has coverage. city clerk’s office. </a:t>
            </a:r>
          </a:p>
          <a:p>
            <a:pPr marL="171450" indent="-171450">
              <a:buFont typeface="Arial" panose="020B0604020202020204" pitchFamily="34" charset="0"/>
              <a:buChar char="•"/>
            </a:pPr>
            <a:r>
              <a:rPr lang="en-US" baseline="0" dirty="0" smtClean="0"/>
              <a:t>In the next couple of years we’ll be bringing General permits into the electronic reporting and we may see qualifiers at this point.</a:t>
            </a:r>
            <a:endParaRPr lang="en-US" dirty="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16</a:t>
            </a:fld>
            <a:endParaRPr lang="en-US"/>
          </a:p>
        </p:txBody>
      </p:sp>
    </p:spTree>
    <p:extLst>
      <p:ext uri="{BB962C8B-B14F-4D97-AF65-F5344CB8AC3E}">
        <p14:creationId xmlns:p14="http://schemas.microsoft.com/office/powerpoint/2010/main" val="1726725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endParaRPr lang="en-US" sz="1000" dirty="0" smtClean="0"/>
          </a:p>
          <a:p>
            <a:r>
              <a:rPr lang="en-US" sz="1200" b="1" kern="1200" dirty="0" smtClean="0">
                <a:solidFill>
                  <a:schemeClr val="tx1"/>
                </a:solidFill>
                <a:effectLst/>
                <a:latin typeface="+mn-lt"/>
                <a:ea typeface="+mn-ea"/>
                <a:cs typeface="+mn-cs"/>
              </a:rPr>
              <a:t>Environmental Management Plan Review</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Environmental Management Plans defined as required plans in Schedule A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DEQ’s proposal adds the term “Environmental Management Plan” and references Schedule A – the section of a water quality permit that sets </a:t>
            </a:r>
            <a:r>
              <a:rPr lang="en-US" sz="1200" u="sng" kern="1200" dirty="0" smtClean="0">
                <a:solidFill>
                  <a:schemeClr val="tx1"/>
                </a:solidFill>
                <a:effectLst/>
                <a:latin typeface="+mn-lt"/>
                <a:ea typeface="+mn-ea"/>
                <a:cs typeface="+mn-cs"/>
              </a:rPr>
              <a:t>conditions </a:t>
            </a:r>
            <a:r>
              <a:rPr lang="en-US" sz="1200" kern="1200" dirty="0" smtClean="0">
                <a:solidFill>
                  <a:schemeClr val="tx1"/>
                </a:solidFill>
                <a:effectLst/>
                <a:latin typeface="+mn-lt"/>
                <a:ea typeface="+mn-ea"/>
                <a:cs typeface="+mn-cs"/>
              </a:rPr>
              <a:t>for NPDES and WPCF permit holders.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Plans identified</a:t>
            </a:r>
            <a:r>
              <a:rPr lang="en-US" sz="1200" kern="1200" baseline="0" dirty="0" smtClean="0">
                <a:solidFill>
                  <a:schemeClr val="tx1"/>
                </a:solidFill>
                <a:effectLst/>
                <a:latin typeface="+mn-lt"/>
                <a:ea typeface="+mn-ea"/>
                <a:cs typeface="+mn-cs"/>
              </a:rPr>
              <a:t> as conditions of a permit </a:t>
            </a:r>
            <a:r>
              <a:rPr lang="en-US" sz="1200" kern="1200" dirty="0" smtClean="0">
                <a:solidFill>
                  <a:schemeClr val="tx1"/>
                </a:solidFill>
                <a:effectLst/>
                <a:latin typeface="+mn-lt"/>
                <a:ea typeface="+mn-ea"/>
                <a:cs typeface="+mn-cs"/>
              </a:rPr>
              <a:t>include stormwater, </a:t>
            </a:r>
            <a:r>
              <a:rPr lang="en-US" sz="1200" kern="1200" dirty="0" err="1" smtClean="0">
                <a:solidFill>
                  <a:schemeClr val="tx1"/>
                </a:solidFill>
                <a:effectLst/>
                <a:latin typeface="+mn-lt"/>
                <a:ea typeface="+mn-ea"/>
                <a:cs typeface="+mn-cs"/>
              </a:rPr>
              <a:t>biosolids</a:t>
            </a:r>
            <a:r>
              <a:rPr lang="en-US" sz="1200" kern="1200" dirty="0" smtClean="0">
                <a:solidFill>
                  <a:schemeClr val="tx1"/>
                </a:solidFill>
                <a:effectLst/>
                <a:latin typeface="+mn-lt"/>
                <a:ea typeface="+mn-ea"/>
                <a:cs typeface="+mn-cs"/>
              </a:rPr>
              <a:t>, oil &amp; grease and other types of plans that specifically outline how a permittee is going to manage a particular waste stream from their facility or operation that could impact water quality.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For example, many industrial</a:t>
            </a:r>
            <a:r>
              <a:rPr lang="en-US" sz="1200" kern="1200" baseline="0" dirty="0" smtClean="0">
                <a:solidFill>
                  <a:schemeClr val="tx1"/>
                </a:solidFill>
                <a:effectLst/>
                <a:latin typeface="+mn-lt"/>
                <a:ea typeface="+mn-ea"/>
                <a:cs typeface="+mn-cs"/>
              </a:rPr>
              <a:t> permit holders must also manage stormwater in addition to their facility discharge. A stormwater management plan is often required for these facilities. A domestic wastewater treatment plant may elect to collect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and transport them to a facility for disposal. The WWTP’s permit covers the outfall discharge and operation of the facility and includes a plan for managing the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Plans can be updated at renewal or during the term of the permit. However, our current rules and internal management directives specify that a plan that is substantially updated during the term of a current permit must be reviewed and approved by DEQ as a </a:t>
            </a:r>
            <a:r>
              <a:rPr lang="en-US" sz="1200" b="1" kern="1200" baseline="0" dirty="0" smtClean="0">
                <a:solidFill>
                  <a:schemeClr val="tx1"/>
                </a:solidFill>
                <a:effectLst/>
                <a:latin typeface="+mn-lt"/>
                <a:ea typeface="+mn-ea"/>
                <a:cs typeface="+mn-cs"/>
              </a:rPr>
              <a:t>major permit modification</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The fees for a major permit modification are significant. And typically, DEQ would apply this fee when </a:t>
            </a:r>
            <a:r>
              <a:rPr lang="en-US" sz="1200" u="sng" kern="1200" baseline="0" dirty="0" smtClean="0">
                <a:solidFill>
                  <a:schemeClr val="tx1"/>
                </a:solidFill>
                <a:effectLst/>
                <a:latin typeface="+mn-lt"/>
                <a:ea typeface="+mn-ea"/>
                <a:cs typeface="+mn-cs"/>
              </a:rPr>
              <a:t>the entire permit requires modification </a:t>
            </a:r>
            <a:r>
              <a:rPr lang="en-US" sz="1200" kern="1200" baseline="0" dirty="0" smtClean="0">
                <a:solidFill>
                  <a:schemeClr val="tx1"/>
                </a:solidFill>
                <a:effectLst/>
                <a:latin typeface="+mn-lt"/>
                <a:ea typeface="+mn-ea"/>
                <a:cs typeface="+mn-cs"/>
              </a:rPr>
              <a:t>in order to recover costs.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Under current rules an Individual "Tier 1' NPDES Industrial permit holder would pay nearly $30,000 for a major permit modification. A 'Tier 2' source – a smaller source with less risk - nearly $6,000. Domestic permit holders would be required to pay fees ranging from about $2,000 to nearly $20,000.</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These fees can be cost prohibitive to many permittees, thus decreasing the likelihood a permittee would elect to update a management plan for immediate environmental benefit to avoid incurring charges for a major permit modification.</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And DEQ’s intent in assessing fees and determining our budget needs, as Adam described for you, is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always</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to recover the cost of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services provided and maintain stable funding for the permitting program. In this case</a:t>
            </a:r>
            <a:r>
              <a:rPr kumimoji="0" lang="en-US" sz="1000" b="0" i="0" u="none" strike="noStrike" kern="1200" cap="none" spc="0" normalizeH="0" baseline="0" noProof="0" smtClean="0">
                <a:ln>
                  <a:noFill/>
                </a:ln>
                <a:solidFill>
                  <a:prstClr val="black"/>
                </a:solidFill>
                <a:effectLst/>
                <a:uLnTx/>
                <a:uFillTx/>
                <a:latin typeface="+mn-lt"/>
                <a:ea typeface="+mn-ea"/>
                <a:cs typeface="+mn-cs"/>
              </a:rPr>
              <a:t>, our engineers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and permit specialists are not ‘reopening the permit’ or rewriting terms and conditions of the permit – they are only reviewing the plan – a subset of the permit contained in the conditions. The permit itself remains unchanged.</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DEQ’s intent is to provide a mechanism for reviewing </a:t>
            </a:r>
            <a:r>
              <a:rPr lang="en-US" sz="1200" b="1" u="sng" kern="1200" dirty="0" smtClean="0">
                <a:solidFill>
                  <a:schemeClr val="tx1"/>
                </a:solidFill>
                <a:effectLst/>
                <a:latin typeface="+mn-lt"/>
                <a:ea typeface="+mn-ea"/>
                <a:cs typeface="+mn-cs"/>
              </a:rPr>
              <a:t>substantially updated</a:t>
            </a:r>
            <a:r>
              <a:rPr lang="en-US" sz="1200" b="1" kern="1200" dirty="0" smtClean="0">
                <a:solidFill>
                  <a:schemeClr val="tx1"/>
                </a:solidFill>
                <a:effectLst/>
                <a:latin typeface="+mn-lt"/>
                <a:ea typeface="+mn-ea"/>
                <a:cs typeface="+mn-cs"/>
              </a:rPr>
              <a:t> environmental management plans required by individual permits independent of a much more expensive and comprehensive permit modification. </a:t>
            </a:r>
            <a:endParaRPr lang="en-US" sz="1200" kern="1200" dirty="0" smtClean="0">
              <a:solidFill>
                <a:schemeClr val="tx1"/>
              </a:solidFill>
              <a:effectLst/>
              <a:latin typeface="+mn-lt"/>
              <a:ea typeface="+mn-ea"/>
              <a:cs typeface="+mn-cs"/>
            </a:endParaRPr>
          </a:p>
          <a:p>
            <a:endParaRPr lang="en-US" sz="1000" dirty="0" smtClean="0"/>
          </a:p>
          <a:p>
            <a:pPr marL="171450" indent="-171450">
              <a:buFont typeface="Arial" panose="020B0604020202020204" pitchFamily="34" charset="0"/>
              <a:buChar char="•"/>
            </a:pPr>
            <a:r>
              <a:rPr lang="en-US" sz="1000" dirty="0" smtClean="0"/>
              <a:t>Proposed Table 70F now includes a reduced major permit modification fee that DEQ proposes to apply to environmental management plan review.</a:t>
            </a:r>
          </a:p>
          <a:p>
            <a:pPr marL="171450" indent="-171450">
              <a:buFont typeface="Arial" panose="020B0604020202020204" pitchFamily="34" charset="0"/>
              <a:buChar char="•"/>
            </a:pPr>
            <a:endParaRPr lang="en-US" sz="1000" dirty="0" smtClean="0"/>
          </a:p>
          <a:p>
            <a:pPr marL="171450" indent="-171450">
              <a:buFont typeface="Arial" panose="020B0604020202020204" pitchFamily="34" charset="0"/>
              <a:buChar char="•"/>
            </a:pPr>
            <a:r>
              <a:rPr lang="en-US" sz="1000" dirty="0" smtClean="0"/>
              <a:t>This action would allow DEQ staff to charge a </a:t>
            </a:r>
            <a:r>
              <a:rPr lang="en-US" sz="1000" u="sng" dirty="0" smtClean="0"/>
              <a:t>reduced</a:t>
            </a:r>
            <a:r>
              <a:rPr lang="en-US" sz="1000" dirty="0" smtClean="0"/>
              <a:t> major permit modification fee to an individual permit holder requesting a significant change to the management plan required in the conditions of the permit (Schedule A).</a:t>
            </a:r>
          </a:p>
          <a:p>
            <a:pPr marL="0" indent="0">
              <a:buFont typeface="Arial" panose="020B0604020202020204" pitchFamily="34" charset="0"/>
              <a:buNone/>
            </a:pPr>
            <a:endParaRPr lang="en-US" sz="1000" dirty="0" smtClean="0"/>
          </a:p>
          <a:p>
            <a:pPr marL="171450" indent="-171450">
              <a:buFont typeface="Arial" panose="020B0604020202020204" pitchFamily="34" charset="0"/>
              <a:buChar char="•"/>
            </a:pPr>
            <a:r>
              <a:rPr lang="en-US" sz="1000" dirty="0" smtClean="0"/>
              <a:t>This fee would not be charged to new applicants for individual permits for initial submittal of environmental management plans.</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This issue was a great example of the rulemaking process and why we do it. The initial proposal reviewed by the Fiscal Advisory Committee on March 28 applied an existing fee to “plan only” modifications – the fee for </a:t>
            </a:r>
            <a:r>
              <a:rPr lang="en-US" sz="1000" b="1" dirty="0" smtClean="0"/>
              <a:t>disposal system plan review </a:t>
            </a:r>
            <a:r>
              <a:rPr lang="en-US" sz="1000" b="0" dirty="0" smtClean="0"/>
              <a:t>– which is roughly the same amount of work for DEQ staff</a:t>
            </a:r>
            <a:r>
              <a:rPr lang="en-US" sz="1000" b="0" baseline="0" dirty="0" smtClean="0"/>
              <a: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By definition in the current and proposed rules, there is no real-world difference between a disposal system plan and an environmental management plan</a:t>
            </a:r>
            <a:r>
              <a:rPr lang="en-US" sz="1000" b="0" dirty="0" smtClean="0"/>
              <a:t> – however, remember that</a:t>
            </a:r>
            <a:r>
              <a:rPr lang="en-US" sz="1000" b="0" baseline="0" dirty="0" smtClean="0"/>
              <a:t> adding the new definition clarifies which plans we’re referring too and keeps the two fees distinct.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Disposal system plan review is </a:t>
            </a:r>
            <a:r>
              <a:rPr lang="en-US" sz="1000" dirty="0" smtClean="0"/>
              <a:t>currently applied to General permits if a plan is required</a:t>
            </a:r>
            <a:r>
              <a:rPr lang="en-US" sz="1000" baseline="0" dirty="0" smtClean="0"/>
              <a:t> at permit assignment </a:t>
            </a:r>
            <a:r>
              <a:rPr lang="en-US" sz="1000" dirty="0" smtClean="0"/>
              <a:t>and will remain so. Unchanged.</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And our proposal now provides a mechanism for updated</a:t>
            </a:r>
            <a:r>
              <a:rPr lang="en-US" sz="1000" baseline="0" dirty="0" smtClean="0"/>
              <a:t> environmental management plan review at a cost that is more reflective of the work involved and less cost-prohibitive to permittees seeking to implement systems or practices for immediate environmental benefit.</a:t>
            </a:r>
            <a:endParaRPr lang="en-US" sz="1000" dirty="0" smtClean="0"/>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Expertise from the Fiscal Advisory Committee members and comments submitted during the public comment period led to DEQ revising our initial proposal</a:t>
            </a:r>
            <a:r>
              <a:rPr lang="en-US" sz="1000" baseline="0" dirty="0" smtClean="0"/>
              <a:t> to apply the disposal system plan review fee, currently reserved for General permits. </a:t>
            </a:r>
          </a:p>
          <a:p>
            <a:pPr marL="0" indent="0">
              <a:buFont typeface="Arial" panose="020B0604020202020204" pitchFamily="34" charset="0"/>
              <a:buNone/>
            </a:pPr>
            <a:endParaRPr lang="en-US" sz="1000"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17</a:t>
            </a:fld>
            <a:endParaRPr lang="en-US"/>
          </a:p>
        </p:txBody>
      </p:sp>
    </p:spTree>
    <p:extLst>
      <p:ext uri="{BB962C8B-B14F-4D97-AF65-F5344CB8AC3E}">
        <p14:creationId xmlns:p14="http://schemas.microsoft.com/office/powerpoint/2010/main" val="1528870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3</a:t>
            </a:r>
            <a:r>
              <a:rPr lang="en-US" baseline="0" dirty="0" smtClean="0">
                <a:cs typeface="Times New Roman" panose="02020603050405020304" pitchFamily="18" charset="0"/>
              </a:rPr>
              <a:t> </a:t>
            </a:r>
            <a:r>
              <a:rPr lang="en-US" dirty="0" smtClean="0">
                <a:cs typeface="Times New Roman" panose="02020603050405020304" pitchFamily="18" charset="0"/>
              </a:rPr>
              <a:t>percent fee increase and the other changes as outlined in Attachment A of the staff report. If approved…. </a:t>
            </a:r>
          </a:p>
          <a:p>
            <a:endParaRPr lang="en-US" dirty="0" smtClean="0">
              <a:cs typeface="Times New Roman" panose="02020603050405020304" pitchFamily="18" charset="0"/>
            </a:endParaRPr>
          </a:p>
          <a:p>
            <a:r>
              <a:rPr lang="en-US" dirty="0" smtClean="0">
                <a:cs typeface="Times New Roman" panose="02020603050405020304" pitchFamily="18" charset="0"/>
              </a:rPr>
              <a:t>The fees increase</a:t>
            </a:r>
            <a:r>
              <a:rPr lang="en-US" baseline="0" dirty="0" smtClean="0">
                <a:cs typeface="Times New Roman" panose="02020603050405020304" pitchFamily="18" charset="0"/>
              </a:rPr>
              <a:t> will take effect on: </a:t>
            </a:r>
            <a:r>
              <a:rPr lang="en-US" dirty="0" smtClean="0">
                <a:cs typeface="Times New Roman" panose="02020603050405020304" pitchFamily="18" charset="0"/>
              </a:rPr>
              <a:t>Nov. 1, 2017</a:t>
            </a:r>
          </a:p>
          <a:p>
            <a:endParaRPr lang="en-US" dirty="0" smtClean="0">
              <a:cs typeface="Times New Roman" panose="02020603050405020304" pitchFamily="18" charset="0"/>
            </a:endParaRPr>
          </a:p>
          <a:p>
            <a:r>
              <a:rPr lang="en-US" dirty="0" smtClean="0">
                <a:cs typeface="Times New Roman" panose="02020603050405020304" pitchFamily="18" charset="0"/>
              </a:rPr>
              <a:t>The increased revenue will help</a:t>
            </a:r>
            <a:r>
              <a:rPr lang="en-US" baseline="0" dirty="0" smtClean="0">
                <a:cs typeface="Times New Roman" panose="02020603050405020304" pitchFamily="18" charset="0"/>
              </a:rPr>
              <a:t> support the program, preserve current staff levels and work to implement improvements to the NPDES permitting portion of the program (2015 Legislature approved independent consultant study of program) and satisfy DEQ’s agreement with EPA under the Performance Partnership agreement.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Onsite program will be able to continue to seek incremental increases rather than larger increases less frequently.</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Chair,</a:t>
            </a:r>
            <a:r>
              <a:rPr lang="en-US" baseline="0" dirty="0" smtClean="0">
                <a:cs typeface="Times New Roman" panose="02020603050405020304" pitchFamily="18" charset="0"/>
              </a:rPr>
              <a:t> members of the commission and Director Whitman.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18</a:t>
            </a:fld>
            <a:endParaRPr lang="en-US"/>
          </a:p>
        </p:txBody>
      </p:sp>
    </p:spTree>
    <p:extLst>
      <p:ext uri="{BB962C8B-B14F-4D97-AF65-F5344CB8AC3E}">
        <p14:creationId xmlns:p14="http://schemas.microsoft.com/office/powerpoint/2010/main" val="286316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DEQ regulate</a:t>
            </a:r>
            <a:r>
              <a:rPr lang="en-US" baseline="0" dirty="0" smtClean="0"/>
              <a:t>s the discharge of pollutants to Oregon’s surface water and groundwater by issuing water quality permits.  We issue National Pollutant Discharge Elimination System (or NPDES) permits for surface water discharges and Water Pollution Control Facility (or WPCF) permits for groundwater discharges.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DEQ operates the NPDES permit (or surface water) program under delegated authority from the US Environmental Protection Agency. Oregon’s NPDES permit program must meet minimum requirements under the Clean Water Act and may not be less stringent than federal requirements. Oregon’s water quality program aims to maintain and improve surface waters to support specific beneficial uses.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DEQ operates the WPCF permit (or groundwater) program largely under state authority, although discharges to drinking water source areas must also meet federal requirements under the Safe Drinking Water Act. Oregon recognizes the value on maintaining high-quality groundwater and DEQ’s administrative rules include an anti-degradation policy to protect groundwater quality. </a:t>
            </a: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Under both the NPDES and the</a:t>
            </a:r>
            <a:r>
              <a:rPr lang="en-US" baseline="0" dirty="0" smtClean="0"/>
              <a:t> WPCF permit programs, DEQ issues two categories of permits—individual permits and general permits.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An </a:t>
            </a:r>
            <a:r>
              <a:rPr lang="en-US" b="1" baseline="0" dirty="0" smtClean="0"/>
              <a:t>individual</a:t>
            </a:r>
            <a:r>
              <a:rPr lang="en-US" baseline="0" dirty="0" smtClean="0"/>
              <a:t> permit </a:t>
            </a:r>
            <a:r>
              <a:rPr lang="en-US" baseline="0" dirty="0" smtClean="0"/>
              <a:t>is </a:t>
            </a:r>
            <a:r>
              <a:rPr lang="en-US" baseline="0" dirty="0" smtClean="0"/>
              <a:t>a </a:t>
            </a:r>
            <a:r>
              <a:rPr lang="en-US" baseline="0" dirty="0" smtClean="0"/>
              <a:t>customized, site-specific permit that accounts for wastewater dischargers from individual wastewater treatment facilities at specific locations. Developing these permits is very time and resource intensive—both for DEQ as well as the discharging facility. </a:t>
            </a: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 </a:t>
            </a:r>
            <a:r>
              <a:rPr lang="en-US" b="1" baseline="0" dirty="0" smtClean="0"/>
              <a:t>general </a:t>
            </a:r>
            <a:r>
              <a:rPr lang="en-US" baseline="0" dirty="0" smtClean="0"/>
              <a:t>permit is a permit assigned to a group of sources with common </a:t>
            </a:r>
            <a:r>
              <a:rPr lang="en-US" baseline="0" dirty="0" smtClean="0"/>
              <a:t>discharges that can be regulated under similar types of conditions. After DEQ issues a general permit, individual discharges that meet specific eligibility requirements are assigned coverage under the permit. Issuing a general permit is also a very time and resource intensive process; however, assigning individual coverage under a general permit generally requires much less time and resources.</a:t>
            </a: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DEQ issues both individual and general NPDES and WPCF permits for </a:t>
            </a:r>
            <a:r>
              <a:rPr lang="en-US" b="1" baseline="0" dirty="0" smtClean="0"/>
              <a:t>categories of discharges.</a:t>
            </a:r>
            <a:r>
              <a:rPr lang="en-US" baseline="0" dirty="0" smtClean="0"/>
              <a:t> The most common categories of discharges include:</a:t>
            </a:r>
          </a:p>
          <a:p>
            <a:pPr marL="171450" marR="0" lvl="0" indent="-171450" algn="l" defTabSz="914252" rtl="0" eaLnBrk="1" fontAlgn="auto" latinLnBrk="0" hangingPunct="1">
              <a:lnSpc>
                <a:spcPct val="100000"/>
              </a:lnSpc>
              <a:spcBef>
                <a:spcPts val="0"/>
              </a:spcBef>
              <a:spcAft>
                <a:spcPts val="0"/>
              </a:spcAft>
              <a:buClrTx/>
              <a:buSzTx/>
              <a:buFontTx/>
              <a:buChar char="-"/>
              <a:tabLst/>
              <a:defRPr/>
            </a:pPr>
            <a:r>
              <a:rPr lang="en-US" b="1" baseline="0" dirty="0" smtClean="0"/>
              <a:t>Municipal wastewater </a:t>
            </a:r>
            <a:r>
              <a:rPr lang="en-US" baseline="0" dirty="0" smtClean="0"/>
              <a:t>discharges with includes Publically Owned sewage treatment facilities.</a:t>
            </a:r>
          </a:p>
          <a:p>
            <a:pPr marL="171450" marR="0" lvl="0" indent="-171450" algn="l" defTabSz="914252" rtl="0" eaLnBrk="1" fontAlgn="auto" latinLnBrk="0" hangingPunct="1">
              <a:lnSpc>
                <a:spcPct val="100000"/>
              </a:lnSpc>
              <a:spcBef>
                <a:spcPts val="0"/>
              </a:spcBef>
              <a:spcAft>
                <a:spcPts val="0"/>
              </a:spcAft>
              <a:buClrTx/>
              <a:buSzTx/>
              <a:buFontTx/>
              <a:buChar char="-"/>
              <a:tabLst/>
              <a:defRPr/>
            </a:pPr>
            <a:r>
              <a:rPr lang="en-US" b="1" baseline="0" dirty="0" smtClean="0"/>
              <a:t>Industrial wastewater </a:t>
            </a:r>
            <a:r>
              <a:rPr lang="en-US" baseline="0" dirty="0" smtClean="0"/>
              <a:t>dischargers from businesses and industries, which are dominated by private businesses and industries, but also include some public facilities, such as port authorities, universities, prisons, and state parks.</a:t>
            </a:r>
          </a:p>
          <a:p>
            <a:pPr marL="171450" marR="0" lvl="0" indent="-171450" algn="l" defTabSz="914252" rtl="0" eaLnBrk="1" fontAlgn="auto" latinLnBrk="0" hangingPunct="1">
              <a:lnSpc>
                <a:spcPct val="100000"/>
              </a:lnSpc>
              <a:spcBef>
                <a:spcPts val="0"/>
              </a:spcBef>
              <a:spcAft>
                <a:spcPts val="0"/>
              </a:spcAft>
              <a:buClrTx/>
              <a:buSzTx/>
              <a:buFontTx/>
              <a:buChar char="-"/>
              <a:tabLst/>
              <a:defRPr/>
            </a:pPr>
            <a:r>
              <a:rPr lang="en-US" baseline="0" dirty="0" smtClean="0"/>
              <a:t>DEQ also regulates </a:t>
            </a:r>
            <a:r>
              <a:rPr lang="en-US" b="1" baseline="0" dirty="0" smtClean="0"/>
              <a:t>stormwater </a:t>
            </a:r>
            <a:r>
              <a:rPr lang="en-US" baseline="0" dirty="0" smtClean="0"/>
              <a:t>discharges from cities, construction sites, and industrial sites.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Under the federal Clean Water Act, the term of an NPDES permit is limited to 5 years, at which time, the permit is to renewed with new permit requirements necessary to continually protect and improve water quality. If a permitted entity submits a timely permit application and DEQ fails to renew the permit before the permit expires, the permit is administratively extended. Approximately 80% of Oregon’s individual NPDES permits are currently administratively extended.</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Under state requirements, the term of a WPCF permit is limited to 10 years, at which time the permit is renewed with update permit requirements to protect groundwater. Much like the federal program, if a permit holder submits a timely application for renewal and DEQ fails to reissue the permit, the permit is administratively extended. Approximately, 25% of Oregon’s individual WPCF permit s are currently administratively extended.</a:t>
            </a: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I’ll talk more about the types of sources and permits in the next couple of slides…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National Pollutant Discharge</a:t>
            </a:r>
            <a:r>
              <a:rPr lang="en-US" b="1" baseline="0" dirty="0" smtClean="0"/>
              <a:t> Elimination System </a:t>
            </a:r>
            <a:r>
              <a:rPr lang="en-US" baseline="0" dirty="0" smtClean="0"/>
              <a:t>permits - Discharging effluent – Federal program – EPA.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Water Pollution Control Facilities </a:t>
            </a:r>
            <a:r>
              <a:rPr lang="en-US" dirty="0" smtClean="0"/>
              <a:t>permits</a:t>
            </a:r>
            <a:r>
              <a:rPr lang="en-US" baseline="0" dirty="0" smtClean="0"/>
              <a:t> – non-discharging sources. Oregon’s permit program.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My section oversees the administration of Individual and General NPDES and WPCF Permits – this includes Stormwater and Onsite permits.</a:t>
            </a:r>
            <a:r>
              <a:rPr lang="en-US" baseline="0" dirty="0" smtClean="0"/>
              <a:t>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Also </a:t>
            </a:r>
            <a:r>
              <a:rPr lang="en-US" dirty="0" smtClean="0"/>
              <a:t>pretreatment, biosolids,</a:t>
            </a:r>
            <a:r>
              <a:rPr lang="en-US" baseline="0" dirty="0" smtClean="0"/>
              <a:t> underground injection control and other types of permitting activities.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General</a:t>
            </a:r>
            <a:r>
              <a:rPr lang="en-US" dirty="0" smtClean="0"/>
              <a:t> permits </a:t>
            </a:r>
            <a:r>
              <a:rPr lang="en-US" sz="1200" kern="1200" dirty="0" smtClean="0">
                <a:solidFill>
                  <a:schemeClr val="tx1"/>
                </a:solidFill>
                <a:effectLst/>
                <a:latin typeface="+mn-lt"/>
                <a:ea typeface="+mn-ea"/>
                <a:cs typeface="+mn-cs"/>
              </a:rPr>
              <a:t>are useful when there are a number of people/facilities with similar operations that can be adequately regulated with a standard set of conditions. GPs make it quicker to get coverage, less expensive because the cost of developing and administering the permit is spread across a number of people.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a:t>
            </a: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snapshot from last week that shows our current NPDES permits… &lt;&lt;Next Slide&gt;&gt;&gt;</a:t>
            </a:r>
          </a:p>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extLst>
      <p:ext uri="{BB962C8B-B14F-4D97-AF65-F5344CB8AC3E}">
        <p14:creationId xmlns:p14="http://schemas.microsoft.com/office/powerpoint/2010/main" val="2781277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National Pollutant Discharge</a:t>
            </a:r>
            <a:r>
              <a:rPr lang="en-US" baseline="0" dirty="0" smtClean="0"/>
              <a:t> Elimination System permits - Discharging effluent – Federal program – EPA. </a:t>
            </a:r>
          </a:p>
          <a:p>
            <a:endParaRPr lang="en-US" baseline="0" dirty="0" smtClean="0"/>
          </a:p>
          <a:p>
            <a:r>
              <a:rPr lang="en-US" baseline="0" dirty="0" smtClean="0"/>
              <a:t>Major permit vs minor permit:</a:t>
            </a:r>
          </a:p>
          <a:p>
            <a:endParaRPr lang="en-US" baseline="0" dirty="0" smtClean="0"/>
          </a:p>
          <a:p>
            <a:r>
              <a:rPr lang="en-US" baseline="0" dirty="0" smtClean="0"/>
              <a:t>‘Major’ Permits = The largest sources with higher flows – or sources with a higher risk – treating for toxics. </a:t>
            </a:r>
            <a:endParaRPr lang="en-US" baseline="0" dirty="0" smtClean="0"/>
          </a:p>
          <a:p>
            <a:endParaRPr lang="en-US" baseline="0" smtClean="0"/>
          </a:p>
          <a:p>
            <a:r>
              <a:rPr lang="en-US" baseline="0" smtClean="0"/>
              <a:t>There </a:t>
            </a:r>
            <a:r>
              <a:rPr lang="en-US" baseline="0" dirty="0" smtClean="0"/>
              <a:t>are 76 individual NPDES permit </a:t>
            </a:r>
            <a:r>
              <a:rPr lang="en-US" baseline="0" dirty="0" smtClean="0"/>
              <a:t>holders, including:</a:t>
            </a:r>
          </a:p>
          <a:p>
            <a:endParaRPr lang="en-US" baseline="0" dirty="0" smtClean="0"/>
          </a:p>
          <a:p>
            <a:pPr marL="171450" indent="-171450">
              <a:buFontTx/>
              <a:buChar char="-"/>
            </a:pPr>
            <a:r>
              <a:rPr lang="en-US" baseline="0" dirty="0" smtClean="0"/>
              <a:t>50 domestic sources, or sewage treatment facilities.</a:t>
            </a:r>
          </a:p>
          <a:p>
            <a:endParaRPr lang="en-US" baseline="0" dirty="0" smtClean="0"/>
          </a:p>
          <a:p>
            <a:r>
              <a:rPr lang="en-US" b="1" u="sng" baseline="0" dirty="0" smtClean="0"/>
              <a:t>Individual Domestic </a:t>
            </a:r>
            <a:r>
              <a:rPr lang="en-US" baseline="0" dirty="0" smtClean="0"/>
              <a:t>– </a:t>
            </a:r>
          </a:p>
          <a:p>
            <a:endParaRPr lang="en-US" baseline="0" dirty="0" smtClean="0"/>
          </a:p>
          <a:p>
            <a:r>
              <a:rPr lang="en-US" baseline="0" dirty="0" smtClean="0"/>
              <a:t>Majors: The largest WWTPs like City of Portland, Clean Water Services – In this area, The City of Prineville’s WWTP holds an NPDES Individual Major permit.</a:t>
            </a:r>
          </a:p>
          <a:p>
            <a:endParaRPr lang="en-US" baseline="0" dirty="0" smtClean="0"/>
          </a:p>
          <a:p>
            <a:r>
              <a:rPr lang="en-US" b="1" u="sng" baseline="0" dirty="0" smtClean="0"/>
              <a:t>Individual Industrial </a:t>
            </a:r>
            <a:r>
              <a:rPr lang="en-US" baseline="0" dirty="0" smtClean="0"/>
              <a:t>–</a:t>
            </a:r>
          </a:p>
          <a:p>
            <a:endParaRPr lang="en-US" baseline="0" dirty="0" smtClean="0"/>
          </a:p>
          <a:p>
            <a:r>
              <a:rPr lang="en-US" baseline="0" dirty="0" smtClean="0"/>
              <a:t>Majors: The largest sources, sources with toxic treatment or higher risk like Georgia Pacific, International Paper, </a:t>
            </a:r>
            <a:r>
              <a:rPr lang="en-US" baseline="0" dirty="0" err="1" smtClean="0"/>
              <a:t>Wah</a:t>
            </a:r>
            <a:r>
              <a:rPr lang="en-US" baseline="0" dirty="0" smtClean="0"/>
              <a:t> Chang.</a:t>
            </a:r>
          </a:p>
          <a:p>
            <a:endParaRPr lang="en-US" baseline="0" dirty="0" smtClean="0"/>
          </a:p>
          <a:p>
            <a:r>
              <a:rPr lang="en-US" b="1" baseline="0" dirty="0" smtClean="0"/>
              <a:t>General Stormwater permits </a:t>
            </a:r>
            <a:endParaRPr lang="en-US" b="0" baseline="0" dirty="0" smtClean="0"/>
          </a:p>
          <a:p>
            <a:r>
              <a:rPr lang="en-US" b="0" baseline="0" dirty="0" smtClean="0"/>
              <a:t>A</a:t>
            </a:r>
            <a:r>
              <a:rPr lang="en-US" baseline="0" dirty="0" smtClean="0"/>
              <a:t> large category which includes construction and industrial stormwater permits. Construction permits are typically seasonal and the amount of permits can fluctuate significantly each building season. </a:t>
            </a:r>
          </a:p>
          <a:p>
            <a:endParaRPr lang="en-US" baseline="0" dirty="0" smtClean="0"/>
          </a:p>
          <a:p>
            <a:r>
              <a:rPr lang="en-US" b="1" baseline="0" dirty="0" smtClean="0"/>
              <a:t>General Permits – </a:t>
            </a:r>
          </a:p>
          <a:p>
            <a:pPr marL="171450" indent="-171450">
              <a:buFont typeface="Arial" panose="020B0604020202020204" pitchFamily="34" charset="0"/>
              <a:buChar char="•"/>
            </a:pPr>
            <a:r>
              <a:rPr lang="en-US" baseline="0" dirty="0" smtClean="0"/>
              <a:t>Cooling water, filter backwash, fish hatcheries, small log ponds, suction dredge mining operations and seafood processors are a few examples of sources covered by </a:t>
            </a:r>
            <a:r>
              <a:rPr lang="en-US" b="1" baseline="0" dirty="0" smtClean="0"/>
              <a:t>NPDES</a:t>
            </a:r>
            <a:r>
              <a:rPr lang="en-US" baseline="0" dirty="0" smtClean="0"/>
              <a:t> general permits. These sources discharge. </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err="1" smtClean="0"/>
              <a:t>Seque</a:t>
            </a:r>
            <a:r>
              <a:rPr lang="en-US" baseline="0" dirty="0" smtClean="0"/>
              <a:t>: Oregon’s wineries are covered under our </a:t>
            </a:r>
            <a:r>
              <a:rPr lang="en-US" b="1" baseline="0" dirty="0" smtClean="0"/>
              <a:t>WPCF</a:t>
            </a:r>
            <a:r>
              <a:rPr lang="en-US" baseline="0" dirty="0" smtClean="0"/>
              <a:t> permit program as are non-discharging petroleum cleanup projects, </a:t>
            </a:r>
            <a:r>
              <a:rPr lang="en-US" baseline="0" dirty="0" err="1" smtClean="0"/>
              <a:t>offstream</a:t>
            </a:r>
            <a:r>
              <a:rPr lang="en-US" baseline="0" dirty="0" smtClean="0"/>
              <a:t> placer mining and our greywater, recycled water permits. &lt;&lt;Next Slide&gt;&gt;</a:t>
            </a:r>
          </a:p>
          <a:p>
            <a:endParaRPr lang="en-US" baseline="0"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extLst>
      <p:ext uri="{BB962C8B-B14F-4D97-AF65-F5344CB8AC3E}">
        <p14:creationId xmlns:p14="http://schemas.microsoft.com/office/powerpoint/2010/main" val="4244174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Water Pollution Control Facilities </a:t>
            </a:r>
            <a:r>
              <a:rPr lang="en-US" dirty="0" smtClean="0"/>
              <a:t>permits</a:t>
            </a:r>
            <a:r>
              <a:rPr lang="en-US" baseline="0" dirty="0" smtClean="0"/>
              <a:t> – non-discharging sources. Oregon’s permit program. </a:t>
            </a:r>
          </a:p>
          <a:p>
            <a:endParaRPr lang="en-US" baseline="0" dirty="0" smtClean="0"/>
          </a:p>
          <a:p>
            <a:r>
              <a:rPr lang="en-US" baseline="0" dirty="0" smtClean="0"/>
              <a:t>In Eastern Oregon we have a lot of lagoon treatment systems that serve rural towns and cities. In summer months these sources typically land-apply treated water to reduce volume in the lagoon. </a:t>
            </a:r>
          </a:p>
          <a:p>
            <a:endParaRPr lang="en-US" baseline="0" dirty="0" smtClean="0"/>
          </a:p>
          <a:p>
            <a:r>
              <a:rPr lang="en-US" baseline="0" dirty="0" smtClean="0"/>
              <a:t>The City of Bend Wastewater Control Plant and </a:t>
            </a:r>
            <a:r>
              <a:rPr lang="en-US" baseline="0" dirty="0" err="1" smtClean="0"/>
              <a:t>Septage</a:t>
            </a:r>
            <a:r>
              <a:rPr lang="en-US" baseline="0" dirty="0" smtClean="0"/>
              <a:t> Receiving Station each hold am Individual WPCF Domestic permit.</a:t>
            </a:r>
          </a:p>
          <a:p>
            <a:endParaRPr lang="en-US" baseline="0" dirty="0" smtClean="0"/>
          </a:p>
          <a:p>
            <a:r>
              <a:rPr lang="en-US" baseline="0" dirty="0" smtClean="0"/>
              <a:t>There are far more Onsite WPCF permits in the Bend area. Mike is here to talk about these types of permits and provide details on his program’s portion of the proposed rulemaking… </a:t>
            </a:r>
          </a:p>
          <a:p>
            <a:endParaRPr lang="en-US" baseline="0" dirty="0" smtClean="0"/>
          </a:p>
          <a:p>
            <a:r>
              <a:rPr lang="en-US" baseline="0" dirty="0" smtClean="0"/>
              <a:t>Are there questions before I hand it over to Mike?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extLst>
      <p:ext uri="{BB962C8B-B14F-4D97-AF65-F5344CB8AC3E}">
        <p14:creationId xmlns:p14="http://schemas.microsoft.com/office/powerpoint/2010/main" val="2712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Thank you.</a:t>
            </a:r>
          </a:p>
          <a:p>
            <a:r>
              <a:rPr lang="en-US" sz="1200" b="0" kern="1200" baseline="0" dirty="0" smtClean="0">
                <a:solidFill>
                  <a:schemeClr val="tx1"/>
                </a:solidFill>
                <a:effectLst/>
                <a:latin typeface="+mn-lt"/>
                <a:ea typeface="+mn-ea"/>
                <a:cs typeface="+mn-cs"/>
              </a:rPr>
              <a:t>For the record.	</a:t>
            </a:r>
          </a:p>
          <a:p>
            <a:r>
              <a:rPr lang="en-US" sz="1200" b="0" kern="1200" dirty="0" smtClean="0">
                <a:solidFill>
                  <a:schemeClr val="tx1"/>
                </a:solidFill>
                <a:effectLst/>
                <a:latin typeface="+mn-lt"/>
                <a:ea typeface="+mn-ea"/>
                <a:cs typeface="+mn-cs"/>
              </a:rPr>
              <a:t>Brief history and</a:t>
            </a:r>
            <a:r>
              <a:rPr lang="en-US" sz="1200" b="0" kern="1200" baseline="0" dirty="0" smtClean="0">
                <a:solidFill>
                  <a:schemeClr val="tx1"/>
                </a:solidFill>
                <a:effectLst/>
                <a:latin typeface="+mn-lt"/>
                <a:ea typeface="+mn-ea"/>
                <a:cs typeface="+mn-cs"/>
              </a:rPr>
              <a:t> overview of the program.</a:t>
            </a:r>
          </a:p>
          <a:p>
            <a:r>
              <a:rPr lang="en-US" sz="1200" b="0" kern="1200" baseline="0" dirty="0" smtClean="0">
                <a:solidFill>
                  <a:schemeClr val="tx1"/>
                </a:solidFill>
                <a:effectLst/>
                <a:latin typeface="+mn-lt"/>
                <a:ea typeface="+mn-ea"/>
                <a:cs typeface="+mn-cs"/>
              </a:rPr>
              <a:t>Please stop me if you have any questions along the way.</a:t>
            </a:r>
          </a:p>
          <a:p>
            <a:r>
              <a:rPr lang="en-US" sz="1200" b="0" kern="1200" dirty="0" smtClean="0">
                <a:solidFill>
                  <a:schemeClr val="tx1"/>
                </a:solidFill>
                <a:effectLst/>
                <a:latin typeface="+mn-lt"/>
                <a:ea typeface="+mn-ea"/>
                <a:cs typeface="+mn-cs"/>
              </a:rPr>
              <a:t>History of program</a:t>
            </a:r>
            <a:r>
              <a:rPr lang="en-US" sz="1200" b="0" kern="1200" baseline="0" dirty="0" smtClean="0">
                <a:solidFill>
                  <a:schemeClr val="tx1"/>
                </a:solidFill>
                <a:effectLst/>
                <a:latin typeface="+mn-lt"/>
                <a:ea typeface="+mn-ea"/>
                <a:cs typeface="+mn-cs"/>
              </a:rPr>
              <a:t> authority and funding structure.</a:t>
            </a:r>
          </a:p>
          <a:p>
            <a:r>
              <a:rPr lang="en-US" sz="1200" b="0" kern="1200" baseline="0" dirty="0" smtClean="0">
                <a:solidFill>
                  <a:schemeClr val="tx1"/>
                </a:solidFill>
                <a:effectLst/>
                <a:latin typeface="+mn-lt"/>
                <a:ea typeface="+mn-ea"/>
                <a:cs typeface="+mn-cs"/>
              </a:rPr>
              <a:t>30% of Oregonians rely on septic systems.</a:t>
            </a:r>
          </a:p>
          <a:p>
            <a:r>
              <a:rPr lang="en-US" sz="1200" b="0" kern="1200" baseline="0" dirty="0" smtClean="0">
                <a:solidFill>
                  <a:schemeClr val="tx1"/>
                </a:solidFill>
                <a:effectLst/>
                <a:latin typeface="+mn-lt"/>
                <a:ea typeface="+mn-ea"/>
                <a:cs typeface="+mn-cs"/>
              </a:rPr>
              <a:t>What does the program do? Siting and permitting; licensing over 600 professionals.</a:t>
            </a: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DEQ must run program unless local government chooses to.</a:t>
            </a: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extLst>
      <p:ext uri="{BB962C8B-B14F-4D97-AF65-F5344CB8AC3E}">
        <p14:creationId xmlns:p14="http://schemas.microsoft.com/office/powerpoint/2010/main" val="139714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DEQ runs in 10 of the 36 counties – refer to map. Office locations.</a:t>
            </a:r>
          </a:p>
          <a:p>
            <a:r>
              <a:rPr lang="en-US" sz="1200" b="0" kern="1200" dirty="0" smtClean="0">
                <a:solidFill>
                  <a:schemeClr val="tx1"/>
                </a:solidFill>
                <a:effectLst/>
                <a:latin typeface="+mn-lt"/>
                <a:ea typeface="+mn-ea"/>
                <a:cs typeface="+mn-cs"/>
              </a:rPr>
              <a:t>Statewide oversight paid for by</a:t>
            </a:r>
            <a:r>
              <a:rPr lang="en-US" sz="1200" b="0" kern="1200" baseline="0" dirty="0" smtClean="0">
                <a:solidFill>
                  <a:schemeClr val="tx1"/>
                </a:solidFill>
                <a:effectLst/>
                <a:latin typeface="+mn-lt"/>
                <a:ea typeface="+mn-ea"/>
                <a:cs typeface="+mn-cs"/>
              </a:rPr>
              <a:t> surcharge. Not proposing to increase the surcharge.</a:t>
            </a:r>
          </a:p>
          <a:p>
            <a:r>
              <a:rPr lang="en-US" sz="1200" b="0" kern="1200" dirty="0" smtClean="0">
                <a:solidFill>
                  <a:schemeClr val="tx1"/>
                </a:solidFill>
                <a:effectLst/>
                <a:latin typeface="+mn-lt"/>
                <a:ea typeface="+mn-ea"/>
                <a:cs typeface="+mn-cs"/>
              </a:rPr>
              <a:t>Two types of permits for septic systems: WPCF and Construction-Installation.</a:t>
            </a:r>
          </a:p>
          <a:p>
            <a:r>
              <a:rPr lang="en-US" sz="1200" b="0" kern="1200" dirty="0" smtClean="0">
                <a:solidFill>
                  <a:schemeClr val="tx1"/>
                </a:solidFill>
                <a:effectLst/>
                <a:latin typeface="+mn-lt"/>
                <a:ea typeface="+mn-ea"/>
                <a:cs typeface="+mn-cs"/>
              </a:rPr>
              <a:t>WPCF covered by 3% statutory authority.</a:t>
            </a:r>
          </a:p>
          <a:p>
            <a:r>
              <a:rPr lang="en-US" sz="1200" b="0" kern="1200" dirty="0" smtClean="0">
                <a:solidFill>
                  <a:schemeClr val="tx1"/>
                </a:solidFill>
                <a:effectLst/>
                <a:latin typeface="+mn-lt"/>
                <a:ea typeface="+mn-ea"/>
                <a:cs typeface="+mn-cs"/>
              </a:rPr>
              <a:t>Construction-Installation</a:t>
            </a:r>
            <a:r>
              <a:rPr lang="en-US" sz="1200" b="0" kern="1200" baseline="0" dirty="0" smtClean="0">
                <a:solidFill>
                  <a:schemeClr val="tx1"/>
                </a:solidFill>
                <a:effectLst/>
                <a:latin typeface="+mn-lt"/>
                <a:ea typeface="+mn-ea"/>
                <a:cs typeface="+mn-cs"/>
              </a:rPr>
              <a:t> will need to ratify with Legislature if approved by EQC.</a:t>
            </a:r>
          </a:p>
          <a:p>
            <a:r>
              <a:rPr lang="en-US" sz="1200" b="0" kern="1200" baseline="0" dirty="0" smtClean="0">
                <a:solidFill>
                  <a:schemeClr val="tx1"/>
                </a:solidFill>
                <a:effectLst/>
                <a:latin typeface="+mn-lt"/>
                <a:ea typeface="+mn-ea"/>
                <a:cs typeface="+mn-cs"/>
              </a:rPr>
              <a:t>Applications tied to housing market. Difficult to accurately predict for long periods of time.</a:t>
            </a:r>
          </a:p>
          <a:p>
            <a:r>
              <a:rPr lang="en-US" sz="1200" b="0" kern="1200" baseline="0" dirty="0" smtClean="0">
                <a:solidFill>
                  <a:schemeClr val="tx1"/>
                </a:solidFill>
                <a:effectLst/>
                <a:latin typeface="+mn-lt"/>
                <a:ea typeface="+mn-ea"/>
                <a:cs typeface="+mn-cs"/>
              </a:rPr>
              <a:t>2009 Recession, staff reduction, 60% fee increase. </a:t>
            </a:r>
          </a:p>
          <a:p>
            <a:r>
              <a:rPr lang="en-US" sz="1200" b="0" kern="1200" baseline="0" dirty="0" smtClean="0">
                <a:solidFill>
                  <a:schemeClr val="tx1"/>
                </a:solidFill>
                <a:effectLst/>
                <a:latin typeface="+mn-lt"/>
                <a:ea typeface="+mn-ea"/>
                <a:cs typeface="+mn-cs"/>
              </a:rPr>
              <a:t>Message from EQC, Legislature and Stakeholders – small increases more frequently.</a:t>
            </a:r>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extLst>
      <p:ext uri="{BB962C8B-B14F-4D97-AF65-F5344CB8AC3E}">
        <p14:creationId xmlns:p14="http://schemas.microsoft.com/office/powerpoint/2010/main" val="3715393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smtClean="0">
                <a:solidFill>
                  <a:schemeClr val="tx1"/>
                </a:solidFill>
                <a:effectLst/>
                <a:latin typeface="+mn-lt"/>
                <a:ea typeface="+mn-ea"/>
                <a:cs typeface="+mn-cs"/>
              </a:rPr>
              <a:t>Onsite Service Fees</a:t>
            </a:r>
          </a:p>
          <a:p>
            <a:r>
              <a:rPr lang="en-US" sz="1200" b="0" kern="1200" baseline="0" dirty="0" smtClean="0">
                <a:solidFill>
                  <a:schemeClr val="tx1"/>
                </a:solidFill>
                <a:effectLst/>
                <a:latin typeface="+mn-lt"/>
                <a:ea typeface="+mn-ea"/>
                <a:cs typeface="+mn-cs"/>
              </a:rPr>
              <a:t>Permit fees for SE, Permits, Inspections (surcharge with them all).</a:t>
            </a:r>
          </a:p>
          <a:p>
            <a:r>
              <a:rPr lang="en-US" sz="1200" b="0" kern="1200" baseline="0" dirty="0" smtClean="0">
                <a:solidFill>
                  <a:schemeClr val="tx1"/>
                </a:solidFill>
                <a:effectLst/>
                <a:latin typeface="+mn-lt"/>
                <a:ea typeface="+mn-ea"/>
                <a:cs typeface="+mn-cs"/>
              </a:rPr>
              <a:t>License fees</a:t>
            </a:r>
          </a:p>
          <a:p>
            <a:r>
              <a:rPr lang="en-US" sz="1200" b="0" kern="1200" baseline="0" dirty="0" smtClean="0">
                <a:solidFill>
                  <a:schemeClr val="tx1"/>
                </a:solidFill>
                <a:effectLst/>
                <a:latin typeface="+mn-lt"/>
                <a:ea typeface="+mn-ea"/>
                <a:cs typeface="+mn-cs"/>
              </a:rPr>
              <a:t>Product approvals, annual reports, public records requests (over 2,000 PRRs each year).</a:t>
            </a:r>
          </a:p>
          <a:p>
            <a:r>
              <a:rPr lang="en-US" b="0" dirty="0" smtClean="0"/>
              <a:t>Why increasing by 3% if costs have increase by over 7%?</a:t>
            </a:r>
          </a:p>
          <a:p>
            <a:r>
              <a:rPr lang="en-US" b="0" dirty="0" smtClean="0"/>
              <a:t>Commitment, saved time and money joining</a:t>
            </a:r>
            <a:r>
              <a:rPr lang="en-US" b="0" baseline="0" dirty="0" smtClean="0"/>
              <a:t> forces, applications up more than staffing.</a:t>
            </a:r>
          </a:p>
          <a:p>
            <a:r>
              <a:rPr lang="en-US" b="0" baseline="0" dirty="0" smtClean="0"/>
              <a:t>Evaluating staffing needs and forecasting applications for 2019-21 biennium.</a:t>
            </a:r>
          </a:p>
          <a:p>
            <a:r>
              <a:rPr lang="en-US" b="0" baseline="0" dirty="0" smtClean="0"/>
              <a:t>Onsite digitization and electronic records management system.</a:t>
            </a:r>
            <a:endParaRPr lang="en-US" b="0" dirty="0" smtClean="0"/>
          </a:p>
          <a:p>
            <a:r>
              <a:rPr lang="en-US" b="0" dirty="0" smtClean="0"/>
              <a:t>Close</a:t>
            </a:r>
          </a:p>
          <a:p>
            <a:r>
              <a:rPr lang="en-US" b="0" dirty="0" smtClean="0"/>
              <a:t>Questions?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RON: </a:t>
            </a:r>
            <a:r>
              <a:rPr lang="en-US" sz="1200" kern="1200" baseline="0" dirty="0" smtClean="0">
                <a:solidFill>
                  <a:schemeClr val="tx1"/>
                </a:solidFill>
                <a:effectLst/>
                <a:latin typeface="+mn-lt"/>
                <a:ea typeface="+mn-ea"/>
                <a:cs typeface="+mn-cs"/>
              </a:rPr>
              <a:t>Thank you Mike, if there are no further questions for Mike I’ll turn it over to Adam now for an overview on how we determine our budget.</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7</a:t>
            </a:fld>
            <a:endParaRPr lang="en-US" dirty="0"/>
          </a:p>
        </p:txBody>
      </p:sp>
    </p:spTree>
    <p:extLst>
      <p:ext uri="{BB962C8B-B14F-4D97-AF65-F5344CB8AC3E}">
        <p14:creationId xmlns:p14="http://schemas.microsoft.com/office/powerpoint/2010/main" val="3042838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rtl="0" eaLnBrk="1" fontAlgn="t" latinLnBrk="0" hangingPunct="1">
              <a:spcBef>
                <a:spcPts val="0"/>
              </a:spcBef>
              <a:spcAft>
                <a:spcPts val="0"/>
              </a:spcAft>
            </a:pPr>
            <a:r>
              <a:rPr lang="en-US" dirty="0" smtClean="0"/>
              <a:t>[September 11, 2017 (AC): Should we remove</a:t>
            </a:r>
            <a:r>
              <a:rPr lang="en-US" baseline="0" dirty="0" smtClean="0"/>
              <a:t> this slide since it is covered by the pie chart on the next page?]</a:t>
            </a:r>
            <a:endParaRPr lang="en-US" dirty="0" smtClean="0"/>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Thank you Ron and thank you members of the commission and director Whitman. </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Key</a:t>
            </a:r>
            <a:r>
              <a:rPr lang="en-US" baseline="0" dirty="0" smtClean="0"/>
              <a:t> Question: </a:t>
            </a:r>
            <a:r>
              <a:rPr lang="en-US" dirty="0" smtClean="0"/>
              <a:t>Will it be enough to support the program?</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Visual</a:t>
            </a:r>
            <a:r>
              <a:rPr lang="en-US" baseline="0" dirty="0" smtClean="0"/>
              <a:t> Idea: Pie chart and companion Onsite (100%) </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extLst>
      <p:ext uri="{BB962C8B-B14F-4D97-AF65-F5344CB8AC3E}">
        <p14:creationId xmlns:p14="http://schemas.microsoft.com/office/powerpoint/2010/main" val="2905092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a:t>
            </a:r>
            <a:r>
              <a:rPr lang="en-US" baseline="0" dirty="0" smtClean="0"/>
              <a:t> you, Mike and Ron, Members of the Commission, and Director Whitman.</a:t>
            </a:r>
          </a:p>
          <a:p>
            <a:endParaRPr lang="en-US" baseline="0" dirty="0" smtClean="0"/>
          </a:p>
          <a:p>
            <a:r>
              <a:rPr lang="en-US" baseline="0" dirty="0" smtClean="0"/>
              <a:t>I am going to briefly describe some basic budget information about our Wastewater Permitting sub-program and our Onsite sub-program.  Operationally, we treat these two sub-programs separately.  The operating sub-programs have separate funding sources. I will begin by describing the Wastewater Permitting sub-program.</a:t>
            </a:r>
          </a:p>
          <a:p>
            <a:endParaRPr lang="en-US" baseline="0" dirty="0" smtClean="0"/>
          </a:p>
          <a:p>
            <a:r>
              <a:rPr lang="en-US" baseline="0" dirty="0" smtClean="0"/>
              <a:t>The total budget for the Wastewater Permitting sub-program is approximately $22 million.</a:t>
            </a:r>
            <a:endParaRPr lang="en-US" dirty="0" smtClean="0"/>
          </a:p>
          <a:p>
            <a:endParaRPr lang="en-US" dirty="0" smtClean="0"/>
          </a:p>
          <a:p>
            <a:r>
              <a:rPr lang="en-US" dirty="0" smtClean="0"/>
              <a:t>By longstanding agreement with stakeholders,</a:t>
            </a:r>
            <a:r>
              <a:rPr lang="en-US" baseline="0" dirty="0" smtClean="0"/>
              <a:t> DEQ tries to maintain a funding balance of 60% fees and 40% public funds.  Public funds include state General Fund, Federal Fund, and Lottery Fund.  Lottery Fund was added to the Wastewater Permitting budget in the 2017-19 Legislatively Adopted Budget in support of Policy Option Package 125.</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9</a:t>
            </a:fld>
            <a:endParaRPr lang="en-US" dirty="0"/>
          </a:p>
        </p:txBody>
      </p:sp>
    </p:spTree>
    <p:extLst>
      <p:ext uri="{BB962C8B-B14F-4D97-AF65-F5344CB8AC3E}">
        <p14:creationId xmlns:p14="http://schemas.microsoft.com/office/powerpoint/2010/main" val="4292908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30"/>
            <a:ext cx="7772400" cy="1470025"/>
          </a:xfrm>
          <a:prstGeom prst="rect">
            <a:avLst/>
          </a:prstGeom>
        </p:spPr>
        <p:txBody>
          <a:bodyPr lIns="91425" tIns="45713" rIns="91425" bIns="45713"/>
          <a:lstStyle>
            <a:lvl1pPr>
              <a:defRPr sz="4800">
                <a:latin typeface="+mj-lt"/>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3"/>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4"/>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9" y="1600203"/>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438404"/>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2"/>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extLst>
      <p:ext uri="{BB962C8B-B14F-4D97-AF65-F5344CB8AC3E}">
        <p14:creationId xmlns:p14="http://schemas.microsoft.com/office/powerpoint/2010/main" val="236095345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0DB2F-6990-4BB2-AECC-6C3C4E146938}" type="datetimeFigureOut">
              <a:rPr lang="en-US" smtClean="0"/>
              <a:pPr/>
              <a:t>9/11/2017</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F422A5-5C78-4281-B011-BAEAC27A7CD8}" type="datetimeFigureOut">
              <a:rPr lang="en-US" smtClean="0"/>
              <a:pPr/>
              <a:t>9/11/2017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621030-F658-466E-ADB6-002C2EDA141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0DB2F-6990-4BB2-AECC-6C3C4E146938}" type="datetimeFigureOut">
              <a:rPr lang="en-US" smtClean="0"/>
              <a:pPr/>
              <a:t>9/11/2017</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0DB2F-6990-4BB2-AECC-6C3C4E146938}" type="datetimeFigureOut">
              <a:rPr lang="en-US" smtClean="0"/>
              <a:pPr/>
              <a:t>9/11/2017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3C456-CFC3-4674-83B9-34DB1ABF1F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700" r:id="rId12"/>
    <p:sldLayoutId id="2147483753" r:id="rId13"/>
    <p:sldLayoutId id="2147483651" r:id="rId14"/>
    <p:sldLayoutId id="2147483653" r:id="rId15"/>
    <p:sldLayoutId id="2147483654" r:id="rId16"/>
    <p:sldLayoutId id="2147483658" r:id="rId17"/>
    <p:sldLayoutId id="2147483674" r:id="rId18"/>
    <p:sldLayoutId id="2147483768" r:id="rId19"/>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4.xml"/><Relationship Id="rId1" Type="http://schemas.openxmlformats.org/officeDocument/2006/relationships/slideLayout" Target="../slideLayouts/slideLayout13.xml"/><Relationship Id="rId5" Type="http://schemas.openxmlformats.org/officeDocument/2006/relationships/image" Target="../media/image5.emf"/><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WQ Permitting Divisions 45 and 71 Update</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Sept. 13, 2017</a:t>
            </a:r>
          </a:p>
          <a:p>
            <a:pPr algn="r">
              <a:lnSpc>
                <a:spcPct val="110000"/>
              </a:lnSpc>
              <a:spcBef>
                <a:spcPts val="0"/>
              </a:spcBef>
            </a:pPr>
            <a:r>
              <a:rPr lang="en-US" sz="2800" dirty="0" smtClean="0">
                <a:latin typeface="Arial" pitchFamily="34" charset="0"/>
                <a:cs typeface="Arial" pitchFamily="34" charset="0"/>
              </a:rPr>
              <a:t>Bend, OR</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68303025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2803211370"/>
              </p:ext>
            </p:extLst>
          </p:nvPr>
        </p:nvGraphicFramePr>
        <p:xfrm>
          <a:off x="478971" y="406400"/>
          <a:ext cx="8127999" cy="60234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725688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7900" y="482600"/>
            <a:ext cx="7162800" cy="4724400"/>
          </a:xfrm>
        </p:spPr>
        <p:txBody>
          <a:bodyPr>
            <a:normAutofit/>
          </a:bodyPr>
          <a:lstStyle/>
          <a:p>
            <a:pPr algn="l"/>
            <a:r>
              <a:rPr lang="en-US" sz="3600" b="1" dirty="0" smtClean="0">
                <a:solidFill>
                  <a:schemeClr val="tx1"/>
                </a:solidFill>
                <a:latin typeface="Arial" pitchFamily="34" charset="0"/>
                <a:cs typeface="Arial" pitchFamily="34" charset="0"/>
              </a:rPr>
              <a:t>WQ Permitting Budget Analysis</a:t>
            </a:r>
          </a:p>
          <a:p>
            <a:pPr lvl="0" algn="l">
              <a:lnSpc>
                <a:spcPct val="80000"/>
              </a:lnSpc>
              <a:buClr>
                <a:srgbClr val="0000FF"/>
              </a:buClr>
            </a:pPr>
            <a:endParaRPr lang="en-US" sz="2800" dirty="0" smtClean="0">
              <a:solidFill>
                <a:prstClr val="black"/>
              </a:solidFill>
            </a:endParaRPr>
          </a:p>
          <a:p>
            <a:pPr lvl="0" algn="l">
              <a:lnSpc>
                <a:spcPct val="80000"/>
              </a:lnSpc>
              <a:buClr>
                <a:srgbClr val="0000FF"/>
              </a:buCl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820042557"/>
              </p:ext>
            </p:extLst>
          </p:nvPr>
        </p:nvGraphicFramePr>
        <p:xfrm>
          <a:off x="1701800" y="1602740"/>
          <a:ext cx="5092700" cy="2484119"/>
        </p:xfrm>
        <a:graphic>
          <a:graphicData uri="http://schemas.openxmlformats.org/drawingml/2006/table">
            <a:tbl>
              <a:tblPr firstRow="1" firstCol="1" bandRow="1"/>
              <a:tblGrid>
                <a:gridCol w="2546350"/>
                <a:gridCol w="2546350"/>
              </a:tblGrid>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Major Category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Amount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Personal Services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15,871,424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Services and Supplies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3,963,857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Capital Outlay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225,790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Special Payments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116,648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21029">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Indirect (for Other Fund and Federal Fund)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1,894,183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Total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22,071,901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735130829"/>
              </p:ext>
            </p:extLst>
          </p:nvPr>
        </p:nvGraphicFramePr>
        <p:xfrm>
          <a:off x="1701800" y="4381500"/>
          <a:ext cx="5092700" cy="1838677"/>
        </p:xfrm>
        <a:graphic>
          <a:graphicData uri="http://schemas.openxmlformats.org/drawingml/2006/table">
            <a:tbl>
              <a:tblPr firstRow="1" firstCol="1" bandRow="1"/>
              <a:tblGrid>
                <a:gridCol w="3839113"/>
                <a:gridCol w="1253587"/>
              </a:tblGrid>
              <a:tr h="317500">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Budget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Cost per FTE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2015-17 Legislatively Adopted Budget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288,693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2017-19 Leg. Adopted Budget (modified CSL)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307,496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51933">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Percent </a:t>
                      </a:r>
                      <a:r>
                        <a:rPr lang="en-US" sz="1400" b="1" dirty="0" smtClean="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increase (over a 2 year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6.51%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Tree>
    <p:extLst>
      <p:ext uri="{BB962C8B-B14F-4D97-AF65-F5344CB8AC3E}">
        <p14:creationId xmlns:p14="http://schemas.microsoft.com/office/powerpoint/2010/main" val="338713037"/>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162470591"/>
              </p:ext>
            </p:extLst>
          </p:nvPr>
        </p:nvGraphicFramePr>
        <p:xfrm>
          <a:off x="667657" y="609600"/>
          <a:ext cx="7721600" cy="558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84267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094053834"/>
              </p:ext>
            </p:extLst>
          </p:nvPr>
        </p:nvGraphicFramePr>
        <p:xfrm>
          <a:off x="580571" y="478971"/>
          <a:ext cx="7924800" cy="57331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978672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t="12837" r="2204" b="76127"/>
          <a:stretch/>
        </p:blipFill>
        <p:spPr>
          <a:xfrm>
            <a:off x="982217" y="1619758"/>
            <a:ext cx="7157477" cy="1124339"/>
          </a:xfrm>
          <a:prstGeom prst="rect">
            <a:avLst/>
          </a:prstGeom>
        </p:spPr>
      </p:pic>
      <p:sp>
        <p:nvSpPr>
          <p:cNvPr id="3" name="Rectangle 2"/>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Onsite Septic Fees</a:t>
            </a:r>
            <a:endParaRPr lang="en-US" sz="3600" b="1" dirty="0"/>
          </a:p>
        </p:txBody>
      </p:sp>
      <p:pic>
        <p:nvPicPr>
          <p:cNvPr id="4" name="Picture 3"/>
          <p:cNvPicPr>
            <a:picLocks noChangeAspect="1"/>
          </p:cNvPicPr>
          <p:nvPr/>
        </p:nvPicPr>
        <p:blipFill rotWithShape="1">
          <a:blip r:embed="rId4"/>
          <a:srcRect r="5423" b="87689"/>
          <a:stretch/>
        </p:blipFill>
        <p:spPr>
          <a:xfrm>
            <a:off x="885194" y="2864476"/>
            <a:ext cx="7229100" cy="1328621"/>
          </a:xfrm>
          <a:prstGeom prst="rect">
            <a:avLst/>
          </a:prstGeom>
        </p:spPr>
      </p:pic>
      <p:pic>
        <p:nvPicPr>
          <p:cNvPr id="7" name="Picture 6"/>
          <p:cNvPicPr>
            <a:picLocks noChangeAspect="1"/>
          </p:cNvPicPr>
          <p:nvPr/>
        </p:nvPicPr>
        <p:blipFill>
          <a:blip r:embed="rId5"/>
          <a:stretch>
            <a:fillRect/>
          </a:stretch>
        </p:blipFill>
        <p:spPr>
          <a:xfrm>
            <a:off x="1191030" y="4193097"/>
            <a:ext cx="7443116" cy="2229308"/>
          </a:xfrm>
          <a:prstGeom prst="rect">
            <a:avLst/>
          </a:prstGeom>
        </p:spPr>
      </p:pic>
    </p:spTree>
    <p:extLst>
      <p:ext uri="{BB962C8B-B14F-4D97-AF65-F5344CB8AC3E}">
        <p14:creationId xmlns:p14="http://schemas.microsoft.com/office/powerpoint/2010/main" val="3588303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a:solidFill>
                  <a:prstClr val="black"/>
                </a:solidFill>
              </a:rPr>
              <a:t>I</a:t>
            </a:r>
            <a:r>
              <a:rPr lang="en-US" sz="2800" dirty="0" smtClean="0">
                <a:solidFill>
                  <a:prstClr val="black"/>
                </a:solidFill>
              </a:rPr>
              <a:t>ndividual </a:t>
            </a:r>
            <a:r>
              <a:rPr lang="en-US" sz="2800" dirty="0">
                <a:solidFill>
                  <a:prstClr val="black"/>
                </a:solidFill>
              </a:rPr>
              <a:t>and general </a:t>
            </a:r>
            <a:r>
              <a:rPr lang="en-US" sz="2800" dirty="0" smtClean="0">
                <a:solidFill>
                  <a:prstClr val="black"/>
                </a:solidFill>
              </a:rPr>
              <a:t>water quality permit holders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smtClean="0">
                <a:solidFill>
                  <a:prstClr val="black"/>
                </a:solidFill>
              </a:rPr>
              <a:t>Onsite Septic operators, service providers, installers and homeowners.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endParaRPr lang="en-US" sz="2800" dirty="0">
              <a:solidFill>
                <a:prstClr val="black"/>
              </a:solidFill>
            </a:endParaRPr>
          </a:p>
          <a:p>
            <a:pPr lvl="0" algn="l">
              <a:lnSpc>
                <a:spcPct val="90000"/>
              </a:lnSpc>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814669260"/>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Rulemaking key proposals:</a:t>
            </a:r>
          </a:p>
          <a:p>
            <a:pPr marL="514350" indent="-514350">
              <a:buAutoNum type="arabicPeriod"/>
            </a:pPr>
            <a:r>
              <a:rPr lang="en-US" dirty="0" smtClean="0"/>
              <a:t>3 percent permit fee increase</a:t>
            </a:r>
          </a:p>
          <a:p>
            <a:pPr marL="514350" indent="-514350">
              <a:buAutoNum type="arabicPeriod"/>
            </a:pPr>
            <a:r>
              <a:rPr lang="en-US" dirty="0" smtClean="0"/>
              <a:t>3 percent Onsite fee increase</a:t>
            </a:r>
          </a:p>
          <a:p>
            <a:pPr marL="514350" indent="-514350">
              <a:buAutoNum type="arabicPeriod"/>
            </a:pPr>
            <a:r>
              <a:rPr lang="en-US" dirty="0" smtClean="0"/>
              <a:t>Underground Injection Control Fees </a:t>
            </a:r>
          </a:p>
          <a:p>
            <a:pPr marL="514350" indent="-514350">
              <a:buAutoNum type="arabicPeriod"/>
            </a:pPr>
            <a:r>
              <a:rPr lang="en-US" dirty="0" err="1" smtClean="0"/>
              <a:t>eReporting</a:t>
            </a:r>
            <a:r>
              <a:rPr lang="en-US" dirty="0" smtClean="0"/>
              <a:t> waiver</a:t>
            </a:r>
          </a:p>
          <a:p>
            <a:pPr marL="514350" indent="-514350">
              <a:buAutoNum type="arabicPeriod"/>
            </a:pPr>
            <a:r>
              <a:rPr lang="en-US" dirty="0" smtClean="0"/>
              <a:t>Environmental management plans</a:t>
            </a:r>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1347514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sz="2400" i="1" dirty="0" smtClean="0"/>
              <a:t>(</a:t>
            </a:r>
            <a:r>
              <a:rPr lang="en-US" sz="2400" i="1" dirty="0"/>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2400" dirty="0"/>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285011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7381325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549" y="1435033"/>
            <a:ext cx="8801100" cy="3970318"/>
          </a:xfrm>
          <a:prstGeom prst="rect">
            <a:avLst/>
          </a:prstGeom>
          <a:noFill/>
        </p:spPr>
        <p:txBody>
          <a:bodyPr wrap="square" rtlCol="0">
            <a:spAutoFit/>
          </a:bodyPr>
          <a:lstStyle/>
          <a:p>
            <a:pPr marL="342900" indent="-342900">
              <a:buFont typeface="Arial" panose="020B0604020202020204" pitchFamily="34" charset="0"/>
              <a:buChar char="•"/>
            </a:pPr>
            <a:r>
              <a:rPr lang="en-US" sz="2800" dirty="0"/>
              <a:t>Individual permits and general </a:t>
            </a:r>
            <a:r>
              <a:rPr lang="en-US" sz="2800" dirty="0" smtClean="0"/>
              <a:t>permits</a:t>
            </a:r>
          </a:p>
          <a:p>
            <a:endParaRPr lang="en-US" sz="2800" dirty="0"/>
          </a:p>
          <a:p>
            <a:pPr marL="342900" indent="-342900">
              <a:buFont typeface="Arial" panose="020B0604020202020204" pitchFamily="34" charset="0"/>
              <a:buChar char="•"/>
            </a:pPr>
            <a:r>
              <a:rPr lang="en-US" sz="2800" dirty="0" smtClean="0"/>
              <a:t>Permitted Sources: </a:t>
            </a:r>
          </a:p>
          <a:p>
            <a:pPr marL="800026" lvl="1" indent="-342900">
              <a:buFont typeface="Arial" panose="020B0604020202020204" pitchFamily="34" charset="0"/>
              <a:buChar char="•"/>
            </a:pPr>
            <a:r>
              <a:rPr lang="en-US" sz="2800" dirty="0" smtClean="0"/>
              <a:t>Municipal and Domestic </a:t>
            </a:r>
          </a:p>
          <a:p>
            <a:pPr marL="800026" lvl="1" indent="-342900">
              <a:buFont typeface="Arial" panose="020B0604020202020204" pitchFamily="34" charset="0"/>
              <a:buChar char="•"/>
            </a:pPr>
            <a:r>
              <a:rPr lang="en-US" sz="2800" dirty="0" smtClean="0"/>
              <a:t>Industrial </a:t>
            </a:r>
          </a:p>
          <a:p>
            <a:pPr marL="800026" lvl="1" indent="-342900">
              <a:buFont typeface="Arial" panose="020B0604020202020204" pitchFamily="34" charset="0"/>
              <a:buChar char="•"/>
            </a:pPr>
            <a:r>
              <a:rPr lang="en-US" sz="2800" dirty="0" smtClean="0"/>
              <a:t>Stormwater</a:t>
            </a:r>
          </a:p>
          <a:p>
            <a:pPr marL="1257152" lvl="2" indent="-342900">
              <a:buFont typeface="Arial" panose="020B0604020202020204" pitchFamily="34" charset="0"/>
              <a:buChar char="•"/>
            </a:pPr>
            <a:r>
              <a:rPr lang="en-US" sz="2800" dirty="0" smtClean="0"/>
              <a:t>Municipal, construction and industrial</a:t>
            </a:r>
          </a:p>
          <a:p>
            <a:pPr marL="800026" lvl="1" indent="-342900">
              <a:buFont typeface="Arial" panose="020B0604020202020204" pitchFamily="34" charset="0"/>
              <a:buChar char="•"/>
            </a:pPr>
            <a:r>
              <a:rPr lang="en-US" sz="2800" dirty="0" smtClean="0"/>
              <a:t>Other</a:t>
            </a:r>
          </a:p>
          <a:p>
            <a:pPr marL="342900" indent="-342900">
              <a:buFont typeface="Arial" panose="020B0604020202020204" pitchFamily="34" charset="0"/>
              <a:buChar char="•"/>
            </a:pPr>
            <a:endParaRPr lang="en-US" sz="2800" dirty="0"/>
          </a:p>
        </p:txBody>
      </p:sp>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Water Quality Permitting</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03222616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NPDES Permit Universe</a:t>
            </a:r>
            <a:endParaRPr lang="en-US" sz="3600" b="1" dirty="0"/>
          </a:p>
        </p:txBody>
      </p:sp>
      <p:graphicFrame>
        <p:nvGraphicFramePr>
          <p:cNvPr id="5" name="Chart 4"/>
          <p:cNvGraphicFramePr>
            <a:graphicFrameLocks/>
          </p:cNvGraphicFramePr>
          <p:nvPr>
            <p:extLst>
              <p:ext uri="{D42A27DB-BD31-4B8C-83A1-F6EECF244321}">
                <p14:modId xmlns:p14="http://schemas.microsoft.com/office/powerpoint/2010/main" val="2293668992"/>
              </p:ext>
            </p:extLst>
          </p:nvPr>
        </p:nvGraphicFramePr>
        <p:xfrm>
          <a:off x="855786" y="1581149"/>
          <a:ext cx="7784122" cy="4936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15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WPCF Permit Universe</a:t>
            </a:r>
            <a:endParaRPr lang="en-US" sz="3600" b="1" dirty="0"/>
          </a:p>
        </p:txBody>
      </p:sp>
      <p:graphicFrame>
        <p:nvGraphicFramePr>
          <p:cNvPr id="7" name="Chart 6"/>
          <p:cNvGraphicFramePr>
            <a:graphicFrameLocks/>
          </p:cNvGraphicFramePr>
          <p:nvPr>
            <p:extLst>
              <p:ext uri="{D42A27DB-BD31-4B8C-83A1-F6EECF244321}">
                <p14:modId xmlns:p14="http://schemas.microsoft.com/office/powerpoint/2010/main" val="1918957374"/>
              </p:ext>
            </p:extLst>
          </p:nvPr>
        </p:nvGraphicFramePr>
        <p:xfrm>
          <a:off x="406400" y="1709737"/>
          <a:ext cx="8115300" cy="4856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96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Septic</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Permitting &amp;</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Service</a:t>
            </a:r>
            <a:r>
              <a:rPr kumimoji="0" lang="en-US" sz="3600" b="1" i="0" u="none" strike="noStrike" kern="1200" cap="none" spc="0" normalizeH="0" noProof="0" dirty="0" smtClean="0">
                <a:ln>
                  <a:noFill/>
                </a:ln>
                <a:solidFill>
                  <a:schemeClr val="tx1"/>
                </a:solidFill>
                <a:effectLst/>
                <a:uLnTx/>
                <a:uFillTx/>
                <a:latin typeface="+mj-lt"/>
                <a:ea typeface="+mj-ea"/>
                <a:cs typeface="+mj-cs"/>
              </a:rPr>
              <a:t> Fees</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832338" y="1939126"/>
            <a:ext cx="7476866" cy="2677656"/>
          </a:xfrm>
          <a:prstGeom prst="rect">
            <a:avLst/>
          </a:prstGeom>
          <a:noFill/>
        </p:spPr>
        <p:txBody>
          <a:bodyPr wrap="square" rtlCol="0">
            <a:spAutoFit/>
          </a:bodyPr>
          <a:lstStyle/>
          <a:p>
            <a:pPr marL="342900" indent="-342900">
              <a:buFont typeface="Arial" panose="020B0604020202020204" pitchFamily="34" charset="0"/>
              <a:buChar char="•"/>
            </a:pPr>
            <a:r>
              <a:rPr lang="en-US" sz="2800" dirty="0" smtClean="0"/>
              <a:t>Onsite WPCF Permits</a:t>
            </a:r>
          </a:p>
          <a:p>
            <a:endParaRPr lang="en-US" sz="2800" dirty="0"/>
          </a:p>
          <a:p>
            <a:pPr marL="342900" indent="-342900">
              <a:buFont typeface="Arial" panose="020B0604020202020204" pitchFamily="34" charset="0"/>
              <a:buChar char="•"/>
            </a:pPr>
            <a:r>
              <a:rPr lang="en-US" sz="2800" dirty="0" smtClean="0"/>
              <a:t>Onsite non-permit related fees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smtClean="0"/>
              <a:t>Proposing incremental fee increases</a:t>
            </a:r>
          </a:p>
          <a:p>
            <a:pPr marL="342900" indent="-3429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293569526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633785" y="332707"/>
            <a:ext cx="8450826" cy="1599332"/>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Program DEQ-run counties</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and Local Government-run counties</a:t>
            </a:r>
          </a:p>
        </p:txBody>
      </p:sp>
      <p:pic>
        <p:nvPicPr>
          <p:cNvPr id="2" name="Picture 1"/>
          <p:cNvPicPr>
            <a:picLocks noChangeAspect="1"/>
          </p:cNvPicPr>
          <p:nvPr/>
        </p:nvPicPr>
        <p:blipFill>
          <a:blip r:embed="rId3"/>
          <a:stretch>
            <a:fillRect/>
          </a:stretch>
        </p:blipFill>
        <p:spPr>
          <a:xfrm>
            <a:off x="1360242" y="1446570"/>
            <a:ext cx="6997912" cy="5411430"/>
          </a:xfrm>
          <a:prstGeom prst="rect">
            <a:avLst/>
          </a:prstGeom>
        </p:spPr>
      </p:pic>
    </p:spTree>
    <p:extLst>
      <p:ext uri="{BB962C8B-B14F-4D97-AF65-F5344CB8AC3E}">
        <p14:creationId xmlns:p14="http://schemas.microsoft.com/office/powerpoint/2010/main" val="182507565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xmlns:lc="http://schemas.openxmlformats.org/drawingml/2006/lockedCanvas" xmlns="" id="{194AD1CB-52DE-4387-8AC9-4BD67AEDD789}"/>
              </a:ext>
            </a:extLst>
          </p:cNvPr>
          <p:cNvGraphicFramePr>
            <a:graphicFrameLocks noGrp="1"/>
          </p:cNvGraphicFramePr>
          <p:nvPr/>
        </p:nvGraphicFramePr>
        <p:xfrm>
          <a:off x="240862" y="289034"/>
          <a:ext cx="8662276" cy="62799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900633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982503972"/>
              </p:ext>
            </p:extLst>
          </p:nvPr>
        </p:nvGraphicFramePr>
        <p:xfrm>
          <a:off x="685800" y="2442051"/>
          <a:ext cx="7734300" cy="3291840"/>
        </p:xfrm>
        <a:graphic>
          <a:graphicData uri="http://schemas.openxmlformats.org/drawingml/2006/table">
            <a:tbl>
              <a:tblPr/>
              <a:tblGrid>
                <a:gridCol w="4102135"/>
                <a:gridCol w="1811024"/>
                <a:gridCol w="1821141"/>
              </a:tblGrid>
              <a:tr h="314325">
                <a:tc gridSpan="3">
                  <a:txBody>
                    <a:bodyPr/>
                    <a:lstStyle/>
                    <a:p>
                      <a:pPr marL="571500" marR="11430" algn="ctr">
                        <a:spcBef>
                          <a:spcPts val="0"/>
                        </a:spcBef>
                        <a:spcAft>
                          <a:spcPts val="0"/>
                        </a:spcAft>
                      </a:pPr>
                      <a:r>
                        <a:rPr lang="en-US" sz="1400" b="1" dirty="0">
                          <a:effectLst/>
                          <a:latin typeface="Arial" panose="020B0604020202020204" pitchFamily="34" charset="0"/>
                          <a:ea typeface="Times New Roman" panose="02020603050405020304" pitchFamily="18" charset="0"/>
                        </a:rPr>
                        <a:t>Budget Comparison</a:t>
                      </a:r>
                      <a:endParaRPr lang="en-US" sz="1200" dirty="0">
                        <a:effectLst/>
                        <a:latin typeface="Times New Roman" panose="02020603050405020304" pitchFamily="18" charset="0"/>
                        <a:ea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hMerge="1">
                  <a:txBody>
                    <a:bodyPr/>
                    <a:lstStyle/>
                    <a:p>
                      <a:endParaRPr lang="en-US"/>
                    </a:p>
                  </a:txBody>
                  <a:tcPr/>
                </a:tc>
              </a:tr>
              <a:tr h="789305">
                <a:tc>
                  <a:txBody>
                    <a:bodyPr/>
                    <a:lstStyle/>
                    <a:p>
                      <a:pPr marL="571500" marR="11430">
                        <a:spcBef>
                          <a:spcPts val="0"/>
                        </a:spcBef>
                        <a:spcAft>
                          <a:spcPts val="0"/>
                        </a:spcAft>
                      </a:pPr>
                      <a:r>
                        <a:rPr lang="en-US" sz="1200" dirty="0">
                          <a:effectLst/>
                          <a:latin typeface="Times New Roman" panose="02020603050405020304" pitchFamily="18" charset="0"/>
                          <a:ea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gridSpan="2">
                  <a:txBody>
                    <a:bodyPr/>
                    <a:lstStyle/>
                    <a:p>
                      <a:pPr marL="0" marR="11430" algn="ctr">
                        <a:spcBef>
                          <a:spcPts val="0"/>
                        </a:spcBef>
                        <a:spcAft>
                          <a:spcPts val="0"/>
                        </a:spcAft>
                      </a:pPr>
                      <a:r>
                        <a:rPr lang="en-US" sz="1600" b="1" dirty="0" smtClean="0">
                          <a:effectLst/>
                          <a:latin typeface="Arial" panose="020B0604020202020204" pitchFamily="34" charset="0"/>
                          <a:ea typeface="Times New Roman" panose="02020603050405020304" pitchFamily="18" charset="0"/>
                        </a:rPr>
                        <a:t>2017-2019</a:t>
                      </a:r>
                      <a:endParaRPr lang="en-US" sz="1600" b="1" dirty="0">
                        <a:effectLst/>
                        <a:latin typeface="Times New Roman" panose="02020603050405020304" pitchFamily="18" charset="0"/>
                        <a:ea typeface="Times New Roman" panose="02020603050405020304" pitchFamily="18" charset="0"/>
                      </a:endParaRPr>
                    </a:p>
                    <a:p>
                      <a:pPr marL="0" marR="11430" algn="ctr">
                        <a:spcBef>
                          <a:spcPts val="0"/>
                        </a:spcBef>
                        <a:spcAft>
                          <a:spcPts val="0"/>
                        </a:spcAft>
                      </a:pPr>
                      <a:r>
                        <a:rPr lang="en-US" sz="1600" b="1" dirty="0">
                          <a:effectLst/>
                          <a:latin typeface="Arial" panose="020B0604020202020204" pitchFamily="34" charset="0"/>
                          <a:ea typeface="Times New Roman" panose="02020603050405020304" pitchFamily="18" charset="0"/>
                        </a:rPr>
                        <a:t>Legislatively Adopted Budget</a:t>
                      </a:r>
                      <a:endParaRPr lang="en-US" sz="1600" b="1" dirty="0">
                        <a:effectLst/>
                        <a:latin typeface="Times New Roman" panose="02020603050405020304" pitchFamily="18" charset="0"/>
                        <a:ea typeface="Times New Roman" panose="02020603050405020304" pitchFamily="18"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r>
              <a:tr h="415925">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Fees</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$12,785,975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57.9%</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44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General Fund</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$7,171,238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32.5%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Federal Funding</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$1,614,688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Program Costs Covered by Lottery Funds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$500,000</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2.3%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685">
                <a:tc gridSpan="3">
                  <a:txBody>
                    <a:bodyPr/>
                    <a:lstStyle/>
                    <a:p>
                      <a:pPr marL="571500" marR="11430" algn="ctr">
                        <a:spcBef>
                          <a:spcPts val="0"/>
                        </a:spcBef>
                        <a:spcAft>
                          <a:spcPts val="0"/>
                        </a:spcAft>
                      </a:pPr>
                      <a:r>
                        <a:rPr lang="en-US" sz="1400" i="1" dirty="0">
                          <a:effectLst/>
                          <a:latin typeface="Arial" panose="020B0604020202020204" pitchFamily="34" charset="0"/>
                          <a:ea typeface="Times New Roman" panose="02020603050405020304" pitchFamily="18" charset="0"/>
                          <a:cs typeface="Arial" panose="020B0604020202020204" pitchFamily="34" charset="0"/>
                        </a:rPr>
                        <a:t>Permit Fees Last Changed: Jan. 1, 2016</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c hMerge="1">
                  <a:txBody>
                    <a:bodyPr/>
                    <a:lstStyle/>
                    <a:p>
                      <a:endParaRPr lang="en-US"/>
                    </a:p>
                  </a:txBody>
                  <a:tcPr/>
                </a:tc>
              </a:tr>
            </a:tbl>
          </a:graphicData>
        </a:graphic>
      </p:graphicFrame>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Permit Fee Budget Analysis</a:t>
            </a:r>
            <a:endParaRPr lang="en-US" sz="3600" b="1" dirty="0"/>
          </a:p>
        </p:txBody>
      </p:sp>
    </p:spTree>
    <p:extLst>
      <p:ext uri="{BB962C8B-B14F-4D97-AF65-F5344CB8AC3E}">
        <p14:creationId xmlns:p14="http://schemas.microsoft.com/office/powerpoint/2010/main" val="2769338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631477274"/>
              </p:ext>
            </p:extLst>
          </p:nvPr>
        </p:nvGraphicFramePr>
        <p:xfrm>
          <a:off x="682171" y="580571"/>
          <a:ext cx="7794172" cy="57766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7224489"/>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Topic xmlns="$ListId:docs;">E - EQC Preparation</Topic>
    <Subtopic xmlns="$ListId:docs;">Presentation</Subtopic>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47354E74DB42F48B8A33DBE574C7C76" ma:contentTypeVersion="" ma:contentTypeDescription="Create a new document." ma:contentTypeScope="" ma:versionID="63f1bbdc56cc0beb0919c9e4b53e0449">
  <xsd:schema xmlns:xsd="http://www.w3.org/2001/XMLSchema" xmlns:xs="http://www.w3.org/2001/XMLSchema" xmlns:p="http://schemas.microsoft.com/office/2006/metadata/properties" xmlns:ns2="$ListId:docs;" targetNamespace="http://schemas.microsoft.com/office/2006/metadata/properties" ma:root="true" ma:fieldsID="4d97b0ac42d8abe8b5bd9b64daadd073"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Planning"/>
          <xsd:enumeration value="B - Stakeholder Involvement"/>
          <xsd:enumeration value="C - Fee Approval"/>
          <xsd:enumeration value="D - Public Notice"/>
          <xsd:enumeration value="E - EQC Preparation"/>
          <xsd:enumeration value="F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6E8CB9-6666-4B5C-83D0-DDF58C5B9DA1}">
  <ds:schemaRefs>
    <ds:schemaRef ds:uri="http://schemas.microsoft.com/office/2006/documentManagement/types"/>
    <ds:schemaRef ds:uri="http://purl.org/dc/dcmitype/"/>
    <ds:schemaRef ds:uri="http://www.w3.org/XML/1998/namespace"/>
    <ds:schemaRef ds:uri="http://purl.org/dc/elements/1.1/"/>
    <ds:schemaRef ds:uri="$ListId:docs;"/>
    <ds:schemaRef ds:uri="http://schemas.microsoft.com/office/2006/metadata/properties"/>
    <ds:schemaRef ds:uri="http://schemas.microsoft.com/office/infopath/2007/PartnerControls"/>
    <ds:schemaRef ds:uri="http://purl.org/dc/terms/"/>
    <ds:schemaRef ds:uri="http://schemas.openxmlformats.org/package/2006/metadata/core-properties"/>
  </ds:schemaRefs>
</ds:datastoreItem>
</file>

<file path=customXml/itemProps2.xml><?xml version="1.0" encoding="utf-8"?>
<ds:datastoreItem xmlns:ds="http://schemas.openxmlformats.org/officeDocument/2006/customXml" ds:itemID="{98D475A1-9E1D-4C5F-AC97-8DF715CD5A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1359C-3ACA-4B57-8AFE-5C0A874496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3204</Words>
  <Application>Microsoft Office PowerPoint</Application>
  <PresentationFormat>On-screen Show (4:3)</PresentationFormat>
  <Paragraphs>397</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Water Quality Permitting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Permit Fee Rulemaking Action Items </vt:lpstr>
      <vt:lpstr>Permit Fee Rulemaking Action Items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EQC Presentation for Sept. 13 Meeting</dc:title>
  <dc:creator/>
  <cp:lastModifiedBy/>
  <cp:revision>1</cp:revision>
  <dcterms:created xsi:type="dcterms:W3CDTF">2013-01-07T21:04:41Z</dcterms:created>
  <dcterms:modified xsi:type="dcterms:W3CDTF">2017-09-11T20:58:49Z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0x010100E47354E74DB42F48B8A33DBE574C7C76</vt:lpwstr>
  </property>
</Properties>
</file>