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77" r:id="rId4"/>
  </p:sldMasterIdLst>
  <p:notesMasterIdLst>
    <p:notesMasterId r:id="rId21"/>
  </p:notesMasterIdLst>
  <p:handoutMasterIdLst>
    <p:handoutMasterId r:id="rId22"/>
  </p:handoutMasterIdLst>
  <p:sldIdLst>
    <p:sldId id="1115" r:id="rId5"/>
    <p:sldId id="1105" r:id="rId6"/>
    <p:sldId id="1111" r:id="rId7"/>
    <p:sldId id="1126" r:id="rId8"/>
    <p:sldId id="1125" r:id="rId9"/>
    <p:sldId id="1128" r:id="rId10"/>
    <p:sldId id="1129" r:id="rId11"/>
    <p:sldId id="1134" r:id="rId12"/>
    <p:sldId id="1131" r:id="rId13"/>
    <p:sldId id="1130" r:id="rId14"/>
    <p:sldId id="1124" r:id="rId15"/>
    <p:sldId id="1132" r:id="rId16"/>
    <p:sldId id="1133" r:id="rId17"/>
    <p:sldId id="1117" r:id="rId18"/>
    <p:sldId id="1119" r:id="rId19"/>
    <p:sldId id="1123" r:id="rId20"/>
  </p:sldIdLst>
  <p:sldSz cx="9144000" cy="6858000" type="screen4x3"/>
  <p:notesSz cx="7010400" cy="9296400"/>
  <p:custDataLst>
    <p:tags r:id="rId23"/>
  </p:custDataLst>
  <p:defaultText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99"/>
    <a:srgbClr val="CCFFCC"/>
    <a:srgbClr val="FFFFCC"/>
    <a:srgbClr val="4EA4B8"/>
    <a:srgbClr val="008272"/>
    <a:srgbClr val="6095A6"/>
    <a:srgbClr val="299480"/>
    <a:srgbClr val="299497"/>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5" autoAdjust="0"/>
    <p:restoredTop sz="59162" autoAdjust="0"/>
  </p:normalViewPr>
  <p:slideViewPr>
    <p:cSldViewPr snapToGrid="0">
      <p:cViewPr varScale="1">
        <p:scale>
          <a:sx n="52" d="100"/>
          <a:sy n="52" d="100"/>
        </p:scale>
        <p:origin x="2635"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2952"/>
    </p:cViewPr>
  </p:sorterViewPr>
  <p:notesViewPr>
    <p:cSldViewPr snapToGrid="0">
      <p:cViewPr varScale="1">
        <p:scale>
          <a:sx n="97" d="100"/>
          <a:sy n="97" d="100"/>
        </p:scale>
        <p:origin x="3492" y="7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oleObject" Target="file:///\\deqhq1\acoutu\Excel%20Documents\Blue%20Ribbon\2017-19%20LAB%20Pie%20Charts%20for%20FY2017%20Fee%20Rulemakin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eqhq1\acoutu\Excel%20Documents\Blue%20Ribbon\2017-19%20LAB%20Pie%20Chart%20for%20FY2017%20Fee%20Rulemak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eqhq1\acoutu\Excel%20Documents\Blue%20Ribbon\2017-19%20LAB%20Pie%20Charts%20for%20FY2017%20Fee%20Rulemakin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eqhq1\acoutu\Excel%20Documents\Blue%20Ribbon\2017-19%20LAB%20Pie%20Chart%20for%20FY2017%20Fee%20Rulemaking.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solidFill>
              <a:ln>
                <a:noFill/>
              </a:ln>
              <a:effectLst>
                <a:outerShdw blurRad="63500" sx="102000" sy="102000" algn="ctr" rotWithShape="0">
                  <a:prstClr val="black">
                    <a:alpha val="20000"/>
                  </a:prstClr>
                </a:outerShdw>
              </a:effectLst>
            </c:spPr>
          </c:dPt>
          <c:dPt>
            <c:idx val="1"/>
            <c:bubble3D val="0"/>
            <c:spPr>
              <a:solidFill>
                <a:schemeClr val="accent5"/>
              </a:solidFill>
              <a:ln>
                <a:noFill/>
              </a:ln>
              <a:effectLst>
                <a:outerShdw blurRad="63500" sx="102000" sy="102000" algn="ctr" rotWithShape="0">
                  <a:prstClr val="black">
                    <a:alpha val="20000"/>
                  </a:prstClr>
                </a:outerShdw>
              </a:effectLst>
            </c:spPr>
          </c:dPt>
          <c:dPt>
            <c:idx val="2"/>
            <c:bubble3D val="0"/>
            <c:spPr>
              <a:solidFill>
                <a:schemeClr val="accent2">
                  <a:lumMod val="75000"/>
                </a:schemeClr>
              </a:solidFill>
              <a:ln>
                <a:noFill/>
              </a:ln>
              <a:effectLst>
                <a:outerShdw blurRad="63500" sx="102000" sy="102000" algn="ctr" rotWithShape="0">
                  <a:prstClr val="black">
                    <a:alpha val="20000"/>
                  </a:prstClr>
                </a:outerShdw>
              </a:effectLst>
            </c:spPr>
          </c:dPt>
          <c:dPt>
            <c:idx val="3"/>
            <c:bubble3D val="0"/>
            <c:spPr>
              <a:solidFill>
                <a:schemeClr val="accent6">
                  <a:lumMod val="60000"/>
                </a:schemeClr>
              </a:solidFill>
              <a:ln>
                <a:noFill/>
              </a:ln>
              <a:effectLst>
                <a:outerShdw blurRad="63500" sx="102000" sy="102000" algn="ctr" rotWithShape="0">
                  <a:prstClr val="black">
                    <a:alpha val="20000"/>
                  </a:prstClr>
                </a:outerShdw>
              </a:effectLst>
            </c:spPr>
          </c:dPt>
          <c:dLbls>
            <c:dLbl>
              <c:idx val="0"/>
              <c:layout>
                <c:manualLayout>
                  <c:x val="0.12534337958428429"/>
                  <c:y val="2.7181048245258004E-2"/>
                </c:manualLayout>
              </c:layout>
              <c:tx>
                <c:rich>
                  <a:bodyPr rot="0" spcFirstLastPara="1" vertOverflow="clip" horzOverflow="clip" vert="horz" wrap="square" lIns="38100" tIns="19050" rIns="38100" bIns="19050" anchor="ctr" anchorCtr="1">
                    <a:noAutofit/>
                  </a:bodyPr>
                  <a:lstStyle/>
                  <a:p>
                    <a:pPr>
                      <a:defRPr sz="1000" b="1" i="0" u="none" strike="noStrike" kern="1200" baseline="0">
                        <a:solidFill>
                          <a:schemeClr val="accent6"/>
                        </a:solidFill>
                        <a:latin typeface="+mn-lt"/>
                        <a:ea typeface="+mn-ea"/>
                        <a:cs typeface="+mn-cs"/>
                      </a:defRPr>
                    </a:pPr>
                    <a:fld id="{C8A035DE-EA4B-448A-8637-BEAEF0092EB0}" type="CATEGORYNAME">
                      <a:rPr lang="en-US" sz="1600"/>
                      <a:pPr>
                        <a:defRPr/>
                      </a:pPr>
                      <a:t>[CATEGORY NAME]</a:t>
                    </a:fld>
                    <a:r>
                      <a:rPr lang="en-US" sz="1600" baseline="0" dirty="0"/>
                      <a:t>, </a:t>
                    </a:r>
                    <a:fld id="{DFB85572-EDB2-419B-B314-716F3290E29E}" type="VALUE">
                      <a:rPr lang="en-US" sz="1600" baseline="0"/>
                      <a:pPr>
                        <a:defRPr/>
                      </a:pPr>
                      <a:t>[VALUE]</a:t>
                    </a:fld>
                    <a:r>
                      <a:rPr lang="en-US" sz="1600" baseline="0" dirty="0"/>
                      <a:t>, </a:t>
                    </a:r>
                    <a:fld id="{A50EFD90-03D7-47A3-8313-B6A39613F02B}" type="PERCENTAGE">
                      <a:rPr lang="en-US" sz="1600" baseline="0"/>
                      <a:pPr>
                        <a:defRPr/>
                      </a:pPr>
                      <a:t>[PERCENTAGE]</a:t>
                    </a:fld>
                    <a:endParaRPr lang="en-US" sz="1600" baseline="0" dirty="0"/>
                  </a:p>
                </c:rich>
              </c:tx>
              <c:spPr>
                <a:solidFill>
                  <a:sysClr val="window" lastClr="FFFFFF"/>
                </a:solidFill>
                <a:ln>
                  <a:noFill/>
                </a:ln>
                <a:effectLst/>
              </c:spPr>
              <c:txPr>
                <a:bodyPr rot="0" spcFirstLastPara="1" vertOverflow="clip" horzOverflow="clip" vert="horz" wrap="square" lIns="38100" tIns="19050" rIns="38100" bIns="19050" anchor="ctr" anchorCtr="1">
                  <a:noAutofit/>
                </a:bodyPr>
                <a:lstStyle/>
                <a:p>
                  <a:pPr>
                    <a:defRPr sz="1000" b="1" i="0" u="none" strike="noStrike" kern="1200" baseline="0">
                      <a:solidFill>
                        <a:schemeClr val="accent6"/>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7287481786303014"/>
                      <c:h val="0.11410017046838217"/>
                    </c:manualLayout>
                  </c15:layout>
                  <c15:dlblFieldTable/>
                  <c15:showDataLabelsRange val="0"/>
                </c:ext>
              </c:extLst>
            </c:dLbl>
            <c:dLbl>
              <c:idx val="1"/>
              <c:layout>
                <c:manualLayout>
                  <c:x val="8.8888888888888892E-2"/>
                  <c:y val="0.14814814814814814"/>
                </c:manualLayout>
              </c:layout>
              <c:tx>
                <c:rich>
                  <a:bodyPr rot="0" spcFirstLastPara="1" vertOverflow="clip" horzOverflow="clip" vert="horz" wrap="square" lIns="38100" tIns="19050" rIns="38100" bIns="19050" anchor="ctr" anchorCtr="1">
                    <a:noAutofit/>
                  </a:bodyPr>
                  <a:lstStyle/>
                  <a:p>
                    <a:pPr>
                      <a:defRPr sz="1000" b="1" i="0" u="none" strike="noStrike" kern="1200" baseline="0">
                        <a:solidFill>
                          <a:schemeClr val="accent6"/>
                        </a:solidFill>
                        <a:latin typeface="+mn-lt"/>
                        <a:ea typeface="+mn-ea"/>
                        <a:cs typeface="+mn-cs"/>
                      </a:defRPr>
                    </a:pPr>
                    <a:fld id="{414318FF-6A7A-4405-9D32-38C6E4EF63CD}" type="CATEGORYNAME">
                      <a:rPr lang="en-US" sz="1600"/>
                      <a:pPr>
                        <a:defRPr>
                          <a:solidFill>
                            <a:schemeClr val="accent6"/>
                          </a:solidFill>
                        </a:defRPr>
                      </a:pPr>
                      <a:t>[CATEGORY NAME]</a:t>
                    </a:fld>
                    <a:r>
                      <a:rPr lang="en-US" baseline="0" dirty="0"/>
                      <a:t>, </a:t>
                    </a:r>
                    <a:fld id="{ADA2AB76-1389-4D82-A91A-B14901CE2CC1}" type="VALUE">
                      <a:rPr lang="en-US" sz="1400" baseline="0"/>
                      <a:pPr>
                        <a:defRPr>
                          <a:solidFill>
                            <a:schemeClr val="accent6"/>
                          </a:solidFill>
                        </a:defRPr>
                      </a:pPr>
                      <a:t>[VALUE]</a:t>
                    </a:fld>
                    <a:r>
                      <a:rPr lang="en-US" sz="1400" baseline="0" dirty="0"/>
                      <a:t>, </a:t>
                    </a:r>
                    <a:fld id="{44A2DDE0-6795-4459-8740-F6E1183D5A53}" type="PERCENTAGE">
                      <a:rPr lang="en-US" sz="1400" baseline="0"/>
                      <a:pPr>
                        <a:defRPr>
                          <a:solidFill>
                            <a:schemeClr val="accent6"/>
                          </a:solidFill>
                        </a:defRPr>
                      </a:pPr>
                      <a:t>[PERCENTAGE]</a:t>
                    </a:fld>
                    <a:endParaRPr lang="en-US" sz="1400" baseline="0" dirty="0"/>
                  </a:p>
                </c:rich>
              </c:tx>
              <c:spPr>
                <a:solidFill>
                  <a:sysClr val="window" lastClr="FFFFFF"/>
                </a:solidFill>
                <a:ln>
                  <a:noFill/>
                </a:ln>
                <a:effectLst/>
              </c:spPr>
              <c:txPr>
                <a:bodyPr rot="0" spcFirstLastPara="1" vertOverflow="clip" horzOverflow="clip" vert="horz" wrap="square" lIns="38100" tIns="19050" rIns="38100" bIns="19050" anchor="ctr" anchorCtr="1">
                  <a:noAutofit/>
                </a:bodyPr>
                <a:lstStyle/>
                <a:p>
                  <a:pPr>
                    <a:defRPr sz="1000" b="1" i="0" u="none" strike="noStrike" kern="1200" baseline="0">
                      <a:solidFill>
                        <a:schemeClr val="accent6"/>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6998184601924757"/>
                      <c:h val="0.14039843977836103"/>
                    </c:manualLayout>
                  </c15:layout>
                  <c15:dlblFieldTable/>
                  <c15:showDataLabelsRange val="0"/>
                </c:ext>
              </c:extLst>
            </c:dLbl>
            <c:dLbl>
              <c:idx val="2"/>
              <c:layout>
                <c:manualLayout>
                  <c:x val="5.1760670812274001E-3"/>
                  <c:y val="5.5698920366912902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accent2">
                            <a:lumMod val="75000"/>
                          </a:schemeClr>
                        </a:solidFill>
                        <a:latin typeface="+mn-lt"/>
                        <a:ea typeface="+mn-ea"/>
                        <a:cs typeface="+mn-cs"/>
                      </a:defRPr>
                    </a:pPr>
                    <a:fld id="{DDC236E8-D597-4F0F-8E4F-90B4290BA234}" type="CATEGORYNAME">
                      <a:rPr lang="en-US" sz="1400">
                        <a:solidFill>
                          <a:schemeClr val="accent2">
                            <a:lumMod val="75000"/>
                          </a:schemeClr>
                        </a:solidFill>
                      </a:rPr>
                      <a:pPr>
                        <a:defRPr sz="1400">
                          <a:solidFill>
                            <a:schemeClr val="accent2">
                              <a:lumMod val="75000"/>
                            </a:schemeClr>
                          </a:solidFill>
                        </a:defRPr>
                      </a:pPr>
                      <a:t>[CATEGORY NAME]</a:t>
                    </a:fld>
                    <a:r>
                      <a:rPr lang="en-US" sz="1400" baseline="0">
                        <a:solidFill>
                          <a:schemeClr val="accent2">
                            <a:lumMod val="75000"/>
                          </a:schemeClr>
                        </a:solidFill>
                      </a:rPr>
                      <a:t> Permits, </a:t>
                    </a:r>
                    <a:fld id="{8C918A61-AE56-41AF-B8B3-6E7DA164ED5B}" type="VALUE">
                      <a:rPr lang="en-US" sz="1400" baseline="0">
                        <a:solidFill>
                          <a:schemeClr val="accent2">
                            <a:lumMod val="75000"/>
                          </a:schemeClr>
                        </a:solidFill>
                      </a:rPr>
                      <a:pPr>
                        <a:defRPr sz="1400">
                          <a:solidFill>
                            <a:schemeClr val="accent2">
                              <a:lumMod val="75000"/>
                            </a:schemeClr>
                          </a:solidFill>
                        </a:defRPr>
                      </a:pPr>
                      <a:t>[VALUE]</a:t>
                    </a:fld>
                    <a:r>
                      <a:rPr lang="en-US" sz="1400" baseline="0">
                        <a:solidFill>
                          <a:schemeClr val="accent2">
                            <a:lumMod val="75000"/>
                          </a:schemeClr>
                        </a:solidFill>
                      </a:rPr>
                      <a:t>, </a:t>
                    </a:r>
                    <a:fld id="{B735CFAD-38E9-499C-A5BE-DCABD1F41E47}" type="PERCENTAGE">
                      <a:rPr lang="en-US" sz="1400" baseline="0">
                        <a:solidFill>
                          <a:schemeClr val="accent2">
                            <a:lumMod val="75000"/>
                          </a:schemeClr>
                        </a:solidFill>
                      </a:rPr>
                      <a:pPr>
                        <a:defRPr sz="1400">
                          <a:solidFill>
                            <a:schemeClr val="accent2">
                              <a:lumMod val="75000"/>
                            </a:schemeClr>
                          </a:solidFill>
                        </a:defRPr>
                      </a:pPr>
                      <a:t>[PERCENTAGE]</a:t>
                    </a:fld>
                    <a:endParaRPr lang="en-US" sz="1400" baseline="0">
                      <a:solidFill>
                        <a:schemeClr val="accent2">
                          <a:lumMod val="75000"/>
                        </a:schemeClr>
                      </a:solidFill>
                    </a:endParaRPr>
                  </a:p>
                </c:rich>
              </c:tx>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2">
                          <a:lumMod val="7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239629994781113"/>
                      <c:h val="0.12813729469383334"/>
                    </c:manualLayout>
                  </c15:layout>
                  <c15:dlblFieldTable/>
                  <c15:showDataLabelsRange val="0"/>
                </c:ext>
              </c:extLst>
            </c:dLbl>
            <c:dLbl>
              <c:idx val="3"/>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6">
                          <a:lumMod val="60000"/>
                        </a:schemeClr>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spPr>
              <a:ln>
                <a:noFill/>
              </a:ln>
              <a:effectLst/>
            </c:sp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'Data-NPDES'!$A$2:$A$5</c:f>
              <c:strCache>
                <c:ptCount val="4"/>
                <c:pt idx="0">
                  <c:v>Individual Domestic</c:v>
                </c:pt>
                <c:pt idx="1">
                  <c:v>Individual Industrial </c:v>
                </c:pt>
                <c:pt idx="2">
                  <c:v>General</c:v>
                </c:pt>
                <c:pt idx="3">
                  <c:v>General Stormwater</c:v>
                </c:pt>
              </c:strCache>
            </c:strRef>
          </c:cat>
          <c:val>
            <c:numRef>
              <c:f>'Data-NPDES'!$B$2:$B$5</c:f>
              <c:numCache>
                <c:formatCode>General</c:formatCode>
                <c:ptCount val="4"/>
                <c:pt idx="0">
                  <c:v>221</c:v>
                </c:pt>
                <c:pt idx="1">
                  <c:v>130</c:v>
                </c:pt>
                <c:pt idx="2">
                  <c:v>812</c:v>
                </c:pt>
                <c:pt idx="3">
                  <c:v>2155</c:v>
                </c:pt>
              </c:numCache>
            </c:numRef>
          </c:val>
        </c:ser>
        <c:ser>
          <c:idx val="1"/>
          <c:order val="1"/>
          <c:dPt>
            <c:idx val="0"/>
            <c:bubble3D val="0"/>
            <c:spPr>
              <a:solidFill>
                <a:schemeClr val="accent6"/>
              </a:solidFill>
              <a:ln>
                <a:noFill/>
              </a:ln>
              <a:effectLst>
                <a:outerShdw blurRad="63500" sx="102000" sy="102000" algn="ctr" rotWithShape="0">
                  <a:prstClr val="black">
                    <a:alpha val="20000"/>
                  </a:prstClr>
                </a:outerShdw>
              </a:effectLst>
            </c:spPr>
          </c:dPt>
          <c:dPt>
            <c:idx val="1"/>
            <c:bubble3D val="0"/>
            <c:spPr>
              <a:solidFill>
                <a:schemeClr val="accent5"/>
              </a:solidFill>
              <a:ln>
                <a:noFill/>
              </a:ln>
              <a:effectLst>
                <a:outerShdw blurRad="63500" sx="102000" sy="102000" algn="ctr" rotWithShape="0">
                  <a:prstClr val="black">
                    <a:alpha val="20000"/>
                  </a:prstClr>
                </a:outerShdw>
              </a:effectLst>
            </c:spPr>
          </c:dPt>
          <c:dPt>
            <c:idx val="2"/>
            <c:bubble3D val="0"/>
            <c:spPr>
              <a:solidFill>
                <a:schemeClr val="accent4"/>
              </a:solidFill>
              <a:ln>
                <a:noFill/>
              </a:ln>
              <a:effectLst>
                <a:outerShdw blurRad="63500" sx="102000" sy="102000" algn="ctr" rotWithShape="0">
                  <a:prstClr val="black">
                    <a:alpha val="20000"/>
                  </a:prstClr>
                </a:outerShdw>
              </a:effectLst>
            </c:spPr>
          </c:dPt>
          <c:dPt>
            <c:idx val="3"/>
            <c:bubble3D val="0"/>
            <c:spPr>
              <a:solidFill>
                <a:schemeClr val="accent6">
                  <a:lumMod val="60000"/>
                </a:schemeClr>
              </a:solidFill>
              <a:ln>
                <a:noFill/>
              </a:ln>
              <a:effectLst>
                <a:outerShdw blurRad="63500" sx="102000" sy="102000" algn="ctr" rotWithShape="0">
                  <a:prstClr val="black">
                    <a:alpha val="20000"/>
                  </a:prstClr>
                </a:outerShdw>
              </a:effectLst>
            </c:spPr>
          </c:dPt>
          <c:dLbls>
            <c:dLbl>
              <c:idx val="0"/>
              <c:spPr>
                <a:solidFill>
                  <a:schemeClr val="lt1"/>
                </a:solidFill>
                <a:ln>
                  <a:solidFill>
                    <a:schemeClr val="accent6"/>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1"/>
              <c:spPr>
                <a:solidFill>
                  <a:schemeClr val="lt1"/>
                </a:solidFill>
                <a:ln>
                  <a:solidFill>
                    <a:schemeClr val="accent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2"/>
              <c:spPr>
                <a:solidFill>
                  <a:schemeClr val="lt1"/>
                </a:solidFill>
                <a:ln>
                  <a:solidFill>
                    <a:schemeClr val="accent4"/>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3"/>
              <c:spPr>
                <a:solidFill>
                  <a:schemeClr val="lt1"/>
                </a:solidFill>
                <a:ln>
                  <a:solidFill>
                    <a:schemeClr val="accent6">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spPr>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'Data-NPDES'!$A$2:$A$5</c:f>
              <c:strCache>
                <c:ptCount val="4"/>
                <c:pt idx="0">
                  <c:v>Individual Domestic</c:v>
                </c:pt>
                <c:pt idx="1">
                  <c:v>Individual Industrial </c:v>
                </c:pt>
                <c:pt idx="2">
                  <c:v>General</c:v>
                </c:pt>
                <c:pt idx="3">
                  <c:v>General Stormwater</c:v>
                </c:pt>
              </c:strCache>
            </c:strRef>
          </c:cat>
          <c:val>
            <c:numRef>
              <c:f>'Data-NPDES'!$C$2:$C$5</c:f>
              <c:numCache>
                <c:formatCode>0.00%</c:formatCode>
                <c:ptCount val="4"/>
                <c:pt idx="0">
                  <c:v>6.6606389391199519E-2</c:v>
                </c:pt>
                <c:pt idx="1">
                  <c:v>3.9180229053646778E-2</c:v>
                </c:pt>
                <c:pt idx="2">
                  <c:v>0.24472573839662448</c:v>
                </c:pt>
                <c:pt idx="3">
                  <c:v>0.64948764315852925</c:v>
                </c:pt>
              </c:numCache>
            </c:numRef>
          </c:val>
        </c:ser>
        <c:dLbls>
          <c:dLblPos val="outEnd"/>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C00000"/>
              </a:solidFill>
              <a:ln>
                <a:noFill/>
              </a:ln>
              <a:effectLst>
                <a:outerShdw blurRad="63500" sx="102000" sy="102000" algn="ctr" rotWithShape="0">
                  <a:prstClr val="black">
                    <a:alpha val="20000"/>
                  </a:prstClr>
                </a:outerShdw>
              </a:effectLst>
            </c:spPr>
          </c:dPt>
          <c:dPt>
            <c:idx val="1"/>
            <c:bubble3D val="0"/>
            <c:spPr>
              <a:solidFill>
                <a:schemeClr val="accent5"/>
              </a:solidFill>
              <a:ln>
                <a:noFill/>
              </a:ln>
              <a:effectLst>
                <a:outerShdw blurRad="63500" sx="102000" sy="102000" algn="ctr" rotWithShape="0">
                  <a:prstClr val="black">
                    <a:alpha val="20000"/>
                  </a:prstClr>
                </a:outerShdw>
              </a:effectLst>
            </c:spPr>
          </c:dPt>
          <c:dPt>
            <c:idx val="2"/>
            <c:bubble3D val="0"/>
            <c:spPr>
              <a:solidFill>
                <a:srgbClr val="FF0000"/>
              </a:solidFill>
              <a:ln>
                <a:noFill/>
              </a:ln>
              <a:effectLst>
                <a:outerShdw blurRad="63500" sx="102000" sy="102000" algn="ctr" rotWithShape="0">
                  <a:prstClr val="black">
                    <a:alpha val="20000"/>
                  </a:prstClr>
                </a:outerShdw>
              </a:effectLst>
            </c:spPr>
          </c:dPt>
          <c:dPt>
            <c:idx val="3"/>
            <c:bubble3D val="0"/>
            <c:spPr>
              <a:solidFill>
                <a:schemeClr val="accent6">
                  <a:lumMod val="60000"/>
                </a:schemeClr>
              </a:solidFill>
              <a:ln>
                <a:noFill/>
              </a:ln>
              <a:effectLst>
                <a:outerShdw blurRad="63500" sx="102000" sy="102000" algn="ctr" rotWithShape="0">
                  <a:prstClr val="black">
                    <a:alpha val="20000"/>
                  </a:prstClr>
                </a:outerShdw>
              </a:effectLst>
            </c:spPr>
          </c:dPt>
          <c:dPt>
            <c:idx val="4"/>
            <c:bubble3D val="0"/>
            <c:spPr>
              <a:solidFill>
                <a:schemeClr val="accent5">
                  <a:lumMod val="60000"/>
                </a:schemeClr>
              </a:solidFill>
              <a:ln>
                <a:noFill/>
              </a:ln>
              <a:effectLst>
                <a:outerShdw blurRad="63500" sx="102000" sy="102000" algn="ctr" rotWithShape="0">
                  <a:prstClr val="black">
                    <a:alpha val="20000"/>
                  </a:prstClr>
                </a:outerShdw>
              </a:effectLst>
            </c:spPr>
          </c:dPt>
          <c:dPt>
            <c:idx val="5"/>
            <c:bubble3D val="0"/>
            <c:spPr>
              <a:solidFill>
                <a:schemeClr val="accent4">
                  <a:lumMod val="60000"/>
                </a:schemeClr>
              </a:solidFill>
              <a:ln>
                <a:noFill/>
              </a:ln>
              <a:effectLst>
                <a:outerShdw blurRad="63500" sx="102000" sy="102000" algn="ctr" rotWithShape="0">
                  <a:prstClr val="black">
                    <a:alpha val="20000"/>
                  </a:prstClr>
                </a:outerShdw>
              </a:effectLst>
            </c:spPr>
          </c:dPt>
          <c:dLbls>
            <c:dLbl>
              <c:idx val="0"/>
              <c:layout>
                <c:manualLayout>
                  <c:x val="6.1898193897369572E-3"/>
                  <c:y val="2.2938635072716762E-4"/>
                </c:manualLayout>
              </c:layout>
              <c:tx>
                <c:rich>
                  <a:bodyPr rot="0" spcFirstLastPara="1" vertOverflow="clip" horzOverflow="clip" vert="horz" wrap="square" lIns="38100" tIns="19050" rIns="38100" bIns="19050" anchor="ctr" anchorCtr="1">
                    <a:spAutoFit/>
                  </a:bodyPr>
                  <a:lstStyle/>
                  <a:p>
                    <a:pPr>
                      <a:defRPr sz="1600" b="1" i="0" u="none" strike="noStrike" kern="1200" baseline="0">
                        <a:ln>
                          <a:noFill/>
                        </a:ln>
                        <a:solidFill>
                          <a:srgbClr val="C00000"/>
                        </a:solidFill>
                        <a:latin typeface="+mn-lt"/>
                        <a:ea typeface="+mn-ea"/>
                        <a:cs typeface="+mn-cs"/>
                      </a:defRPr>
                    </a:pPr>
                    <a:fld id="{DE07912F-5F93-47FE-9996-C02062BCCF20}" type="CATEGORYNAME">
                      <a:rPr lang="en-US" sz="1600">
                        <a:ln>
                          <a:noFill/>
                        </a:ln>
                        <a:solidFill>
                          <a:srgbClr val="C00000"/>
                        </a:solidFill>
                      </a:rPr>
                      <a:pPr>
                        <a:defRPr sz="1600">
                          <a:ln>
                            <a:noFill/>
                          </a:ln>
                          <a:solidFill>
                            <a:srgbClr val="C00000"/>
                          </a:solidFill>
                        </a:defRPr>
                      </a:pPr>
                      <a:t>[CATEGORY NAME]</a:t>
                    </a:fld>
                    <a:r>
                      <a:rPr lang="en-US" sz="1600" baseline="0" dirty="0">
                        <a:ln>
                          <a:noFill/>
                        </a:ln>
                        <a:solidFill>
                          <a:srgbClr val="C00000"/>
                        </a:solidFill>
                      </a:rPr>
                      <a:t>, </a:t>
                    </a:r>
                    <a:fld id="{36B1B805-80EE-4478-813D-9A954795905B}" type="VALUE">
                      <a:rPr lang="en-US" sz="1600" baseline="0">
                        <a:ln>
                          <a:noFill/>
                        </a:ln>
                        <a:solidFill>
                          <a:srgbClr val="C00000"/>
                        </a:solidFill>
                      </a:rPr>
                      <a:pPr>
                        <a:defRPr sz="1600">
                          <a:ln>
                            <a:noFill/>
                          </a:ln>
                          <a:solidFill>
                            <a:srgbClr val="C00000"/>
                          </a:solidFill>
                        </a:defRPr>
                      </a:pPr>
                      <a:t>[VALUE]</a:t>
                    </a:fld>
                    <a:r>
                      <a:rPr lang="en-US" sz="1600" baseline="0" dirty="0">
                        <a:ln>
                          <a:noFill/>
                        </a:ln>
                        <a:solidFill>
                          <a:srgbClr val="C00000"/>
                        </a:solidFill>
                      </a:rPr>
                      <a:t>, </a:t>
                    </a:r>
                    <a:fld id="{832645E5-9279-4529-BB9B-EAA8F865E459}" type="PERCENTAGE">
                      <a:rPr lang="en-US" sz="1600" baseline="0">
                        <a:ln>
                          <a:noFill/>
                        </a:ln>
                        <a:solidFill>
                          <a:srgbClr val="C00000"/>
                        </a:solidFill>
                      </a:rPr>
                      <a:pPr>
                        <a:defRPr sz="1600">
                          <a:ln>
                            <a:noFill/>
                          </a:ln>
                          <a:solidFill>
                            <a:srgbClr val="C00000"/>
                          </a:solidFill>
                        </a:defRPr>
                      </a:pPr>
                      <a:t>[PERCENTAGE]</a:t>
                    </a:fld>
                    <a:endParaRPr lang="en-US" sz="1600" baseline="0" dirty="0">
                      <a:ln>
                        <a:noFill/>
                      </a:ln>
                      <a:solidFill>
                        <a:srgbClr val="C00000"/>
                      </a:solidFill>
                    </a:endParaRPr>
                  </a:p>
                </c:rich>
              </c:tx>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ln>
                        <a:noFill/>
                      </a:ln>
                      <a:solidFill>
                        <a:srgbClr val="C00000"/>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3859832661762351"/>
                      <c:h val="0.110071470006258"/>
                    </c:manualLayout>
                  </c15:layout>
                  <c15:dlblFieldTable/>
                  <c15:showDataLabelsRange val="0"/>
                </c:ext>
              </c:extLst>
            </c:dLbl>
            <c:dLbl>
              <c:idx val="1"/>
              <c:layout>
                <c:manualLayout>
                  <c:x val="-5.5557403916059785E-3"/>
                  <c:y val="5.3543507497585963E-2"/>
                </c:manualLayout>
              </c:layout>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5"/>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3297918746072227"/>
                      <c:h val="0.11107081866897796"/>
                    </c:manualLayout>
                  </c15:layout>
                </c:ext>
              </c:extLst>
            </c:dLbl>
            <c:dLbl>
              <c:idx val="2"/>
              <c:layout>
                <c:manualLayout>
                  <c:x val="-2.0702253767574855E-2"/>
                  <c:y val="0.17049489483775565"/>
                </c:manualLayout>
              </c:layout>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rgbClr val="FF0000"/>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6167843456187689"/>
                      <c:h val="0.1626452818820126"/>
                    </c:manualLayout>
                  </c15:layout>
                </c:ext>
              </c:extLst>
            </c:dLbl>
            <c:dLbl>
              <c:idx val="3"/>
              <c:layout>
                <c:manualLayout>
                  <c:x val="-3.758980380588154E-2"/>
                  <c:y val="-0.30243442740579263"/>
                </c:manualLayout>
              </c:layout>
              <c:tx>
                <c:rich>
                  <a:bodyPr rot="0" spcFirstLastPara="1" vertOverflow="clip" horzOverflow="clip" vert="horz" wrap="square" lIns="38100" tIns="19050" rIns="38100" bIns="19050" anchor="ctr" anchorCtr="1">
                    <a:spAutoFit/>
                  </a:bodyPr>
                  <a:lstStyle/>
                  <a:p>
                    <a:pPr>
                      <a:defRPr sz="1600" b="1" i="0" u="none" strike="noStrike" kern="1200" baseline="0">
                        <a:solidFill>
                          <a:schemeClr val="accent6"/>
                        </a:solidFill>
                        <a:latin typeface="+mn-lt"/>
                        <a:ea typeface="+mn-ea"/>
                        <a:cs typeface="+mn-cs"/>
                      </a:defRPr>
                    </a:pPr>
                    <a:fld id="{389C8816-3B29-4765-B985-839BE21D8603}" type="CATEGORYNAME">
                      <a:rPr lang="en-US" sz="1600"/>
                      <a:pPr>
                        <a:defRPr sz="1600">
                          <a:solidFill>
                            <a:schemeClr val="accent6"/>
                          </a:solidFill>
                        </a:defRPr>
                      </a:pPr>
                      <a:t>[CATEGORY NAME]</a:t>
                    </a:fld>
                    <a:r>
                      <a:rPr lang="en-US" sz="1600"/>
                      <a:t> Permits</a:t>
                    </a:r>
                    <a:r>
                      <a:rPr lang="en-US" sz="1600" baseline="0"/>
                      <a:t>, </a:t>
                    </a:r>
                    <a:fld id="{2FE68D84-8BF5-4752-8A5B-19F8456DD6AF}" type="VALUE">
                      <a:rPr lang="en-US" sz="1600" baseline="0"/>
                      <a:pPr>
                        <a:defRPr sz="1600">
                          <a:solidFill>
                            <a:schemeClr val="accent6"/>
                          </a:solidFill>
                        </a:defRPr>
                      </a:pPr>
                      <a:t>[VALUE]</a:t>
                    </a:fld>
                    <a:r>
                      <a:rPr lang="en-US" sz="1600" baseline="0"/>
                      <a:t>, </a:t>
                    </a:r>
                    <a:fld id="{A6CD35F6-98D7-4386-A6B8-B83DE2F8CFC5}" type="PERCENTAGE">
                      <a:rPr lang="en-US" sz="1600" baseline="0"/>
                      <a:pPr>
                        <a:defRPr sz="1600">
                          <a:solidFill>
                            <a:schemeClr val="accent6"/>
                          </a:solidFill>
                        </a:defRPr>
                      </a:pPr>
                      <a:t>[PERCENTAGE]</a:t>
                    </a:fld>
                    <a:endParaRPr lang="en-US" sz="1600" baseline="0"/>
                  </a:p>
                </c:rich>
              </c:tx>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6"/>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3553941320715197"/>
                      <c:h val="0.12837810427697752"/>
                    </c:manualLayout>
                  </c15:layout>
                  <c15:dlblFieldTable/>
                  <c15:showDataLabelsRange val="0"/>
                </c:ext>
              </c:extLst>
            </c:dLbl>
            <c:dLbl>
              <c:idx val="4"/>
              <c:layout>
                <c:manualLayout>
                  <c:x val="4.1933385087427451E-2"/>
                  <c:y val="4.5653327534516328E-3"/>
                </c:manualLayout>
              </c:layout>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5">
                          <a:lumMod val="60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5"/>
              <c:layout>
                <c:manualLayout>
                  <c:x val="3.722228383423903E-3"/>
                  <c:y val="-3.8632352332489663E-2"/>
                </c:manualLayout>
              </c:layout>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4">
                          <a:lumMod val="60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8493610833857035"/>
                      <c:h val="0.11791717040799496"/>
                    </c:manualLayout>
                  </c15:layout>
                </c:ext>
              </c:extLst>
            </c:dLbl>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6"/>
                    </a:solidFill>
                    <a:latin typeface="+mn-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'Data-WPCF'!$A$2:$A$7</c:f>
              <c:strCache>
                <c:ptCount val="6"/>
                <c:pt idx="0">
                  <c:v>Individual Domestic</c:v>
                </c:pt>
                <c:pt idx="1">
                  <c:v>Individual Industrial</c:v>
                </c:pt>
                <c:pt idx="2">
                  <c:v>Individual Stormwater</c:v>
                </c:pt>
                <c:pt idx="3">
                  <c:v>General</c:v>
                </c:pt>
                <c:pt idx="4">
                  <c:v>Individual Onsite</c:v>
                </c:pt>
                <c:pt idx="5">
                  <c:v>General Onsite</c:v>
                </c:pt>
              </c:strCache>
            </c:strRef>
          </c:cat>
          <c:val>
            <c:numRef>
              <c:f>'Data-WPCF'!$B$2:$B$7</c:f>
              <c:numCache>
                <c:formatCode>General</c:formatCode>
                <c:ptCount val="6"/>
                <c:pt idx="0">
                  <c:v>140</c:v>
                </c:pt>
                <c:pt idx="1">
                  <c:v>53</c:v>
                </c:pt>
                <c:pt idx="2">
                  <c:v>44</c:v>
                </c:pt>
                <c:pt idx="3">
                  <c:v>1941</c:v>
                </c:pt>
                <c:pt idx="4">
                  <c:v>687</c:v>
                </c:pt>
                <c:pt idx="5">
                  <c:v>41</c:v>
                </c:pt>
              </c:numCache>
            </c:numRef>
          </c:val>
        </c:ser>
        <c:ser>
          <c:idx val="1"/>
          <c:order val="1"/>
          <c:dPt>
            <c:idx val="0"/>
            <c:bubble3D val="0"/>
            <c:spPr>
              <a:solidFill>
                <a:schemeClr val="accent6"/>
              </a:solidFill>
              <a:ln>
                <a:noFill/>
              </a:ln>
              <a:effectLst>
                <a:outerShdw blurRad="63500" sx="102000" sy="102000" algn="ctr" rotWithShape="0">
                  <a:prstClr val="black">
                    <a:alpha val="20000"/>
                  </a:prstClr>
                </a:outerShdw>
              </a:effectLst>
            </c:spPr>
          </c:dPt>
          <c:dPt>
            <c:idx val="1"/>
            <c:bubble3D val="0"/>
            <c:spPr>
              <a:solidFill>
                <a:schemeClr val="accent5"/>
              </a:solidFill>
              <a:ln>
                <a:noFill/>
              </a:ln>
              <a:effectLst>
                <a:outerShdw blurRad="63500" sx="102000" sy="102000" algn="ctr" rotWithShape="0">
                  <a:prstClr val="black">
                    <a:alpha val="20000"/>
                  </a:prstClr>
                </a:outerShdw>
              </a:effectLst>
            </c:spPr>
          </c:dPt>
          <c:dPt>
            <c:idx val="2"/>
            <c:bubble3D val="0"/>
            <c:spPr>
              <a:solidFill>
                <a:schemeClr val="accent4"/>
              </a:solidFill>
              <a:ln>
                <a:noFill/>
              </a:ln>
              <a:effectLst>
                <a:outerShdw blurRad="63500" sx="102000" sy="102000" algn="ctr" rotWithShape="0">
                  <a:prstClr val="black">
                    <a:alpha val="20000"/>
                  </a:prstClr>
                </a:outerShdw>
              </a:effectLst>
            </c:spPr>
          </c:dPt>
          <c:dPt>
            <c:idx val="3"/>
            <c:bubble3D val="0"/>
            <c:spPr>
              <a:solidFill>
                <a:schemeClr val="accent6">
                  <a:lumMod val="60000"/>
                </a:schemeClr>
              </a:solidFill>
              <a:ln>
                <a:noFill/>
              </a:ln>
              <a:effectLst>
                <a:outerShdw blurRad="63500" sx="102000" sy="102000" algn="ctr" rotWithShape="0">
                  <a:prstClr val="black">
                    <a:alpha val="20000"/>
                  </a:prstClr>
                </a:outerShdw>
              </a:effectLst>
            </c:spPr>
          </c:dPt>
          <c:dPt>
            <c:idx val="4"/>
            <c:bubble3D val="0"/>
            <c:spPr>
              <a:solidFill>
                <a:schemeClr val="accent5">
                  <a:lumMod val="60000"/>
                </a:schemeClr>
              </a:solidFill>
              <a:ln>
                <a:noFill/>
              </a:ln>
              <a:effectLst>
                <a:outerShdw blurRad="63500" sx="102000" sy="102000" algn="ctr" rotWithShape="0">
                  <a:prstClr val="black">
                    <a:alpha val="20000"/>
                  </a:prstClr>
                </a:outerShdw>
              </a:effectLst>
            </c:spPr>
          </c:dPt>
          <c:dPt>
            <c:idx val="5"/>
            <c:bubble3D val="0"/>
            <c:spPr>
              <a:solidFill>
                <a:schemeClr val="accent4">
                  <a:lumMod val="60000"/>
                </a:schemeClr>
              </a:solidFill>
              <a:ln>
                <a:noFill/>
              </a:ln>
              <a:effectLst>
                <a:outerShdw blurRad="63500" sx="102000" sy="102000" algn="ctr" rotWithShape="0">
                  <a:prstClr val="black">
                    <a:alpha val="20000"/>
                  </a:prstClr>
                </a:outerShdw>
              </a:effectLst>
            </c:spPr>
          </c:dPt>
          <c:dLbls>
            <c:dLbl>
              <c:idx val="0"/>
              <c:spPr>
                <a:solidFill>
                  <a:schemeClr val="lt1"/>
                </a:solidFill>
                <a:ln>
                  <a:solidFill>
                    <a:schemeClr val="accent6"/>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1"/>
              <c:spPr>
                <a:solidFill>
                  <a:schemeClr val="lt1"/>
                </a:solidFill>
                <a:ln>
                  <a:solidFill>
                    <a:schemeClr val="accent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2"/>
              <c:spPr>
                <a:solidFill>
                  <a:schemeClr val="lt1"/>
                </a:solidFill>
                <a:ln>
                  <a:solidFill>
                    <a:schemeClr val="accent4"/>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3"/>
              <c:spPr>
                <a:solidFill>
                  <a:schemeClr val="lt1"/>
                </a:solidFill>
                <a:ln>
                  <a:solidFill>
                    <a:schemeClr val="accent6">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4"/>
              <c:spPr>
                <a:solidFill>
                  <a:schemeClr val="lt1"/>
                </a:solidFill>
                <a:ln>
                  <a:solidFill>
                    <a:schemeClr val="accent5">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5"/>
              <c:spPr>
                <a:solidFill>
                  <a:schemeClr val="lt1"/>
                </a:solidFill>
                <a:ln>
                  <a:solidFill>
                    <a:schemeClr val="accent4">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spPr>
              <a:solidFill>
                <a:sysClr val="window" lastClr="FFFFFF"/>
              </a:solidFill>
              <a:ln>
                <a:solidFill>
                  <a:srgbClr val="4472C4"/>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'Data-WPCF'!$A$2:$A$7</c:f>
              <c:strCache>
                <c:ptCount val="6"/>
                <c:pt idx="0">
                  <c:v>Individual Domestic</c:v>
                </c:pt>
                <c:pt idx="1">
                  <c:v>Individual Industrial</c:v>
                </c:pt>
                <c:pt idx="2">
                  <c:v>Individual Stormwater</c:v>
                </c:pt>
                <c:pt idx="3">
                  <c:v>General</c:v>
                </c:pt>
                <c:pt idx="4">
                  <c:v>Individual Onsite</c:v>
                </c:pt>
                <c:pt idx="5">
                  <c:v>General Onsite</c:v>
                </c:pt>
              </c:strCache>
            </c:strRef>
          </c:cat>
          <c:val>
            <c:numRef>
              <c:f>'Data-WPCF'!$C$2:$C$7</c:f>
              <c:numCache>
                <c:formatCode>0.00%</c:formatCode>
                <c:ptCount val="6"/>
                <c:pt idx="0">
                  <c:v>4.817618719889883E-2</c:v>
                </c:pt>
                <c:pt idx="1">
                  <c:v>1.8238128011011701E-2</c:v>
                </c:pt>
                <c:pt idx="2">
                  <c:v>1.5141087405368204E-2</c:v>
                </c:pt>
                <c:pt idx="3">
                  <c:v>0.66792842395044738</c:v>
                </c:pt>
                <c:pt idx="4">
                  <c:v>0.23640743289745356</c:v>
                </c:pt>
                <c:pt idx="5">
                  <c:v>1.4108740536820371E-2</c:v>
                </c:pt>
              </c:numCache>
            </c:numRef>
          </c:val>
        </c:ser>
        <c:dLbls>
          <c:dLblPos val="outEnd"/>
          <c:showLegendKey val="0"/>
          <c:showVal val="0"/>
          <c:showCatName val="1"/>
          <c:showSerName val="0"/>
          <c:showPercent val="0"/>
          <c:showBubbleSize val="0"/>
          <c:showLeaderLines val="0"/>
        </c:dLbls>
        <c:firstSliceAng val="89"/>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Wastewater Permitting Budget</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Sheet1!$B$24</c:f>
              <c:strCache>
                <c:ptCount val="1"/>
                <c:pt idx="0">
                  <c:v>Total</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1"/>
              <c:layout>
                <c:manualLayout>
                  <c:x val="2.8223753280839894E-2"/>
                  <c:y val="7.3410615339749201E-3"/>
                </c:manualLayout>
              </c:layou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2.2006780402449694E-3"/>
                  <c:y val="-2.0819116360454942E-2"/>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Sheet1!$A$25:$A$28</c:f>
              <c:strCache>
                <c:ptCount val="4"/>
                <c:pt idx="0">
                  <c:v>General Fund</c:v>
                </c:pt>
                <c:pt idx="1">
                  <c:v>Lottery Fund</c:v>
                </c:pt>
                <c:pt idx="2">
                  <c:v>Fees</c:v>
                </c:pt>
                <c:pt idx="3">
                  <c:v>Federal Fund</c:v>
                </c:pt>
              </c:strCache>
            </c:strRef>
          </c:cat>
          <c:val>
            <c:numRef>
              <c:f>Sheet1!$B$25:$B$28</c:f>
              <c:numCache>
                <c:formatCode>_("$"* #,##0_);_("$"* \(#,##0\);_("$"* "-"??_);_(@_)</c:formatCode>
                <c:ptCount val="4"/>
                <c:pt idx="0">
                  <c:v>7171237.6456914898</c:v>
                </c:pt>
                <c:pt idx="1">
                  <c:v>500000</c:v>
                </c:pt>
                <c:pt idx="2">
                  <c:v>12784549.112774599</c:v>
                </c:pt>
                <c:pt idx="3">
                  <c:v>1608355.44739009</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Wastewater Permitting Budget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2063705697622249"/>
          <c:y val="0.1638361810196293"/>
          <c:w val="0.5013010318528488"/>
          <c:h val="0.74418922224119421"/>
        </c:manualLayout>
      </c:layout>
      <c:pieChart>
        <c:varyColors val="1"/>
        <c:ser>
          <c:idx val="0"/>
          <c:order val="0"/>
          <c:tx>
            <c:strRef>
              <c:f>Sheet1!$B$4</c:f>
              <c:strCache>
                <c:ptCount val="1"/>
                <c:pt idx="0">
                  <c:v>Amount</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Lbls>
            <c:dLbl>
              <c:idx val="2"/>
              <c:layout>
                <c:manualLayout>
                  <c:x val="3.5890533871691326E-2"/>
                  <c:y val="-6.5268072113510878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1544183154763794"/>
                      <c:h val="0.10232435305632455"/>
                    </c:manualLayout>
                  </c15:layout>
                </c:ext>
              </c:extLst>
            </c:dLbl>
            <c:dLbl>
              <c:idx val="3"/>
              <c:layout>
                <c:manualLayout>
                  <c:x val="5.2041274113952311E-2"/>
                  <c:y val="9.3240103019301232E-2"/>
                </c:manualLayout>
              </c:layout>
              <c:dLblPos val="bestFit"/>
              <c:showLegendKey val="0"/>
              <c:showVal val="1"/>
              <c:showCatName val="1"/>
              <c:showSerName val="0"/>
              <c:showPercent val="1"/>
              <c:showBubbleSize val="0"/>
              <c:extLst>
                <c:ext xmlns:c15="http://schemas.microsoft.com/office/drawing/2012/chart" uri="{CE6537A1-D6FC-4f65-9D91-7224C49458BB}"/>
              </c:extLst>
            </c:dLbl>
            <c:dLbl>
              <c:idx val="4"/>
              <c:layout>
                <c:manualLayout>
                  <c:x val="4.306864064602961E-2"/>
                  <c:y val="0.11988013245338729"/>
                </c:manualLayout>
              </c:layout>
              <c:dLblPos val="bestFit"/>
              <c:showLegendKey val="0"/>
              <c:showVal val="1"/>
              <c:showCatName val="1"/>
              <c:showSerName val="0"/>
              <c:showPercent val="1"/>
              <c:showBubbleSize val="0"/>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Sheet1!$A$5:$A$9</c:f>
              <c:strCache>
                <c:ptCount val="5"/>
                <c:pt idx="0">
                  <c:v>Personal Services</c:v>
                </c:pt>
                <c:pt idx="1">
                  <c:v>Services and Supplies</c:v>
                </c:pt>
                <c:pt idx="2">
                  <c:v>Capital Outlay</c:v>
                </c:pt>
                <c:pt idx="3">
                  <c:v>Special Payments</c:v>
                </c:pt>
                <c:pt idx="4">
                  <c:v>Indirect (for Other Fund and Federal Fund)</c:v>
                </c:pt>
              </c:strCache>
            </c:strRef>
          </c:cat>
          <c:val>
            <c:numRef>
              <c:f>Sheet1!$B$5:$B$9</c:f>
              <c:numCache>
                <c:formatCode>_("$"* #,##0_);_("$"* \(#,##0\);_("$"* "-"??_);_(@_)</c:formatCode>
                <c:ptCount val="5"/>
                <c:pt idx="0">
                  <c:v>15871424</c:v>
                </c:pt>
                <c:pt idx="1">
                  <c:v>3963857</c:v>
                </c:pt>
                <c:pt idx="2">
                  <c:v>225790</c:v>
                </c:pt>
                <c:pt idx="3">
                  <c:v>116648</c:v>
                </c:pt>
                <c:pt idx="4">
                  <c:v>1894183</c:v>
                </c:pt>
              </c:numCache>
            </c:numRef>
          </c:val>
        </c:ser>
        <c:dLbls>
          <c:dLblPos val="ctr"/>
          <c:showLegendKey val="0"/>
          <c:showVal val="0"/>
          <c:showCatName val="0"/>
          <c:showSerName val="0"/>
          <c:showPercent val="1"/>
          <c:showBubbleSize val="0"/>
          <c:showLeaderLines val="1"/>
        </c:dLbls>
        <c:firstSliceAng val="131"/>
      </c:pieChart>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Onsite</a:t>
            </a:r>
            <a:r>
              <a:rPr lang="en-US" sz="1800" b="1" baseline="0"/>
              <a:t> Budget</a:t>
            </a:r>
            <a:endParaRPr lang="en-US"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Sheet1!$B$6</c:f>
              <c:strCache>
                <c:ptCount val="1"/>
                <c:pt idx="0">
                  <c:v>Total</c:v>
                </c:pt>
              </c:strCache>
            </c:strRef>
          </c:tx>
          <c:dPt>
            <c:idx val="0"/>
            <c:bubble3D val="0"/>
            <c:spPr>
              <a:solidFill>
                <a:schemeClr val="accent1"/>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Sheet1!$A$7</c:f>
              <c:strCache>
                <c:ptCount val="1"/>
                <c:pt idx="0">
                  <c:v>Fees</c:v>
                </c:pt>
              </c:strCache>
            </c:strRef>
          </c:cat>
          <c:val>
            <c:numRef>
              <c:f>Sheet1!$B$7</c:f>
              <c:numCache>
                <c:formatCode>_("$"* #,##0_);_("$"* \(#,##0\);_("$"* "-"??_);_(@_)</c:formatCode>
                <c:ptCount val="1"/>
                <c:pt idx="0">
                  <c:v>3613959.9032536899</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Onsite Budget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dLbl>
              <c:idx val="1"/>
              <c:layout>
                <c:manualLayout>
                  <c:x val="-2.3115408161111246E-2"/>
                  <c:y val="6.8101222206041909E-2"/>
                </c:manualLayout>
              </c:layout>
              <c:dLblPos val="bestFit"/>
              <c:showLegendKey val="0"/>
              <c:showVal val="1"/>
              <c:showCatName val="1"/>
              <c:showSerName val="0"/>
              <c:showPercent val="1"/>
              <c:showBubbleSize val="0"/>
              <c:extLst>
                <c:ext xmlns:c15="http://schemas.microsoft.com/office/drawing/2012/chart" uri="{CE6537A1-D6FC-4f65-9D91-7224C49458BB}"/>
              </c:extLst>
            </c:dLbl>
            <c:dLbl>
              <c:idx val="2"/>
              <c:layout>
                <c:manualLayout>
                  <c:x val="-9.0101679649293165E-2"/>
                  <c:y val="4.5634033485040845E-2"/>
                </c:manualLayout>
              </c:layout>
              <c:dLblPos val="bestFit"/>
              <c:showLegendKey val="0"/>
              <c:showVal val="1"/>
              <c:showCatName val="1"/>
              <c:showSerName val="0"/>
              <c:showPercent val="1"/>
              <c:showBubbleSize val="0"/>
              <c:extLst>
                <c:ext xmlns:c15="http://schemas.microsoft.com/office/drawing/2012/chart" uri="{CE6537A1-D6FC-4f65-9D91-7224C49458BB}"/>
              </c:extLst>
            </c:dLbl>
            <c:dLbl>
              <c:idx val="3"/>
              <c:layout>
                <c:manualLayout>
                  <c:x val="-0.12241019470421428"/>
                  <c:y val="-3.4970239621298665E-2"/>
                </c:manualLayout>
              </c:layout>
              <c:dLblPos val="bestFit"/>
              <c:showLegendKey val="0"/>
              <c:showVal val="1"/>
              <c:showCatName val="1"/>
              <c:showSerName val="0"/>
              <c:showPercent val="1"/>
              <c:showBubbleSize val="0"/>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Sheet1!$A$37:$A$40</c:f>
              <c:strCache>
                <c:ptCount val="4"/>
                <c:pt idx="0">
                  <c:v>Personal Services</c:v>
                </c:pt>
                <c:pt idx="1">
                  <c:v>Services and Supplies</c:v>
                </c:pt>
                <c:pt idx="2">
                  <c:v>Capital Outlay</c:v>
                </c:pt>
                <c:pt idx="3">
                  <c:v>Indirect</c:v>
                </c:pt>
              </c:strCache>
            </c:strRef>
          </c:cat>
          <c:val>
            <c:numRef>
              <c:f>Sheet1!$B$37:$B$40</c:f>
              <c:numCache>
                <c:formatCode>_("$"* #,##0_);_("$"* \(#,##0\);_("$"* "-"??_);_(@_)</c:formatCode>
                <c:ptCount val="4"/>
                <c:pt idx="0">
                  <c:v>2542772.8953967639</c:v>
                </c:pt>
                <c:pt idx="1">
                  <c:v>586937.00785692735</c:v>
                </c:pt>
                <c:pt idx="2">
                  <c:v>1124</c:v>
                </c:pt>
                <c:pt idx="3">
                  <c:v>483126</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sz="900" dirty="0">
              <a:latin typeface="Arial" pitchFamily="34" charset="0"/>
              <a:cs typeface="Arial" pitchFamily="34" charset="0"/>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2A1D3C7A-54F4-49B9-8880-8CF32C1BEB9A}" type="datetimeFigureOut">
              <a:rPr lang="en-US" sz="900" smtClean="0">
                <a:latin typeface="Arial" pitchFamily="34" charset="0"/>
                <a:cs typeface="Arial" pitchFamily="34" charset="0"/>
              </a:rPr>
              <a:pPr/>
              <a:t>9/12/2017</a:t>
            </a:fld>
            <a:endParaRPr lang="en-US" sz="900" dirty="0">
              <a:latin typeface="Arial" pitchFamily="34" charset="0"/>
              <a:cs typeface="Arial" pitchFamily="34" charset="0"/>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sz="900" dirty="0">
              <a:latin typeface="Arial" pitchFamily="34" charset="0"/>
              <a:cs typeface="Arial" pitchFamily="34" charset="0"/>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FBA706AD-4987-49D9-85BE-B3D1E709A58E}" type="slidenum">
              <a:rPr lang="en-US" sz="900" smtClean="0">
                <a:latin typeface="Arial" pitchFamily="34" charset="0"/>
                <a:cs typeface="Arial" pitchFamily="34" charset="0"/>
              </a:rPr>
              <a:pPr/>
              <a:t>‹#›</a:t>
            </a:fld>
            <a:endParaRPr lang="en-US" sz="900" dirty="0">
              <a:latin typeface="Arial" pitchFamily="34" charset="0"/>
              <a:cs typeface="Arial" pitchFamily="34" charset="0"/>
            </a:endParaRPr>
          </a:p>
        </p:txBody>
      </p:sp>
    </p:spTree>
    <p:extLst>
      <p:ext uri="{BB962C8B-B14F-4D97-AF65-F5344CB8AC3E}">
        <p14:creationId xmlns:p14="http://schemas.microsoft.com/office/powerpoint/2010/main" val="2846150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9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900">
                <a:latin typeface="Arial" pitchFamily="34" charset="0"/>
                <a:cs typeface="Arial" pitchFamily="34" charset="0"/>
              </a:defRPr>
            </a:lvl1pPr>
          </a:lstStyle>
          <a:p>
            <a:fld id="{4C9D6970-2381-4A6F-8016-49E76EF02DE7}" type="datetimeFigureOut">
              <a:rPr lang="en-US" smtClean="0"/>
              <a:pPr/>
              <a:t>9/12/2017</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9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900">
                <a:latin typeface="Arial" pitchFamily="34" charset="0"/>
                <a:cs typeface="Arial" pitchFamily="34" charset="0"/>
              </a:defRPr>
            </a:lvl1pPr>
          </a:lstStyle>
          <a:p>
            <a:fld id="{104C5D67-D91E-40D0-AFA9-25945CB0C62E}" type="slidenum">
              <a:rPr lang="en-US" smtClean="0"/>
              <a:pPr/>
              <a:t>‹#›</a:t>
            </a:fld>
            <a:endParaRPr lang="en-US" dirty="0"/>
          </a:p>
        </p:txBody>
      </p:sp>
    </p:spTree>
    <p:extLst>
      <p:ext uri="{BB962C8B-B14F-4D97-AF65-F5344CB8AC3E}">
        <p14:creationId xmlns:p14="http://schemas.microsoft.com/office/powerpoint/2010/main" val="2242666262"/>
      </p:ext>
    </p:extLst>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solidFill>
        <a:latin typeface="+mn-lt"/>
        <a:ea typeface="+mn-ea"/>
        <a:cs typeface="+mn-cs"/>
      </a:defRPr>
    </a:lvl1pPr>
    <a:lvl2pPr marL="457126" algn="l" defTabSz="914252" rtl="0" eaLnBrk="1" latinLnBrk="0" hangingPunct="1">
      <a:defRPr sz="1200" kern="1200">
        <a:solidFill>
          <a:schemeClr val="tx1"/>
        </a:solidFill>
        <a:latin typeface="+mn-lt"/>
        <a:ea typeface="+mn-ea"/>
        <a:cs typeface="+mn-cs"/>
      </a:defRPr>
    </a:lvl2pPr>
    <a:lvl3pPr marL="914252" algn="l" defTabSz="914252" rtl="0" eaLnBrk="1" latinLnBrk="0" hangingPunct="1">
      <a:defRPr sz="1200" kern="1200">
        <a:solidFill>
          <a:schemeClr val="tx1"/>
        </a:solidFill>
        <a:latin typeface="+mn-lt"/>
        <a:ea typeface="+mn-ea"/>
        <a:cs typeface="+mn-cs"/>
      </a:defRPr>
    </a:lvl3pPr>
    <a:lvl4pPr marL="1371380" algn="l" defTabSz="914252" rtl="0" eaLnBrk="1" latinLnBrk="0" hangingPunct="1">
      <a:defRPr sz="1200" kern="1200">
        <a:solidFill>
          <a:schemeClr val="tx1"/>
        </a:solidFill>
        <a:latin typeface="+mn-lt"/>
        <a:ea typeface="+mn-ea"/>
        <a:cs typeface="+mn-cs"/>
      </a:defRPr>
    </a:lvl4pPr>
    <a:lvl5pPr marL="1828506" algn="l" defTabSz="914252" rtl="0" eaLnBrk="1" latinLnBrk="0" hangingPunct="1">
      <a:defRPr sz="1200" kern="1200">
        <a:solidFill>
          <a:schemeClr val="tx1"/>
        </a:solidFill>
        <a:latin typeface="+mn-lt"/>
        <a:ea typeface="+mn-ea"/>
        <a:cs typeface="+mn-cs"/>
      </a:defRPr>
    </a:lvl5pPr>
    <a:lvl6pPr marL="2285632" algn="l" defTabSz="914252" rtl="0" eaLnBrk="1" latinLnBrk="0" hangingPunct="1">
      <a:defRPr sz="1200" kern="1200">
        <a:solidFill>
          <a:schemeClr val="tx1"/>
        </a:solidFill>
        <a:latin typeface="+mn-lt"/>
        <a:ea typeface="+mn-ea"/>
        <a:cs typeface="+mn-cs"/>
      </a:defRPr>
    </a:lvl6pPr>
    <a:lvl7pPr marL="2742758" algn="l" defTabSz="914252" rtl="0" eaLnBrk="1" latinLnBrk="0" hangingPunct="1">
      <a:defRPr sz="1200" kern="1200">
        <a:solidFill>
          <a:schemeClr val="tx1"/>
        </a:solidFill>
        <a:latin typeface="+mn-lt"/>
        <a:ea typeface="+mn-ea"/>
        <a:cs typeface="+mn-cs"/>
      </a:defRPr>
    </a:lvl7pPr>
    <a:lvl8pPr marL="3199885" algn="l" defTabSz="914252" rtl="0" eaLnBrk="1" latinLnBrk="0" hangingPunct="1">
      <a:defRPr sz="1200" kern="1200">
        <a:solidFill>
          <a:schemeClr val="tx1"/>
        </a:solidFill>
        <a:latin typeface="+mn-lt"/>
        <a:ea typeface="+mn-ea"/>
        <a:cs typeface="+mn-cs"/>
      </a:defRPr>
    </a:lvl8pPr>
    <a:lvl9pPr marL="3657011"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Thank you members of the Commission</a:t>
            </a:r>
            <a:r>
              <a:rPr lang="en-US" baseline="0" dirty="0" smtClean="0"/>
              <a:t> and Director Whitman. </a:t>
            </a:r>
            <a:endParaRPr lang="en-US" dirty="0" smtClean="0"/>
          </a:p>
          <a:p>
            <a:endParaRPr lang="en-US" dirty="0" smtClean="0"/>
          </a:p>
          <a:p>
            <a:r>
              <a:rPr lang="en-US" dirty="0" smtClean="0"/>
              <a:t>For the record I am Ron Doughten, Water Quality</a:t>
            </a:r>
            <a:r>
              <a:rPr lang="en-US" baseline="0" dirty="0" smtClean="0"/>
              <a:t> Permit Program M</a:t>
            </a:r>
            <a:r>
              <a:rPr lang="en-US" dirty="0" smtClean="0"/>
              <a:t>anager in DEQ’s Water Quality Permitting &amp; Program Development Section.</a:t>
            </a:r>
            <a:r>
              <a:rPr lang="en-US" baseline="0" dirty="0" smtClean="0"/>
              <a:t> I, and others, are here today to present DEQ’s proposed amendments to Oregon’s WQ Permitting rules contained in OAR 340 Divisions 45 and 71. Today, I’ll provide some general information on DEQ’s wastewater permit program as well as a proposal for a 3 percent increase to WQ permit fees.</a:t>
            </a:r>
          </a:p>
          <a:p>
            <a:endParaRPr lang="en-US" baseline="0" dirty="0" smtClean="0"/>
          </a:p>
          <a:p>
            <a:r>
              <a:rPr lang="en-US" baseline="0" dirty="0" smtClean="0"/>
              <a:t>With me is Mike Kucinski, DEQ’s onsite program manager, who is based in DEQ’s Eugene office. Mike will provide general information on DEQ’s onsite program as well as a proposal for a 3 percent increase for non-permit related Onsite fees.</a:t>
            </a:r>
            <a:endParaRPr lang="en-US" dirty="0" smtClean="0"/>
          </a:p>
          <a:p>
            <a:endParaRPr lang="en-US" dirty="0" smtClean="0"/>
          </a:p>
          <a:p>
            <a:r>
              <a:rPr lang="en-US" dirty="0" smtClean="0"/>
              <a:t>Also</a:t>
            </a:r>
            <a:r>
              <a:rPr lang="en-US" baseline="0" dirty="0" smtClean="0"/>
              <a:t> w</a:t>
            </a:r>
            <a:r>
              <a:rPr lang="en-US" dirty="0" smtClean="0"/>
              <a:t>ith me is Adam Coutu,</a:t>
            </a:r>
            <a:r>
              <a:rPr lang="en-US" baseline="0" dirty="0" smtClean="0"/>
              <a:t> DEQ’s Water Quality Budget Analyst. Adam will provide an overview of how DEQ’s water quality permit program and onsite program are funded as well as information on the water quality budgeting process.</a:t>
            </a:r>
          </a:p>
          <a:p>
            <a:endParaRPr lang="en-US" baseline="0" dirty="0" smtClean="0"/>
          </a:p>
          <a:p>
            <a:r>
              <a:rPr lang="en-US" dirty="0" smtClean="0"/>
              <a:t>Finally, William Knight, the water quality permit program policy analyst will</a:t>
            </a:r>
            <a:r>
              <a:rPr lang="en-US" baseline="0" dirty="0" smtClean="0"/>
              <a:t> present the actual proposed rule changes and a summary of the public process on the proposed fees and rulemaking.</a:t>
            </a:r>
            <a:endParaRPr lang="en-US" dirty="0" smtClean="0"/>
          </a:p>
          <a:p>
            <a:endParaRPr lang="en-US" dirty="0" smtClean="0"/>
          </a:p>
          <a:p>
            <a:r>
              <a:rPr lang="en-US" dirty="0" smtClean="0"/>
              <a:t>We welcome</a:t>
            </a:r>
            <a:r>
              <a:rPr lang="en-US" baseline="0" dirty="0" smtClean="0"/>
              <a:t> questions as we proceed through the presentation, so please feel free to stop us at any time. If a particular question will be addressed later in the presentation, we’ll defer that question until we reach that point.</a:t>
            </a:r>
            <a:endParaRPr lang="en-US" dirty="0" smtClean="0"/>
          </a:p>
          <a:p>
            <a:endParaRPr lang="en-US" dirty="0" smtClean="0"/>
          </a:p>
          <a:p>
            <a:r>
              <a:rPr lang="en-US" dirty="0" smtClean="0"/>
              <a:t>(NEXT SLIDE)</a:t>
            </a:r>
          </a:p>
          <a:p>
            <a:endParaRPr lang="en-US" dirty="0"/>
          </a:p>
        </p:txBody>
      </p:sp>
      <p:sp>
        <p:nvSpPr>
          <p:cNvPr id="4" name="Slide Number Placeholder 3"/>
          <p:cNvSpPr>
            <a:spLocks noGrp="1"/>
          </p:cNvSpPr>
          <p:nvPr>
            <p:ph type="sldNum" sz="quarter" idx="10"/>
          </p:nvPr>
        </p:nvSpPr>
        <p:spPr/>
        <p:txBody>
          <a:bodyPr/>
          <a:lstStyle/>
          <a:p>
            <a:fld id="{EAF82455-C0D0-4D1F-9AAC-DE7932F6FEA5}" type="slidenum">
              <a:rPr lang="en-US" smtClean="0"/>
              <a:pPr/>
              <a:t>1</a:t>
            </a:fld>
            <a:endParaRPr lang="en-US"/>
          </a:p>
        </p:txBody>
      </p:sp>
    </p:spTree>
    <p:extLst>
      <p:ext uri="{BB962C8B-B14F-4D97-AF65-F5344CB8AC3E}">
        <p14:creationId xmlns:p14="http://schemas.microsoft.com/office/powerpoint/2010/main" val="3569739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 lion’s share of the Wastewater Permitting budget is driven by costs associated with</a:t>
            </a:r>
            <a:r>
              <a:rPr lang="en-US" baseline="0" dirty="0" smtClean="0"/>
              <a:t> FTE.</a:t>
            </a:r>
          </a:p>
          <a:p>
            <a:endParaRPr lang="en-US" baseline="0" dirty="0" smtClean="0"/>
          </a:p>
          <a:p>
            <a:r>
              <a:rPr lang="en-US" baseline="0" dirty="0" smtClean="0"/>
              <a:t>The numbers presented on this slide represent the 2017-19 Legislatively Adopted Budget. I should note that these numbers have not yet passed the audit process, but we do not expect them to change significantly.</a:t>
            </a:r>
          </a:p>
          <a:p>
            <a:endParaRPr lang="en-US" baseline="0" dirty="0" smtClean="0"/>
          </a:p>
          <a:p>
            <a:r>
              <a:rPr lang="en-US" dirty="0" smtClean="0"/>
              <a:t>Personal services costs include:</a:t>
            </a:r>
          </a:p>
          <a:p>
            <a:r>
              <a:rPr lang="en-US" dirty="0" smtClean="0"/>
              <a:t>•	Salaries</a:t>
            </a:r>
          </a:p>
          <a:p>
            <a:r>
              <a:rPr lang="en-US" dirty="0" smtClean="0"/>
              <a:t>•	Fringe benefits</a:t>
            </a:r>
          </a:p>
          <a:p>
            <a:r>
              <a:rPr lang="en-US" dirty="0" smtClean="0"/>
              <a:t>•	PERS contributions</a:t>
            </a:r>
          </a:p>
          <a:p>
            <a:r>
              <a:rPr lang="en-US" dirty="0" smtClean="0"/>
              <a:t>•	FICA/Medicare</a:t>
            </a:r>
          </a:p>
          <a:p>
            <a:endParaRPr lang="en-US" dirty="0" smtClean="0"/>
          </a:p>
          <a:p>
            <a:r>
              <a:rPr lang="en-US" dirty="0" smtClean="0"/>
              <a:t>Services and supplies costs include:</a:t>
            </a:r>
          </a:p>
          <a:p>
            <a:r>
              <a:rPr lang="en-US" dirty="0" smtClean="0"/>
              <a:t>•	Facilities rental and taxes [~$1.1 million]</a:t>
            </a:r>
          </a:p>
          <a:p>
            <a:r>
              <a:rPr lang="en-US" dirty="0" smtClean="0"/>
              <a:t>•	General Fund and Lottery Fund indirect (intra-agency transfers) [~$1.1 million]</a:t>
            </a:r>
          </a:p>
          <a:p>
            <a:r>
              <a:rPr lang="en-US" dirty="0" smtClean="0"/>
              <a:t>•	Attorney General</a:t>
            </a:r>
          </a:p>
          <a:p>
            <a:r>
              <a:rPr lang="en-US" dirty="0" smtClean="0"/>
              <a:t>•	Professional services (for things like information system development and maintenance, facilitation and mediation services, </a:t>
            </a:r>
          </a:p>
          <a:p>
            <a:r>
              <a:rPr lang="en-US" dirty="0" smtClean="0"/>
              <a:t>•	Telecommunications</a:t>
            </a:r>
          </a:p>
          <a:p>
            <a:r>
              <a:rPr lang="en-US" dirty="0" smtClean="0"/>
              <a:t>•	Employee travel and training</a:t>
            </a:r>
          </a:p>
          <a:p>
            <a:endParaRPr lang="en-US" dirty="0" smtClean="0"/>
          </a:p>
          <a:p>
            <a:r>
              <a:rPr lang="en-US" dirty="0" smtClean="0"/>
              <a:t>Capital outlay costs could include:</a:t>
            </a:r>
          </a:p>
          <a:p>
            <a:r>
              <a:rPr lang="en-US" dirty="0" smtClean="0"/>
              <a:t>•	Technical equipment replacement and repair at DEQ’s laboratory</a:t>
            </a:r>
          </a:p>
          <a:p>
            <a:r>
              <a:rPr lang="en-US" dirty="0" smtClean="0"/>
              <a:t>•	Telecommunications and computer hardware purchases that exceed $5,000</a:t>
            </a:r>
          </a:p>
          <a:p>
            <a:r>
              <a:rPr lang="en-US" dirty="0" smtClean="0"/>
              <a:t>Special Payments represent the wastewater permitting program’s share of an Oregon State Police Officer.</a:t>
            </a:r>
          </a:p>
          <a:p>
            <a:endParaRPr lang="en-US" dirty="0" smtClean="0"/>
          </a:p>
          <a:p>
            <a:r>
              <a:rPr lang="en-US" dirty="0" smtClean="0"/>
              <a:t>Agency indirect pays for DEQ central service costs such as Human Resources, Accounting and the Information Technology sections.</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10</a:t>
            </a:fld>
            <a:endParaRPr lang="en-US" dirty="0"/>
          </a:p>
        </p:txBody>
      </p:sp>
    </p:spTree>
    <p:extLst>
      <p:ext uri="{BB962C8B-B14F-4D97-AF65-F5344CB8AC3E}">
        <p14:creationId xmlns:p14="http://schemas.microsoft.com/office/powerpoint/2010/main" val="3708772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Times New Roman" panose="02020603050405020304" pitchFamily="18" charset="0"/>
              </a:rPr>
              <a:t>[September</a:t>
            </a:r>
            <a:r>
              <a:rPr lang="en-US" baseline="0" dirty="0" smtClean="0">
                <a:cs typeface="Times New Roman" panose="02020603050405020304" pitchFamily="18" charset="0"/>
              </a:rPr>
              <a:t> 11, 2017 (AC):  Suggest r</a:t>
            </a:r>
            <a:r>
              <a:rPr lang="en-US" dirty="0" smtClean="0">
                <a:cs typeface="Times New Roman" panose="02020603050405020304" pitchFamily="18" charset="0"/>
              </a:rPr>
              <a:t>emoving the first table</a:t>
            </a:r>
            <a:r>
              <a:rPr lang="en-US" baseline="0" dirty="0" smtClean="0">
                <a:cs typeface="Times New Roman" panose="02020603050405020304" pitchFamily="18" charset="0"/>
              </a:rPr>
              <a:t> because the data are presented in the pie chart.]</a:t>
            </a:r>
          </a:p>
          <a:p>
            <a:endParaRPr lang="en-US" dirty="0" smtClean="0">
              <a:cs typeface="Times New Roman" panose="02020603050405020304" pitchFamily="18" charset="0"/>
            </a:endParaRPr>
          </a:p>
          <a:p>
            <a:r>
              <a:rPr lang="en-US" dirty="0" smtClean="0">
                <a:cs typeface="Times New Roman" panose="02020603050405020304" pitchFamily="18" charset="0"/>
              </a:rPr>
              <a:t>We</a:t>
            </a:r>
            <a:r>
              <a:rPr lang="en-US" baseline="0" dirty="0" smtClean="0">
                <a:cs typeface="Times New Roman" panose="02020603050405020304" pitchFamily="18" charset="0"/>
              </a:rPr>
              <a:t> determined that the 3% fee percent annual increase is justified by calculating the percent increase in the cost per FTE from the 2015-17 Legislatively Adopted Budget to the modified current service level of the 2017-19 Legislatively Adopted Budget.</a:t>
            </a:r>
            <a:endParaRPr lang="en-US" dirty="0" smtClean="0">
              <a:cs typeface="Times New Roman" panose="02020603050405020304" pitchFamily="18" charset="0"/>
            </a:endParaRPr>
          </a:p>
          <a:p>
            <a:endParaRPr lang="en-US" dirty="0" smtClean="0">
              <a:cs typeface="Times New Roman" panose="02020603050405020304" pitchFamily="18" charset="0"/>
            </a:endParaRPr>
          </a:p>
          <a:p>
            <a:r>
              <a:rPr lang="en-US" baseline="0" dirty="0" smtClean="0">
                <a:cs typeface="Times New Roman" panose="02020603050405020304" pitchFamily="18" charset="0"/>
              </a:rPr>
              <a:t>I omitted 2017-19 policy option packages from the calculation because this annual fee increase is not intended to fund the new work.</a:t>
            </a:r>
          </a:p>
        </p:txBody>
      </p:sp>
      <p:sp>
        <p:nvSpPr>
          <p:cNvPr id="4" name="Slide Number Placeholder 3"/>
          <p:cNvSpPr>
            <a:spLocks noGrp="1"/>
          </p:cNvSpPr>
          <p:nvPr>
            <p:ph type="sldNum" sz="quarter" idx="10"/>
          </p:nvPr>
        </p:nvSpPr>
        <p:spPr/>
        <p:txBody>
          <a:bodyPr/>
          <a:lstStyle/>
          <a:p>
            <a:fld id="{EAF82455-C0D0-4D1F-9AAC-DE7932F6FEA5}" type="slidenum">
              <a:rPr lang="en-US" smtClean="0"/>
              <a:pPr/>
              <a:t>11</a:t>
            </a:fld>
            <a:endParaRPr lang="en-US" dirty="0"/>
          </a:p>
        </p:txBody>
      </p:sp>
    </p:spTree>
    <p:extLst>
      <p:ext uri="{BB962C8B-B14F-4D97-AF65-F5344CB8AC3E}">
        <p14:creationId xmlns:p14="http://schemas.microsoft.com/office/powerpoint/2010/main" val="3248322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The total budget for the Onsite sub-program is $3.6 million.</a:t>
            </a:r>
            <a:endParaRPr lang="en-US" dirty="0" smtClean="0"/>
          </a:p>
          <a:p>
            <a:endParaRPr lang="en-US" dirty="0" smtClean="0"/>
          </a:p>
          <a:p>
            <a:r>
              <a:rPr lang="en-US" dirty="0" smtClean="0"/>
              <a:t>It is entirely fee funded.</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12</a:t>
            </a:fld>
            <a:endParaRPr lang="en-US" dirty="0"/>
          </a:p>
        </p:txBody>
      </p:sp>
    </p:spTree>
    <p:extLst>
      <p:ext uri="{BB962C8B-B14F-4D97-AF65-F5344CB8AC3E}">
        <p14:creationId xmlns:p14="http://schemas.microsoft.com/office/powerpoint/2010/main" val="257656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the Wastewater Permitting</a:t>
            </a:r>
            <a:r>
              <a:rPr lang="en-US" baseline="0" dirty="0" smtClean="0"/>
              <a:t> sub-program, the bulk of expenditures in the Onsite sub-program are driven by FTE.</a:t>
            </a:r>
          </a:p>
          <a:p>
            <a:endParaRPr lang="en-US" baseline="0" dirty="0" smtClean="0"/>
          </a:p>
          <a:p>
            <a:r>
              <a:rPr lang="en-US" b="1" baseline="0" dirty="0" smtClean="0"/>
              <a:t>Even with the 3% annual increase, it doesn’t cover the cost increase.</a:t>
            </a:r>
          </a:p>
          <a:p>
            <a:endParaRPr lang="en-US" baseline="0" dirty="0" smtClean="0"/>
          </a:p>
          <a:p>
            <a:r>
              <a:rPr lang="en-US" baseline="0" dirty="0" smtClean="0"/>
              <a:t>Questions?</a:t>
            </a:r>
          </a:p>
          <a:p>
            <a:endParaRPr lang="en-US" baseline="0" dirty="0" smtClean="0"/>
          </a:p>
          <a:p>
            <a:r>
              <a:rPr lang="en-US" baseline="0" dirty="0" smtClean="0"/>
              <a:t>Ron: Thank you Adam. William will now spend a few minutes describing the proposed rule changes as well as the public process associated with the rulemaking.</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13</a:t>
            </a:fld>
            <a:endParaRPr lang="en-US" dirty="0"/>
          </a:p>
        </p:txBody>
      </p:sp>
    </p:spTree>
    <p:extLst>
      <p:ext uri="{BB962C8B-B14F-4D97-AF65-F5344CB8AC3E}">
        <p14:creationId xmlns:p14="http://schemas.microsoft.com/office/powerpoint/2010/main" val="4004748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000" b="0" dirty="0" smtClean="0"/>
              <a:t>Thank</a:t>
            </a:r>
            <a:r>
              <a:rPr lang="en-US" sz="1000" b="0" baseline="0" dirty="0" smtClean="0"/>
              <a:t> you, Ron.  Good afternoon Commissioners and Director Whitman.  For the record, my name is William Knight, WQ permit program operations and policy analyst.</a:t>
            </a:r>
          </a:p>
          <a:p>
            <a:endParaRPr lang="en-US" sz="1000" b="0" baseline="0" dirty="0" smtClean="0"/>
          </a:p>
          <a:p>
            <a:r>
              <a:rPr lang="en-US" sz="1000" b="0" baseline="0" dirty="0" smtClean="0"/>
              <a:t>As you know, today we’re here asking you to consider the approval of a number of changes to Oregon Administrative Rules, Chapter 340, Divisions 45 and 71 that pertain to water quality permit fees for wastewater discharges and onsite systems.  Key rule changes includes.</a:t>
            </a:r>
            <a:endParaRPr lang="en-US" sz="1000" b="0" dirty="0" smtClean="0"/>
          </a:p>
          <a:p>
            <a:endParaRPr lang="en-US" sz="1000" b="1"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sz="1000" b="1" dirty="0" smtClean="0"/>
              <a:t>First,</a:t>
            </a:r>
            <a:r>
              <a:rPr lang="en-US" sz="1000" b="1" baseline="0" dirty="0" smtClean="0"/>
              <a:t> DEQ proposes a </a:t>
            </a:r>
            <a:r>
              <a:rPr lang="en-US" sz="1000" b="1" dirty="0" smtClean="0"/>
              <a:t>3 percent permit fee increase to water quality wastewater permits. </a:t>
            </a:r>
            <a:r>
              <a:rPr lang="en-US" sz="1000" dirty="0" smtClean="0"/>
              <a:t>This</a:t>
            </a:r>
            <a:r>
              <a:rPr lang="en-US" sz="1000" baseline="0" dirty="0" smtClean="0"/>
              <a:t> fee increase would apply </a:t>
            </a:r>
            <a:r>
              <a:rPr lang="en-US" sz="1000" dirty="0" smtClean="0"/>
              <a:t>to all NPDES and WPCF wastewater permit fees with a few</a:t>
            </a:r>
            <a:r>
              <a:rPr lang="en-US" sz="1000" baseline="0" dirty="0" smtClean="0"/>
              <a:t> minor exceptions</a:t>
            </a:r>
            <a:r>
              <a:rPr lang="en-US" sz="1000" dirty="0" smtClean="0"/>
              <a:t>. DEQ has statutory authority to increases up to 3% and a</a:t>
            </a:r>
            <a:r>
              <a:rPr lang="en-US" sz="1000" baseline="0" dirty="0" smtClean="0"/>
              <a:t>s noted in the comment response section of the staff report, most permit holders expressed recognition that DEQ needs to adequately fund it’s permitting program. </a:t>
            </a:r>
          </a:p>
          <a:p>
            <a:endParaRPr lang="en-US" sz="1000" dirty="0" smtClean="0"/>
          </a:p>
          <a:p>
            <a:r>
              <a:rPr lang="en-US" sz="1000" b="1" dirty="0" smtClean="0"/>
              <a:t>Second, DEQ proposes a 3 permit fee increase to non-permit related onsite fees.</a:t>
            </a:r>
            <a:r>
              <a:rPr lang="en-US" sz="1000" baseline="0" dirty="0" smtClean="0"/>
              <a:t> </a:t>
            </a:r>
            <a:r>
              <a:rPr lang="en-US" sz="1000" dirty="0" smtClean="0"/>
              <a:t>This</a:t>
            </a:r>
            <a:r>
              <a:rPr lang="en-US" sz="1000" baseline="0" dirty="0" smtClean="0"/>
              <a:t> fee increase applies to the Onsite service charges from Division 71 except for the 100 surcharge. In order to share the costs associated with the fee increase rulemaking process the onsite program elected to incorporate this fee increase with the water quality permitting program’s current, annual fee rulemaking which is guided by and approved by statute. As a result of this coordination, the program intends to adopt incremental increases in the future in lieu of larger, less frequent increases.</a:t>
            </a:r>
          </a:p>
          <a:p>
            <a:pPr marL="0" indent="0">
              <a:buFont typeface="Arial" panose="020B0604020202020204" pitchFamily="34" charset="0"/>
              <a:buNone/>
            </a:pPr>
            <a:endParaRPr lang="en-US" dirty="0" smtClean="0"/>
          </a:p>
          <a:p>
            <a:r>
              <a:rPr lang="en-US" b="1" dirty="0" smtClean="0"/>
              <a:t>Third,</a:t>
            </a:r>
            <a:r>
              <a:rPr lang="en-US" b="1" baseline="0" dirty="0" smtClean="0"/>
              <a:t> DEQ proposes changes to clarify the </a:t>
            </a:r>
            <a:r>
              <a:rPr lang="en-US" b="1" dirty="0" smtClean="0"/>
              <a:t>Underground Injection Control Permit</a:t>
            </a:r>
            <a:r>
              <a:rPr lang="en-US" b="1" baseline="0" dirty="0" smtClean="0"/>
              <a:t> </a:t>
            </a:r>
            <a:r>
              <a:rPr lang="en-US" b="1" dirty="0" smtClean="0"/>
              <a:t>Fees. </a:t>
            </a:r>
            <a:r>
              <a:rPr lang="en-US" b="0" dirty="0" smtClean="0"/>
              <a:t>C</a:t>
            </a:r>
            <a:r>
              <a:rPr lang="en-US" dirty="0" smtClean="0"/>
              <a:t>urrently, </a:t>
            </a:r>
            <a:r>
              <a:rPr lang="en-US" baseline="0" dirty="0" smtClean="0"/>
              <a:t>a portion of t</a:t>
            </a:r>
            <a:r>
              <a:rPr lang="en-US" dirty="0" smtClean="0"/>
              <a:t>he UIC fees are contained in statute</a:t>
            </a:r>
            <a:r>
              <a:rPr lang="en-US" baseline="0" dirty="0" smtClean="0"/>
              <a:t> {{</a:t>
            </a:r>
            <a:r>
              <a:rPr lang="en-US" dirty="0" smtClean="0"/>
              <a:t>Oregon</a:t>
            </a:r>
            <a:r>
              <a:rPr lang="en-US" baseline="0" dirty="0" smtClean="0"/>
              <a:t> Revised Statute 468B.196}}. DEQ proposes to establish these fees in the Oregon Administrative Rules to improve the administrative process as well as clarify fees for permit holders.</a:t>
            </a:r>
            <a:endParaRPr lang="en-US" dirty="0"/>
          </a:p>
          <a:p>
            <a:endParaRPr lang="en-US" dirty="0" smtClean="0"/>
          </a:p>
          <a:p>
            <a:r>
              <a:rPr lang="en-US" b="1" dirty="0" smtClean="0"/>
              <a:t>Fourth, DEQ proposed a new </a:t>
            </a:r>
            <a:r>
              <a:rPr lang="en-US" b="1" dirty="0" err="1" smtClean="0"/>
              <a:t>eReporting</a:t>
            </a:r>
            <a:r>
              <a:rPr lang="en-US" b="1" baseline="0" dirty="0" smtClean="0"/>
              <a:t> Waiver. </a:t>
            </a:r>
            <a:r>
              <a:rPr lang="en-US" baseline="0" dirty="0" smtClean="0"/>
              <a:t>New federal rules require all NPDES permittees report their compliance data electronically. One requirement of the new federal requirements is that each NPDES permitting authority offer waivers under specific qualifying conditions.  DEQ is offering an exemption from </a:t>
            </a:r>
            <a:r>
              <a:rPr lang="en-US" baseline="0" dirty="0" err="1" smtClean="0"/>
              <a:t>eReporting</a:t>
            </a:r>
            <a:r>
              <a:rPr lang="en-US" baseline="0" dirty="0" smtClean="0"/>
              <a:t> under two circumstances: </a:t>
            </a:r>
          </a:p>
          <a:p>
            <a:endParaRPr lang="en-US" baseline="0" dirty="0" smtClean="0"/>
          </a:p>
          <a:p>
            <a:pPr marL="171450" indent="-171450">
              <a:buFont typeface="Arial" panose="020B0604020202020204" pitchFamily="34" charset="0"/>
              <a:buChar char="•"/>
            </a:pPr>
            <a:r>
              <a:rPr lang="en-US" baseline="0" dirty="0" smtClean="0"/>
              <a:t>Religious exemption (like Amish), or</a:t>
            </a:r>
          </a:p>
          <a:p>
            <a:pPr marL="171450" indent="-171450">
              <a:buFont typeface="Arial" panose="020B0604020202020204" pitchFamily="34" charset="0"/>
              <a:buChar char="•"/>
            </a:pPr>
            <a:r>
              <a:rPr lang="en-US" baseline="0" dirty="0" smtClean="0"/>
              <a:t>Where broadband internet access is unavailable to the permit holders.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DEQ has not identified any individual permit holders that would qualify for an </a:t>
            </a:r>
            <a:r>
              <a:rPr lang="en-US" baseline="0" dirty="0" err="1" smtClean="0"/>
              <a:t>eReporting</a:t>
            </a:r>
            <a:r>
              <a:rPr lang="en-US" baseline="0" dirty="0" smtClean="0"/>
              <a:t> waiver.  However, in the next couple of DEQ will begin requiring smaller, general permits holders to reporting electronically and some may qualify for a waiver. The </a:t>
            </a:r>
            <a:r>
              <a:rPr lang="en-US" baseline="0" dirty="0" err="1" smtClean="0"/>
              <a:t>eReporting</a:t>
            </a:r>
            <a:r>
              <a:rPr lang="en-US" baseline="0" dirty="0" smtClean="0"/>
              <a:t> waiver covers DEQ’s costs for hand-entering data into the database.</a:t>
            </a:r>
            <a:endParaRPr lang="en-US" dirty="0"/>
          </a:p>
          <a:p>
            <a:endParaRPr lang="en-US" dirty="0" smtClean="0"/>
          </a:p>
          <a:p>
            <a:r>
              <a:rPr lang="en-US" b="1" dirty="0" smtClean="0"/>
              <a:t>Fifth,</a:t>
            </a:r>
            <a:r>
              <a:rPr lang="en-US" b="1" baseline="0" dirty="0" smtClean="0"/>
              <a:t> DEQ is clarifying the fees associated with the review of environmental management plans.  </a:t>
            </a:r>
            <a:r>
              <a:rPr lang="en-US" baseline="0" dirty="0" smtClean="0"/>
              <a:t>Under DEQ’s current rules, DEQ may charge a fee for “disposal system plan review” associated with general permits. DEQ plans to clarify the use of this fee as general permits are renewed. </a:t>
            </a:r>
          </a:p>
          <a:p>
            <a:endParaRPr lang="en-US" baseline="0" dirty="0" smtClean="0"/>
          </a:p>
          <a:p>
            <a:r>
              <a:rPr lang="en-US" baseline="0" dirty="0" smtClean="0"/>
              <a:t>In addition, DEQ is providing a new definition for environmental management plans and how the fee will be applied to plans that are associated with individual permits. </a:t>
            </a:r>
          </a:p>
          <a:p>
            <a:endParaRPr lang="en-US" baseline="0" dirty="0" smtClean="0"/>
          </a:p>
          <a:p>
            <a:r>
              <a:rPr lang="en-US" baseline="0" dirty="0" smtClean="0"/>
              <a:t>“Environmental management plan” </a:t>
            </a:r>
            <a:r>
              <a:rPr lang="en-US" sz="1200" i="1" dirty="0" smtClean="0"/>
              <a:t>means a document specified within the conditions of a permit that identifies environmental impacts, establishes environmental goals and periodic review for effectiveness in meeting environmental goals, best management practices, monitoring, corrective actions and other enforceable requirements of the permit.</a:t>
            </a:r>
          </a:p>
          <a:p>
            <a:endParaRPr lang="en-US" sz="1200" i="1" dirty="0" smtClean="0"/>
          </a:p>
          <a:p>
            <a:r>
              <a:rPr lang="en-US" sz="1200" i="0" dirty="0" smtClean="0"/>
              <a:t>When used with</a:t>
            </a:r>
            <a:r>
              <a:rPr lang="en-US" sz="1200" i="0" baseline="0" dirty="0" smtClean="0"/>
              <a:t> individual permits, environmental management plan are enforceable permit conditions and are used to provide the permit holder with the flexibility of tailoring specific actions to their individual needs and circumstances. Examples of environmental management plans includes biosolids management plans, recycled water use plans, and mercury minimization plans. Because the plans contain substantive permit requirements, DEQ reviews and approves each plan. Moreover, under DEQ’s current rules a change to an environmental management plan during the permit cycle may result in a major permit modification, with fees up to 10s of thousands of dollars. Under the proposed rules, DEQ would charge an environmental management plan review fee that is more commensurate with the level of DEQ effort.</a:t>
            </a:r>
          </a:p>
          <a:p>
            <a:endParaRPr lang="en-US" sz="1200" i="0" baseline="0" dirty="0" smtClean="0"/>
          </a:p>
          <a:p>
            <a:r>
              <a:rPr lang="en-US" sz="1200" b="1" i="0" baseline="0" dirty="0" smtClean="0"/>
              <a:t>Finally, DEQ proposes a number of changes to clarify the rules </a:t>
            </a:r>
            <a:r>
              <a:rPr lang="en-US" sz="1200" i="0" baseline="0" dirty="0" smtClean="0"/>
              <a:t>by removing old or redundant language, improving the readability of tables, and applying plain language guidelines.</a:t>
            </a:r>
            <a:endParaRPr lang="en-US" dirty="0" smtClean="0"/>
          </a:p>
        </p:txBody>
      </p:sp>
      <p:sp>
        <p:nvSpPr>
          <p:cNvPr id="4" name="Slide Number Placeholder 3"/>
          <p:cNvSpPr>
            <a:spLocks noGrp="1"/>
          </p:cNvSpPr>
          <p:nvPr>
            <p:ph type="sldNum" sz="quarter" idx="10"/>
          </p:nvPr>
        </p:nvSpPr>
        <p:spPr/>
        <p:txBody>
          <a:bodyPr/>
          <a:lstStyle/>
          <a:p>
            <a:fld id="{EAF82455-C0D0-4D1F-9AAC-DE7932F6FEA5}" type="slidenum">
              <a:rPr lang="en-US" smtClean="0"/>
              <a:pPr/>
              <a:t>14</a:t>
            </a:fld>
            <a:endParaRPr lang="en-US"/>
          </a:p>
        </p:txBody>
      </p:sp>
    </p:spTree>
    <p:extLst>
      <p:ext uri="{BB962C8B-B14F-4D97-AF65-F5344CB8AC3E}">
        <p14:creationId xmlns:p14="http://schemas.microsoft.com/office/powerpoint/2010/main" val="1726725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81050"/>
            <a:ext cx="4181475" cy="3136900"/>
          </a:xfrm>
        </p:spPr>
      </p:sp>
      <p:sp>
        <p:nvSpPr>
          <p:cNvPr id="3" name="Notes Placeholder 2"/>
          <p:cNvSpPr>
            <a:spLocks noGrp="1"/>
          </p:cNvSpPr>
          <p:nvPr>
            <p:ph type="body" idx="1"/>
          </p:nvPr>
        </p:nvSpPr>
        <p:spPr>
          <a:xfrm>
            <a:off x="381000" y="4092892"/>
            <a:ext cx="6248400" cy="4517708"/>
          </a:xfrm>
        </p:spPr>
        <p:txBody>
          <a:bodyPr>
            <a:normAutofit/>
          </a:bodyPr>
          <a:lstStyle/>
          <a:p>
            <a:r>
              <a:rPr lang="en-US" dirty="0" smtClean="0">
                <a:cs typeface="Times New Roman" panose="02020603050405020304" pitchFamily="18" charset="0"/>
              </a:rPr>
              <a:t>During</a:t>
            </a:r>
            <a:r>
              <a:rPr lang="en-US" baseline="0" dirty="0" smtClean="0">
                <a:cs typeface="Times New Roman" panose="02020603050405020304" pitchFamily="18" charset="0"/>
              </a:rPr>
              <a:t> the rulemaking process, DEQ determined the following groups would impacted by the fee increases:</a:t>
            </a:r>
            <a:endParaRPr lang="en-US" dirty="0" smtClean="0">
              <a:cs typeface="Times New Roman" panose="02020603050405020304" pitchFamily="18" charset="0"/>
            </a:endParaRPr>
          </a:p>
          <a:p>
            <a:endParaRPr lang="en-US" dirty="0" smtClean="0">
              <a:cs typeface="Times New Roman" panose="02020603050405020304" pitchFamily="18" charset="0"/>
            </a:endParaRPr>
          </a:p>
          <a:p>
            <a:r>
              <a:rPr lang="en-US" i="0" dirty="0" smtClean="0">
                <a:cs typeface="Times New Roman" panose="02020603050405020304" pitchFamily="18" charset="0"/>
              </a:rPr>
              <a:t>Approximately</a:t>
            </a:r>
            <a:r>
              <a:rPr lang="en-US" i="0" baseline="0" dirty="0" smtClean="0">
                <a:cs typeface="Times New Roman" panose="02020603050405020304" pitchFamily="18" charset="0"/>
              </a:rPr>
              <a:t> 3</a:t>
            </a:r>
            <a:r>
              <a:rPr lang="en-US" i="0" dirty="0" smtClean="0">
                <a:cs typeface="Times New Roman" panose="02020603050405020304" pitchFamily="18" charset="0"/>
              </a:rPr>
              <a:t>,500</a:t>
            </a:r>
            <a:r>
              <a:rPr lang="en-US" i="0" dirty="0" smtClean="0">
                <a:solidFill>
                  <a:srgbClr val="FF0000"/>
                </a:solidFill>
                <a:cs typeface="Times New Roman" panose="02020603050405020304" pitchFamily="18" charset="0"/>
              </a:rPr>
              <a:t> </a:t>
            </a:r>
            <a:r>
              <a:rPr lang="en-US" b="1" i="0" dirty="0" smtClean="0">
                <a:solidFill>
                  <a:srgbClr val="FF0000"/>
                </a:solidFill>
                <a:cs typeface="Times New Roman" panose="02020603050405020304" pitchFamily="18" charset="0"/>
              </a:rPr>
              <a:t>individual</a:t>
            </a:r>
            <a:r>
              <a:rPr lang="en-US" b="1" i="0" baseline="0" dirty="0" smtClean="0">
                <a:solidFill>
                  <a:srgbClr val="FF0000"/>
                </a:solidFill>
                <a:cs typeface="Times New Roman" panose="02020603050405020304" pitchFamily="18" charset="0"/>
              </a:rPr>
              <a:t> and general wastewater </a:t>
            </a:r>
            <a:r>
              <a:rPr lang="en-US" b="1" i="0" dirty="0" smtClean="0">
                <a:cs typeface="Times New Roman" panose="02020603050405020304" pitchFamily="18" charset="0"/>
              </a:rPr>
              <a:t>permit </a:t>
            </a:r>
            <a:r>
              <a:rPr lang="en-US" b="1" i="0" u="sng" dirty="0" smtClean="0">
                <a:cs typeface="Times New Roman" panose="02020603050405020304" pitchFamily="18" charset="0"/>
              </a:rPr>
              <a:t>holders</a:t>
            </a:r>
            <a:r>
              <a:rPr lang="en-US" b="1" i="0" dirty="0" smtClean="0">
                <a:cs typeface="Times New Roman" panose="02020603050405020304" pitchFamily="18" charset="0"/>
              </a:rPr>
              <a:t> </a:t>
            </a:r>
            <a:r>
              <a:rPr lang="en-US" i="0" dirty="0" smtClean="0">
                <a:cs typeface="Times New Roman" panose="02020603050405020304" pitchFamily="18" charset="0"/>
              </a:rPr>
              <a:t>will</a:t>
            </a:r>
            <a:r>
              <a:rPr lang="en-US" i="0" baseline="0" dirty="0" smtClean="0">
                <a:cs typeface="Times New Roman" panose="02020603050405020304" pitchFamily="18" charset="0"/>
              </a:rPr>
              <a:t> be </a:t>
            </a:r>
            <a:r>
              <a:rPr lang="en-US" i="0" dirty="0" smtClean="0">
                <a:cs typeface="Times New Roman" panose="02020603050405020304" pitchFamily="18" charset="0"/>
              </a:rPr>
              <a:t>affected by proposed fee increase, including:</a:t>
            </a:r>
          </a:p>
          <a:p>
            <a:pPr marL="171450" indent="-171450">
              <a:buFont typeface="Arial" panose="020B0604020202020204" pitchFamily="34" charset="0"/>
              <a:buChar char="•"/>
            </a:pPr>
            <a:r>
              <a:rPr lang="en-US" i="0" dirty="0" smtClean="0">
                <a:cs typeface="Times New Roman" panose="02020603050405020304" pitchFamily="18" charset="0"/>
              </a:rPr>
              <a:t>Oregon State Agencies which collectively hold 111 permits</a:t>
            </a:r>
          </a:p>
          <a:p>
            <a:pPr marL="171450" indent="-171450">
              <a:buFont typeface="Arial" panose="020B0604020202020204" pitchFamily="34" charset="0"/>
              <a:buChar char="•"/>
            </a:pPr>
            <a:r>
              <a:rPr lang="en-US" i="0" dirty="0" smtClean="0">
                <a:cs typeface="Times New Roman" panose="02020603050405020304" pitchFamily="18" charset="0"/>
              </a:rPr>
              <a:t>381 Local Governments</a:t>
            </a:r>
            <a:r>
              <a:rPr lang="en-US" i="0" baseline="0" dirty="0" smtClean="0">
                <a:cs typeface="Times New Roman" panose="02020603050405020304" pitchFamily="18" charset="0"/>
              </a:rPr>
              <a:t> which hold </a:t>
            </a:r>
            <a:r>
              <a:rPr lang="en-US" i="0" dirty="0" smtClean="0">
                <a:cs typeface="Times New Roman" panose="02020603050405020304" pitchFamily="18" charset="0"/>
              </a:rPr>
              <a:t>629 general and individual permits.</a:t>
            </a:r>
            <a:r>
              <a:rPr lang="en-US" i="0" baseline="0" dirty="0" smtClean="0">
                <a:cs typeface="Times New Roman" panose="02020603050405020304" pitchFamily="18" charset="0"/>
              </a:rPr>
              <a:t> {{This group of permit holders </a:t>
            </a:r>
            <a:r>
              <a:rPr lang="en-US" i="0" dirty="0" smtClean="0">
                <a:cs typeface="Times New Roman" panose="02020603050405020304" pitchFamily="18" charset="0"/>
              </a:rPr>
              <a:t>includes Ports, School</a:t>
            </a:r>
            <a:r>
              <a:rPr lang="en-US" i="0" baseline="0" dirty="0" smtClean="0">
                <a:cs typeface="Times New Roman" panose="02020603050405020304" pitchFamily="18" charset="0"/>
              </a:rPr>
              <a:t> Districts, irrigation districts, water districts, cities, towns, counties, etc.}}</a:t>
            </a:r>
            <a:endParaRPr lang="en-US" i="0" dirty="0" smtClean="0">
              <a:cs typeface="Times New Roman" panose="02020603050405020304" pitchFamily="18" charset="0"/>
            </a:endParaRPr>
          </a:p>
          <a:p>
            <a:pPr marL="171450" indent="-171450">
              <a:buFont typeface="Arial" panose="020B0604020202020204" pitchFamily="34" charset="0"/>
              <a:buChar char="•"/>
            </a:pPr>
            <a:r>
              <a:rPr lang="en-US" i="0" dirty="0" smtClean="0">
                <a:cs typeface="Times New Roman" panose="02020603050405020304" pitchFamily="18" charset="0"/>
              </a:rPr>
              <a:t>Approximately 150 Large Business; and </a:t>
            </a:r>
          </a:p>
          <a:p>
            <a:pPr marL="171450" indent="-171450">
              <a:buFont typeface="Arial" panose="020B0604020202020204" pitchFamily="34" charset="0"/>
              <a:buChar char="•"/>
            </a:pPr>
            <a:r>
              <a:rPr lang="en-US" i="0" dirty="0" smtClean="0">
                <a:cs typeface="Times New Roman" panose="02020603050405020304" pitchFamily="18" charset="0"/>
              </a:rPr>
              <a:t>Approximately</a:t>
            </a:r>
            <a:r>
              <a:rPr lang="en-US" i="0" baseline="0" dirty="0" smtClean="0">
                <a:cs typeface="Times New Roman" panose="02020603050405020304" pitchFamily="18" charset="0"/>
              </a:rPr>
              <a:t> 3,000 s</a:t>
            </a:r>
            <a:r>
              <a:rPr lang="en-US" i="0" dirty="0" smtClean="0">
                <a:cs typeface="Times New Roman" panose="02020603050405020304" pitchFamily="18" charset="0"/>
              </a:rPr>
              <a:t>mall businesses</a:t>
            </a:r>
          </a:p>
          <a:p>
            <a:pPr marL="171450" indent="-171450">
              <a:buFont typeface="Arial" panose="020B0604020202020204" pitchFamily="34" charset="0"/>
              <a:buChar char="•"/>
            </a:pPr>
            <a:endParaRPr lang="en-US" i="0" dirty="0" smtClean="0">
              <a:cs typeface="Times New Roman" panose="02020603050405020304" pitchFamily="18" charset="0"/>
            </a:endParaRPr>
          </a:p>
          <a:p>
            <a:pPr marL="0" indent="0">
              <a:buFont typeface="Arial" panose="020B0604020202020204" pitchFamily="34" charset="0"/>
              <a:buNone/>
            </a:pPr>
            <a:r>
              <a:rPr lang="en-US" b="0" i="0" dirty="0" smtClean="0">
                <a:cs typeface="Times New Roman" panose="02020603050405020304" pitchFamily="18" charset="0"/>
              </a:rPr>
              <a:t>The proposed increase to </a:t>
            </a:r>
            <a:r>
              <a:rPr lang="en-US" b="1" i="0" dirty="0" smtClean="0">
                <a:cs typeface="Times New Roman" panose="02020603050405020304" pitchFamily="18" charset="0"/>
              </a:rPr>
              <a:t>ONSITE Fees </a:t>
            </a:r>
            <a:r>
              <a:rPr lang="en-US" b="0" i="0" dirty="0" smtClean="0">
                <a:cs typeface="Times New Roman" panose="02020603050405020304" pitchFamily="18" charset="0"/>
              </a:rPr>
              <a:t>will affect</a:t>
            </a:r>
            <a:r>
              <a:rPr lang="en-US" b="0" i="0" baseline="0" dirty="0" smtClean="0">
                <a:cs typeface="Times New Roman" panose="02020603050405020304" pitchFamily="18" charset="0"/>
              </a:rPr>
              <a:t> individuals and individual home owners.</a:t>
            </a:r>
            <a:endParaRPr lang="en-US" b="0" i="0" dirty="0" smtClean="0">
              <a:cs typeface="Times New Roman" panose="02020603050405020304" pitchFamily="18" charset="0"/>
            </a:endParaRPr>
          </a:p>
          <a:p>
            <a:pPr marL="171450" indent="-171450">
              <a:buFont typeface="Arial" panose="020B0604020202020204" pitchFamily="34" charset="0"/>
              <a:buChar char="•"/>
            </a:pPr>
            <a:r>
              <a:rPr lang="en-US" dirty="0" smtClean="0"/>
              <a:t>The fees will be paid by </a:t>
            </a:r>
            <a:r>
              <a:rPr lang="en-US" u="sng" dirty="0" smtClean="0"/>
              <a:t>property owners</a:t>
            </a:r>
            <a:r>
              <a:rPr lang="en-US" dirty="0" smtClean="0"/>
              <a:t> developing their property who requires an onsite septic system, including site evaluations, inspections, and permits. Generally,</a:t>
            </a:r>
            <a:r>
              <a:rPr lang="en-US" baseline="0" dirty="0" smtClean="0"/>
              <a:t> property owners will pay the fees one time when developing their property.</a:t>
            </a:r>
            <a:endParaRPr lang="en-US" dirty="0" smtClean="0"/>
          </a:p>
          <a:p>
            <a:pPr marL="171450" indent="-171450">
              <a:buFont typeface="Arial" panose="020B0604020202020204" pitchFamily="34" charset="0"/>
              <a:buChar char="•"/>
            </a:pPr>
            <a:r>
              <a:rPr lang="en-US" dirty="0" smtClean="0"/>
              <a:t>Fees will also be paid by licensed professionals who perform installation and pumping services</a:t>
            </a:r>
            <a:r>
              <a:rPr lang="en-US" baseline="0" dirty="0" smtClean="0"/>
              <a:t> on onsite septic systems. In Oregon approximately 650 l</a:t>
            </a:r>
            <a:r>
              <a:rPr lang="en-US" dirty="0" smtClean="0"/>
              <a:t>icensed professionals must renew their licenses every three years and will be subject to the increased fees on a recurring basis.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During the rulemaking process,</a:t>
            </a:r>
            <a:r>
              <a:rPr lang="en-US" baseline="0" dirty="0" smtClean="0"/>
              <a:t> DEQ sent notices to permit holders and hosted a public comment period as described in the staff report.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DEQ accepted public comment on the proposed rules from May 15, 2017, until 4 p.m. on June 30, 2017. A public hearing was held at DEQ offices and via Webinar; however, there were no attendees at the public hearing.</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Arial" panose="020B0604020202020204" pitchFamily="34" charset="0"/>
              <a:buNone/>
            </a:pPr>
            <a:endParaRPr lang="en-US" dirty="0" smtClean="0"/>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EAF82455-C0D0-4D1F-9AAC-DE7932F6FEA5}" type="slidenum">
              <a:rPr lang="en-US" smtClean="0"/>
              <a:pPr/>
              <a:t>15</a:t>
            </a:fld>
            <a:endParaRPr lang="en-US"/>
          </a:p>
        </p:txBody>
      </p:sp>
    </p:spTree>
    <p:extLst>
      <p:ext uri="{BB962C8B-B14F-4D97-AF65-F5344CB8AC3E}">
        <p14:creationId xmlns:p14="http://schemas.microsoft.com/office/powerpoint/2010/main" val="2173549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cs typeface="Times New Roman" panose="02020603050405020304" pitchFamily="18" charset="0"/>
              </a:rPr>
              <a:t>RON:</a:t>
            </a:r>
          </a:p>
          <a:p>
            <a:endParaRPr lang="en-US" dirty="0" smtClean="0">
              <a:cs typeface="Times New Roman" panose="02020603050405020304" pitchFamily="18" charset="0"/>
            </a:endParaRPr>
          </a:p>
          <a:p>
            <a:r>
              <a:rPr lang="en-US" sz="1200" kern="1200" dirty="0" smtClean="0">
                <a:solidFill>
                  <a:schemeClr val="tx1"/>
                </a:solidFill>
                <a:effectLst/>
                <a:latin typeface="+mn-lt"/>
                <a:ea typeface="+mn-ea"/>
                <a:cs typeface="+mn-cs"/>
              </a:rPr>
              <a:t>The current fees – both NPDES and WPCF wastewater permit fees as well as</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non-permit related onsite fees– will not sustain the programs. </a:t>
            </a:r>
          </a:p>
          <a:p>
            <a:endParaRPr lang="en-US" sz="1200" kern="1200" dirty="0" smtClean="0">
              <a:solidFill>
                <a:schemeClr val="tx1"/>
              </a:solidFill>
              <a:effectLst/>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proposed fees will *not* fund position restorations or wastewater program enhancements approved in the 2017-19 Legislatively Approved Budget.</a:t>
            </a:r>
            <a:r>
              <a:rPr lang="en-US" sz="1200" kern="1200" baseline="0" dirty="0" smtClean="0">
                <a:solidFill>
                  <a:schemeClr val="tx1"/>
                </a:solidFill>
                <a:effectLst/>
                <a:latin typeface="+mn-lt"/>
                <a:ea typeface="+mn-ea"/>
                <a:cs typeface="+mn-cs"/>
              </a:rPr>
              <a:t> However, i</a:t>
            </a:r>
            <a:r>
              <a:rPr lang="en-US" sz="1200" kern="1200" dirty="0" smtClean="0">
                <a:solidFill>
                  <a:schemeClr val="tx1"/>
                </a:solidFill>
                <a:effectLst/>
                <a:latin typeface="+mn-lt"/>
                <a:ea typeface="+mn-ea"/>
                <a:cs typeface="+mn-cs"/>
              </a:rPr>
              <a:t>f adopted,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DEQ expects the proposed fees will partially sustain staffing levels through FY 2018, which ends June 30, 2018. </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dirty="0" smtClean="0">
              <a:cs typeface="Times New Roman" panose="02020603050405020304" pitchFamily="18" charset="0"/>
            </a:endParaRPr>
          </a:p>
          <a:p>
            <a:r>
              <a:rPr lang="en-US" dirty="0" smtClean="0">
                <a:cs typeface="Times New Roman" panose="02020603050405020304" pitchFamily="18" charset="0"/>
              </a:rPr>
              <a:t>DEQ recommends the Commission adopt the 3</a:t>
            </a:r>
            <a:r>
              <a:rPr lang="en-US" baseline="0" dirty="0" smtClean="0">
                <a:cs typeface="Times New Roman" panose="02020603050405020304" pitchFamily="18" charset="0"/>
              </a:rPr>
              <a:t> </a:t>
            </a:r>
            <a:r>
              <a:rPr lang="en-US" dirty="0" smtClean="0">
                <a:cs typeface="Times New Roman" panose="02020603050405020304" pitchFamily="18" charset="0"/>
              </a:rPr>
              <a:t>percent fee increase and the other changes as outlined in Attachment A of the staff report. If approved,</a:t>
            </a:r>
            <a:r>
              <a:rPr lang="en-US" baseline="0" dirty="0" smtClean="0">
                <a:cs typeface="Times New Roman" panose="02020603050405020304" pitchFamily="18" charset="0"/>
              </a:rPr>
              <a:t> t</a:t>
            </a:r>
            <a:r>
              <a:rPr lang="en-US" dirty="0" smtClean="0">
                <a:cs typeface="Times New Roman" panose="02020603050405020304" pitchFamily="18" charset="0"/>
              </a:rPr>
              <a:t>he fees increase</a:t>
            </a:r>
            <a:r>
              <a:rPr lang="en-US" baseline="0" dirty="0" smtClean="0">
                <a:cs typeface="Times New Roman" panose="02020603050405020304" pitchFamily="18" charset="0"/>
              </a:rPr>
              <a:t> will take effect on: </a:t>
            </a:r>
            <a:r>
              <a:rPr lang="en-US" dirty="0" smtClean="0">
                <a:cs typeface="Times New Roman" panose="02020603050405020304" pitchFamily="18" charset="0"/>
              </a:rPr>
              <a:t>Nov. 1, 2017 and partially</a:t>
            </a:r>
            <a:r>
              <a:rPr lang="en-US" baseline="0" dirty="0" smtClean="0">
                <a:cs typeface="Times New Roman" panose="02020603050405020304" pitchFamily="18" charset="0"/>
              </a:rPr>
              <a:t> support staffing levels through Fiscal Year 2018, ending June 30, 2018. </a:t>
            </a:r>
          </a:p>
          <a:p>
            <a:endParaRPr lang="en-US" baseline="0" dirty="0" smtClean="0">
              <a:cs typeface="Times New Roman" panose="02020603050405020304" pitchFamily="18" charset="0"/>
            </a:endParaRPr>
          </a:p>
          <a:p>
            <a:r>
              <a:rPr lang="en-US" dirty="0" smtClean="0">
                <a:cs typeface="Times New Roman" panose="02020603050405020304" pitchFamily="18" charset="0"/>
              </a:rPr>
              <a:t>Are there any questions or comments? </a:t>
            </a:r>
          </a:p>
          <a:p>
            <a:endParaRPr lang="en-US" dirty="0" smtClean="0">
              <a:cs typeface="Times New Roman" panose="02020603050405020304" pitchFamily="18" charset="0"/>
            </a:endParaRPr>
          </a:p>
          <a:p>
            <a:r>
              <a:rPr lang="en-US" dirty="0" smtClean="0">
                <a:cs typeface="Times New Roman" panose="02020603050405020304" pitchFamily="18" charset="0"/>
              </a:rPr>
              <a:t>Thank you Chair,</a:t>
            </a:r>
            <a:r>
              <a:rPr lang="en-US" baseline="0" dirty="0" smtClean="0">
                <a:cs typeface="Times New Roman" panose="02020603050405020304" pitchFamily="18" charset="0"/>
              </a:rPr>
              <a:t> members of the commission and Director Whitman.</a:t>
            </a:r>
            <a:endParaRPr lang="en-US" dirty="0" smtClean="0">
              <a:cs typeface="Times New Roman" panose="02020603050405020304" pitchFamily="18" charset="0"/>
            </a:endParaRPr>
          </a:p>
          <a:p>
            <a:endParaRPr lang="en-US" dirty="0" smtClean="0">
              <a:cs typeface="Times New Roman" panose="02020603050405020304" pitchFamily="18" charset="0"/>
            </a:endParaRPr>
          </a:p>
          <a:p>
            <a:r>
              <a:rPr lang="en-US" dirty="0" smtClean="0">
                <a:cs typeface="Times New Roman" panose="02020603050405020304" pitchFamily="18" charset="0"/>
              </a:rPr>
              <a:t>(FINAL SLIDE)</a:t>
            </a:r>
          </a:p>
        </p:txBody>
      </p:sp>
      <p:sp>
        <p:nvSpPr>
          <p:cNvPr id="4" name="Slide Number Placeholder 3"/>
          <p:cNvSpPr>
            <a:spLocks noGrp="1"/>
          </p:cNvSpPr>
          <p:nvPr>
            <p:ph type="sldNum" sz="quarter" idx="10"/>
          </p:nvPr>
        </p:nvSpPr>
        <p:spPr/>
        <p:txBody>
          <a:bodyPr/>
          <a:lstStyle/>
          <a:p>
            <a:fld id="{EAF82455-C0D0-4D1F-9AAC-DE7932F6FEA5}" type="slidenum">
              <a:rPr lang="en-US" smtClean="0"/>
              <a:pPr/>
              <a:t>16</a:t>
            </a:fld>
            <a:endParaRPr lang="en-US"/>
          </a:p>
        </p:txBody>
      </p:sp>
    </p:spTree>
    <p:extLst>
      <p:ext uri="{BB962C8B-B14F-4D97-AF65-F5344CB8AC3E}">
        <p14:creationId xmlns:p14="http://schemas.microsoft.com/office/powerpoint/2010/main" val="2863169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sz="1200" kern="1200" dirty="0" smtClean="0">
              <a:solidFill>
                <a:schemeClr val="tx1"/>
              </a:solidFill>
              <a:effectLst/>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dirty="0" smtClean="0"/>
              <a:t>DEQ regulate</a:t>
            </a:r>
            <a:r>
              <a:rPr lang="en-US" baseline="0" dirty="0" smtClean="0"/>
              <a:t>s the discharge of pollutants to Oregon’s surface water and groundwater by issuing water quality permits.  We issue National Pollutant Discharge Elimination System (or NPDES) permits for surface water discharges and Water Pollution Control Facility (or WPCF) permits for groundwater discharges. </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DEQ operates the NPDES permit (or surface water) program under delegated authority from the US Environmental Protection Agency. Oregon’s NPDES permit program must meet minimum requirements under the Clean Water Act and may not be less stringent than federal requirements. Oregon’s water quality program aims to maintain and improve surface waters to support specific beneficial uses. </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DEQ operates the WPCF permit (or groundwater) program largely under state authority, although discharges to drinking water source areas must also meet federal requirements under the Safe Drinking Water Act. Oregon recognizes the value on maintaining high-quality groundwater and DEQ’s administrative rules include an anti-degradation policy to protect groundwater quality. </a:t>
            </a:r>
            <a:endParaRPr lang="en-US" dirty="0" smtClean="0"/>
          </a:p>
          <a:p>
            <a:pPr marL="0" marR="0" lvl="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dirty="0" smtClean="0"/>
              <a:t>Under both the NPDES and the</a:t>
            </a:r>
            <a:r>
              <a:rPr lang="en-US" baseline="0" dirty="0" smtClean="0"/>
              <a:t> WPCF permit programs, DEQ issues two categories of permits—individual permits and general permits. </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An </a:t>
            </a:r>
            <a:r>
              <a:rPr lang="en-US" b="1" baseline="0" dirty="0" smtClean="0"/>
              <a:t>individual</a:t>
            </a:r>
            <a:r>
              <a:rPr lang="en-US" baseline="0" dirty="0" smtClean="0"/>
              <a:t> permit is a customized, site-specific permit that accounts for wastewater dischargers from individual wastewater treatment facilities at specific locations. Developing these permits is very time and resource intensive—both for DEQ as well as the discharging facility. </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A </a:t>
            </a:r>
            <a:r>
              <a:rPr lang="en-US" b="1" baseline="0" dirty="0" smtClean="0"/>
              <a:t>general </a:t>
            </a:r>
            <a:r>
              <a:rPr lang="en-US" baseline="0" dirty="0" smtClean="0"/>
              <a:t>permit is a permit assigned to a group of sources with common discharges that can be regulated under similar types of conditions. After DEQ issues a general permit, individual discharges that meet specific eligibility requirements are assigned coverage under the permit. Issuing a general permit is also a very time and resource intensive process; however, assigning individual coverage under a general permit generally requires much less time and resources.</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DEQ issues both individual and general NPDES and WPCF permits for </a:t>
            </a:r>
            <a:r>
              <a:rPr lang="en-US" b="1" baseline="0" dirty="0" smtClean="0"/>
              <a:t>categories of discharges.</a:t>
            </a:r>
            <a:r>
              <a:rPr lang="en-US" baseline="0" dirty="0" smtClean="0"/>
              <a:t> The most common categories of discharges include:</a:t>
            </a:r>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1" baseline="0" dirty="0" smtClean="0"/>
              <a:t>Municipal wastewater </a:t>
            </a:r>
            <a:r>
              <a:rPr lang="en-US" baseline="0" dirty="0" smtClean="0"/>
              <a:t>discharges with includes Publically Owned sewage treatment facilities.</a:t>
            </a:r>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1" baseline="0" dirty="0" smtClean="0"/>
              <a:t>Industrial wastewater </a:t>
            </a:r>
            <a:r>
              <a:rPr lang="en-US" baseline="0" dirty="0" smtClean="0"/>
              <a:t>dischargers from businesses and industries, which are dominated by private businesses and industries, but also include some public facilities, such as port authorities, universities, prisons, and state parks.</a:t>
            </a:r>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aseline="0" dirty="0" smtClean="0"/>
              <a:t>DEQ also regulates </a:t>
            </a:r>
            <a:r>
              <a:rPr lang="en-US" b="1" baseline="0" dirty="0" smtClean="0"/>
              <a:t>stormwater </a:t>
            </a:r>
            <a:r>
              <a:rPr lang="en-US" baseline="0" dirty="0" smtClean="0"/>
              <a:t>discharges from cities, construction sites, and industrial sites.</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Under the federal Clean Water Act, the term of an NPDES permit is limited to 5 years, at which time, the permit is to renewed with new permit requirements necessary to continually protect and improve water quality. If a permitted entity submits a timely permit application and DEQ fails to renew the permit before the permit expires, the permit is administratively extended. Approximately 80% of Oregon’s individual NPDES permits are currently administratively extended.</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Under state requirements, the term of a WPCF permit is limited to 10 years, at which time the permit is renewed with update permit requirements to protect groundwater. Much like the federal program, if a permit holder submits a timely application for renewal and DEQ fails to reissue the permit, the permit is administratively extended. Approximately, 25% of Oregon’s individual WPCF permit s are currently administratively extended.</a:t>
            </a:r>
            <a:endParaRPr lang="en-US" dirty="0" smtClean="0"/>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I’ll talk more about the types of sources and permits in the next couple of slides…</a:t>
            </a:r>
          </a:p>
        </p:txBody>
      </p:sp>
      <p:sp>
        <p:nvSpPr>
          <p:cNvPr id="4" name="Slide Number Placeholder 3"/>
          <p:cNvSpPr>
            <a:spLocks noGrp="1"/>
          </p:cNvSpPr>
          <p:nvPr>
            <p:ph type="sldNum" sz="quarter" idx="10"/>
          </p:nvPr>
        </p:nvSpPr>
        <p:spPr/>
        <p:txBody>
          <a:bodyPr/>
          <a:lstStyle/>
          <a:p>
            <a:fld id="{104C5D67-D91E-40D0-AFA9-25945CB0C62E}" type="slidenum">
              <a:rPr lang="en-US" smtClean="0"/>
              <a:pPr/>
              <a:t>2</a:t>
            </a:fld>
            <a:endParaRPr lang="en-US" dirty="0"/>
          </a:p>
        </p:txBody>
      </p:sp>
    </p:spTree>
    <p:extLst>
      <p:ext uri="{BB962C8B-B14F-4D97-AF65-F5344CB8AC3E}">
        <p14:creationId xmlns:p14="http://schemas.microsoft.com/office/powerpoint/2010/main" val="2781277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National Pollutant Discharge</a:t>
            </a:r>
            <a:r>
              <a:rPr lang="en-US" baseline="0" dirty="0" smtClean="0"/>
              <a:t> Elimination System permits - Discharging effluent – Federal program – EPA. </a:t>
            </a:r>
          </a:p>
          <a:p>
            <a:endParaRPr lang="en-US" baseline="0" dirty="0" smtClean="0"/>
          </a:p>
          <a:p>
            <a:r>
              <a:rPr lang="en-US" baseline="0" dirty="0" smtClean="0"/>
              <a:t>Major permit vs minor permit:</a:t>
            </a:r>
          </a:p>
          <a:p>
            <a:endParaRPr lang="en-US" baseline="0" dirty="0" smtClean="0"/>
          </a:p>
          <a:p>
            <a:r>
              <a:rPr lang="en-US" baseline="0" dirty="0" smtClean="0"/>
              <a:t>‘Major’ Permits = The largest sources with higher flows – or sources with a higher risk – treating for toxics. </a:t>
            </a:r>
          </a:p>
          <a:p>
            <a:endParaRPr lang="en-US" baseline="0" dirty="0" smtClean="0"/>
          </a:p>
          <a:p>
            <a:r>
              <a:rPr lang="en-US" baseline="0" dirty="0" smtClean="0"/>
              <a:t>There are 76 individual NPDES permit holders, including:</a:t>
            </a:r>
          </a:p>
          <a:p>
            <a:endParaRPr lang="en-US" baseline="0" dirty="0" smtClean="0"/>
          </a:p>
          <a:p>
            <a:pPr marL="171450" indent="-171450">
              <a:buFontTx/>
              <a:buChar char="-"/>
            </a:pPr>
            <a:r>
              <a:rPr lang="en-US" baseline="0" dirty="0" smtClean="0"/>
              <a:t>50 domestic sources, or sewage treatment facilities.</a:t>
            </a:r>
          </a:p>
          <a:p>
            <a:endParaRPr lang="en-US" baseline="0" dirty="0" smtClean="0"/>
          </a:p>
          <a:p>
            <a:r>
              <a:rPr lang="en-US" b="1" u="sng" baseline="0" dirty="0" smtClean="0"/>
              <a:t>Individual Domestic </a:t>
            </a:r>
            <a:r>
              <a:rPr lang="en-US" baseline="0" dirty="0" smtClean="0"/>
              <a:t>– </a:t>
            </a:r>
          </a:p>
          <a:p>
            <a:endParaRPr lang="en-US" baseline="0" dirty="0" smtClean="0"/>
          </a:p>
          <a:p>
            <a:r>
              <a:rPr lang="en-US" baseline="0" dirty="0" smtClean="0"/>
              <a:t>Majors: The largest WWTPs like City of Portland, Clean Water Services – In this area, The City of Prineville’s WWTP holds an NPDES Individual Major permit.</a:t>
            </a:r>
          </a:p>
          <a:p>
            <a:endParaRPr lang="en-US" baseline="0" dirty="0" smtClean="0"/>
          </a:p>
          <a:p>
            <a:r>
              <a:rPr lang="en-US" b="1" u="sng" baseline="0" dirty="0" smtClean="0"/>
              <a:t>Individual Industrial </a:t>
            </a:r>
            <a:r>
              <a:rPr lang="en-US" baseline="0" dirty="0" smtClean="0"/>
              <a:t>–</a:t>
            </a:r>
          </a:p>
          <a:p>
            <a:endParaRPr lang="en-US" baseline="0" dirty="0" smtClean="0"/>
          </a:p>
          <a:p>
            <a:r>
              <a:rPr lang="en-US" baseline="0" dirty="0" smtClean="0"/>
              <a:t>Majors: The largest sources, sources with toxic treatment or higher risk like Georgia Pacific, International Paper, </a:t>
            </a:r>
            <a:r>
              <a:rPr lang="en-US" baseline="0" dirty="0" err="1" smtClean="0"/>
              <a:t>Wah</a:t>
            </a:r>
            <a:r>
              <a:rPr lang="en-US" baseline="0" dirty="0" smtClean="0"/>
              <a:t> Chang.</a:t>
            </a:r>
          </a:p>
          <a:p>
            <a:endParaRPr lang="en-US" baseline="0" dirty="0" smtClean="0"/>
          </a:p>
          <a:p>
            <a:r>
              <a:rPr lang="en-US" b="1" baseline="0" dirty="0" smtClean="0"/>
              <a:t>General Stormwater permits </a:t>
            </a:r>
            <a:endParaRPr lang="en-US" b="0" baseline="0" dirty="0" smtClean="0"/>
          </a:p>
          <a:p>
            <a:r>
              <a:rPr lang="en-US" b="0" baseline="0" dirty="0" smtClean="0"/>
              <a:t>A</a:t>
            </a:r>
            <a:r>
              <a:rPr lang="en-US" baseline="0" dirty="0" smtClean="0"/>
              <a:t> large category which includes construction and industrial stormwater permits. Construction permits are typically seasonal and the amount of permits can fluctuate significantly each building season. </a:t>
            </a:r>
          </a:p>
          <a:p>
            <a:endParaRPr lang="en-US" baseline="0" dirty="0" smtClean="0"/>
          </a:p>
          <a:p>
            <a:r>
              <a:rPr lang="en-US" b="1" baseline="0" dirty="0" smtClean="0"/>
              <a:t>General Permits – </a:t>
            </a:r>
          </a:p>
          <a:p>
            <a:pPr marL="171450" indent="-171450">
              <a:buFont typeface="Arial" panose="020B0604020202020204" pitchFamily="34" charset="0"/>
              <a:buChar char="•"/>
            </a:pPr>
            <a:r>
              <a:rPr lang="en-US" baseline="0" dirty="0" smtClean="0"/>
              <a:t>Cooling water, filter backwash, fish hatcheries, small log ponds, suction dredge mining operations and seafood processors are a few examples of sources covered by </a:t>
            </a:r>
            <a:r>
              <a:rPr lang="en-US" b="1" baseline="0" dirty="0" smtClean="0"/>
              <a:t>NPDES</a:t>
            </a:r>
            <a:r>
              <a:rPr lang="en-US" baseline="0" dirty="0" smtClean="0"/>
              <a:t> general permits. These sources discharge.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err="1" smtClean="0"/>
              <a:t>Seque</a:t>
            </a:r>
            <a:r>
              <a:rPr lang="en-US" baseline="0" dirty="0" smtClean="0"/>
              <a:t>: Oregon’s wineries are covered under our </a:t>
            </a:r>
            <a:r>
              <a:rPr lang="en-US" b="1" baseline="0" dirty="0" smtClean="0"/>
              <a:t>WPCF</a:t>
            </a:r>
            <a:r>
              <a:rPr lang="en-US" baseline="0" dirty="0" smtClean="0"/>
              <a:t> permit program as are non-discharging petroleum cleanup projects, </a:t>
            </a:r>
            <a:r>
              <a:rPr lang="en-US" baseline="0" dirty="0" err="1" smtClean="0"/>
              <a:t>offstream</a:t>
            </a:r>
            <a:r>
              <a:rPr lang="en-US" baseline="0" dirty="0" smtClean="0"/>
              <a:t> placer mining and our greywater, recycled water permits. &lt;&lt;Next Slide&gt;&gt;</a:t>
            </a:r>
          </a:p>
          <a:p>
            <a:endParaRPr lang="en-US" baseline="0" dirty="0" smtClean="0"/>
          </a:p>
        </p:txBody>
      </p:sp>
      <p:sp>
        <p:nvSpPr>
          <p:cNvPr id="4" name="Slide Number Placeholder 3"/>
          <p:cNvSpPr>
            <a:spLocks noGrp="1"/>
          </p:cNvSpPr>
          <p:nvPr>
            <p:ph type="sldNum" sz="quarter" idx="10"/>
          </p:nvPr>
        </p:nvSpPr>
        <p:spPr/>
        <p:txBody>
          <a:bodyPr/>
          <a:lstStyle/>
          <a:p>
            <a:fld id="{104C5D67-D91E-40D0-AFA9-25945CB0C62E}" type="slidenum">
              <a:rPr lang="en-US" smtClean="0"/>
              <a:pPr/>
              <a:t>3</a:t>
            </a:fld>
            <a:endParaRPr lang="en-US" dirty="0"/>
          </a:p>
        </p:txBody>
      </p:sp>
    </p:spTree>
    <p:extLst>
      <p:ext uri="{BB962C8B-B14F-4D97-AF65-F5344CB8AC3E}">
        <p14:creationId xmlns:p14="http://schemas.microsoft.com/office/powerpoint/2010/main" val="424417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Water Pollution Control Facilities </a:t>
            </a:r>
            <a:r>
              <a:rPr lang="en-US" dirty="0" smtClean="0"/>
              <a:t>permits</a:t>
            </a:r>
            <a:r>
              <a:rPr lang="en-US" baseline="0" dirty="0" smtClean="0"/>
              <a:t> – non-discharging sources. Oregon’s permit program. </a:t>
            </a:r>
          </a:p>
          <a:p>
            <a:endParaRPr lang="en-US" baseline="0" dirty="0" smtClean="0"/>
          </a:p>
          <a:p>
            <a:r>
              <a:rPr lang="en-US" baseline="0" dirty="0" smtClean="0"/>
              <a:t>In Eastern Oregon we have a lot of lagoon treatment systems that serve rural towns and cities. In summer months these sources typically land-apply treated water to reduce volume in the lagoon. </a:t>
            </a:r>
          </a:p>
          <a:p>
            <a:endParaRPr lang="en-US" baseline="0" dirty="0" smtClean="0"/>
          </a:p>
          <a:p>
            <a:r>
              <a:rPr lang="en-US" baseline="0" dirty="0" smtClean="0"/>
              <a:t>The City of Bend Wastewater Control Plant and </a:t>
            </a:r>
            <a:r>
              <a:rPr lang="en-US" baseline="0" dirty="0" err="1" smtClean="0"/>
              <a:t>Septage</a:t>
            </a:r>
            <a:r>
              <a:rPr lang="en-US" baseline="0" dirty="0" smtClean="0"/>
              <a:t> Receiving Station each hold am Individual WPCF Domestic permit.</a:t>
            </a:r>
          </a:p>
          <a:p>
            <a:endParaRPr lang="en-US" baseline="0" dirty="0" smtClean="0"/>
          </a:p>
          <a:p>
            <a:r>
              <a:rPr lang="en-US" baseline="0" dirty="0" smtClean="0"/>
              <a:t>There are far more Onsite WPCF permits in the Bend area. Mike is here to talk about these types of permits and provide details on his program’s portion of the proposed rulemaking… </a:t>
            </a:r>
          </a:p>
          <a:p>
            <a:endParaRPr lang="en-US" baseline="0" dirty="0" smtClean="0"/>
          </a:p>
          <a:p>
            <a:r>
              <a:rPr lang="en-US" baseline="0" dirty="0" smtClean="0"/>
              <a:t>Are there questions before I hand it over to Mike?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4</a:t>
            </a:fld>
            <a:endParaRPr lang="en-US" dirty="0"/>
          </a:p>
        </p:txBody>
      </p:sp>
    </p:spTree>
    <p:extLst>
      <p:ext uri="{BB962C8B-B14F-4D97-AF65-F5344CB8AC3E}">
        <p14:creationId xmlns:p14="http://schemas.microsoft.com/office/powerpoint/2010/main" val="271263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effectLst/>
                <a:latin typeface="+mn-lt"/>
                <a:ea typeface="+mn-ea"/>
                <a:cs typeface="+mn-cs"/>
              </a:rPr>
              <a:t>Thank you.</a:t>
            </a:r>
          </a:p>
          <a:p>
            <a:r>
              <a:rPr lang="en-US" sz="1200" b="0" kern="1200" baseline="0" dirty="0" smtClean="0">
                <a:solidFill>
                  <a:schemeClr val="tx1"/>
                </a:solidFill>
                <a:effectLst/>
                <a:latin typeface="+mn-lt"/>
                <a:ea typeface="+mn-ea"/>
                <a:cs typeface="+mn-cs"/>
              </a:rPr>
              <a:t>For the record.	</a:t>
            </a:r>
          </a:p>
          <a:p>
            <a:r>
              <a:rPr lang="en-US" sz="1200" b="0" kern="1200" dirty="0" smtClean="0">
                <a:solidFill>
                  <a:schemeClr val="tx1"/>
                </a:solidFill>
                <a:effectLst/>
                <a:latin typeface="+mn-lt"/>
                <a:ea typeface="+mn-ea"/>
                <a:cs typeface="+mn-cs"/>
              </a:rPr>
              <a:t>Brief history and</a:t>
            </a:r>
            <a:r>
              <a:rPr lang="en-US" sz="1200" b="0" kern="1200" baseline="0" dirty="0" smtClean="0">
                <a:solidFill>
                  <a:schemeClr val="tx1"/>
                </a:solidFill>
                <a:effectLst/>
                <a:latin typeface="+mn-lt"/>
                <a:ea typeface="+mn-ea"/>
                <a:cs typeface="+mn-cs"/>
              </a:rPr>
              <a:t> overview of the </a:t>
            </a:r>
            <a:r>
              <a:rPr lang="en-US" sz="1200" b="0" kern="1200" baseline="0" dirty="0" smtClean="0">
                <a:solidFill>
                  <a:schemeClr val="tx1"/>
                </a:solidFill>
                <a:effectLst/>
                <a:latin typeface="+mn-lt"/>
                <a:ea typeface="+mn-ea"/>
                <a:cs typeface="+mn-cs"/>
              </a:rPr>
              <a:t>program</a:t>
            </a:r>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Please stop me if you have any questions along the way.</a:t>
            </a:r>
          </a:p>
          <a:p>
            <a:r>
              <a:rPr lang="en-US" sz="1200" b="0" kern="1200" dirty="0" smtClean="0">
                <a:solidFill>
                  <a:schemeClr val="tx1"/>
                </a:solidFill>
                <a:effectLst/>
                <a:latin typeface="+mn-lt"/>
                <a:ea typeface="+mn-ea"/>
                <a:cs typeface="+mn-cs"/>
              </a:rPr>
              <a:t>History of program</a:t>
            </a:r>
            <a:r>
              <a:rPr lang="en-US" sz="1200" b="0" kern="1200" baseline="0" dirty="0" smtClean="0">
                <a:solidFill>
                  <a:schemeClr val="tx1"/>
                </a:solidFill>
                <a:effectLst/>
                <a:latin typeface="+mn-lt"/>
                <a:ea typeface="+mn-ea"/>
                <a:cs typeface="+mn-cs"/>
              </a:rPr>
              <a:t> authority and funding structure.</a:t>
            </a:r>
          </a:p>
          <a:p>
            <a:r>
              <a:rPr lang="en-US" sz="1200" b="0" kern="1200" baseline="0" dirty="0" smtClean="0">
                <a:solidFill>
                  <a:schemeClr val="tx1"/>
                </a:solidFill>
                <a:effectLst/>
                <a:latin typeface="+mn-lt"/>
                <a:ea typeface="+mn-ea"/>
                <a:cs typeface="+mn-cs"/>
              </a:rPr>
              <a:t>30% of Oregonians rely on septic systems.</a:t>
            </a:r>
          </a:p>
          <a:p>
            <a:r>
              <a:rPr lang="en-US" sz="1200" b="0" kern="1200" baseline="0" dirty="0" smtClean="0">
                <a:solidFill>
                  <a:schemeClr val="tx1"/>
                </a:solidFill>
                <a:effectLst/>
                <a:latin typeface="+mn-lt"/>
                <a:ea typeface="+mn-ea"/>
                <a:cs typeface="+mn-cs"/>
              </a:rPr>
              <a:t>What does the program do? Siting and permitting; licensing over 600 professionals.</a:t>
            </a: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DEQ must run program unless local government chooses to.</a:t>
            </a:r>
          </a:p>
        </p:txBody>
      </p:sp>
      <p:sp>
        <p:nvSpPr>
          <p:cNvPr id="4" name="Slide Number Placeholder 3"/>
          <p:cNvSpPr>
            <a:spLocks noGrp="1"/>
          </p:cNvSpPr>
          <p:nvPr>
            <p:ph type="sldNum" sz="quarter" idx="10"/>
          </p:nvPr>
        </p:nvSpPr>
        <p:spPr/>
        <p:txBody>
          <a:bodyPr/>
          <a:lstStyle/>
          <a:p>
            <a:fld id="{104C5D67-D91E-40D0-AFA9-25945CB0C62E}" type="slidenum">
              <a:rPr lang="en-US" smtClean="0"/>
              <a:pPr/>
              <a:t>5</a:t>
            </a:fld>
            <a:endParaRPr lang="en-US" dirty="0"/>
          </a:p>
        </p:txBody>
      </p:sp>
    </p:spTree>
    <p:extLst>
      <p:ext uri="{BB962C8B-B14F-4D97-AF65-F5344CB8AC3E}">
        <p14:creationId xmlns:p14="http://schemas.microsoft.com/office/powerpoint/2010/main" val="139714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effectLst/>
                <a:latin typeface="+mn-lt"/>
                <a:ea typeface="+mn-ea"/>
                <a:cs typeface="+mn-cs"/>
              </a:rPr>
              <a:t>DEQ runs in 10 of the 36 counties – refer to map. Office locations.</a:t>
            </a:r>
          </a:p>
          <a:p>
            <a:r>
              <a:rPr lang="en-US" sz="1200" b="0" kern="1200" dirty="0" smtClean="0">
                <a:solidFill>
                  <a:schemeClr val="tx1"/>
                </a:solidFill>
                <a:effectLst/>
                <a:latin typeface="+mn-lt"/>
                <a:ea typeface="+mn-ea"/>
                <a:cs typeface="+mn-cs"/>
              </a:rPr>
              <a:t>Statewide oversight paid for by</a:t>
            </a:r>
            <a:r>
              <a:rPr lang="en-US" sz="1200" b="0" kern="1200" baseline="0" dirty="0" smtClean="0">
                <a:solidFill>
                  <a:schemeClr val="tx1"/>
                </a:solidFill>
                <a:effectLst/>
                <a:latin typeface="+mn-lt"/>
                <a:ea typeface="+mn-ea"/>
                <a:cs typeface="+mn-cs"/>
              </a:rPr>
              <a:t> surcharge. Not proposing to increase the surcharge.</a:t>
            </a:r>
          </a:p>
          <a:p>
            <a:r>
              <a:rPr lang="en-US" sz="1200" b="0" kern="1200" dirty="0" smtClean="0">
                <a:solidFill>
                  <a:schemeClr val="tx1"/>
                </a:solidFill>
                <a:effectLst/>
                <a:latin typeface="+mn-lt"/>
                <a:ea typeface="+mn-ea"/>
                <a:cs typeface="+mn-cs"/>
              </a:rPr>
              <a:t>Two types of permits for septic systems: WPCF and Construction-Installation.</a:t>
            </a:r>
          </a:p>
          <a:p>
            <a:r>
              <a:rPr lang="en-US" sz="1200" b="0" kern="1200" dirty="0" smtClean="0">
                <a:solidFill>
                  <a:schemeClr val="tx1"/>
                </a:solidFill>
                <a:effectLst/>
                <a:latin typeface="+mn-lt"/>
                <a:ea typeface="+mn-ea"/>
                <a:cs typeface="+mn-cs"/>
              </a:rPr>
              <a:t>WPCF covered by 3% statutory authority.</a:t>
            </a:r>
          </a:p>
          <a:p>
            <a:r>
              <a:rPr lang="en-US" sz="1200" b="0" kern="1200" dirty="0" smtClean="0">
                <a:solidFill>
                  <a:schemeClr val="tx1"/>
                </a:solidFill>
                <a:effectLst/>
                <a:latin typeface="+mn-lt"/>
                <a:ea typeface="+mn-ea"/>
                <a:cs typeface="+mn-cs"/>
              </a:rPr>
              <a:t>Construction-Installation</a:t>
            </a:r>
            <a:r>
              <a:rPr lang="en-US" sz="1200" b="0" kern="1200" baseline="0" dirty="0" smtClean="0">
                <a:solidFill>
                  <a:schemeClr val="tx1"/>
                </a:solidFill>
                <a:effectLst/>
                <a:latin typeface="+mn-lt"/>
                <a:ea typeface="+mn-ea"/>
                <a:cs typeface="+mn-cs"/>
              </a:rPr>
              <a:t> will need to ratify with Legislature if approved by EQC.</a:t>
            </a:r>
          </a:p>
          <a:p>
            <a:r>
              <a:rPr lang="en-US" sz="1200" b="0" kern="1200" baseline="0" dirty="0" smtClean="0">
                <a:solidFill>
                  <a:schemeClr val="tx1"/>
                </a:solidFill>
                <a:effectLst/>
                <a:latin typeface="+mn-lt"/>
                <a:ea typeface="+mn-ea"/>
                <a:cs typeface="+mn-cs"/>
              </a:rPr>
              <a:t>Applications tied to housing market. Difficult to accurately predict for long periods of time.</a:t>
            </a:r>
          </a:p>
          <a:p>
            <a:r>
              <a:rPr lang="en-US" sz="1200" b="0" kern="1200" baseline="0" dirty="0" smtClean="0">
                <a:solidFill>
                  <a:schemeClr val="tx1"/>
                </a:solidFill>
                <a:effectLst/>
                <a:latin typeface="+mn-lt"/>
                <a:ea typeface="+mn-ea"/>
                <a:cs typeface="+mn-cs"/>
              </a:rPr>
              <a:t>2009 Recession, staff reduction, 60% fee increase. </a:t>
            </a:r>
          </a:p>
          <a:p>
            <a:r>
              <a:rPr lang="en-US" sz="1200" b="0" kern="1200" baseline="0" dirty="0" smtClean="0">
                <a:solidFill>
                  <a:schemeClr val="tx1"/>
                </a:solidFill>
                <a:effectLst/>
                <a:latin typeface="+mn-lt"/>
                <a:ea typeface="+mn-ea"/>
                <a:cs typeface="+mn-cs"/>
              </a:rPr>
              <a:t>Message from EQC, Legislature and Stakeholders – small increases more frequently.</a:t>
            </a:r>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dirty="0"/>
          </a:p>
        </p:txBody>
      </p:sp>
    </p:spTree>
    <p:extLst>
      <p:ext uri="{BB962C8B-B14F-4D97-AF65-F5344CB8AC3E}">
        <p14:creationId xmlns:p14="http://schemas.microsoft.com/office/powerpoint/2010/main" val="3715393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smtClean="0">
                <a:solidFill>
                  <a:schemeClr val="tx1"/>
                </a:solidFill>
                <a:effectLst/>
                <a:latin typeface="+mn-lt"/>
                <a:ea typeface="+mn-ea"/>
                <a:cs typeface="+mn-cs"/>
              </a:rPr>
              <a:t>Onsite Service Fees</a:t>
            </a:r>
          </a:p>
          <a:p>
            <a:r>
              <a:rPr lang="en-US" sz="1200" b="0" kern="1200" baseline="0" dirty="0" smtClean="0">
                <a:solidFill>
                  <a:schemeClr val="tx1"/>
                </a:solidFill>
                <a:effectLst/>
                <a:latin typeface="+mn-lt"/>
                <a:ea typeface="+mn-ea"/>
                <a:cs typeface="+mn-cs"/>
              </a:rPr>
              <a:t>Permit fees for SE, Permits, Inspections (surcharge with them all).</a:t>
            </a:r>
          </a:p>
          <a:p>
            <a:r>
              <a:rPr lang="en-US" sz="1200" b="0" kern="1200" baseline="0" dirty="0" smtClean="0">
                <a:solidFill>
                  <a:schemeClr val="tx1"/>
                </a:solidFill>
                <a:effectLst/>
                <a:latin typeface="+mn-lt"/>
                <a:ea typeface="+mn-ea"/>
                <a:cs typeface="+mn-cs"/>
              </a:rPr>
              <a:t>License fees</a:t>
            </a:r>
          </a:p>
          <a:p>
            <a:r>
              <a:rPr lang="en-US" sz="1200" b="0" kern="1200" baseline="0" dirty="0" smtClean="0">
                <a:solidFill>
                  <a:schemeClr val="tx1"/>
                </a:solidFill>
                <a:effectLst/>
                <a:latin typeface="+mn-lt"/>
                <a:ea typeface="+mn-ea"/>
                <a:cs typeface="+mn-cs"/>
              </a:rPr>
              <a:t>Product approvals, annual reports, public records requests (over 2,000 PRRs each year).</a:t>
            </a:r>
          </a:p>
          <a:p>
            <a:r>
              <a:rPr lang="en-US" b="0" dirty="0" smtClean="0"/>
              <a:t>Why increasing by 3% if costs have increase by over 7%?</a:t>
            </a:r>
          </a:p>
          <a:p>
            <a:r>
              <a:rPr lang="en-US" b="0" dirty="0" smtClean="0"/>
              <a:t>Commitment, saved time and money joining</a:t>
            </a:r>
            <a:r>
              <a:rPr lang="en-US" b="0" baseline="0" dirty="0" smtClean="0"/>
              <a:t> forces, applications up more than staffing.</a:t>
            </a:r>
          </a:p>
          <a:p>
            <a:r>
              <a:rPr lang="en-US" b="0" baseline="0" dirty="0" smtClean="0"/>
              <a:t>Evaluating staffing needs and forecasting applications for 2019-21 biennium.</a:t>
            </a:r>
          </a:p>
          <a:p>
            <a:r>
              <a:rPr lang="en-US" b="0" baseline="0" dirty="0" smtClean="0"/>
              <a:t>Onsite digitization and electronic records management system.</a:t>
            </a:r>
            <a:endParaRPr lang="en-US" b="0"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dirty="0"/>
          </a:p>
        </p:txBody>
      </p:sp>
    </p:spTree>
    <p:extLst>
      <p:ext uri="{BB962C8B-B14F-4D97-AF65-F5344CB8AC3E}">
        <p14:creationId xmlns:p14="http://schemas.microsoft.com/office/powerpoint/2010/main" val="3042838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smtClean="0">
                <a:solidFill>
                  <a:schemeClr val="tx1"/>
                </a:solidFill>
                <a:effectLst/>
                <a:latin typeface="+mn-lt"/>
                <a:ea typeface="+mn-ea"/>
                <a:cs typeface="+mn-cs"/>
              </a:rPr>
              <a:t>Septic-Smart Week is next week.</a:t>
            </a:r>
          </a:p>
          <a:p>
            <a:r>
              <a:rPr lang="en-US" b="0" dirty="0" smtClean="0"/>
              <a:t>Educate</a:t>
            </a:r>
            <a:r>
              <a:rPr lang="en-US" b="0" baseline="0" dirty="0" smtClean="0"/>
              <a:t> </a:t>
            </a:r>
            <a:r>
              <a:rPr lang="en-US" b="0" dirty="0" smtClean="0"/>
              <a:t>homeowners and communities on the proper care and maintenance of their septic systems.</a:t>
            </a:r>
          </a:p>
          <a:p>
            <a:r>
              <a:rPr lang="en-US" b="0" dirty="0" smtClean="0"/>
              <a:t>3</a:t>
            </a:r>
            <a:r>
              <a:rPr lang="en-US" b="0" baseline="30000" dirty="0" smtClean="0"/>
              <a:t>rd</a:t>
            </a:r>
            <a:r>
              <a:rPr lang="en-US" b="0" baseline="0" dirty="0" smtClean="0"/>
              <a:t> </a:t>
            </a:r>
            <a:r>
              <a:rPr lang="en-US" b="0" dirty="0" smtClean="0"/>
              <a:t>year Governor Brown has made the Septic-Mart Week proclamation in the State of Oregon.</a:t>
            </a:r>
          </a:p>
          <a:p>
            <a:r>
              <a:rPr lang="en-US" b="0" dirty="0" smtClean="0"/>
              <a:t>Close</a:t>
            </a:r>
            <a:endParaRPr lang="en-US" b="0" dirty="0" smtClean="0"/>
          </a:p>
          <a:p>
            <a:r>
              <a:rPr lang="en-US" b="0" dirty="0" smtClean="0"/>
              <a:t>Questions?</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RON: </a:t>
            </a:r>
            <a:r>
              <a:rPr lang="en-US" sz="1200" kern="1200" baseline="0" dirty="0" smtClean="0">
                <a:solidFill>
                  <a:schemeClr val="tx1"/>
                </a:solidFill>
                <a:effectLst/>
                <a:latin typeface="+mn-lt"/>
                <a:ea typeface="+mn-ea"/>
                <a:cs typeface="+mn-cs"/>
              </a:rPr>
              <a:t>Thank you Mike, if there are no further questions for Mike I’ll turn it over to Adam now for an overview on how we determine our budget.</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8</a:t>
            </a:fld>
            <a:endParaRPr lang="en-US" dirty="0"/>
          </a:p>
        </p:txBody>
      </p:sp>
    </p:spTree>
    <p:extLst>
      <p:ext uri="{BB962C8B-B14F-4D97-AF65-F5344CB8AC3E}">
        <p14:creationId xmlns:p14="http://schemas.microsoft.com/office/powerpoint/2010/main" val="2383609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Mike and Ron, Members of the Commission, and Director Whitman.</a:t>
            </a:r>
          </a:p>
          <a:p>
            <a:endParaRPr lang="en-US" baseline="0" dirty="0" smtClean="0"/>
          </a:p>
          <a:p>
            <a:r>
              <a:rPr lang="en-US" baseline="0" dirty="0" smtClean="0"/>
              <a:t>I am going to briefly describe some basic budget information about our Wastewater Permitting sub-program and our Onsite sub-program.  Operationally, we treat these two sub-programs separately.  The operating sub-programs have separate funding sources. I will begin by describing the Wastewater Permitting sub-program.</a:t>
            </a:r>
          </a:p>
          <a:p>
            <a:endParaRPr lang="en-US" baseline="0" dirty="0" smtClean="0"/>
          </a:p>
          <a:p>
            <a:r>
              <a:rPr lang="en-US" baseline="0" dirty="0" smtClean="0"/>
              <a:t>The total budget for the Wastewater Permitting sub-program is approximately $22 million.</a:t>
            </a:r>
            <a:endParaRPr lang="en-US" dirty="0" smtClean="0"/>
          </a:p>
          <a:p>
            <a:endParaRPr lang="en-US" dirty="0" smtClean="0"/>
          </a:p>
          <a:p>
            <a:r>
              <a:rPr lang="en-US" dirty="0" smtClean="0"/>
              <a:t>By longstanding agreement with stakeholders,</a:t>
            </a:r>
            <a:r>
              <a:rPr lang="en-US" baseline="0" dirty="0" smtClean="0"/>
              <a:t> DEQ tries to maintain a funding balance of 60% fees and 40% public funds.  Public funds include state General Fund, Federal Fund, and Lottery Fund.  Lottery Fund was added to the Wastewater Permitting budget in the 2017-19 Legislatively Adopted Budget in support of Policy Option Package 125.</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9</a:t>
            </a:fld>
            <a:endParaRPr lang="en-US" dirty="0"/>
          </a:p>
        </p:txBody>
      </p:sp>
    </p:spTree>
    <p:extLst>
      <p:ext uri="{BB962C8B-B14F-4D97-AF65-F5344CB8AC3E}">
        <p14:creationId xmlns:p14="http://schemas.microsoft.com/office/powerpoint/2010/main" val="429290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60DB2F-6990-4BB2-AECC-6C3C4E146938}" type="datetimeFigureOut">
              <a:rPr lang="en-US" smtClean="0"/>
              <a:pPr/>
              <a:t>9/12/2017</a:t>
            </a:fld>
            <a:endParaRPr lang="en-US"/>
          </a:p>
        </p:txBody>
      </p:sp>
      <p:sp>
        <p:nvSpPr>
          <p:cNvPr id="5" name="Footer Placeholder 4"/>
          <p:cNvSpPr>
            <a:spLocks noGrp="1"/>
          </p:cNvSpPr>
          <p:nvPr>
            <p:ph type="ftr" sz="quarter" idx="11"/>
          </p:nvPr>
        </p:nvSpPr>
        <p:spPr/>
        <p:txBody>
          <a:bodyPr/>
          <a:lstStyle/>
          <a:p>
            <a:r>
              <a:rPr lang="en-US" smtClean="0"/>
              <a:t>Footer</a:t>
            </a:r>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0DB2F-6990-4BB2-AECC-6C3C4E146938}"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0DB2F-6990-4BB2-AECC-6C3C4E146938}"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30"/>
            <a:ext cx="7772400" cy="1470025"/>
          </a:xfrm>
          <a:prstGeom prst="rect">
            <a:avLst/>
          </a:prstGeom>
        </p:spPr>
        <p:txBody>
          <a:bodyPr lIns="91425" tIns="45713" rIns="91425" bIns="45713"/>
          <a:lstStyle>
            <a:lvl1pPr>
              <a:defRPr sz="4800">
                <a:latin typeface="+mj-lt"/>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00203"/>
            <a:ext cx="4040188"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438404"/>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9" y="1600203"/>
            <a:ext cx="4041775"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438404"/>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63C456-CFC3-4674-83B9-34DB1ABF1FA1}" type="slidenum">
              <a:rPr lang="en-US" smtClean="0"/>
              <a:pPr/>
              <a:t>‹#›</a:t>
            </a:fld>
            <a:endParaRPr lang="en-US" dirty="0"/>
          </a:p>
        </p:txBody>
      </p:sp>
      <p:sp>
        <p:nvSpPr>
          <p:cNvPr id="8" name="Table Placeholder 7"/>
          <p:cNvSpPr>
            <a:spLocks noGrp="1"/>
          </p:cNvSpPr>
          <p:nvPr>
            <p:ph type="tbl" sz="quarter" idx="13"/>
          </p:nvPr>
        </p:nvSpPr>
        <p:spPr>
          <a:xfrm>
            <a:off x="381000" y="1600200"/>
            <a:ext cx="8382000" cy="4419600"/>
          </a:xfrm>
        </p:spPr>
        <p:txBody>
          <a:bodyPr/>
          <a:lstStyle/>
          <a:p>
            <a:r>
              <a:rPr lang="en-US" dirty="0" smtClean="0"/>
              <a:t>Click icon to add table</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524000" y="6324602"/>
            <a:ext cx="2895600" cy="365125"/>
          </a:xfrm>
        </p:spPr>
        <p:txBody>
          <a:bodyPr/>
          <a:lstStyle/>
          <a:p>
            <a:endParaRPr lang="en-US" dirty="0"/>
          </a:p>
        </p:txBody>
      </p:sp>
      <p:sp>
        <p:nvSpPr>
          <p:cNvPr id="4" name="Slide Number Placeholder 3"/>
          <p:cNvSpPr>
            <a:spLocks noGrp="1"/>
          </p:cNvSpPr>
          <p:nvPr>
            <p:ph type="sldNum" sz="quarter" idx="11"/>
          </p:nvPr>
        </p:nvSpPr>
        <p:spPr/>
        <p:txBody>
          <a:bodyPr/>
          <a:lstStyle/>
          <a:p>
            <a:fld id="{2363C456-CFC3-4674-83B9-34DB1ABF1FA1}" type="slidenum">
              <a:rPr lang="en-US" smtClean="0"/>
              <a:pPr/>
              <a:t>‹#›</a:t>
            </a:fld>
            <a:endParaRPr lang="en-US" dirty="0"/>
          </a:p>
        </p:txBody>
      </p:sp>
      <p:sp>
        <p:nvSpPr>
          <p:cNvPr id="6" name="Text Placeholder 5"/>
          <p:cNvSpPr>
            <a:spLocks noGrp="1"/>
          </p:cNvSpPr>
          <p:nvPr>
            <p:ph type="body" sz="quarter" idx="12" hasCustomPrompt="1"/>
          </p:nvPr>
        </p:nvSpPr>
        <p:spPr>
          <a:xfrm>
            <a:off x="0" y="1447800"/>
            <a:ext cx="1524000" cy="5410200"/>
          </a:xfrm>
          <a:solidFill>
            <a:srgbClr val="00827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tIns="91440">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marL="0" marR="0" lvl="0" indent="0" algn="l" defTabSz="914252"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Text: Insert links, contents, pictures, bulleted or numbered lists. Use custom animations to add dimension and visual interest to your presentation.</a:t>
            </a:r>
          </a:p>
          <a:p>
            <a:pPr lvl="0"/>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extLst>
      <p:ext uri="{BB962C8B-B14F-4D97-AF65-F5344CB8AC3E}">
        <p14:creationId xmlns:p14="http://schemas.microsoft.com/office/powerpoint/2010/main" val="23609534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0DB2F-6990-4BB2-AECC-6C3C4E146938}"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60DB2F-6990-4BB2-AECC-6C3C4E146938}"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60DB2F-6990-4BB2-AECC-6C3C4E146938}"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60DB2F-6990-4BB2-AECC-6C3C4E146938}" type="datetimeFigureOut">
              <a:rPr lang="en-US" smtClean="0"/>
              <a:pPr/>
              <a:t>9/12/2017</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F422A5-5C78-4281-B011-BAEAC27A7CD8}" type="datetimeFigureOut">
              <a:rPr lang="en-US" smtClean="0"/>
              <a:pPr/>
              <a:t>9/12/2017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621030-F658-466E-ADB6-002C2EDA14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0DB2F-6990-4BB2-AECC-6C3C4E146938}" type="datetimeFigureOut">
              <a:rPr lang="en-US" smtClean="0"/>
              <a:pPr/>
              <a:t>9/12/2017</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0DB2F-6990-4BB2-AECC-6C3C4E146938}"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0DB2F-6990-4BB2-AECC-6C3C4E146938}"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0DB2F-6990-4BB2-AECC-6C3C4E146938}" type="datetimeFigureOut">
              <a:rPr lang="en-US" smtClean="0"/>
              <a:pPr/>
              <a:t>9/12/2017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3C456-CFC3-4674-83B9-34DB1ABF1F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700" r:id="rId12"/>
    <p:sldLayoutId id="2147483753" r:id="rId13"/>
    <p:sldLayoutId id="2147483651" r:id="rId14"/>
    <p:sldLayoutId id="2147483653" r:id="rId15"/>
    <p:sldLayoutId id="2147483654" r:id="rId16"/>
    <p:sldLayoutId id="2147483658" r:id="rId17"/>
    <p:sldLayoutId id="2147483674" r:id="rId18"/>
    <p:sldLayoutId id="2147483768" r:id="rId19"/>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Water Quality Permitting</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fontScale="92500" lnSpcReduction="10000"/>
          </a:bodyPr>
          <a:lstStyle/>
          <a:p>
            <a:r>
              <a:rPr lang="en-US" sz="3600" b="1" dirty="0" smtClean="0">
                <a:latin typeface="Arial" pitchFamily="34" charset="0"/>
                <a:cs typeface="Arial" pitchFamily="34" charset="0"/>
              </a:rPr>
              <a:t>Agenda Item “”</a:t>
            </a:r>
          </a:p>
          <a:p>
            <a:endParaRPr lang="en-US" sz="3600" dirty="0" smtClean="0">
              <a:latin typeface="Arial" pitchFamily="34" charset="0"/>
              <a:cs typeface="Arial" pitchFamily="34" charset="0"/>
            </a:endParaRPr>
          </a:p>
          <a:p>
            <a:r>
              <a:rPr lang="en-US" sz="3600" dirty="0">
                <a:latin typeface="Arial" pitchFamily="34" charset="0"/>
                <a:cs typeface="Arial" pitchFamily="34" charset="0"/>
              </a:rPr>
              <a:t>Action item: </a:t>
            </a:r>
            <a:r>
              <a:rPr lang="en-US" sz="3600" dirty="0" smtClean="0">
                <a:latin typeface="Arial" pitchFamily="34" charset="0"/>
                <a:cs typeface="Arial" pitchFamily="34" charset="0"/>
              </a:rPr>
              <a:t>WQ Permitting Divisions 45 and 71 Update</a:t>
            </a:r>
          </a:p>
          <a:p>
            <a:endParaRPr lang="en-US" sz="2800" dirty="0" smtClean="0">
              <a:latin typeface="Arial" pitchFamily="34" charset="0"/>
              <a:cs typeface="Arial" pitchFamily="34" charset="0"/>
            </a:endParaRPr>
          </a:p>
          <a:p>
            <a:pPr algn="r">
              <a:lnSpc>
                <a:spcPct val="110000"/>
              </a:lnSpc>
              <a:spcBef>
                <a:spcPts val="0"/>
              </a:spcBef>
            </a:pPr>
            <a:r>
              <a:rPr lang="en-US" sz="2800" dirty="0" smtClean="0">
                <a:latin typeface="Arial" pitchFamily="34" charset="0"/>
                <a:cs typeface="Arial" pitchFamily="34" charset="0"/>
              </a:rPr>
              <a:t>Sept. 13, 2017</a:t>
            </a:r>
          </a:p>
          <a:p>
            <a:pPr algn="r">
              <a:lnSpc>
                <a:spcPct val="110000"/>
              </a:lnSpc>
              <a:spcBef>
                <a:spcPts val="0"/>
              </a:spcBef>
            </a:pPr>
            <a:r>
              <a:rPr lang="en-US" sz="2800" dirty="0" smtClean="0">
                <a:latin typeface="Arial" pitchFamily="34" charset="0"/>
                <a:cs typeface="Arial" pitchFamily="34" charset="0"/>
              </a:rPr>
              <a:t>Bend, 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Presenters: Ron Doughten, Mike </a:t>
            </a:r>
            <a:r>
              <a:rPr lang="en-US" sz="1000" dirty="0" err="1" smtClean="0">
                <a:latin typeface="Arial" pitchFamily="34" charset="0"/>
                <a:cs typeface="Arial" pitchFamily="34" charset="0"/>
              </a:rPr>
              <a:t>Kucinski</a:t>
            </a:r>
            <a:r>
              <a:rPr lang="en-US" sz="1000" dirty="0" smtClean="0">
                <a:latin typeface="Arial" pitchFamily="34" charset="0"/>
                <a:cs typeface="Arial" pitchFamily="34" charset="0"/>
              </a:rPr>
              <a:t>, Adam Coutu and William Knight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368303025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803211370"/>
              </p:ext>
            </p:extLst>
          </p:nvPr>
        </p:nvGraphicFramePr>
        <p:xfrm>
          <a:off x="478971" y="406400"/>
          <a:ext cx="8127999" cy="60234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725688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7900" y="482600"/>
            <a:ext cx="7162800" cy="4724400"/>
          </a:xfrm>
        </p:spPr>
        <p:txBody>
          <a:bodyPr>
            <a:normAutofit/>
          </a:bodyPr>
          <a:lstStyle/>
          <a:p>
            <a:pPr algn="l"/>
            <a:r>
              <a:rPr lang="en-US" sz="3600" b="1" dirty="0" smtClean="0">
                <a:solidFill>
                  <a:schemeClr val="tx1"/>
                </a:solidFill>
                <a:latin typeface="Arial" pitchFamily="34" charset="0"/>
                <a:cs typeface="Arial" pitchFamily="34" charset="0"/>
              </a:rPr>
              <a:t>WQ Permitting Budget Analysis</a:t>
            </a:r>
          </a:p>
          <a:p>
            <a:pPr lvl="0" algn="l">
              <a:lnSpc>
                <a:spcPct val="80000"/>
              </a:lnSpc>
              <a:buClr>
                <a:srgbClr val="0000FF"/>
              </a:buClr>
            </a:pPr>
            <a:endParaRPr lang="en-US" sz="2800" dirty="0" smtClean="0">
              <a:solidFill>
                <a:prstClr val="black"/>
              </a:solidFill>
            </a:endParaRPr>
          </a:p>
          <a:p>
            <a:pPr lvl="0" algn="l">
              <a:lnSpc>
                <a:spcPct val="80000"/>
              </a:lnSpc>
              <a:buClr>
                <a:srgbClr val="0000FF"/>
              </a:buClr>
            </a:pPr>
            <a:endParaRPr lang="en-US" sz="2800" dirty="0" smtClean="0">
              <a:solidFill>
                <a:prstClr val="black"/>
              </a:solidFill>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621713571"/>
              </p:ext>
            </p:extLst>
          </p:nvPr>
        </p:nvGraphicFramePr>
        <p:xfrm>
          <a:off x="1021080" y="2138518"/>
          <a:ext cx="7076440" cy="2606821"/>
        </p:xfrm>
        <a:graphic>
          <a:graphicData uri="http://schemas.openxmlformats.org/drawingml/2006/table">
            <a:tbl>
              <a:tblPr firstRow="1" firstCol="1" bandRow="1"/>
              <a:tblGrid>
                <a:gridCol w="5334548"/>
                <a:gridCol w="1741892"/>
              </a:tblGrid>
              <a:tr h="450142">
                <a:tc>
                  <a:txBody>
                    <a:bodyPr/>
                    <a:lstStyle/>
                    <a:p>
                      <a:pPr marL="0" marR="0">
                        <a:spcBef>
                          <a:spcPts val="0"/>
                        </a:spcBef>
                        <a:spcAft>
                          <a:spcPts val="0"/>
                        </a:spcAft>
                      </a:pPr>
                      <a:r>
                        <a:rPr lang="en-US" sz="1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Budget Period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0AD47"/>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marL="0" marR="0" algn="ctr">
                        <a:spcBef>
                          <a:spcPts val="0"/>
                        </a:spcBef>
                        <a:spcAft>
                          <a:spcPts val="0"/>
                        </a:spcAft>
                      </a:pPr>
                      <a:r>
                        <a:rPr lang="en-US" sz="1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Cost per FTE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r>
              <a:tr h="616194">
                <a:tc>
                  <a:txBody>
                    <a:bodyPr/>
                    <a:lstStyle/>
                    <a:p>
                      <a:pPr marL="0" marR="0">
                        <a:spcBef>
                          <a:spcPts val="0"/>
                        </a:spcBef>
                        <a:spcAft>
                          <a:spcPts val="0"/>
                        </a:spcAft>
                      </a:pPr>
                      <a:r>
                        <a:rPr lang="en-US" sz="1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2015-17 Legislatively Adopted Budget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288,693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616194">
                <a:tc>
                  <a:txBody>
                    <a:bodyPr/>
                    <a:lstStyle/>
                    <a:p>
                      <a:pPr marL="0" marR="0">
                        <a:spcBef>
                          <a:spcPts val="0"/>
                        </a:spcBef>
                        <a:spcAft>
                          <a:spcPts val="0"/>
                        </a:spcAft>
                      </a:pPr>
                      <a:r>
                        <a:rPr lang="en-US" sz="1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2017-19 Leg. Adopted Budget (modified CSL)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307,496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r h="924291">
                <a:tc>
                  <a:txBody>
                    <a:bodyPr/>
                    <a:lstStyle/>
                    <a:p>
                      <a:pPr marL="0" marR="0">
                        <a:spcBef>
                          <a:spcPts val="0"/>
                        </a:spcBef>
                        <a:spcAft>
                          <a:spcPts val="0"/>
                        </a:spcAft>
                      </a:pPr>
                      <a:r>
                        <a:rPr lang="en-US" sz="1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Percent </a:t>
                      </a:r>
                      <a:r>
                        <a:rPr lang="en-US" sz="1400" b="1" dirty="0" smtClean="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increase (over a 2 year period)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6.51%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bl>
          </a:graphicData>
        </a:graphic>
      </p:graphicFrame>
    </p:spTree>
    <p:extLst>
      <p:ext uri="{BB962C8B-B14F-4D97-AF65-F5344CB8AC3E}">
        <p14:creationId xmlns:p14="http://schemas.microsoft.com/office/powerpoint/2010/main" val="33871303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162470591"/>
              </p:ext>
            </p:extLst>
          </p:nvPr>
        </p:nvGraphicFramePr>
        <p:xfrm>
          <a:off x="667657" y="609600"/>
          <a:ext cx="7721600" cy="55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4267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094053834"/>
              </p:ext>
            </p:extLst>
          </p:nvPr>
        </p:nvGraphicFramePr>
        <p:xfrm>
          <a:off x="580571" y="478971"/>
          <a:ext cx="7924800" cy="57331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978672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Permit Fee Rulemaking Action Items</a:t>
            </a:r>
            <a:br>
              <a:rPr lang="en-US" b="1" dirty="0" smtClean="0"/>
            </a:br>
            <a:endParaRPr lang="en-US" sz="3600" b="1"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Rulemaking key proposals:</a:t>
            </a:r>
          </a:p>
          <a:p>
            <a:pPr marL="514350" indent="-514350">
              <a:buAutoNum type="arabicPeriod"/>
            </a:pPr>
            <a:r>
              <a:rPr lang="en-US" dirty="0" smtClean="0"/>
              <a:t>3 percent permit fee increase</a:t>
            </a:r>
          </a:p>
          <a:p>
            <a:pPr marL="514350" indent="-514350">
              <a:buAutoNum type="arabicPeriod"/>
            </a:pPr>
            <a:r>
              <a:rPr lang="en-US" dirty="0" smtClean="0"/>
              <a:t>3 percent Onsite fee increase</a:t>
            </a:r>
          </a:p>
          <a:p>
            <a:pPr marL="514350" indent="-514350">
              <a:buAutoNum type="arabicPeriod"/>
            </a:pPr>
            <a:r>
              <a:rPr lang="en-US" dirty="0" smtClean="0"/>
              <a:t>Underground Injection Control Fees </a:t>
            </a:r>
          </a:p>
          <a:p>
            <a:pPr marL="514350" indent="-514350">
              <a:buAutoNum type="arabicPeriod"/>
            </a:pPr>
            <a:r>
              <a:rPr lang="en-US" dirty="0" err="1" smtClean="0"/>
              <a:t>eReporting</a:t>
            </a:r>
            <a:r>
              <a:rPr lang="en-US" dirty="0" smtClean="0"/>
              <a:t> waiver</a:t>
            </a:r>
          </a:p>
          <a:p>
            <a:pPr marL="514350" indent="-514350">
              <a:buAutoNum type="arabicPeriod"/>
            </a:pPr>
            <a:r>
              <a:rPr lang="en-US" dirty="0" smtClean="0"/>
              <a:t>Environmental management plans</a:t>
            </a:r>
          </a:p>
          <a:p>
            <a:pPr marL="514350" indent="-514350">
              <a:buAutoNum type="arabicPeriod"/>
            </a:pPr>
            <a:endParaRPr lang="en-US" dirty="0" smtClean="0"/>
          </a:p>
          <a:p>
            <a:endParaRPr lang="en-US" dirty="0" smtClean="0"/>
          </a:p>
        </p:txBody>
      </p:sp>
      <p:pic>
        <p:nvPicPr>
          <p:cNvPr id="4" name="Picture 3"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2134751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066800"/>
            <a:ext cx="7162800" cy="4724400"/>
          </a:xfrm>
        </p:spPr>
        <p:txBody>
          <a:bodyPr>
            <a:normAutofit/>
          </a:bodyPr>
          <a:lstStyle/>
          <a:p>
            <a:pPr algn="l"/>
            <a:r>
              <a:rPr lang="en-US" sz="3600" b="1" dirty="0" smtClean="0">
                <a:solidFill>
                  <a:schemeClr val="tx1"/>
                </a:solidFill>
                <a:latin typeface="Arial" pitchFamily="34" charset="0"/>
                <a:cs typeface="Arial" pitchFamily="34" charset="0"/>
              </a:rPr>
              <a:t>Who would be affected? </a:t>
            </a:r>
            <a:endParaRPr lang="en-US" sz="2800" b="1" dirty="0" smtClean="0">
              <a:solidFill>
                <a:schemeClr val="tx1"/>
              </a:solidFill>
              <a:latin typeface="Arial" pitchFamily="34" charset="0"/>
              <a:cs typeface="Arial" pitchFamily="34" charset="0"/>
            </a:endParaRPr>
          </a:p>
          <a:p>
            <a:pPr lvl="0" algn="l">
              <a:lnSpc>
                <a:spcPct val="90000"/>
              </a:lnSpc>
            </a:pPr>
            <a:endParaRPr lang="en-US" sz="2800" dirty="0" smtClean="0">
              <a:solidFill>
                <a:prstClr val="black"/>
              </a:solidFill>
            </a:endParaRPr>
          </a:p>
          <a:p>
            <a:pPr marL="457200" lvl="0" indent="-457200" algn="l">
              <a:lnSpc>
                <a:spcPct val="90000"/>
              </a:lnSpc>
              <a:buFont typeface="Arial" panose="020B0604020202020204" pitchFamily="34" charset="0"/>
              <a:buChar char="•"/>
            </a:pPr>
            <a:r>
              <a:rPr lang="en-US" sz="2800" dirty="0">
                <a:solidFill>
                  <a:prstClr val="black"/>
                </a:solidFill>
              </a:rPr>
              <a:t>I</a:t>
            </a:r>
            <a:r>
              <a:rPr lang="en-US" sz="2800" dirty="0" smtClean="0">
                <a:solidFill>
                  <a:prstClr val="black"/>
                </a:solidFill>
              </a:rPr>
              <a:t>ndividual </a:t>
            </a:r>
            <a:r>
              <a:rPr lang="en-US" sz="2800" dirty="0">
                <a:solidFill>
                  <a:prstClr val="black"/>
                </a:solidFill>
              </a:rPr>
              <a:t>and general </a:t>
            </a:r>
            <a:r>
              <a:rPr lang="en-US" sz="2800" dirty="0" smtClean="0">
                <a:solidFill>
                  <a:prstClr val="black"/>
                </a:solidFill>
              </a:rPr>
              <a:t>water quality permit holders</a:t>
            </a:r>
          </a:p>
          <a:p>
            <a:pPr marL="457200" lvl="0" indent="-457200" algn="l">
              <a:lnSpc>
                <a:spcPct val="90000"/>
              </a:lnSpc>
              <a:buFont typeface="Arial" panose="020B0604020202020204" pitchFamily="34" charset="0"/>
              <a:buChar char="•"/>
            </a:pPr>
            <a:endParaRPr lang="en-US" sz="2800" dirty="0" smtClean="0">
              <a:solidFill>
                <a:prstClr val="black"/>
              </a:solidFill>
            </a:endParaRPr>
          </a:p>
          <a:p>
            <a:pPr marL="457200" lvl="0" indent="-457200" algn="l">
              <a:lnSpc>
                <a:spcPct val="90000"/>
              </a:lnSpc>
              <a:buFont typeface="Arial" panose="020B0604020202020204" pitchFamily="34" charset="0"/>
              <a:buChar char="•"/>
            </a:pPr>
            <a:r>
              <a:rPr lang="en-US" sz="2800" dirty="0" smtClean="0">
                <a:solidFill>
                  <a:prstClr val="black"/>
                </a:solidFill>
              </a:rPr>
              <a:t>Onsite Septic operators, service providers, installers and homeowners.</a:t>
            </a:r>
          </a:p>
          <a:p>
            <a:pPr marL="457200" lvl="0" indent="-457200" algn="l">
              <a:lnSpc>
                <a:spcPct val="90000"/>
              </a:lnSpc>
              <a:buFont typeface="Arial" panose="020B0604020202020204" pitchFamily="34" charset="0"/>
              <a:buChar char="•"/>
            </a:pPr>
            <a:endParaRPr lang="en-US" sz="2800" dirty="0" smtClean="0">
              <a:solidFill>
                <a:prstClr val="black"/>
              </a:solidFill>
            </a:endParaRPr>
          </a:p>
          <a:p>
            <a:pPr marL="457200" lvl="0" indent="-457200" algn="l">
              <a:lnSpc>
                <a:spcPct val="90000"/>
              </a:lnSpc>
              <a:buFont typeface="Arial" panose="020B0604020202020204" pitchFamily="34" charset="0"/>
              <a:buChar char="•"/>
            </a:pPr>
            <a:endParaRPr lang="en-US" sz="2800" dirty="0">
              <a:solidFill>
                <a:prstClr val="black"/>
              </a:solidFill>
            </a:endParaRPr>
          </a:p>
          <a:p>
            <a:pPr lvl="0" algn="l">
              <a:lnSpc>
                <a:spcPct val="90000"/>
              </a:lnSpc>
            </a:pPr>
            <a:endParaRPr lang="en-US" sz="1600" dirty="0">
              <a:solidFill>
                <a:prstClr val="black"/>
              </a:solidFill>
            </a:endParaRPr>
          </a:p>
          <a:p>
            <a:pPr marL="742950" lvl="1" indent="-285750" algn="l">
              <a:lnSpc>
                <a:spcPct val="90000"/>
              </a:lnSpc>
              <a:buFont typeface="Arial" panose="020B0604020202020204" pitchFamily="34" charset="0"/>
              <a:buChar char="•"/>
            </a:pPr>
            <a:endParaRPr lang="en-US" sz="1600" dirty="0">
              <a:solidFill>
                <a:prstClr val="black"/>
              </a:solidFill>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81466926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066800"/>
            <a:ext cx="7162800" cy="4724400"/>
          </a:xfrm>
        </p:spPr>
        <p:txBody>
          <a:bodyPr>
            <a:normAutofit/>
          </a:bodyPr>
          <a:lstStyle/>
          <a:p>
            <a:pPr algn="l"/>
            <a:r>
              <a:rPr lang="en-US" sz="3600" b="1" dirty="0" smtClean="0">
                <a:solidFill>
                  <a:schemeClr val="tx1"/>
                </a:solidFill>
                <a:latin typeface="Arial" pitchFamily="34" charset="0"/>
                <a:cs typeface="Arial" pitchFamily="34" charset="0"/>
              </a:rPr>
              <a:t>Conclusion</a:t>
            </a:r>
          </a:p>
          <a:p>
            <a:pPr lvl="0" algn="l">
              <a:lnSpc>
                <a:spcPct val="80000"/>
              </a:lnSpc>
              <a:buClr>
                <a:srgbClr val="0000FF"/>
              </a:buClr>
            </a:pPr>
            <a:endParaRPr lang="en-US" sz="2800" dirty="0" smtClean="0">
              <a:solidFill>
                <a:prstClr val="black"/>
              </a:solidFill>
            </a:endParaRPr>
          </a:p>
          <a:p>
            <a:pPr lvl="0">
              <a:lnSpc>
                <a:spcPct val="150000"/>
              </a:lnSpc>
              <a:spcAft>
                <a:spcPts val="600"/>
              </a:spcAft>
              <a:buClr>
                <a:srgbClr val="0000FF"/>
              </a:buClr>
            </a:pPr>
            <a:r>
              <a:rPr lang="en-US" sz="2800" dirty="0" smtClean="0">
                <a:solidFill>
                  <a:prstClr val="black"/>
                </a:solidFill>
              </a:rPr>
              <a:t>DEQ </a:t>
            </a:r>
            <a:r>
              <a:rPr lang="en-US" sz="2800" dirty="0">
                <a:solidFill>
                  <a:prstClr val="black"/>
                </a:solidFill>
              </a:rPr>
              <a:t>recommends the </a:t>
            </a:r>
            <a:r>
              <a:rPr lang="en-US" sz="2800" dirty="0" smtClean="0">
                <a:solidFill>
                  <a:prstClr val="black"/>
                </a:solidFill>
              </a:rPr>
              <a:t>Commission </a:t>
            </a:r>
            <a:r>
              <a:rPr lang="en-US" sz="2800" dirty="0">
                <a:solidFill>
                  <a:prstClr val="black"/>
                </a:solidFill>
              </a:rPr>
              <a:t>adopt </a:t>
            </a:r>
            <a:r>
              <a:rPr lang="en-US" sz="2800" dirty="0" smtClean="0">
                <a:solidFill>
                  <a:prstClr val="black"/>
                </a:solidFill>
              </a:rPr>
              <a:t>the </a:t>
            </a:r>
          </a:p>
          <a:p>
            <a:pPr lvl="0">
              <a:lnSpc>
                <a:spcPct val="150000"/>
              </a:lnSpc>
              <a:spcAft>
                <a:spcPts val="600"/>
              </a:spcAft>
              <a:buClr>
                <a:srgbClr val="0000FF"/>
              </a:buClr>
            </a:pPr>
            <a:r>
              <a:rPr lang="en-US" sz="2800" dirty="0" smtClean="0">
                <a:solidFill>
                  <a:prstClr val="black"/>
                </a:solidFill>
              </a:rPr>
              <a:t>the proposed rules as </a:t>
            </a:r>
            <a:r>
              <a:rPr lang="en-US" sz="2800" dirty="0">
                <a:solidFill>
                  <a:prstClr val="black"/>
                </a:solidFill>
              </a:rPr>
              <a:t>outlined </a:t>
            </a:r>
            <a:r>
              <a:rPr lang="en-US" sz="2800" dirty="0" smtClean="0">
                <a:solidFill>
                  <a:prstClr val="black"/>
                </a:solidFill>
              </a:rPr>
              <a:t>in </a:t>
            </a:r>
          </a:p>
          <a:p>
            <a:pPr lvl="0">
              <a:lnSpc>
                <a:spcPct val="150000"/>
              </a:lnSpc>
              <a:spcAft>
                <a:spcPts val="600"/>
              </a:spcAft>
              <a:buClr>
                <a:srgbClr val="0000FF"/>
              </a:buClr>
            </a:pPr>
            <a:r>
              <a:rPr lang="en-US" sz="2800" dirty="0" smtClean="0">
                <a:solidFill>
                  <a:prstClr val="black"/>
                </a:solidFill>
              </a:rPr>
              <a:t>Attachment </a:t>
            </a:r>
            <a:r>
              <a:rPr lang="en-US" sz="2800" dirty="0">
                <a:solidFill>
                  <a:prstClr val="black"/>
                </a:solidFill>
              </a:rPr>
              <a:t>A of the staff report. </a:t>
            </a: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73813252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549" y="1435033"/>
            <a:ext cx="8801100"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t>Individual permits and general </a:t>
            </a:r>
            <a:r>
              <a:rPr lang="en-US" sz="2800" dirty="0" smtClean="0"/>
              <a:t>permits</a:t>
            </a:r>
          </a:p>
          <a:p>
            <a:endParaRPr lang="en-US" sz="2800" dirty="0"/>
          </a:p>
          <a:p>
            <a:pPr marL="342900" indent="-342900">
              <a:buFont typeface="Arial" panose="020B0604020202020204" pitchFamily="34" charset="0"/>
              <a:buChar char="•"/>
            </a:pPr>
            <a:r>
              <a:rPr lang="en-US" sz="2800" dirty="0" smtClean="0"/>
              <a:t>Permitted Sources: </a:t>
            </a:r>
          </a:p>
          <a:p>
            <a:pPr marL="800026" lvl="1" indent="-342900">
              <a:buFont typeface="Arial" panose="020B0604020202020204" pitchFamily="34" charset="0"/>
              <a:buChar char="•"/>
            </a:pPr>
            <a:r>
              <a:rPr lang="en-US" sz="2800" dirty="0" smtClean="0"/>
              <a:t>Municipal and Domestic </a:t>
            </a:r>
          </a:p>
          <a:p>
            <a:pPr marL="800026" lvl="1" indent="-342900">
              <a:buFont typeface="Arial" panose="020B0604020202020204" pitchFamily="34" charset="0"/>
              <a:buChar char="•"/>
            </a:pPr>
            <a:r>
              <a:rPr lang="en-US" sz="2800" dirty="0" smtClean="0"/>
              <a:t>Industrial </a:t>
            </a:r>
          </a:p>
          <a:p>
            <a:pPr marL="800026" lvl="1" indent="-342900">
              <a:buFont typeface="Arial" panose="020B0604020202020204" pitchFamily="34" charset="0"/>
              <a:buChar char="•"/>
            </a:pPr>
            <a:r>
              <a:rPr lang="en-US" sz="2800" dirty="0" smtClean="0"/>
              <a:t>Stormwater</a:t>
            </a:r>
          </a:p>
          <a:p>
            <a:pPr marL="1257152" lvl="2" indent="-342900">
              <a:buFont typeface="Arial" panose="020B0604020202020204" pitchFamily="34" charset="0"/>
              <a:buChar char="•"/>
            </a:pPr>
            <a:r>
              <a:rPr lang="en-US" sz="2800" dirty="0" smtClean="0"/>
              <a:t>Municipal, construction and industrial</a:t>
            </a:r>
          </a:p>
          <a:p>
            <a:pPr marL="800026" lvl="1" indent="-342900">
              <a:buFont typeface="Arial" panose="020B0604020202020204" pitchFamily="34" charset="0"/>
              <a:buChar char="•"/>
            </a:pPr>
            <a:r>
              <a:rPr lang="en-US" sz="2800" dirty="0" smtClean="0"/>
              <a:t>Other</a:t>
            </a:r>
          </a:p>
          <a:p>
            <a:pPr marL="342900" indent="-342900">
              <a:buFont typeface="Arial" panose="020B0604020202020204" pitchFamily="34" charset="0"/>
              <a:buChar char="•"/>
            </a:pPr>
            <a:endParaRPr lang="en-US" sz="2800" dirty="0"/>
          </a:p>
        </p:txBody>
      </p:sp>
      <p:sp>
        <p:nvSpPr>
          <p:cNvPr id="4" name="Title 5"/>
          <p:cNvSpPr txBox="1">
            <a:spLocks/>
          </p:cNvSpPr>
          <p:nvPr/>
        </p:nvSpPr>
        <p:spPr>
          <a:xfrm>
            <a:off x="1008995" y="332707"/>
            <a:ext cx="7300209" cy="700055"/>
          </a:xfrm>
          <a:prstGeom prst="rect">
            <a:avLst/>
          </a:prstGeom>
          <a:ln>
            <a:noFill/>
            <a:beve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Water Quality Permitting</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03222616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0943"/>
            <a:ext cx="9144001" cy="646331"/>
          </a:xfrm>
          <a:prstGeom prst="rect">
            <a:avLst/>
          </a:prstGeom>
        </p:spPr>
        <p:txBody>
          <a:bodyPr wrap="square">
            <a:spAutoFit/>
          </a:bodyPr>
          <a:lstStyle/>
          <a:p>
            <a:pPr marL="257175" indent="-257175" algn="ctr">
              <a:spcBef>
                <a:spcPct val="20000"/>
              </a:spcBef>
              <a:defRPr/>
            </a:pPr>
            <a:r>
              <a:rPr lang="en-US" sz="3600" b="1" dirty="0" smtClean="0">
                <a:cs typeface="Arial" pitchFamily="34" charset="0"/>
              </a:rPr>
              <a:t>NPDES Permit Universe</a:t>
            </a:r>
            <a:endParaRPr lang="en-US" sz="3600" b="1" dirty="0"/>
          </a:p>
        </p:txBody>
      </p:sp>
      <p:graphicFrame>
        <p:nvGraphicFramePr>
          <p:cNvPr id="5" name="Chart 4"/>
          <p:cNvGraphicFramePr>
            <a:graphicFrameLocks/>
          </p:cNvGraphicFramePr>
          <p:nvPr>
            <p:extLst>
              <p:ext uri="{D42A27DB-BD31-4B8C-83A1-F6EECF244321}">
                <p14:modId xmlns:p14="http://schemas.microsoft.com/office/powerpoint/2010/main" val="2293668992"/>
              </p:ext>
            </p:extLst>
          </p:nvPr>
        </p:nvGraphicFramePr>
        <p:xfrm>
          <a:off x="855786" y="1581149"/>
          <a:ext cx="7784122" cy="49368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15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0943"/>
            <a:ext cx="9144001" cy="646331"/>
          </a:xfrm>
          <a:prstGeom prst="rect">
            <a:avLst/>
          </a:prstGeom>
        </p:spPr>
        <p:txBody>
          <a:bodyPr wrap="square">
            <a:spAutoFit/>
          </a:bodyPr>
          <a:lstStyle/>
          <a:p>
            <a:pPr marL="257175" indent="-257175" algn="ctr">
              <a:spcBef>
                <a:spcPct val="20000"/>
              </a:spcBef>
              <a:defRPr/>
            </a:pPr>
            <a:r>
              <a:rPr lang="en-US" sz="3600" b="1" dirty="0" smtClean="0">
                <a:cs typeface="Arial" pitchFamily="34" charset="0"/>
              </a:rPr>
              <a:t>WPCF Permit Universe</a:t>
            </a:r>
            <a:endParaRPr lang="en-US" sz="3600" b="1" dirty="0"/>
          </a:p>
        </p:txBody>
      </p:sp>
      <p:graphicFrame>
        <p:nvGraphicFramePr>
          <p:cNvPr id="7" name="Chart 6"/>
          <p:cNvGraphicFramePr>
            <a:graphicFrameLocks/>
          </p:cNvGraphicFramePr>
          <p:nvPr>
            <p:extLst>
              <p:ext uri="{D42A27DB-BD31-4B8C-83A1-F6EECF244321}">
                <p14:modId xmlns:p14="http://schemas.microsoft.com/office/powerpoint/2010/main" val="1918957374"/>
              </p:ext>
            </p:extLst>
          </p:nvPr>
        </p:nvGraphicFramePr>
        <p:xfrm>
          <a:off x="406400" y="1709737"/>
          <a:ext cx="8115300" cy="4856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962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1008995" y="332707"/>
            <a:ext cx="7300209" cy="1319112"/>
          </a:xfrm>
          <a:prstGeom prst="rect">
            <a:avLst/>
          </a:prstGeom>
          <a:ln>
            <a:noFill/>
            <a:beve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Onsite </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Septic</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latin typeface="+mj-lt"/>
                <a:ea typeface="+mj-ea"/>
                <a:cs typeface="+mj-cs"/>
              </a:rPr>
              <a:t>Permitting and Service Fees</a:t>
            </a:r>
            <a:endParaRPr kumimoji="0" lang="en-US" sz="36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27703" y="1939126"/>
            <a:ext cx="8332839"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Onsite </a:t>
            </a:r>
            <a:r>
              <a:rPr lang="en-US" sz="2800" dirty="0" smtClean="0"/>
              <a:t>Water Pollution Control Facilities (WPCF) </a:t>
            </a:r>
            <a:r>
              <a:rPr lang="en-US" sz="2800" dirty="0" smtClean="0"/>
              <a:t>Permits</a:t>
            </a:r>
          </a:p>
          <a:p>
            <a:pPr marL="342900" indent="-342900">
              <a:buFont typeface="Arial" panose="020B0604020202020204" pitchFamily="34" charset="0"/>
              <a:buChar char="•"/>
            </a:pPr>
            <a:r>
              <a:rPr lang="en-US" sz="2800" dirty="0" smtClean="0"/>
              <a:t>Onsite </a:t>
            </a:r>
            <a:r>
              <a:rPr lang="en-US" sz="2800" dirty="0" smtClean="0"/>
              <a:t>non-permit related fees</a:t>
            </a:r>
          </a:p>
          <a:p>
            <a:pPr marL="342900" indent="-342900">
              <a:buFont typeface="Arial" panose="020B0604020202020204" pitchFamily="34" charset="0"/>
              <a:buChar char="•"/>
            </a:pPr>
            <a:r>
              <a:rPr lang="en-US" sz="2800" dirty="0" smtClean="0"/>
              <a:t>Proposing </a:t>
            </a:r>
            <a:r>
              <a:rPr lang="en-US" sz="2800" dirty="0" smtClean="0"/>
              <a:t>incremental fee </a:t>
            </a:r>
            <a:r>
              <a:rPr lang="en-US" sz="2800" dirty="0" smtClean="0"/>
              <a:t>increases</a:t>
            </a:r>
          </a:p>
          <a:p>
            <a:pPr marL="342900" indent="-342900">
              <a:buFont typeface="Arial" panose="020B0604020202020204" pitchFamily="34" charset="0"/>
              <a:buChar char="•"/>
            </a:pPr>
            <a:r>
              <a:rPr lang="en-US" sz="2800" dirty="0" smtClean="0"/>
              <a:t>Current projects and news</a:t>
            </a:r>
            <a:endParaRPr lang="en-US" sz="2800" dirty="0" smtClean="0"/>
          </a:p>
          <a:p>
            <a:pPr marL="342900" indent="-342900">
              <a:buFont typeface="Arial" panose="020B0604020202020204" pitchFamily="34" charset="0"/>
              <a:buChar char="•"/>
            </a:pPr>
            <a:endParaRPr lang="en-US" sz="2800" dirty="0" smtClean="0"/>
          </a:p>
        </p:txBody>
      </p:sp>
      <p:pic>
        <p:nvPicPr>
          <p:cNvPr id="3" name="Picture 2"/>
          <p:cNvPicPr>
            <a:picLocks noChangeAspect="1"/>
          </p:cNvPicPr>
          <p:nvPr/>
        </p:nvPicPr>
        <p:blipFill>
          <a:blip r:embed="rId3"/>
          <a:stretch>
            <a:fillRect/>
          </a:stretch>
        </p:blipFill>
        <p:spPr>
          <a:xfrm>
            <a:off x="6381337" y="4635862"/>
            <a:ext cx="2547107" cy="1850898"/>
          </a:xfrm>
          <a:prstGeom prst="rect">
            <a:avLst/>
          </a:prstGeom>
        </p:spPr>
      </p:pic>
      <p:pic>
        <p:nvPicPr>
          <p:cNvPr id="6" name="Picture 5"/>
          <p:cNvPicPr>
            <a:picLocks noChangeAspect="1"/>
          </p:cNvPicPr>
          <p:nvPr/>
        </p:nvPicPr>
        <p:blipFill>
          <a:blip r:embed="rId4"/>
          <a:stretch>
            <a:fillRect/>
          </a:stretch>
        </p:blipFill>
        <p:spPr>
          <a:xfrm>
            <a:off x="213012" y="4635862"/>
            <a:ext cx="2987388" cy="1850898"/>
          </a:xfrm>
          <a:prstGeom prst="rect">
            <a:avLst/>
          </a:prstGeom>
        </p:spPr>
      </p:pic>
      <p:pic>
        <p:nvPicPr>
          <p:cNvPr id="7" name="Picture 6"/>
          <p:cNvPicPr>
            <a:picLocks noChangeAspect="1"/>
          </p:cNvPicPr>
          <p:nvPr/>
        </p:nvPicPr>
        <p:blipFill>
          <a:blip r:embed="rId5"/>
          <a:stretch>
            <a:fillRect/>
          </a:stretch>
        </p:blipFill>
        <p:spPr>
          <a:xfrm>
            <a:off x="3557381" y="4638910"/>
            <a:ext cx="2466975" cy="1847850"/>
          </a:xfrm>
          <a:prstGeom prst="rect">
            <a:avLst/>
          </a:prstGeom>
        </p:spPr>
      </p:pic>
    </p:spTree>
    <p:extLst>
      <p:ext uri="{BB962C8B-B14F-4D97-AF65-F5344CB8AC3E}">
        <p14:creationId xmlns:p14="http://schemas.microsoft.com/office/powerpoint/2010/main" val="293569526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633785" y="332707"/>
            <a:ext cx="8450826" cy="670183"/>
          </a:xfrm>
          <a:prstGeom prst="rect">
            <a:avLst/>
          </a:prstGeom>
          <a:ln>
            <a:noFill/>
            <a:beve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Onsite Program </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in Oregon</a:t>
            </a:r>
            <a:endParaRPr kumimoji="0" lang="en-US" sz="36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219" y="1002890"/>
            <a:ext cx="6986381" cy="5397910"/>
          </a:xfrm>
          <a:prstGeom prst="rect">
            <a:avLst/>
          </a:prstGeom>
        </p:spPr>
      </p:pic>
      <p:pic>
        <p:nvPicPr>
          <p:cNvPr id="6" name="Picture 5"/>
          <p:cNvPicPr>
            <a:picLocks noChangeAspect="1"/>
          </p:cNvPicPr>
          <p:nvPr/>
        </p:nvPicPr>
        <p:blipFill>
          <a:blip r:embed="rId4"/>
          <a:stretch>
            <a:fillRect/>
          </a:stretch>
        </p:blipFill>
        <p:spPr>
          <a:xfrm>
            <a:off x="2978934" y="6105826"/>
            <a:ext cx="3186132" cy="685800"/>
          </a:xfrm>
          <a:prstGeom prst="rect">
            <a:avLst/>
          </a:prstGeom>
        </p:spPr>
      </p:pic>
    </p:spTree>
    <p:extLst>
      <p:ext uri="{BB962C8B-B14F-4D97-AF65-F5344CB8AC3E}">
        <p14:creationId xmlns:p14="http://schemas.microsoft.com/office/powerpoint/2010/main" val="182507565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92028" y="973393"/>
            <a:ext cx="7741508" cy="5612866"/>
          </a:xfrm>
          <a:prstGeom prst="rect">
            <a:avLst/>
          </a:prstGeom>
        </p:spPr>
      </p:pic>
      <p:sp>
        <p:nvSpPr>
          <p:cNvPr id="5" name="Title 5"/>
          <p:cNvSpPr txBox="1">
            <a:spLocks/>
          </p:cNvSpPr>
          <p:nvPr/>
        </p:nvSpPr>
        <p:spPr>
          <a:xfrm>
            <a:off x="237369" y="303210"/>
            <a:ext cx="8450826" cy="670183"/>
          </a:xfrm>
          <a:prstGeom prst="rect">
            <a:avLst/>
          </a:prstGeom>
          <a:ln>
            <a:noFill/>
            <a:beve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Onsite </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Budget by Fee Type</a:t>
            </a:r>
            <a:endParaRPr kumimoji="0" lang="en-US" sz="3600" b="1"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09900633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7773" y="284531"/>
            <a:ext cx="5976901" cy="6322746"/>
          </a:xfrm>
          <a:prstGeom prst="rect">
            <a:avLst/>
          </a:prstGeom>
        </p:spPr>
      </p:pic>
      <p:pic>
        <p:nvPicPr>
          <p:cNvPr id="5" name="Picture 4"/>
          <p:cNvPicPr>
            <a:picLocks noChangeAspect="1"/>
          </p:cNvPicPr>
          <p:nvPr/>
        </p:nvPicPr>
        <p:blipFill>
          <a:blip r:embed="rId4"/>
          <a:stretch>
            <a:fillRect/>
          </a:stretch>
        </p:blipFill>
        <p:spPr>
          <a:xfrm>
            <a:off x="6681522" y="3969591"/>
            <a:ext cx="1975275" cy="1956986"/>
          </a:xfrm>
          <a:prstGeom prst="rect">
            <a:avLst/>
          </a:prstGeom>
        </p:spPr>
      </p:pic>
      <p:pic>
        <p:nvPicPr>
          <p:cNvPr id="6" name="Picture 5"/>
          <p:cNvPicPr>
            <a:picLocks noChangeAspect="1"/>
          </p:cNvPicPr>
          <p:nvPr/>
        </p:nvPicPr>
        <p:blipFill>
          <a:blip r:embed="rId5"/>
          <a:stretch>
            <a:fillRect/>
          </a:stretch>
        </p:blipFill>
        <p:spPr>
          <a:xfrm>
            <a:off x="6449685" y="918712"/>
            <a:ext cx="2438947" cy="2157346"/>
          </a:xfrm>
          <a:prstGeom prst="rect">
            <a:avLst/>
          </a:prstGeom>
        </p:spPr>
      </p:pic>
    </p:spTree>
    <p:extLst>
      <p:ext uri="{BB962C8B-B14F-4D97-AF65-F5344CB8AC3E}">
        <p14:creationId xmlns:p14="http://schemas.microsoft.com/office/powerpoint/2010/main" val="326928062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631477274"/>
              </p:ext>
            </p:extLst>
          </p:nvPr>
        </p:nvGraphicFramePr>
        <p:xfrm>
          <a:off x="682171" y="580571"/>
          <a:ext cx="7794172" cy="57766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722448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7354E74DB42F48B8A33DBE574C7C76" ma:contentTypeVersion="" ma:contentTypeDescription="Create a new document." ma:contentTypeScope="" ma:versionID="63f1bbdc56cc0beb0919c9e4b53e0449">
  <xsd:schema xmlns:xsd="http://www.w3.org/2001/XMLSchema" xmlns:xs="http://www.w3.org/2001/XMLSchema" xmlns:p="http://schemas.microsoft.com/office/2006/metadata/properties" xmlns:ns2="$ListId:docs;" targetNamespace="http://schemas.microsoft.com/office/2006/metadata/properties" ma:root="true" ma:fieldsID="4d97b0ac42d8abe8b5bd9b64daadd073"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Topic xmlns="$ListId:docs;">E - EQC Preparation</Topic>
    <Subtopic xmlns="$ListId:docs;">Presentation</Subtopi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D475A1-9E1D-4C5F-AC97-8DF715CD5A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6E8CB9-6666-4B5C-83D0-DDF58C5B9DA1}">
  <ds:schemaRefs>
    <ds:schemaRef ds:uri="http://schemas.microsoft.com/office/2006/documentManagement/types"/>
    <ds:schemaRef ds:uri="http://schemas.microsoft.com/office/2006/metadata/properties"/>
    <ds:schemaRef ds:uri="http://purl.org/dc/terms/"/>
    <ds:schemaRef ds:uri="http://purl.org/dc/elements/1.1/"/>
    <ds:schemaRef ds:uri="http://schemas.microsoft.com/office/infopath/2007/PartnerControls"/>
    <ds:schemaRef ds:uri="http://www.w3.org/XML/1998/namespace"/>
    <ds:schemaRef ds:uri="http://schemas.openxmlformats.org/package/2006/metadata/core-properties"/>
    <ds:schemaRef ds:uri="$ListId:docs;"/>
    <ds:schemaRef ds:uri="http://purl.org/dc/dcmitype/"/>
  </ds:schemaRefs>
</ds:datastoreItem>
</file>

<file path=customXml/itemProps3.xml><?xml version="1.0" encoding="utf-8"?>
<ds:datastoreItem xmlns:ds="http://schemas.openxmlformats.org/officeDocument/2006/customXml" ds:itemID="{7B61359C-3ACA-4B57-8AFE-5C0A874496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3194</Words>
  <Application>Microsoft Office PowerPoint</Application>
  <PresentationFormat>On-screen Show (4:3)</PresentationFormat>
  <Paragraphs>285</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Water Quality Permitting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Permit Fee Rulemaking Action Items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EQC Presentation for Sept. 13 Meeting</dc:title>
  <dc:creator/>
  <cp:lastModifiedBy/>
  <cp:revision>1</cp:revision>
  <dcterms:created xsi:type="dcterms:W3CDTF">2013-01-07T21:04:41Z</dcterms:created>
  <dcterms:modified xsi:type="dcterms:W3CDTF">2017-09-12T21:24:58Z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0x010100E47354E74DB42F48B8A33DBE574C7C76</vt:lpwstr>
  </property>
</Properties>
</file>