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20"/>
  </p:notesMasterIdLst>
  <p:handoutMasterIdLst>
    <p:handoutMasterId r:id="rId21"/>
  </p:handoutMasterIdLst>
  <p:sldIdLst>
    <p:sldId id="1115" r:id="rId5"/>
    <p:sldId id="1105" r:id="rId6"/>
    <p:sldId id="1111" r:id="rId7"/>
    <p:sldId id="1126" r:id="rId8"/>
    <p:sldId id="1125" r:id="rId9"/>
    <p:sldId id="1128" r:id="rId10"/>
    <p:sldId id="1129" r:id="rId11"/>
    <p:sldId id="1131" r:id="rId12"/>
    <p:sldId id="1130" r:id="rId13"/>
    <p:sldId id="1124" r:id="rId14"/>
    <p:sldId id="1132" r:id="rId15"/>
    <p:sldId id="1133" r:id="rId16"/>
    <p:sldId id="1117" r:id="rId17"/>
    <p:sldId id="1119" r:id="rId18"/>
    <p:sldId id="1123" r:id="rId19"/>
  </p:sldIdLst>
  <p:sldSz cx="9144000" cy="6858000" type="screen4x3"/>
  <p:notesSz cx="7010400" cy="9296400"/>
  <p:custDataLst>
    <p:tags r:id="rId22"/>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59162" autoAdjust="0"/>
  </p:normalViewPr>
  <p:slideViewPr>
    <p:cSldViewPr snapToGrid="0">
      <p:cViewPr varScale="1">
        <p:scale>
          <a:sx n="60" d="100"/>
          <a:sy n="60" d="100"/>
        </p:scale>
        <p:origin x="2166"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0"/>
              <a:t>Onsite Budget by Fee Type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[Book1]Sheet1!$C$1</c:f>
              <c:strCache>
                <c:ptCount val="1"/>
                <c:pt idx="0">
                  <c:v>Percent of Total</c:v>
                </c:pt>
              </c:strCache>
            </c:strRef>
          </c:tx>
          <c:dPt>
            <c:idx val="0"/>
            <c:bubble3D val="0"/>
            <c:spPr>
              <a:solidFill>
                <a:schemeClr val="accent3"/>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6"/>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dLbl>
              <c:idx val="0"/>
              <c:layout/>
              <c:tx>
                <c:rich>
                  <a:bodyPr/>
                  <a:lstStyle/>
                  <a:p>
                    <a:fld id="{C12C49C3-CCF8-4B98-815C-55B188C6D5AC}"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1"/>
              <c:layout/>
              <c:tx>
                <c:rich>
                  <a:bodyPr/>
                  <a:lstStyle/>
                  <a:p>
                    <a:fld id="{21A922DD-1F84-49C3-82FA-72326C894CAE}"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2"/>
              <c:layout/>
              <c:tx>
                <c:rich>
                  <a:bodyPr/>
                  <a:lstStyle/>
                  <a:p>
                    <a:fld id="{D4DD7D66-D39D-441E-B287-9A44F42D3946}"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3"/>
              <c:layout/>
              <c:tx>
                <c:rich>
                  <a:bodyPr/>
                  <a:lstStyle/>
                  <a:p>
                    <a:fld id="{66A03E5B-BCF7-4C71-847F-F0809055494C}" type="PERCENTAGE">
                      <a:rPr lang="en-US" sz="1200">
                        <a:solidFill>
                          <a:schemeClr val="tx1"/>
                        </a:solidFill>
                      </a:rPr>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4"/>
              <c:layout/>
              <c:tx>
                <c:rich>
                  <a:bodyPr/>
                  <a:lstStyle/>
                  <a:p>
                    <a:fld id="{A99928FA-2C7D-4F5A-A381-D0EB7DCF782A}"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spPr>
              <a:no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accent3"/>
                  </a:solidFill>
                  <a:round/>
                </a:ln>
                <a:effectLst/>
              </c:spPr>
            </c:leaderLines>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ext>
            </c:extLst>
          </c:dLbls>
          <c:cat>
            <c:strRef>
              <c:f>[Book1]Sheet1!$A$2:$A$6</c:f>
              <c:strCache>
                <c:ptCount val="5"/>
                <c:pt idx="0">
                  <c:v>Permit Fees</c:v>
                </c:pt>
                <c:pt idx="1">
                  <c:v>Variance Fees, Product Approval Fees and Public Records Request Fees</c:v>
                </c:pt>
                <c:pt idx="2">
                  <c:v>License Fees</c:v>
                </c:pt>
                <c:pt idx="3">
                  <c:v>Reporting Fees</c:v>
                </c:pt>
                <c:pt idx="4">
                  <c:v>Surcharge Fees</c:v>
                </c:pt>
              </c:strCache>
            </c:strRef>
          </c:cat>
          <c:val>
            <c:numRef>
              <c:f>[Book1]Sheet1!$C$2:$C$6</c:f>
              <c:numCache>
                <c:formatCode>0.00%</c:formatCode>
                <c:ptCount val="5"/>
                <c:pt idx="0">
                  <c:v>0.45381479556734416</c:v>
                </c:pt>
                <c:pt idx="1">
                  <c:v>1.4447634671801378E-2</c:v>
                </c:pt>
                <c:pt idx="2">
                  <c:v>0.1273652442003807</c:v>
                </c:pt>
                <c:pt idx="3">
                  <c:v>1.2710853047259272E-2</c:v>
                </c:pt>
                <c:pt idx="4">
                  <c:v>0.39166147251321443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Wastewater Permitting Budget</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Sheet1!$B$24</c:f>
              <c:strCache>
                <c:ptCount val="1"/>
                <c:pt idx="0">
                  <c:v>Total</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Lbl>
              <c:idx val="1"/>
              <c:layout>
                <c:manualLayout>
                  <c:x val="2.8223753280839894E-2"/>
                  <c:y val="7.3410615339749201E-3"/>
                </c:manualLayout>
              </c:layout>
              <c:showLegendKey val="0"/>
              <c:showVal val="0"/>
              <c:showCatName val="0"/>
              <c:showSerName val="0"/>
              <c:showPercent val="1"/>
              <c:showBubbleSize val="0"/>
              <c:extLst>
                <c:ext xmlns:c15="http://schemas.microsoft.com/office/drawing/2012/chart" uri="{CE6537A1-D6FC-4f65-9D91-7224C49458BB}">
                  <c15:layout/>
                </c:ext>
              </c:extLst>
            </c:dLbl>
            <c:dLbl>
              <c:idx val="3"/>
              <c:layout>
                <c:manualLayout>
                  <c:x val="-2.2006780402449694E-3"/>
                  <c:y val="-2.0819116360454942E-2"/>
                </c:manualLayout>
              </c:layout>
              <c:showLegendKey val="0"/>
              <c:showVal val="0"/>
              <c:showCatName val="0"/>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Sheet1!$A$25:$A$28</c:f>
              <c:strCache>
                <c:ptCount val="4"/>
                <c:pt idx="0">
                  <c:v>General Fund</c:v>
                </c:pt>
                <c:pt idx="1">
                  <c:v>Lottery Fund</c:v>
                </c:pt>
                <c:pt idx="2">
                  <c:v>Fees</c:v>
                </c:pt>
                <c:pt idx="3">
                  <c:v>Federal Fund</c:v>
                </c:pt>
              </c:strCache>
            </c:strRef>
          </c:cat>
          <c:val>
            <c:numRef>
              <c:f>Sheet1!$B$25:$B$28</c:f>
              <c:numCache>
                <c:formatCode>_("$"* #,##0_);_("$"* \(#,##0\);_("$"* "-"??_);_(@_)</c:formatCode>
                <c:ptCount val="4"/>
                <c:pt idx="0">
                  <c:v>7171237.6456914898</c:v>
                </c:pt>
                <c:pt idx="1">
                  <c:v>500000</c:v>
                </c:pt>
                <c:pt idx="2">
                  <c:v>12784549.112774599</c:v>
                </c:pt>
                <c:pt idx="3">
                  <c:v>1608355.44739009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Wastewater Permitting Budget</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22063705697622249"/>
          <c:y val="0.1638361810196293"/>
          <c:w val="0.5013010318528488"/>
          <c:h val="0.74418922224119421"/>
        </c:manualLayout>
      </c:layout>
      <c:pieChart>
        <c:varyColors val="1"/>
        <c:ser>
          <c:idx val="0"/>
          <c:order val="0"/>
          <c:tx>
            <c:strRef>
              <c:f>Sheet1!$B$4</c:f>
              <c:strCache>
                <c:ptCount val="1"/>
                <c:pt idx="0">
                  <c:v>Amount</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Lbls>
            <c:dLbl>
              <c:idx val="2"/>
              <c:layout>
                <c:manualLayout>
                  <c:x val="3.5890533871691326E-2"/>
                  <c:y val="-6.5268072113510878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1544183154763794"/>
                      <c:h val="0.10232435305632455"/>
                    </c:manualLayout>
                  </c15:layout>
                </c:ext>
              </c:extLst>
            </c:dLbl>
            <c:dLbl>
              <c:idx val="3"/>
              <c:layout>
                <c:manualLayout>
                  <c:x val="5.2041274113952311E-2"/>
                  <c:y val="9.3240103019301232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4"/>
              <c:layout>
                <c:manualLayout>
                  <c:x val="4.306864064602961E-2"/>
                  <c:y val="0.11988013245338729"/>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Sheet1!$A$5:$A$9</c:f>
              <c:strCache>
                <c:ptCount val="5"/>
                <c:pt idx="0">
                  <c:v>Personal Services</c:v>
                </c:pt>
                <c:pt idx="1">
                  <c:v>Services and Supplies</c:v>
                </c:pt>
                <c:pt idx="2">
                  <c:v>Capital Outlay</c:v>
                </c:pt>
                <c:pt idx="3">
                  <c:v>Special Payments</c:v>
                </c:pt>
                <c:pt idx="4">
                  <c:v>Indirect (for Other Fund and Federal Fund)</c:v>
                </c:pt>
              </c:strCache>
            </c:strRef>
          </c:cat>
          <c:val>
            <c:numRef>
              <c:f>Sheet1!$B$5:$B$9</c:f>
              <c:numCache>
                <c:formatCode>_("$"* #,##0_);_("$"* \(#,##0\);_("$"* "-"??_);_(@_)</c:formatCode>
                <c:ptCount val="5"/>
                <c:pt idx="0">
                  <c:v>15871424</c:v>
                </c:pt>
                <c:pt idx="1">
                  <c:v>3963857</c:v>
                </c:pt>
                <c:pt idx="2">
                  <c:v>225790</c:v>
                </c:pt>
                <c:pt idx="3">
                  <c:v>116648</c:v>
                </c:pt>
                <c:pt idx="4">
                  <c:v>1894183</c:v>
                </c:pt>
              </c:numCache>
            </c:numRef>
          </c:val>
        </c:ser>
        <c:dLbls>
          <c:dLblPos val="ctr"/>
          <c:showLegendKey val="0"/>
          <c:showVal val="0"/>
          <c:showCatName val="0"/>
          <c:showSerName val="0"/>
          <c:showPercent val="1"/>
          <c:showBubbleSize val="0"/>
          <c:showLeaderLines val="1"/>
        </c:dLbls>
        <c:firstSliceAng val="131"/>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Onsite</a:t>
            </a:r>
            <a:r>
              <a:rPr lang="en-US" sz="1800" b="1" baseline="0"/>
              <a:t> Budget</a:t>
            </a:r>
            <a:endParaRPr lang="en-US"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Sheet1!$B$6</c:f>
              <c:strCache>
                <c:ptCount val="1"/>
                <c:pt idx="0">
                  <c:v>Total</c:v>
                </c:pt>
              </c:strCache>
            </c:strRef>
          </c:tx>
          <c:dPt>
            <c:idx val="0"/>
            <c:bubble3D val="0"/>
            <c:spPr>
              <a:solidFill>
                <a:schemeClr val="accent1"/>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Sheet1!$A$7</c:f>
              <c:strCache>
                <c:ptCount val="1"/>
                <c:pt idx="0">
                  <c:v>Fees</c:v>
                </c:pt>
              </c:strCache>
            </c:strRef>
          </c:cat>
          <c:val>
            <c:numRef>
              <c:f>Sheet1!$B$7</c:f>
              <c:numCache>
                <c:formatCode>_("$"* #,##0_);_("$"* \(#,##0\);_("$"* "-"??_);_(@_)</c:formatCode>
                <c:ptCount val="1"/>
                <c:pt idx="0">
                  <c:v>3613959.9032536899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Onsite Budget</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1"/>
              <c:layout>
                <c:manualLayout>
                  <c:x val="-2.3115408161111246E-2"/>
                  <c:y val="6.8101222206041909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2"/>
              <c:layout>
                <c:manualLayout>
                  <c:x val="-9.0101679649293165E-2"/>
                  <c:y val="4.5634033485040845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3"/>
              <c:layout>
                <c:manualLayout>
                  <c:x val="-0.12241019470421428"/>
                  <c:y val="-3.4970239621298665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Sheet1!$A$37:$A$40</c:f>
              <c:strCache>
                <c:ptCount val="4"/>
                <c:pt idx="0">
                  <c:v>Personal Services</c:v>
                </c:pt>
                <c:pt idx="1">
                  <c:v>Services and Supplies</c:v>
                </c:pt>
                <c:pt idx="2">
                  <c:v>Capital Outlay</c:v>
                </c:pt>
                <c:pt idx="3">
                  <c:v>Indirect</c:v>
                </c:pt>
              </c:strCache>
            </c:strRef>
          </c:cat>
          <c:val>
            <c:numRef>
              <c:f>Sheet1!$B$37:$B$40</c:f>
              <c:numCache>
                <c:formatCode>_("$"* #,##0_);_("$"* \(#,##0\);_("$"* "-"??_);_(@_)</c:formatCode>
                <c:ptCount val="4"/>
                <c:pt idx="0">
                  <c:v>2542772.8953967639</c:v>
                </c:pt>
                <c:pt idx="1">
                  <c:v>586937.00785692735</c:v>
                </c:pt>
                <c:pt idx="2">
                  <c:v>1124</c:v>
                </c:pt>
                <c:pt idx="3">
                  <c:v>483126</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9/11/2017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9/11/2017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I am Ron Doughten, Water Quality</a:t>
            </a:r>
            <a:r>
              <a:rPr lang="en-US" baseline="0" dirty="0" smtClean="0"/>
              <a:t> Permit Program M</a:t>
            </a:r>
            <a:r>
              <a:rPr lang="en-US" dirty="0" smtClean="0"/>
              <a:t>anager in DEQ’s Water Quality Permitting &amp; Program Development Section.</a:t>
            </a:r>
            <a:r>
              <a:rPr lang="en-US" baseline="0" dirty="0" smtClean="0"/>
              <a:t> I, and others, are here today to present DEQ’s proposed amendments to Oregon’s WQ Permitting rules contained in OAR 340 Divisions 45 and 71. Today, I’ll provide some general information on DEQ’s wastewater permit program as well as a proposal for a 3 percent increase to WQ permit fees.</a:t>
            </a:r>
          </a:p>
          <a:p>
            <a:endParaRPr lang="en-US" baseline="0" dirty="0" smtClean="0"/>
          </a:p>
          <a:p>
            <a:r>
              <a:rPr lang="en-US" baseline="0" dirty="0" smtClean="0"/>
              <a:t>With me is Mike Kucinski, DEQ’s onsite program manager, who is based in DEQ’s Eugene office. Mike will provide general information on DEQ’s onsite program as well as a proposal for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is Adam Coutu,</a:t>
            </a:r>
            <a:r>
              <a:rPr lang="en-US" baseline="0" dirty="0" smtClean="0"/>
              <a:t> DEQ’s Water Quality Budget Analyst. Adam will provide an overview of how DEQ’s water quality permit program and onsite program are funded as well as information on the water quality budgeting process.</a:t>
            </a:r>
          </a:p>
          <a:p>
            <a:endParaRPr lang="en-US" baseline="0" dirty="0" smtClean="0"/>
          </a:p>
          <a:p>
            <a:r>
              <a:rPr lang="en-US" dirty="0" smtClean="0"/>
              <a:t>Finally, William Knight, the water quality permit program policy analyst will</a:t>
            </a:r>
            <a:r>
              <a:rPr lang="en-US" baseline="0" dirty="0" smtClean="0"/>
              <a:t> present the actual proposed rule changes and a summary of the public process on the proposed fees and rulemaking.</a:t>
            </a:r>
            <a:endParaRPr lang="en-US" dirty="0" smtClean="0"/>
          </a:p>
          <a:p>
            <a:endParaRPr lang="en-US" dirty="0" smtClean="0"/>
          </a:p>
          <a:p>
            <a:r>
              <a:rPr lang="en-US" dirty="0" smtClean="0"/>
              <a:t>We welcome</a:t>
            </a:r>
            <a:r>
              <a:rPr lang="en-US" baseline="0" dirty="0" smtClean="0"/>
              <a:t> questions as we proceed through the presentation, so please feel free to stop us at any time. If a particular question will be addressed later in the presentation, we’ll defer that question until we reach that point.</a:t>
            </a:r>
            <a:endParaRPr lang="en-US" dirty="0" smtClean="0"/>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[September</a:t>
            </a:r>
            <a:r>
              <a:rPr lang="en-US" baseline="0" dirty="0" smtClean="0">
                <a:cs typeface="Times New Roman" panose="02020603050405020304" pitchFamily="18" charset="0"/>
              </a:rPr>
              <a:t> 11, 2017 (AC):  Suggest r</a:t>
            </a:r>
            <a:r>
              <a:rPr lang="en-US" dirty="0" smtClean="0">
                <a:cs typeface="Times New Roman" panose="02020603050405020304" pitchFamily="18" charset="0"/>
              </a:rPr>
              <a:t>emoving the first table</a:t>
            </a:r>
            <a:r>
              <a:rPr lang="en-US" baseline="0" dirty="0" smtClean="0">
                <a:cs typeface="Times New Roman" panose="02020603050405020304" pitchFamily="18" charset="0"/>
              </a:rPr>
              <a:t> because the data are presented in the pie chart.]</a:t>
            </a:r>
          </a:p>
          <a:p>
            <a:endParaRPr lang="en-US" dirty="0" smtClean="0">
              <a:cs typeface="Times New Roman" panose="02020603050405020304" pitchFamily="18" charset="0"/>
            </a:endParaRPr>
          </a:p>
          <a:p>
            <a:r>
              <a:rPr lang="en-US" dirty="0" smtClean="0">
                <a:cs typeface="Times New Roman" panose="02020603050405020304" pitchFamily="18" charset="0"/>
              </a:rPr>
              <a:t>We</a:t>
            </a:r>
            <a:r>
              <a:rPr lang="en-US" baseline="0" dirty="0" smtClean="0">
                <a:cs typeface="Times New Roman" panose="02020603050405020304" pitchFamily="18" charset="0"/>
              </a:rPr>
              <a:t> determined that the 3% fee percent annual increase is justified by calculating the percent increase in the cost per FTE from the 2015-17 Legislatively Adopted Budget to the modified current service level of the 2017-19 Legislatively Adopted Budget.</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aseline="0" dirty="0" smtClean="0">
                <a:cs typeface="Times New Roman" panose="02020603050405020304" pitchFamily="18" charset="0"/>
              </a:rPr>
              <a:t>I omitted 2017-19 policy option packages from the calculation because this annual fee increase is not intended to fund the new work.</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10</a:t>
            </a:fld>
            <a:endParaRPr lang="en-US" dirty="0"/>
          </a:p>
        </p:txBody>
      </p:sp>
    </p:spTree>
    <p:extLst>
      <p:ext uri="{BB962C8B-B14F-4D97-AF65-F5344CB8AC3E}">
        <p14:creationId xmlns:p14="http://schemas.microsoft.com/office/powerpoint/2010/main" val="3248322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The total budget for the Onsite sub-program is $3.6 million.</a:t>
            </a:r>
            <a:endParaRPr lang="en-US" dirty="0" smtClean="0"/>
          </a:p>
          <a:p>
            <a:endParaRPr lang="en-US" dirty="0" smtClean="0"/>
          </a:p>
          <a:p>
            <a:r>
              <a:rPr lang="en-US" dirty="0" smtClean="0"/>
              <a:t>It is entirely fee funded.</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11</a:t>
            </a:fld>
            <a:endParaRPr lang="en-US" dirty="0"/>
          </a:p>
        </p:txBody>
      </p:sp>
    </p:spTree>
    <p:extLst>
      <p:ext uri="{BB962C8B-B14F-4D97-AF65-F5344CB8AC3E}">
        <p14:creationId xmlns:p14="http://schemas.microsoft.com/office/powerpoint/2010/main" val="257656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to the Wastewater Permitting</a:t>
            </a:r>
            <a:r>
              <a:rPr lang="en-US" baseline="0" dirty="0" smtClean="0"/>
              <a:t> sub-program, the bulk of expenditures in the Onsite sub-program are driven by FTE.</a:t>
            </a:r>
          </a:p>
          <a:p>
            <a:endParaRPr lang="en-US" baseline="0" dirty="0" smtClean="0"/>
          </a:p>
          <a:p>
            <a:r>
              <a:rPr lang="en-US" b="1" baseline="0" dirty="0" smtClean="0"/>
              <a:t>Even with the 3% annual increase, it doesn’t cover the cost increase.</a:t>
            </a:r>
          </a:p>
          <a:p>
            <a:endParaRPr lang="en-US" baseline="0" dirty="0" smtClean="0"/>
          </a:p>
          <a:p>
            <a:r>
              <a:rPr lang="en-US" baseline="0" dirty="0" smtClean="0"/>
              <a:t>Questions?</a:t>
            </a:r>
          </a:p>
          <a:p>
            <a:endParaRPr lang="en-US" baseline="0" dirty="0" smtClean="0"/>
          </a:p>
          <a:p>
            <a:r>
              <a:rPr lang="en-US" baseline="0" dirty="0" smtClean="0"/>
              <a:t>Ron: Thank you </a:t>
            </a:r>
            <a:r>
              <a:rPr lang="en-US" baseline="0" dirty="0" smtClean="0"/>
              <a:t>Adam. William will now spend a few minutes describing the proposed rule changes as well as the public process associated with the rulemaking.</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12</a:t>
            </a:fld>
            <a:endParaRPr lang="en-US" dirty="0"/>
          </a:p>
        </p:txBody>
      </p:sp>
    </p:spTree>
    <p:extLst>
      <p:ext uri="{BB962C8B-B14F-4D97-AF65-F5344CB8AC3E}">
        <p14:creationId xmlns:p14="http://schemas.microsoft.com/office/powerpoint/2010/main" val="4004748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000" b="0" dirty="0" smtClean="0"/>
              <a:t>Thank</a:t>
            </a:r>
            <a:r>
              <a:rPr lang="en-US" sz="1000" b="0" baseline="0" dirty="0" smtClean="0"/>
              <a:t> you, Ron.  Good afternoon Commissioners and Director Whitman.  For the record, my name is William Knight, WQ permit program operations and policy analyst.</a:t>
            </a:r>
          </a:p>
          <a:p>
            <a:endParaRPr lang="en-US" sz="1000" b="0" baseline="0" dirty="0" smtClean="0"/>
          </a:p>
          <a:p>
            <a:r>
              <a:rPr lang="en-US" sz="1000" b="0" baseline="0" dirty="0" smtClean="0"/>
              <a:t>As you know, today we’re here asking you to consider the approval of a number of changes to Oregon Administrative Rules, Chapter 340, Divisions 45 and 71 that pertain to water quality permit fees for wastewater discharges and onsite systems.  Key rule changes includes.</a:t>
            </a:r>
            <a:endParaRPr lang="en-US" sz="1000" b="0" dirty="0" smtClean="0"/>
          </a:p>
          <a:p>
            <a:endParaRPr lang="en-US" sz="1000" b="1"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sz="1000" b="1" dirty="0" smtClean="0"/>
              <a:t>First,</a:t>
            </a:r>
            <a:r>
              <a:rPr lang="en-US" sz="1000" b="1" baseline="0" dirty="0" smtClean="0"/>
              <a:t> DEQ proposes a </a:t>
            </a:r>
            <a:r>
              <a:rPr lang="en-US" sz="1000" b="1" dirty="0" smtClean="0"/>
              <a:t>3 </a:t>
            </a:r>
            <a:r>
              <a:rPr lang="en-US" sz="1000" b="1" dirty="0" smtClean="0"/>
              <a:t>percent permit fee </a:t>
            </a:r>
            <a:r>
              <a:rPr lang="en-US" sz="1000" b="1" dirty="0" smtClean="0"/>
              <a:t>increase to water quality wastewater permits. </a:t>
            </a:r>
            <a:r>
              <a:rPr lang="en-US" sz="1000" dirty="0" smtClean="0"/>
              <a:t>This</a:t>
            </a:r>
            <a:r>
              <a:rPr lang="en-US" sz="1000" baseline="0" dirty="0" smtClean="0"/>
              <a:t> fee increase would apply </a:t>
            </a:r>
            <a:r>
              <a:rPr lang="en-US" sz="1000" dirty="0" smtClean="0"/>
              <a:t>to </a:t>
            </a:r>
            <a:r>
              <a:rPr lang="en-US" sz="1000" dirty="0" smtClean="0"/>
              <a:t>all NPDES and WPCF </a:t>
            </a:r>
            <a:r>
              <a:rPr lang="en-US" sz="1000" dirty="0" smtClean="0"/>
              <a:t>wastewater permit </a:t>
            </a:r>
            <a:r>
              <a:rPr lang="en-US" sz="1000" dirty="0" smtClean="0"/>
              <a:t>fees </a:t>
            </a:r>
            <a:r>
              <a:rPr lang="en-US" sz="1000" dirty="0" smtClean="0"/>
              <a:t>with a few</a:t>
            </a:r>
            <a:r>
              <a:rPr lang="en-US" sz="1000" baseline="0" dirty="0" smtClean="0"/>
              <a:t> minor exceptions</a:t>
            </a:r>
            <a:r>
              <a:rPr lang="en-US" sz="1000" dirty="0" smtClean="0"/>
              <a:t>. DEQ has statutory authority to increases up to 3% and a</a:t>
            </a:r>
            <a:r>
              <a:rPr lang="en-US" sz="1000" baseline="0" dirty="0" smtClean="0"/>
              <a:t>s noted in the comment response section of the staff report, most permit holders expressed recognition that DEQ needs to adequately fund it’s permitting program. </a:t>
            </a:r>
          </a:p>
          <a:p>
            <a:endParaRPr lang="en-US" sz="1000" dirty="0" smtClean="0"/>
          </a:p>
          <a:p>
            <a:r>
              <a:rPr lang="en-US" sz="1000" b="1" dirty="0" smtClean="0"/>
              <a:t>Second, DEQ proposes a 3 permit fee increase to non-permit related onsite fees.</a:t>
            </a:r>
            <a:r>
              <a:rPr lang="en-US" sz="1000" baseline="0" dirty="0" smtClean="0"/>
              <a:t> </a:t>
            </a:r>
            <a:r>
              <a:rPr lang="en-US" sz="1000" dirty="0" smtClean="0"/>
              <a:t>This</a:t>
            </a:r>
            <a:r>
              <a:rPr lang="en-US" sz="1000" baseline="0" dirty="0" smtClean="0"/>
              <a:t> fee increase applies to the </a:t>
            </a:r>
            <a:r>
              <a:rPr lang="en-US" sz="1000" baseline="0" dirty="0" smtClean="0"/>
              <a:t>Onsite service charges from Division 71 except for the 100 surcharge. </a:t>
            </a:r>
            <a:r>
              <a:rPr lang="en-US" sz="1000" baseline="0" dirty="0" smtClean="0"/>
              <a:t>In </a:t>
            </a:r>
            <a:r>
              <a:rPr lang="en-US" sz="1000" baseline="0" dirty="0" smtClean="0"/>
              <a:t>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program intends to adopt incremental increases in the future in lieu of larger, less frequent increases.</a:t>
            </a:r>
          </a:p>
          <a:p>
            <a:pPr marL="0" indent="0">
              <a:buFont typeface="Arial" panose="020B0604020202020204" pitchFamily="34" charset="0"/>
              <a:buNone/>
            </a:pPr>
            <a:endParaRPr lang="en-US" dirty="0" smtClean="0"/>
          </a:p>
          <a:p>
            <a:r>
              <a:rPr lang="en-US" b="1" dirty="0" smtClean="0"/>
              <a:t>Third,</a:t>
            </a:r>
            <a:r>
              <a:rPr lang="en-US" b="1" baseline="0" dirty="0" smtClean="0"/>
              <a:t> DEQ proposes changes to clarify the </a:t>
            </a:r>
            <a:r>
              <a:rPr lang="en-US" b="1" dirty="0" smtClean="0"/>
              <a:t>Underground </a:t>
            </a:r>
            <a:r>
              <a:rPr lang="en-US" b="1" dirty="0" smtClean="0"/>
              <a:t>Injection Control Permit</a:t>
            </a:r>
            <a:r>
              <a:rPr lang="en-US" b="1" baseline="0" dirty="0" smtClean="0"/>
              <a:t> </a:t>
            </a:r>
            <a:r>
              <a:rPr lang="en-US" b="1" dirty="0" smtClean="0"/>
              <a:t>Fees. </a:t>
            </a:r>
            <a:r>
              <a:rPr lang="en-US" b="0" dirty="0" smtClean="0"/>
              <a:t>C</a:t>
            </a:r>
            <a:r>
              <a:rPr lang="en-US" dirty="0" smtClean="0"/>
              <a:t>urrently, </a:t>
            </a:r>
            <a:r>
              <a:rPr lang="en-US" baseline="0" dirty="0" smtClean="0"/>
              <a:t>a portion </a:t>
            </a:r>
            <a:r>
              <a:rPr lang="en-US" baseline="0" dirty="0" smtClean="0"/>
              <a:t>of </a:t>
            </a:r>
            <a:r>
              <a:rPr lang="en-US" baseline="0" dirty="0" smtClean="0"/>
              <a:t>t</a:t>
            </a:r>
            <a:r>
              <a:rPr lang="en-US" dirty="0" smtClean="0"/>
              <a:t>he UIC </a:t>
            </a:r>
            <a:r>
              <a:rPr lang="en-US" dirty="0" smtClean="0"/>
              <a:t>fees </a:t>
            </a:r>
            <a:r>
              <a:rPr lang="en-US" dirty="0" smtClean="0"/>
              <a:t>are </a:t>
            </a:r>
            <a:r>
              <a:rPr lang="en-US" dirty="0" smtClean="0"/>
              <a:t>contained in </a:t>
            </a:r>
            <a:r>
              <a:rPr lang="en-US" dirty="0" smtClean="0"/>
              <a:t>statute</a:t>
            </a:r>
            <a:r>
              <a:rPr lang="en-US" baseline="0" dirty="0" smtClean="0"/>
              <a:t> {{</a:t>
            </a:r>
            <a:r>
              <a:rPr lang="en-US" dirty="0" smtClean="0"/>
              <a:t>Oregon</a:t>
            </a:r>
            <a:r>
              <a:rPr lang="en-US" baseline="0" dirty="0" smtClean="0"/>
              <a:t> </a:t>
            </a:r>
            <a:r>
              <a:rPr lang="en-US" baseline="0" dirty="0" smtClean="0"/>
              <a:t>Revised Statute </a:t>
            </a:r>
            <a:r>
              <a:rPr lang="en-US" baseline="0" dirty="0" smtClean="0"/>
              <a:t>468B.196}}. </a:t>
            </a:r>
            <a:r>
              <a:rPr lang="en-US" baseline="0" dirty="0" smtClean="0"/>
              <a:t>DEQ proposes to establish these fees in the Oregon Administrative </a:t>
            </a:r>
            <a:r>
              <a:rPr lang="en-US" baseline="0" dirty="0" smtClean="0"/>
              <a:t>Rules to improve the administrative process as well as clarify fees for permit holders.</a:t>
            </a:r>
            <a:endParaRPr lang="en-US" dirty="0"/>
          </a:p>
          <a:p>
            <a:endParaRPr lang="en-US" dirty="0" smtClean="0"/>
          </a:p>
          <a:p>
            <a:r>
              <a:rPr lang="en-US" b="1" dirty="0" smtClean="0"/>
              <a:t>Fourth, DEQ proposed a new </a:t>
            </a:r>
            <a:r>
              <a:rPr lang="en-US" b="1" dirty="0" err="1" smtClean="0"/>
              <a:t>eReporting</a:t>
            </a:r>
            <a:r>
              <a:rPr lang="en-US" b="1" baseline="0" dirty="0" smtClean="0"/>
              <a:t> Waiver. </a:t>
            </a:r>
            <a:r>
              <a:rPr lang="en-US" baseline="0" dirty="0" smtClean="0"/>
              <a:t>New </a:t>
            </a:r>
            <a:r>
              <a:rPr lang="en-US" baseline="0" dirty="0" smtClean="0"/>
              <a:t>federal rules require all NPDES permittees report their </a:t>
            </a:r>
            <a:r>
              <a:rPr lang="en-US" baseline="0" dirty="0" smtClean="0"/>
              <a:t>compliance </a:t>
            </a:r>
            <a:r>
              <a:rPr lang="en-US" baseline="0" dirty="0" smtClean="0"/>
              <a:t>data electronically. </a:t>
            </a:r>
            <a:r>
              <a:rPr lang="en-US" baseline="0" dirty="0" smtClean="0"/>
              <a:t>One </a:t>
            </a:r>
            <a:r>
              <a:rPr lang="en-US" baseline="0" dirty="0" smtClean="0"/>
              <a:t>requirement of the new federal </a:t>
            </a:r>
            <a:r>
              <a:rPr lang="en-US" baseline="0" dirty="0" smtClean="0"/>
              <a:t>requirements is </a:t>
            </a:r>
            <a:r>
              <a:rPr lang="en-US" baseline="0" dirty="0" smtClean="0"/>
              <a:t>that each NPDES </a:t>
            </a:r>
            <a:r>
              <a:rPr lang="en-US" baseline="0" dirty="0" smtClean="0"/>
              <a:t>permitting authority offer waivers under specific </a:t>
            </a:r>
            <a:r>
              <a:rPr lang="en-US" baseline="0" dirty="0" smtClean="0"/>
              <a:t>qualifying </a:t>
            </a:r>
            <a:r>
              <a:rPr lang="en-US" baseline="0" dirty="0" smtClean="0"/>
              <a:t>conditions.  DEQ is offering an exemption from </a:t>
            </a:r>
            <a:r>
              <a:rPr lang="en-US" baseline="0" dirty="0" err="1" smtClean="0"/>
              <a:t>eReporting</a:t>
            </a:r>
            <a:r>
              <a:rPr lang="en-US" baseline="0" dirty="0" smtClean="0"/>
              <a:t> under two circumstances: </a:t>
            </a:r>
          </a:p>
          <a:p>
            <a:endParaRPr lang="en-US" baseline="0" dirty="0" smtClean="0"/>
          </a:p>
          <a:p>
            <a:pPr marL="171450" indent="-171450">
              <a:buFont typeface="Arial" panose="020B0604020202020204" pitchFamily="34" charset="0"/>
              <a:buChar char="•"/>
            </a:pPr>
            <a:r>
              <a:rPr lang="en-US" baseline="0" dirty="0" smtClean="0"/>
              <a:t>Religious exemption (like Amish), </a:t>
            </a:r>
            <a:r>
              <a:rPr lang="en-US" baseline="0" dirty="0" smtClean="0"/>
              <a:t>or</a:t>
            </a:r>
            <a:endParaRPr lang="en-US" baseline="0" dirty="0" smtClean="0"/>
          </a:p>
          <a:p>
            <a:pPr marL="171450" indent="-171450">
              <a:buFont typeface="Arial" panose="020B0604020202020204" pitchFamily="34" charset="0"/>
              <a:buChar char="•"/>
            </a:pPr>
            <a:r>
              <a:rPr lang="en-US" baseline="0" dirty="0" smtClean="0"/>
              <a:t>Where broadband internet access is unavailable to the permit holders. </a:t>
            </a:r>
            <a:endParaRPr lang="en-US" baseline="0" dirty="0" smtClean="0"/>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aseline="0" dirty="0" smtClean="0"/>
              <a:t>DEQ has not identified any individual permit holders that would qualify for an </a:t>
            </a:r>
            <a:r>
              <a:rPr lang="en-US" baseline="0" dirty="0" err="1" smtClean="0"/>
              <a:t>eReporting</a:t>
            </a:r>
            <a:r>
              <a:rPr lang="en-US" baseline="0" dirty="0" smtClean="0"/>
              <a:t> waiver.  However, in </a:t>
            </a:r>
            <a:r>
              <a:rPr lang="en-US" baseline="0" dirty="0" smtClean="0"/>
              <a:t>the next couple of </a:t>
            </a:r>
            <a:r>
              <a:rPr lang="en-US" baseline="0" dirty="0" smtClean="0"/>
              <a:t>DEQ will begin requiring smaller, general </a:t>
            </a:r>
            <a:r>
              <a:rPr lang="en-US" baseline="0" dirty="0" smtClean="0"/>
              <a:t>permits </a:t>
            </a:r>
            <a:r>
              <a:rPr lang="en-US" baseline="0" dirty="0" smtClean="0"/>
              <a:t>holders to reporting electronically and some may qualify for a waiver. The </a:t>
            </a:r>
            <a:r>
              <a:rPr lang="en-US" baseline="0" dirty="0" err="1" smtClean="0"/>
              <a:t>eReporting</a:t>
            </a:r>
            <a:r>
              <a:rPr lang="en-US" baseline="0" dirty="0" smtClean="0"/>
              <a:t> waiver covers DEQ’s costs for hand-entering data into the database.</a:t>
            </a:r>
            <a:endParaRPr lang="en-US" dirty="0"/>
          </a:p>
          <a:p>
            <a:endParaRPr lang="en-US" dirty="0" smtClean="0"/>
          </a:p>
          <a:p>
            <a:r>
              <a:rPr lang="en-US" b="1" dirty="0" smtClean="0"/>
              <a:t>Fifth,</a:t>
            </a:r>
            <a:r>
              <a:rPr lang="en-US" b="1" baseline="0" dirty="0" smtClean="0"/>
              <a:t> DEQ is clarifying the fees associated with the review of environmental management plans.  </a:t>
            </a:r>
            <a:r>
              <a:rPr lang="en-US" baseline="0" dirty="0" smtClean="0"/>
              <a:t>Under DEQ’s current rules, DEQ may charge a fee for “disposal system plan review” associated with general permits. DEQ plans to clarify the use of this fee as general permits are renewed. </a:t>
            </a:r>
          </a:p>
          <a:p>
            <a:endParaRPr lang="en-US" baseline="0" dirty="0" smtClean="0"/>
          </a:p>
          <a:p>
            <a:r>
              <a:rPr lang="en-US" baseline="0" dirty="0" smtClean="0"/>
              <a:t>In addition, DEQ is providing a new definition for environmental management plans and how the fee will be applied to plans that are associated with individual permits. </a:t>
            </a:r>
          </a:p>
          <a:p>
            <a:endParaRPr lang="en-US" baseline="0" dirty="0" smtClean="0"/>
          </a:p>
          <a:p>
            <a:r>
              <a:rPr lang="en-US" baseline="0" dirty="0" smtClean="0"/>
              <a:t>“Environmental management plan” </a:t>
            </a:r>
            <a:r>
              <a:rPr lang="en-US" sz="1200" i="1" dirty="0" smtClean="0"/>
              <a:t>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p>
          <a:p>
            <a:endParaRPr lang="en-US" sz="1200" i="1" dirty="0" smtClean="0"/>
          </a:p>
          <a:p>
            <a:r>
              <a:rPr lang="en-US" sz="1200" i="0" dirty="0" smtClean="0"/>
              <a:t>When used with</a:t>
            </a:r>
            <a:r>
              <a:rPr lang="en-US" sz="1200" i="0" baseline="0" dirty="0" smtClean="0"/>
              <a:t> individual permits, environmental management plan are enforceable permit conditions and are used to provide the permit holder with the flexibility of tailoring specific actions to their individual needs and circumstances. Examples of environmental management plans includes biosolids management plans, recycled water use plans, and mercury minimization plans. Because the plans contain substantive permit requirements, DEQ reviews and approves each plan. Moreover, under DEQ’s current rules a change to an environmental management plan during the permit cycle may result in a major permit modification, with fees up to 10s of thousands of dollars. Under the proposed rules, DEQ would charge an environmental management plan review fee that is more commensurate with the level of DEQ effort.</a:t>
            </a:r>
          </a:p>
          <a:p>
            <a:endParaRPr lang="en-US" sz="1200" i="0" baseline="0" dirty="0" smtClean="0"/>
          </a:p>
          <a:p>
            <a:r>
              <a:rPr lang="en-US" sz="1200" b="1" i="0" baseline="0" dirty="0" smtClean="0"/>
              <a:t>Finally, DEQ proposes a number of changes to clarify the rules </a:t>
            </a:r>
            <a:r>
              <a:rPr lang="en-US" sz="1200" i="0" baseline="0" dirty="0" smtClean="0"/>
              <a:t>by removing old or redundant language, improving the readability of tables, and applying plain language guidelines.</a:t>
            </a: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13</a:t>
            </a:fld>
            <a:endParaRPr lang="en-US"/>
          </a:p>
        </p:txBody>
      </p:sp>
    </p:spTree>
    <p:extLst>
      <p:ext uri="{BB962C8B-B14F-4D97-AF65-F5344CB8AC3E}">
        <p14:creationId xmlns:p14="http://schemas.microsoft.com/office/powerpoint/2010/main" val="1726725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a:bodyPr>
          <a:lstStyle/>
          <a:p>
            <a:r>
              <a:rPr lang="en-US" dirty="0" smtClean="0">
                <a:cs typeface="Times New Roman" panose="02020603050405020304" pitchFamily="18" charset="0"/>
              </a:rPr>
              <a:t>During</a:t>
            </a:r>
            <a:r>
              <a:rPr lang="en-US" baseline="0" dirty="0" smtClean="0">
                <a:cs typeface="Times New Roman" panose="02020603050405020304" pitchFamily="18" charset="0"/>
              </a:rPr>
              <a:t> the rulemaking process, DEQ determined the following groups would impacted by the fee increases:</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0" dirty="0" smtClean="0">
                <a:cs typeface="Times New Roman" panose="02020603050405020304" pitchFamily="18" charset="0"/>
              </a:rPr>
              <a:t>Approximately</a:t>
            </a:r>
            <a:r>
              <a:rPr lang="en-US" i="0" baseline="0" dirty="0" smtClean="0">
                <a:cs typeface="Times New Roman" panose="02020603050405020304" pitchFamily="18" charset="0"/>
              </a:rPr>
              <a:t> 3</a:t>
            </a:r>
            <a:r>
              <a:rPr lang="en-US" i="0" dirty="0" smtClean="0">
                <a:cs typeface="Times New Roman" panose="02020603050405020304" pitchFamily="18" charset="0"/>
              </a:rPr>
              <a:t>,500</a:t>
            </a:r>
            <a:r>
              <a:rPr lang="en-US" i="0" dirty="0" smtClean="0">
                <a:solidFill>
                  <a:srgbClr val="FF0000"/>
                </a:solidFill>
                <a:cs typeface="Times New Roman" panose="02020603050405020304" pitchFamily="18" charset="0"/>
              </a:rPr>
              <a:t> </a:t>
            </a:r>
            <a:r>
              <a:rPr lang="en-US" b="1" i="0" dirty="0" smtClean="0">
                <a:solidFill>
                  <a:srgbClr val="FF0000"/>
                </a:solidFill>
                <a:cs typeface="Times New Roman" panose="02020603050405020304" pitchFamily="18" charset="0"/>
              </a:rPr>
              <a:t>individual</a:t>
            </a:r>
            <a:r>
              <a:rPr lang="en-US" b="1" i="0" baseline="0" dirty="0" smtClean="0">
                <a:solidFill>
                  <a:srgbClr val="FF0000"/>
                </a:solidFill>
                <a:cs typeface="Times New Roman" panose="02020603050405020304" pitchFamily="18" charset="0"/>
              </a:rPr>
              <a:t> and general wastewater </a:t>
            </a:r>
            <a:r>
              <a:rPr lang="en-US" b="1" i="0" dirty="0" smtClean="0">
                <a:cs typeface="Times New Roman" panose="02020603050405020304" pitchFamily="18" charset="0"/>
              </a:rPr>
              <a:t>permit </a:t>
            </a:r>
            <a:r>
              <a:rPr lang="en-US" b="1" i="0" u="sng" dirty="0" smtClean="0">
                <a:cs typeface="Times New Roman" panose="02020603050405020304" pitchFamily="18" charset="0"/>
              </a:rPr>
              <a:t>holders</a:t>
            </a:r>
            <a:r>
              <a:rPr lang="en-US" b="1" i="0" dirty="0" smtClean="0">
                <a:cs typeface="Times New Roman" panose="02020603050405020304" pitchFamily="18" charset="0"/>
              </a:rPr>
              <a:t> </a:t>
            </a:r>
            <a:r>
              <a:rPr lang="en-US" i="0" dirty="0" smtClean="0">
                <a:cs typeface="Times New Roman" panose="02020603050405020304" pitchFamily="18" charset="0"/>
              </a:rPr>
              <a:t>will</a:t>
            </a:r>
            <a:r>
              <a:rPr lang="en-US" i="0" baseline="0" dirty="0" smtClean="0">
                <a:cs typeface="Times New Roman" panose="02020603050405020304" pitchFamily="18" charset="0"/>
              </a:rPr>
              <a:t> be </a:t>
            </a:r>
            <a:r>
              <a:rPr lang="en-US" i="0" dirty="0" smtClean="0">
                <a:cs typeface="Times New Roman" panose="02020603050405020304" pitchFamily="18" charset="0"/>
              </a:rPr>
              <a:t>affected </a:t>
            </a:r>
            <a:r>
              <a:rPr lang="en-US" i="0" dirty="0" smtClean="0">
                <a:cs typeface="Times New Roman" panose="02020603050405020304" pitchFamily="18" charset="0"/>
              </a:rPr>
              <a:t>by proposed fee </a:t>
            </a:r>
            <a:r>
              <a:rPr lang="en-US" i="0" dirty="0" smtClean="0">
                <a:cs typeface="Times New Roman" panose="02020603050405020304" pitchFamily="18" charset="0"/>
              </a:rPr>
              <a:t>increase, including:</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Oregon </a:t>
            </a:r>
            <a:r>
              <a:rPr lang="en-US" i="0" dirty="0" smtClean="0">
                <a:cs typeface="Times New Roman" panose="02020603050405020304" pitchFamily="18" charset="0"/>
              </a:rPr>
              <a:t>State </a:t>
            </a:r>
            <a:r>
              <a:rPr lang="en-US" i="0" dirty="0" smtClean="0">
                <a:cs typeface="Times New Roman" panose="02020603050405020304" pitchFamily="18" charset="0"/>
              </a:rPr>
              <a:t>Agencies which collectively hold </a:t>
            </a:r>
            <a:r>
              <a:rPr lang="en-US" i="0" dirty="0" smtClean="0">
                <a:cs typeface="Times New Roman" panose="02020603050405020304" pitchFamily="18" charset="0"/>
              </a:rPr>
              <a:t>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smtClean="0">
                <a:cs typeface="Times New Roman" panose="02020603050405020304" pitchFamily="18" charset="0"/>
              </a:rPr>
              <a:t>Governments</a:t>
            </a:r>
            <a:r>
              <a:rPr lang="en-US" i="0" baseline="0" dirty="0" smtClean="0">
                <a:cs typeface="Times New Roman" panose="02020603050405020304" pitchFamily="18" charset="0"/>
              </a:rPr>
              <a:t> which hold </a:t>
            </a:r>
            <a:r>
              <a:rPr lang="en-US" i="0" dirty="0" smtClean="0">
                <a:cs typeface="Times New Roman" panose="02020603050405020304" pitchFamily="18" charset="0"/>
              </a:rPr>
              <a:t>629 </a:t>
            </a:r>
            <a:r>
              <a:rPr lang="en-US" i="0" dirty="0" smtClean="0">
                <a:cs typeface="Times New Roman" panose="02020603050405020304" pitchFamily="18" charset="0"/>
              </a:rPr>
              <a:t>general and individual </a:t>
            </a:r>
            <a:r>
              <a:rPr lang="en-US" i="0" dirty="0" smtClean="0">
                <a:cs typeface="Times New Roman" panose="02020603050405020304" pitchFamily="18" charset="0"/>
              </a:rPr>
              <a:t>permits.</a:t>
            </a:r>
            <a:r>
              <a:rPr lang="en-US" i="0" baseline="0" dirty="0" smtClean="0">
                <a:cs typeface="Times New Roman" panose="02020603050405020304" pitchFamily="18" charset="0"/>
              </a:rPr>
              <a:t> {{This group of permit holders </a:t>
            </a:r>
            <a:r>
              <a:rPr lang="en-US" i="0" dirty="0" smtClean="0">
                <a:cs typeface="Times New Roman" panose="02020603050405020304" pitchFamily="18" charset="0"/>
              </a:rPr>
              <a:t>includes </a:t>
            </a:r>
            <a:r>
              <a:rPr lang="en-US" i="0" dirty="0" smtClean="0">
                <a:cs typeface="Times New Roman" panose="02020603050405020304" pitchFamily="18" charset="0"/>
              </a:rPr>
              <a:t>Ports, School</a:t>
            </a:r>
            <a:r>
              <a:rPr lang="en-US" i="0" baseline="0" dirty="0" smtClean="0">
                <a:cs typeface="Times New Roman" panose="02020603050405020304" pitchFamily="18" charset="0"/>
              </a:rPr>
              <a:t> Districts, irrigation districts, water districts, cities, towns, counties, etc</a:t>
            </a:r>
            <a:r>
              <a:rPr lang="en-US" i="0" baseline="0" dirty="0" smtClean="0">
                <a:cs typeface="Times New Roman" panose="02020603050405020304" pitchFamily="18" charset="0"/>
              </a:rPr>
              <a:t>.}}</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Approximately 150 Large Business; and </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Approximately</a:t>
            </a:r>
            <a:r>
              <a:rPr lang="en-US" i="0" baseline="0" dirty="0" smtClean="0">
                <a:cs typeface="Times New Roman" panose="02020603050405020304" pitchFamily="18" charset="0"/>
              </a:rPr>
              <a:t> 3,000 s</a:t>
            </a:r>
            <a:r>
              <a:rPr lang="en-US" i="0" dirty="0" smtClean="0">
                <a:cs typeface="Times New Roman" panose="02020603050405020304" pitchFamily="18" charset="0"/>
              </a:rPr>
              <a:t>mall businesses</a:t>
            </a:r>
            <a:endParaRPr lang="en-US" i="0" dirty="0" smtClean="0">
              <a:cs typeface="Times New Roman" panose="02020603050405020304" pitchFamily="18" charset="0"/>
            </a:endParaRP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0" i="0" dirty="0" smtClean="0">
                <a:cs typeface="Times New Roman" panose="02020603050405020304" pitchFamily="18" charset="0"/>
              </a:rPr>
              <a:t>The proposed increase to </a:t>
            </a:r>
            <a:r>
              <a:rPr lang="en-US" b="1" i="0" dirty="0" smtClean="0">
                <a:cs typeface="Times New Roman" panose="02020603050405020304" pitchFamily="18" charset="0"/>
              </a:rPr>
              <a:t>ONSITE Fees </a:t>
            </a:r>
            <a:r>
              <a:rPr lang="en-US" b="0" i="0" dirty="0" smtClean="0">
                <a:cs typeface="Times New Roman" panose="02020603050405020304" pitchFamily="18" charset="0"/>
              </a:rPr>
              <a:t>will affect</a:t>
            </a:r>
            <a:r>
              <a:rPr lang="en-US" b="0" i="0" baseline="0" dirty="0" smtClean="0">
                <a:cs typeface="Times New Roman" panose="02020603050405020304" pitchFamily="18" charset="0"/>
              </a:rPr>
              <a:t> individuals and individual home owners.</a:t>
            </a:r>
            <a:endParaRPr lang="en-US" b="0" i="0" dirty="0" smtClean="0">
              <a:cs typeface="Times New Roman" panose="02020603050405020304" pitchFamily="18" charset="0"/>
            </a:endParaRPr>
          </a:p>
          <a:p>
            <a:pPr marL="171450" indent="-171450">
              <a:buFont typeface="Arial" panose="020B0604020202020204" pitchFamily="34" charset="0"/>
              <a:buChar char="•"/>
            </a:pPr>
            <a:r>
              <a:rPr lang="en-US" dirty="0" smtClean="0"/>
              <a:t>The fees will be paid </a:t>
            </a:r>
            <a:r>
              <a:rPr lang="en-US" dirty="0" smtClean="0"/>
              <a:t>by </a:t>
            </a:r>
            <a:r>
              <a:rPr lang="en-US" u="sng" dirty="0" smtClean="0"/>
              <a:t>property owners</a:t>
            </a:r>
            <a:r>
              <a:rPr lang="en-US" dirty="0" smtClean="0"/>
              <a:t> </a:t>
            </a:r>
            <a:r>
              <a:rPr lang="en-US" dirty="0" smtClean="0"/>
              <a:t>developing </a:t>
            </a:r>
            <a:r>
              <a:rPr lang="en-US" dirty="0" smtClean="0"/>
              <a:t>their property </a:t>
            </a:r>
            <a:r>
              <a:rPr lang="en-US" dirty="0" smtClean="0"/>
              <a:t>who requires an onsite </a:t>
            </a:r>
            <a:r>
              <a:rPr lang="en-US" dirty="0" smtClean="0"/>
              <a:t>septic </a:t>
            </a:r>
            <a:r>
              <a:rPr lang="en-US" dirty="0" smtClean="0"/>
              <a:t>system, including </a:t>
            </a:r>
            <a:r>
              <a:rPr lang="en-US" dirty="0" smtClean="0"/>
              <a:t>site evaluations, </a:t>
            </a:r>
            <a:r>
              <a:rPr lang="en-US" dirty="0" smtClean="0"/>
              <a:t>inspections, </a:t>
            </a:r>
            <a:r>
              <a:rPr lang="en-US" dirty="0" smtClean="0"/>
              <a:t>and </a:t>
            </a:r>
            <a:r>
              <a:rPr lang="en-US" dirty="0" smtClean="0"/>
              <a:t>permits</a:t>
            </a:r>
            <a:r>
              <a:rPr lang="en-US" dirty="0" smtClean="0"/>
              <a:t>. </a:t>
            </a:r>
            <a:r>
              <a:rPr lang="en-US" dirty="0" smtClean="0"/>
              <a:t>Generally,</a:t>
            </a:r>
            <a:r>
              <a:rPr lang="en-US" baseline="0" dirty="0" smtClean="0"/>
              <a:t> property owners will pay the fees one time when developing their property.</a:t>
            </a:r>
            <a:endParaRPr lang="en-US" dirty="0" smtClean="0"/>
          </a:p>
          <a:p>
            <a:pPr marL="171450" indent="-171450">
              <a:buFont typeface="Arial" panose="020B0604020202020204" pitchFamily="34" charset="0"/>
              <a:buChar char="•"/>
            </a:pPr>
            <a:r>
              <a:rPr lang="en-US" dirty="0" smtClean="0"/>
              <a:t>Fees will also be paid </a:t>
            </a:r>
            <a:r>
              <a:rPr lang="en-US" dirty="0" smtClean="0"/>
              <a:t>by </a:t>
            </a:r>
            <a:r>
              <a:rPr lang="en-US" dirty="0" smtClean="0"/>
              <a:t>licensed professionals who perform </a:t>
            </a:r>
            <a:r>
              <a:rPr lang="en-US" dirty="0" smtClean="0"/>
              <a:t>installation </a:t>
            </a:r>
            <a:r>
              <a:rPr lang="en-US" dirty="0" smtClean="0"/>
              <a:t>and pumping </a:t>
            </a:r>
            <a:r>
              <a:rPr lang="en-US" dirty="0" smtClean="0"/>
              <a:t>services</a:t>
            </a:r>
            <a:r>
              <a:rPr lang="en-US" baseline="0" dirty="0" smtClean="0"/>
              <a:t> on onsite septic systems. In Oregon approximately 650 l</a:t>
            </a:r>
            <a:r>
              <a:rPr lang="en-US" dirty="0" smtClean="0"/>
              <a:t>icensed </a:t>
            </a:r>
            <a:r>
              <a:rPr lang="en-US" dirty="0" smtClean="0"/>
              <a:t>professionals </a:t>
            </a:r>
            <a:r>
              <a:rPr lang="en-US" dirty="0" smtClean="0"/>
              <a:t>must </a:t>
            </a:r>
            <a:r>
              <a:rPr lang="en-US" dirty="0" smtClean="0"/>
              <a:t>renew their licenses every three </a:t>
            </a:r>
            <a:r>
              <a:rPr lang="en-US" dirty="0" smtClean="0"/>
              <a:t>years and will be subject to the increased fees on a recurring basis.</a:t>
            </a:r>
            <a:endParaRPr lang="en-US" dirty="0" smtClean="0"/>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During the rulemaking process,</a:t>
            </a:r>
            <a:r>
              <a:rPr lang="en-US" baseline="0" dirty="0" smtClean="0"/>
              <a:t> DEQ sent </a:t>
            </a:r>
            <a:r>
              <a:rPr lang="en-US" baseline="0" dirty="0" smtClean="0"/>
              <a:t>notices to permit holders and hosted </a:t>
            </a:r>
            <a:r>
              <a:rPr lang="en-US" baseline="0" dirty="0" smtClean="0"/>
              <a:t>a public </a:t>
            </a:r>
            <a:r>
              <a:rPr lang="en-US" baseline="0" dirty="0" smtClean="0"/>
              <a:t>comment period as described in the staff </a:t>
            </a:r>
            <a:r>
              <a:rPr lang="en-US" baseline="0" dirty="0" smtClean="0"/>
              <a:t>report.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DEQ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accepted public comment on the proposed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rules from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May 15, 2017, until 4 p.m. on June 30, 2017. A public hearing was held at DEQ offices and via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Webinar;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however, there were no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attendees at the public hearing.</a:t>
            </a: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14</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cs typeface="Times New Roman" panose="02020603050405020304" pitchFamily="18" charset="0"/>
              </a:rPr>
              <a:t>RON:</a:t>
            </a:r>
          </a:p>
          <a:p>
            <a:endParaRPr lang="en-US" dirty="0" smtClean="0">
              <a:cs typeface="Times New Roman" panose="02020603050405020304" pitchFamily="18" charset="0"/>
            </a:endParaRPr>
          </a:p>
          <a:p>
            <a:r>
              <a:rPr lang="en-US" sz="1200" kern="1200" dirty="0" smtClean="0">
                <a:solidFill>
                  <a:schemeClr val="tx1"/>
                </a:solidFill>
                <a:effectLst/>
                <a:latin typeface="+mn-lt"/>
                <a:ea typeface="+mn-ea"/>
                <a:cs typeface="+mn-cs"/>
              </a:rPr>
              <a:t>The current fees – both NPDES and WPCF wastewater permit fees as well as</a:t>
            </a:r>
            <a:r>
              <a:rPr lang="en-US" sz="1200" kern="1200" baseline="0" dirty="0" smtClean="0">
                <a:solidFill>
                  <a:schemeClr val="tx1"/>
                </a:solidFill>
                <a:effectLst/>
                <a:latin typeface="+mn-lt"/>
                <a:ea typeface="+mn-ea"/>
                <a:cs typeface="+mn-cs"/>
              </a:rPr>
              <a:t> the </a:t>
            </a:r>
            <a:r>
              <a:rPr lang="en-US" sz="1200" kern="1200" dirty="0" smtClean="0">
                <a:solidFill>
                  <a:schemeClr val="tx1"/>
                </a:solidFill>
                <a:effectLst/>
                <a:latin typeface="+mn-lt"/>
                <a:ea typeface="+mn-ea"/>
                <a:cs typeface="+mn-cs"/>
              </a:rPr>
              <a:t>non-permit related onsite fees– will not sustain the programs. </a:t>
            </a:r>
          </a:p>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proposed fees will *not* fund position restorations or wastewater program enhancements approved in the 2017-19 Legislatively Approved Budget.</a:t>
            </a:r>
            <a:r>
              <a:rPr lang="en-US" sz="1200" kern="1200" baseline="0" dirty="0" smtClean="0">
                <a:solidFill>
                  <a:schemeClr val="tx1"/>
                </a:solidFill>
                <a:effectLst/>
                <a:latin typeface="+mn-lt"/>
                <a:ea typeface="+mn-ea"/>
                <a:cs typeface="+mn-cs"/>
              </a:rPr>
              <a:t> However, i</a:t>
            </a:r>
            <a:r>
              <a:rPr lang="en-US" sz="1200" kern="1200" dirty="0" smtClean="0">
                <a:solidFill>
                  <a:schemeClr val="tx1"/>
                </a:solidFill>
                <a:effectLst/>
                <a:latin typeface="+mn-lt"/>
                <a:ea typeface="+mn-ea"/>
                <a:cs typeface="+mn-cs"/>
              </a:rPr>
              <a:t>f adopted,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DEQ expects the proposed fees will partially sustain staffing levels through FY 2018, which ends June 30, 2018.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cs typeface="Times New Roman" panose="02020603050405020304" pitchFamily="18" charset="0"/>
            </a:endParaRPr>
          </a:p>
          <a:p>
            <a:r>
              <a:rPr lang="en-US" dirty="0" smtClean="0">
                <a:cs typeface="Times New Roman" panose="02020603050405020304" pitchFamily="18" charset="0"/>
              </a:rPr>
              <a:t>DEQ </a:t>
            </a:r>
            <a:r>
              <a:rPr lang="en-US" dirty="0" smtClean="0">
                <a:cs typeface="Times New Roman" panose="02020603050405020304" pitchFamily="18" charset="0"/>
              </a:rPr>
              <a:t>recommends the </a:t>
            </a:r>
            <a:r>
              <a:rPr lang="en-US" dirty="0" smtClean="0">
                <a:cs typeface="Times New Roman" panose="02020603050405020304" pitchFamily="18" charset="0"/>
              </a:rPr>
              <a:t>Commission </a:t>
            </a:r>
            <a:r>
              <a:rPr lang="en-US" dirty="0" smtClean="0">
                <a:cs typeface="Times New Roman" panose="02020603050405020304" pitchFamily="18" charset="0"/>
              </a:rPr>
              <a:t>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and the other changes as outlined in Attachment A of the staff report. If </a:t>
            </a:r>
            <a:r>
              <a:rPr lang="en-US" dirty="0" smtClean="0">
                <a:cs typeface="Times New Roman" panose="02020603050405020304" pitchFamily="18" charset="0"/>
              </a:rPr>
              <a:t>approved,</a:t>
            </a:r>
            <a:r>
              <a:rPr lang="en-US" baseline="0" dirty="0" smtClean="0">
                <a:cs typeface="Times New Roman" panose="02020603050405020304" pitchFamily="18" charset="0"/>
              </a:rPr>
              <a:t> t</a:t>
            </a:r>
            <a:r>
              <a:rPr lang="en-US" dirty="0" smtClean="0">
                <a:cs typeface="Times New Roman" panose="02020603050405020304" pitchFamily="18" charset="0"/>
              </a:rPr>
              <a:t>he </a:t>
            </a:r>
            <a:r>
              <a:rPr lang="en-US" dirty="0" smtClean="0">
                <a:cs typeface="Times New Roman" panose="02020603050405020304" pitchFamily="18" charset="0"/>
              </a:rPr>
              <a:t>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a:t>
            </a:r>
            <a:r>
              <a:rPr lang="en-US" dirty="0" smtClean="0">
                <a:cs typeface="Times New Roman" panose="02020603050405020304" pitchFamily="18" charset="0"/>
              </a:rPr>
              <a:t>2017 and partially</a:t>
            </a:r>
            <a:r>
              <a:rPr lang="en-US" baseline="0" dirty="0" smtClean="0">
                <a:cs typeface="Times New Roman" panose="02020603050405020304" pitchFamily="18" charset="0"/>
              </a:rPr>
              <a:t> support staffing levels through Fiscal Year 2018, ending June 30, 2018. </a:t>
            </a:r>
            <a:endParaRPr lang="en-US" baseline="0" dirty="0" smtClean="0">
              <a:cs typeface="Times New Roman" panose="02020603050405020304" pitchFamily="18" charset="0"/>
            </a:endParaRPr>
          </a:p>
          <a:p>
            <a:endParaRPr lang="en-US" baseline="0" dirty="0" smtClean="0">
              <a:cs typeface="Times New Roman" panose="02020603050405020304" pitchFamily="18" charset="0"/>
            </a:endParaRPr>
          </a:p>
          <a:p>
            <a:r>
              <a:rPr lang="en-US" dirty="0" smtClean="0">
                <a:cs typeface="Times New Roman" panose="02020603050405020304" pitchFamily="18" charset="0"/>
              </a:rPr>
              <a:t>Are </a:t>
            </a:r>
            <a:r>
              <a:rPr lang="en-US" dirty="0" smtClean="0">
                <a:cs typeface="Times New Roman" panose="02020603050405020304" pitchFamily="18" charset="0"/>
              </a:rPr>
              <a:t>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15</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DEQ regulate</a:t>
            </a:r>
            <a:r>
              <a:rPr lang="en-US" baseline="0" dirty="0" smtClean="0"/>
              <a:t>s the discharge of pollutants to Oregon’s surface water and groundwater by issuing water quality permits.  We issue National Pollutant Discharge Elimination System (or NPDES) permits for surface water discharges and Water Pollution Control Facility (or WPCF) permits for groundwater discharges.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operates the NPDES permit (or surface water) program under delegated authority from the US Environmental Protection Agency. Oregon’s NPDES permit program must meet minimum requirements under the Clean Water Act and may not be less stringent than federal requirements. Oregon’s water quality program aims to maintain and improve surface waters to support specific beneficial uses.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operates the WPCF permit (or groundwater) program largely under state authority, although discharges to drinking water source areas must also meet federal requirements under the Safe Drinking Water Act. Oregon recognizes the value on maintaining high-quality groundwater and DEQ’s administrative rules include an anti-degradation policy to protect groundwater quality. </a:t>
            </a: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Under both the NPDES and the</a:t>
            </a:r>
            <a:r>
              <a:rPr lang="en-US" baseline="0" dirty="0" smtClean="0"/>
              <a:t> WPCF permit programs, DEQ issues two categories of permits—individual permits and general permits.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customized, site-specific permit that accounts for wastewater dischargers from individual wastewater treatment facilities at specific locations. Developing these permits is very time and resource intensive—both for DEQ as well as the discharging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discharges that can be regulated under similar types of conditions. After DEQ issues a general permit, individual discharges that meet specific eligibility requirements are assigned coverage under the permit. Issuing a general permit is also a very time and resource intensive process; however, assigning individual coverage under a general permit generally requires much less time and resources.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DEQ issues both individual and general NPDES and WPCF permits for </a:t>
            </a:r>
            <a:r>
              <a:rPr lang="en-US" b="1" baseline="0" dirty="0" smtClean="0"/>
              <a:t>categories of discharges.</a:t>
            </a:r>
            <a:r>
              <a:rPr lang="en-US" baseline="0" dirty="0" smtClean="0"/>
              <a:t> The most common categories of discharges include:</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1" baseline="0" dirty="0" smtClean="0"/>
              <a:t>Municipal wastewater </a:t>
            </a:r>
            <a:r>
              <a:rPr lang="en-US" baseline="0" dirty="0" smtClean="0"/>
              <a:t>discharges with includes Publically Owned sewage treatment facilities.</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1" baseline="0" dirty="0" smtClean="0"/>
              <a:t>Industrial wastewater </a:t>
            </a:r>
            <a:r>
              <a:rPr lang="en-US" baseline="0" dirty="0" smtClean="0"/>
              <a:t>dischargers from businesses and industries, which are dominated by private businesses and industries, but also include some public facilities, such as port authorities, universities, prisons, and state parks.</a:t>
            </a:r>
          </a:p>
          <a:p>
            <a:pPr marL="171450" marR="0" lvl="0" indent="-171450" algn="l" defTabSz="914252" rtl="0" eaLnBrk="1" fontAlgn="auto" latinLnBrk="0" hangingPunct="1">
              <a:lnSpc>
                <a:spcPct val="100000"/>
              </a:lnSpc>
              <a:spcBef>
                <a:spcPts val="0"/>
              </a:spcBef>
              <a:spcAft>
                <a:spcPts val="0"/>
              </a:spcAft>
              <a:buClrTx/>
              <a:buSzTx/>
              <a:buFontTx/>
              <a:buChar char="-"/>
              <a:tabLst/>
              <a:defRPr/>
            </a:pPr>
            <a:r>
              <a:rPr lang="en-US" baseline="0" dirty="0" smtClean="0"/>
              <a:t>DEQ also regulates </a:t>
            </a:r>
            <a:r>
              <a:rPr lang="en-US" b="1" baseline="0" dirty="0" smtClean="0"/>
              <a:t>stormwater </a:t>
            </a:r>
            <a:r>
              <a:rPr lang="en-US" baseline="0" dirty="0" smtClean="0"/>
              <a:t>discharges from cities, construction sites, and industrial sites.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Under the federal Clean Water Act, the term of an NPDES permit is limited to 5 years, at which time, the permit is to renewed with new permit requirements necessary to continually protect and improve water quality. If a permitted entity submits a timely permit application and DEQ fails to renew the permit before the permit expires, the permit is administratively extended. Approximately 80% of Oregon’s individual NPDES permits are currently administratively extended.</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Under state requirements, the term of a WPCF permit is limited to 10 years, at which time the permit is renewed with update permit requirements to protect groundwater. Much like the federal program, if a permit holder submits a timely application for renewal and DEQ fails to reissue the permit, the permit is administratively extended. Approximately, 25% of Oregon’s individual WPCF permit s are currently administratively extended.</a:t>
            </a: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r>
              <a:rPr lang="en-US"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 vs minor permit:</a:t>
            </a:r>
          </a:p>
          <a:p>
            <a:endParaRPr lang="en-US" baseline="0" dirty="0" smtClean="0"/>
          </a:p>
          <a:p>
            <a:r>
              <a:rPr lang="en-US" baseline="0" dirty="0" smtClean="0"/>
              <a:t>‘Major’ Permits = The largest sources with higher flows – or sources with a higher risk – treating for toxics. </a:t>
            </a:r>
          </a:p>
          <a:p>
            <a:endParaRPr lang="en-US" baseline="0" dirty="0" smtClean="0"/>
          </a:p>
          <a:p>
            <a:r>
              <a:rPr lang="en-US" baseline="0" dirty="0" smtClean="0"/>
              <a:t>There are 76 individual NPDES permit holders, including:</a:t>
            </a:r>
          </a:p>
          <a:p>
            <a:endParaRPr lang="en-US" baseline="0" dirty="0" smtClean="0"/>
          </a:p>
          <a:p>
            <a:pPr marL="171450" indent="-171450">
              <a:buFontTx/>
              <a:buChar char="-"/>
            </a:pPr>
            <a:r>
              <a:rPr lang="en-US" baseline="0" dirty="0" smtClean="0"/>
              <a:t>50 domestic sources, or sewage treatment facilities.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Thank you.</a:t>
            </a:r>
          </a:p>
          <a:p>
            <a:r>
              <a:rPr lang="en-US" sz="1200" b="0" kern="1200" baseline="0" dirty="0" smtClean="0">
                <a:solidFill>
                  <a:schemeClr val="tx1"/>
                </a:solidFill>
                <a:effectLst/>
                <a:latin typeface="+mn-lt"/>
                <a:ea typeface="+mn-ea"/>
                <a:cs typeface="+mn-cs"/>
              </a:rPr>
              <a:t>For the record.	</a:t>
            </a:r>
          </a:p>
          <a:p>
            <a:r>
              <a:rPr lang="en-US" sz="1200" b="0" kern="1200" dirty="0" smtClean="0">
                <a:solidFill>
                  <a:schemeClr val="tx1"/>
                </a:solidFill>
                <a:effectLst/>
                <a:latin typeface="+mn-lt"/>
                <a:ea typeface="+mn-ea"/>
                <a:cs typeface="+mn-cs"/>
              </a:rPr>
              <a:t>Brief history and</a:t>
            </a:r>
            <a:r>
              <a:rPr lang="en-US" sz="1200" b="0" kern="1200" baseline="0" dirty="0" smtClean="0">
                <a:solidFill>
                  <a:schemeClr val="tx1"/>
                </a:solidFill>
                <a:effectLst/>
                <a:latin typeface="+mn-lt"/>
                <a:ea typeface="+mn-ea"/>
                <a:cs typeface="+mn-cs"/>
              </a:rPr>
              <a:t> overview of the program.</a:t>
            </a:r>
          </a:p>
          <a:p>
            <a:r>
              <a:rPr lang="en-US" sz="1200" b="0" kern="1200" baseline="0" dirty="0" smtClean="0">
                <a:solidFill>
                  <a:schemeClr val="tx1"/>
                </a:solidFill>
                <a:effectLst/>
                <a:latin typeface="+mn-lt"/>
                <a:ea typeface="+mn-ea"/>
                <a:cs typeface="+mn-cs"/>
              </a:rPr>
              <a:t>Please stop me if you have any questions along the way.</a:t>
            </a:r>
          </a:p>
          <a:p>
            <a:r>
              <a:rPr lang="en-US" sz="1200" b="0" kern="1200" dirty="0" smtClean="0">
                <a:solidFill>
                  <a:schemeClr val="tx1"/>
                </a:solidFill>
                <a:effectLst/>
                <a:latin typeface="+mn-lt"/>
                <a:ea typeface="+mn-ea"/>
                <a:cs typeface="+mn-cs"/>
              </a:rPr>
              <a:t>History of program</a:t>
            </a:r>
            <a:r>
              <a:rPr lang="en-US" sz="1200" b="0" kern="1200" baseline="0" dirty="0" smtClean="0">
                <a:solidFill>
                  <a:schemeClr val="tx1"/>
                </a:solidFill>
                <a:effectLst/>
                <a:latin typeface="+mn-lt"/>
                <a:ea typeface="+mn-ea"/>
                <a:cs typeface="+mn-cs"/>
              </a:rPr>
              <a:t> authority and funding structure.</a:t>
            </a:r>
          </a:p>
          <a:p>
            <a:r>
              <a:rPr lang="en-US" sz="1200" b="0" kern="1200" baseline="0" dirty="0" smtClean="0">
                <a:solidFill>
                  <a:schemeClr val="tx1"/>
                </a:solidFill>
                <a:effectLst/>
                <a:latin typeface="+mn-lt"/>
                <a:ea typeface="+mn-ea"/>
                <a:cs typeface="+mn-cs"/>
              </a:rPr>
              <a:t>30% of Oregonians rely on septic systems.</a:t>
            </a:r>
          </a:p>
          <a:p>
            <a:r>
              <a:rPr lang="en-US" sz="1200" b="0" kern="1200" baseline="0" dirty="0" smtClean="0">
                <a:solidFill>
                  <a:schemeClr val="tx1"/>
                </a:solidFill>
                <a:effectLst/>
                <a:latin typeface="+mn-lt"/>
                <a:ea typeface="+mn-ea"/>
                <a:cs typeface="+mn-cs"/>
              </a:rPr>
              <a:t>What does the program do? Siting and permitting; licensing over 600 professionals.</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DEQ must run program unless local government chooses to.</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DEQ runs in 10 of the 36 counties – refer to map. Office locations.</a:t>
            </a:r>
          </a:p>
          <a:p>
            <a:r>
              <a:rPr lang="en-US" sz="1200" b="0" kern="1200" dirty="0" smtClean="0">
                <a:solidFill>
                  <a:schemeClr val="tx1"/>
                </a:solidFill>
                <a:effectLst/>
                <a:latin typeface="+mn-lt"/>
                <a:ea typeface="+mn-ea"/>
                <a:cs typeface="+mn-cs"/>
              </a:rPr>
              <a:t>Statewide oversight paid for by</a:t>
            </a:r>
            <a:r>
              <a:rPr lang="en-US" sz="1200" b="0" kern="1200" baseline="0" dirty="0" smtClean="0">
                <a:solidFill>
                  <a:schemeClr val="tx1"/>
                </a:solidFill>
                <a:effectLst/>
                <a:latin typeface="+mn-lt"/>
                <a:ea typeface="+mn-ea"/>
                <a:cs typeface="+mn-cs"/>
              </a:rPr>
              <a:t> surcharge. Not proposing to increase the surcharge.</a:t>
            </a:r>
          </a:p>
          <a:p>
            <a:r>
              <a:rPr lang="en-US" sz="1200" b="0" kern="1200" dirty="0" smtClean="0">
                <a:solidFill>
                  <a:schemeClr val="tx1"/>
                </a:solidFill>
                <a:effectLst/>
                <a:latin typeface="+mn-lt"/>
                <a:ea typeface="+mn-ea"/>
                <a:cs typeface="+mn-cs"/>
              </a:rPr>
              <a:t>Two types of permits for septic systems: WPCF and Construction-Installation.</a:t>
            </a:r>
          </a:p>
          <a:p>
            <a:r>
              <a:rPr lang="en-US" sz="1200" b="0" kern="1200" dirty="0" smtClean="0">
                <a:solidFill>
                  <a:schemeClr val="tx1"/>
                </a:solidFill>
                <a:effectLst/>
                <a:latin typeface="+mn-lt"/>
                <a:ea typeface="+mn-ea"/>
                <a:cs typeface="+mn-cs"/>
              </a:rPr>
              <a:t>WPCF covered by 3% statutory authority.</a:t>
            </a:r>
          </a:p>
          <a:p>
            <a:r>
              <a:rPr lang="en-US" sz="1200" b="0" kern="1200" dirty="0" smtClean="0">
                <a:solidFill>
                  <a:schemeClr val="tx1"/>
                </a:solidFill>
                <a:effectLst/>
                <a:latin typeface="+mn-lt"/>
                <a:ea typeface="+mn-ea"/>
                <a:cs typeface="+mn-cs"/>
              </a:rPr>
              <a:t>Construction-Installation</a:t>
            </a:r>
            <a:r>
              <a:rPr lang="en-US" sz="1200" b="0" kern="1200" baseline="0" dirty="0" smtClean="0">
                <a:solidFill>
                  <a:schemeClr val="tx1"/>
                </a:solidFill>
                <a:effectLst/>
                <a:latin typeface="+mn-lt"/>
                <a:ea typeface="+mn-ea"/>
                <a:cs typeface="+mn-cs"/>
              </a:rPr>
              <a:t> will need to ratify with Legislature if approved by EQC.</a:t>
            </a:r>
          </a:p>
          <a:p>
            <a:r>
              <a:rPr lang="en-US" sz="1200" b="0" kern="1200" baseline="0" dirty="0" smtClean="0">
                <a:solidFill>
                  <a:schemeClr val="tx1"/>
                </a:solidFill>
                <a:effectLst/>
                <a:latin typeface="+mn-lt"/>
                <a:ea typeface="+mn-ea"/>
                <a:cs typeface="+mn-cs"/>
              </a:rPr>
              <a:t>Applications tied to housing market. Difficult to accurately predict for long periods of time.</a:t>
            </a:r>
          </a:p>
          <a:p>
            <a:r>
              <a:rPr lang="en-US" sz="1200" b="0" kern="1200" baseline="0" dirty="0" smtClean="0">
                <a:solidFill>
                  <a:schemeClr val="tx1"/>
                </a:solidFill>
                <a:effectLst/>
                <a:latin typeface="+mn-lt"/>
                <a:ea typeface="+mn-ea"/>
                <a:cs typeface="+mn-cs"/>
              </a:rPr>
              <a:t>2009 Recession, staff reduction, 60% fee increase. </a:t>
            </a:r>
          </a:p>
          <a:p>
            <a:r>
              <a:rPr lang="en-US" sz="1200" b="0" kern="1200" baseline="0" dirty="0" smtClean="0">
                <a:solidFill>
                  <a:schemeClr val="tx1"/>
                </a:solidFill>
                <a:effectLst/>
                <a:latin typeface="+mn-lt"/>
                <a:ea typeface="+mn-ea"/>
                <a:cs typeface="+mn-cs"/>
              </a:rPr>
              <a:t>Message from EQC, Legislature and Stakeholders – small increases more frequently.</a:t>
            </a:r>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3715393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smtClean="0">
                <a:solidFill>
                  <a:schemeClr val="tx1"/>
                </a:solidFill>
                <a:effectLst/>
                <a:latin typeface="+mn-lt"/>
                <a:ea typeface="+mn-ea"/>
                <a:cs typeface="+mn-cs"/>
              </a:rPr>
              <a:t>Onsite Service Fees</a:t>
            </a:r>
          </a:p>
          <a:p>
            <a:r>
              <a:rPr lang="en-US" sz="1200" b="0" kern="1200" baseline="0" dirty="0" smtClean="0">
                <a:solidFill>
                  <a:schemeClr val="tx1"/>
                </a:solidFill>
                <a:effectLst/>
                <a:latin typeface="+mn-lt"/>
                <a:ea typeface="+mn-ea"/>
                <a:cs typeface="+mn-cs"/>
              </a:rPr>
              <a:t>Permit fees for SE, Permits, Inspections (surcharge with them all).</a:t>
            </a:r>
          </a:p>
          <a:p>
            <a:r>
              <a:rPr lang="en-US" sz="1200" b="0" kern="1200" baseline="0" dirty="0" smtClean="0">
                <a:solidFill>
                  <a:schemeClr val="tx1"/>
                </a:solidFill>
                <a:effectLst/>
                <a:latin typeface="+mn-lt"/>
                <a:ea typeface="+mn-ea"/>
                <a:cs typeface="+mn-cs"/>
              </a:rPr>
              <a:t>License fees</a:t>
            </a:r>
          </a:p>
          <a:p>
            <a:r>
              <a:rPr lang="en-US" sz="1200" b="0" kern="1200" baseline="0" dirty="0" smtClean="0">
                <a:solidFill>
                  <a:schemeClr val="tx1"/>
                </a:solidFill>
                <a:effectLst/>
                <a:latin typeface="+mn-lt"/>
                <a:ea typeface="+mn-ea"/>
                <a:cs typeface="+mn-cs"/>
              </a:rPr>
              <a:t>Product approvals, annual reports, public records requests (over 2,000 PRRs each year).</a:t>
            </a:r>
          </a:p>
          <a:p>
            <a:r>
              <a:rPr lang="en-US" b="0" dirty="0" smtClean="0"/>
              <a:t>Why increasing by 3% if costs have increase by over 7%?</a:t>
            </a:r>
          </a:p>
          <a:p>
            <a:r>
              <a:rPr lang="en-US" b="0" dirty="0" smtClean="0"/>
              <a:t>Commitment, saved time and money joining</a:t>
            </a:r>
            <a:r>
              <a:rPr lang="en-US" b="0" baseline="0" dirty="0" smtClean="0"/>
              <a:t> forces, applications up more than staffing.</a:t>
            </a:r>
          </a:p>
          <a:p>
            <a:r>
              <a:rPr lang="en-US" b="0" baseline="0" dirty="0" smtClean="0"/>
              <a:t>Evaluating staffing needs and forecasting applications for 2019-21 biennium.</a:t>
            </a:r>
          </a:p>
          <a:p>
            <a:r>
              <a:rPr lang="en-US" b="0" baseline="0" dirty="0" smtClean="0"/>
              <a:t>Onsite digitization and electronic records management system.</a:t>
            </a:r>
            <a:endParaRPr lang="en-US" b="0" dirty="0" smtClean="0"/>
          </a:p>
          <a:p>
            <a:r>
              <a:rPr lang="en-US" b="0" dirty="0" smtClean="0"/>
              <a:t>Close</a:t>
            </a:r>
          </a:p>
          <a:p>
            <a:r>
              <a:rPr lang="en-US" b="0"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extLst>
      <p:ext uri="{BB962C8B-B14F-4D97-AF65-F5344CB8AC3E}">
        <p14:creationId xmlns:p14="http://schemas.microsoft.com/office/powerpoint/2010/main" val="3042838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you, Mike and Ron, Members of the Commission, and Director Whitman.</a:t>
            </a:r>
          </a:p>
          <a:p>
            <a:endParaRPr lang="en-US" baseline="0" dirty="0" smtClean="0"/>
          </a:p>
          <a:p>
            <a:r>
              <a:rPr lang="en-US" baseline="0" dirty="0" smtClean="0"/>
              <a:t>I am going to briefly describe some basic budget information about our Wastewater Permitting sub-program and our Onsite sub-program.  Operationally, we treat these two sub-programs separately.  The operating sub-programs have separate funding sources. I will begin by describing the Wastewater Permitting sub-program.</a:t>
            </a:r>
          </a:p>
          <a:p>
            <a:endParaRPr lang="en-US" baseline="0" dirty="0" smtClean="0"/>
          </a:p>
          <a:p>
            <a:r>
              <a:rPr lang="en-US" baseline="0" dirty="0" smtClean="0"/>
              <a:t>The total budget for the Wastewater Permitting sub-program is approximately $22 million.</a:t>
            </a:r>
            <a:endParaRPr lang="en-US" dirty="0" smtClean="0"/>
          </a:p>
          <a:p>
            <a:endParaRPr lang="en-US" dirty="0" smtClean="0"/>
          </a:p>
          <a:p>
            <a:r>
              <a:rPr lang="en-US" dirty="0" smtClean="0"/>
              <a:t>By longstanding agreement with stakeholders,</a:t>
            </a:r>
            <a:r>
              <a:rPr lang="en-US" baseline="0" dirty="0" smtClean="0"/>
              <a:t> DEQ tries to maintain a funding balance of 60% fees and 40% public funds.  Public funds include state General Fund, Federal Fund, and Lottery Fund.  Lottery Fund was added to the Wastewater Permitting budget in the 2017-19 Legislatively Adopted Budget in support of Policy Option Package 125.</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429290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lion’s share of the Wastewater Permitting budget is driven by costs associated with</a:t>
            </a:r>
            <a:r>
              <a:rPr lang="en-US" baseline="0" dirty="0" smtClean="0"/>
              <a:t> FTE.</a:t>
            </a:r>
          </a:p>
          <a:p>
            <a:endParaRPr lang="en-US" baseline="0" dirty="0" smtClean="0"/>
          </a:p>
          <a:p>
            <a:r>
              <a:rPr lang="en-US" baseline="0" dirty="0" smtClean="0"/>
              <a:t>The numbers presented on this slide represent the 2017-19 Legislatively Adopted Budget. I should note that these numbers have not yet passed the audit process, but we do not expect them to change significantly.</a:t>
            </a:r>
          </a:p>
          <a:p>
            <a:endParaRPr lang="en-US" baseline="0" dirty="0" smtClean="0"/>
          </a:p>
          <a:p>
            <a:r>
              <a:rPr lang="en-US" dirty="0" smtClean="0"/>
              <a:t>Personal services costs include:</a:t>
            </a:r>
          </a:p>
          <a:p>
            <a:r>
              <a:rPr lang="en-US" dirty="0" smtClean="0"/>
              <a:t>•	Salaries</a:t>
            </a:r>
          </a:p>
          <a:p>
            <a:r>
              <a:rPr lang="en-US" dirty="0" smtClean="0"/>
              <a:t>•	Fringe benefits</a:t>
            </a:r>
          </a:p>
          <a:p>
            <a:r>
              <a:rPr lang="en-US" dirty="0" smtClean="0"/>
              <a:t>•	PERS contributions</a:t>
            </a:r>
          </a:p>
          <a:p>
            <a:r>
              <a:rPr lang="en-US" dirty="0" smtClean="0"/>
              <a:t>•	FICA/Medicare</a:t>
            </a:r>
          </a:p>
          <a:p>
            <a:endParaRPr lang="en-US" dirty="0" smtClean="0"/>
          </a:p>
          <a:p>
            <a:r>
              <a:rPr lang="en-US" dirty="0" smtClean="0"/>
              <a:t>Services and supplies costs include:</a:t>
            </a:r>
          </a:p>
          <a:p>
            <a:r>
              <a:rPr lang="en-US" dirty="0" smtClean="0"/>
              <a:t>•	Facilities rental and taxes [~$1.1 million]</a:t>
            </a:r>
          </a:p>
          <a:p>
            <a:r>
              <a:rPr lang="en-US" dirty="0" smtClean="0"/>
              <a:t>•	General Fund and Lottery Fund indirect (intra-agency transfers) [~$1.1 million]</a:t>
            </a:r>
          </a:p>
          <a:p>
            <a:r>
              <a:rPr lang="en-US" dirty="0" smtClean="0"/>
              <a:t>•	Attorney General</a:t>
            </a:r>
          </a:p>
          <a:p>
            <a:r>
              <a:rPr lang="en-US" dirty="0" smtClean="0"/>
              <a:t>•	Professional services (for things like information system development and maintenance, facilitation and mediation services, </a:t>
            </a:r>
          </a:p>
          <a:p>
            <a:r>
              <a:rPr lang="en-US" dirty="0" smtClean="0"/>
              <a:t>•	Telecommunications</a:t>
            </a:r>
          </a:p>
          <a:p>
            <a:r>
              <a:rPr lang="en-US" dirty="0" smtClean="0"/>
              <a:t>•	Employee travel and training</a:t>
            </a:r>
          </a:p>
          <a:p>
            <a:endParaRPr lang="en-US" dirty="0" smtClean="0"/>
          </a:p>
          <a:p>
            <a:r>
              <a:rPr lang="en-US" dirty="0" smtClean="0"/>
              <a:t>Capital outlay costs could include:</a:t>
            </a:r>
          </a:p>
          <a:p>
            <a:r>
              <a:rPr lang="en-US" dirty="0" smtClean="0"/>
              <a:t>•	Technical equipment replacement and repair at DEQ’s laboratory</a:t>
            </a:r>
          </a:p>
          <a:p>
            <a:r>
              <a:rPr lang="en-US" dirty="0" smtClean="0"/>
              <a:t>•	Telecommunications and computer hardware purchases that exceed $5,000</a:t>
            </a:r>
          </a:p>
          <a:p>
            <a:r>
              <a:rPr lang="en-US" dirty="0" smtClean="0"/>
              <a:t>Special Payments represent the wastewater permitting program’s share of an Oregon State Police Officer.</a:t>
            </a:r>
          </a:p>
          <a:p>
            <a:endParaRPr lang="en-US" dirty="0" smtClean="0"/>
          </a:p>
          <a:p>
            <a:r>
              <a:rPr lang="en-US" dirty="0" smtClean="0"/>
              <a:t>Agency indirect pays for DEQ central service costs such as Human Resources, Accounting and the Information Technology sections.</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dirty="0"/>
          </a:p>
        </p:txBody>
      </p:sp>
    </p:spTree>
    <p:extLst>
      <p:ext uri="{BB962C8B-B14F-4D97-AF65-F5344CB8AC3E}">
        <p14:creationId xmlns:p14="http://schemas.microsoft.com/office/powerpoint/2010/main" val="3708772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9/11/2017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9/11/2017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9/11/2017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a:t>
            </a:r>
            <a:r>
              <a:rPr lang="en-US" sz="1000" dirty="0" smtClean="0">
                <a:latin typeface="Arial" pitchFamily="34" charset="0"/>
                <a:cs typeface="Arial" pitchFamily="34" charset="0"/>
              </a:rPr>
              <a:t>, Mike </a:t>
            </a:r>
            <a:r>
              <a:rPr lang="en-US" sz="1000" dirty="0" err="1" smtClean="0">
                <a:latin typeface="Arial" pitchFamily="34" charset="0"/>
                <a:cs typeface="Arial" pitchFamily="34" charset="0"/>
              </a:rPr>
              <a:t>Kucinski</a:t>
            </a:r>
            <a:r>
              <a:rPr lang="en-US" sz="1000" dirty="0" smtClean="0">
                <a:latin typeface="Arial" pitchFamily="34" charset="0"/>
                <a:cs typeface="Arial" pitchFamily="34" charset="0"/>
              </a:rPr>
              <a:t>, </a:t>
            </a:r>
            <a:r>
              <a:rPr lang="en-US" sz="1000" dirty="0" smtClean="0">
                <a:latin typeface="Arial" pitchFamily="34" charset="0"/>
                <a:cs typeface="Arial" pitchFamily="34" charset="0"/>
              </a:rPr>
              <a:t>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2621713571"/>
              </p:ext>
            </p:extLst>
          </p:nvPr>
        </p:nvGraphicFramePr>
        <p:xfrm>
          <a:off x="1021080" y="2138518"/>
          <a:ext cx="7076440" cy="2606821"/>
        </p:xfrm>
        <a:graphic>
          <a:graphicData uri="http://schemas.openxmlformats.org/drawingml/2006/table">
            <a:tbl>
              <a:tblPr firstRow="1" firstCol="1" bandRow="1"/>
              <a:tblGrid>
                <a:gridCol w="5334548"/>
                <a:gridCol w="1741892"/>
              </a:tblGrid>
              <a:tr h="45014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616194">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616194">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924291">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162470591"/>
              </p:ext>
            </p:extLst>
          </p:nvPr>
        </p:nvGraphicFramePr>
        <p:xfrm>
          <a:off x="667657" y="609600"/>
          <a:ext cx="7721600" cy="558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4267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094053834"/>
              </p:ext>
            </p:extLst>
          </p:nvPr>
        </p:nvGraphicFramePr>
        <p:xfrm>
          <a:off x="580571" y="478971"/>
          <a:ext cx="7924800" cy="5733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97867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Underground Injection Control Fees </a:t>
            </a:r>
          </a:p>
          <a:p>
            <a:pPr marL="514350" indent="-514350">
              <a:buAutoNum type="arabicPeriod"/>
            </a:pPr>
            <a:r>
              <a:rPr lang="en-US" dirty="0" err="1" smtClean="0"/>
              <a:t>eReporting</a:t>
            </a:r>
            <a:r>
              <a:rPr lang="en-US" dirty="0" smtClean="0"/>
              <a:t> waiver</a:t>
            </a:r>
          </a:p>
          <a:p>
            <a:pPr marL="514350" indent="-514350">
              <a:buAutoNum type="arabicPeriod"/>
            </a:pPr>
            <a:r>
              <a:rPr lang="en-US" dirty="0" smtClean="0"/>
              <a:t>Environmental management plans</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Septic</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633785" y="332707"/>
            <a:ext cx="8450826" cy="1599332"/>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Program DEQ-run counties</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and Local Government-run counties</a:t>
            </a:r>
          </a:p>
        </p:txBody>
      </p:sp>
      <p:pic>
        <p:nvPicPr>
          <p:cNvPr id="2" name="Picture 1"/>
          <p:cNvPicPr>
            <a:picLocks noChangeAspect="1"/>
          </p:cNvPicPr>
          <p:nvPr/>
        </p:nvPicPr>
        <p:blipFill>
          <a:blip r:embed="rId3"/>
          <a:stretch>
            <a:fillRect/>
          </a:stretch>
        </p:blipFill>
        <p:spPr>
          <a:xfrm>
            <a:off x="1360242" y="1446570"/>
            <a:ext cx="6997912" cy="5411430"/>
          </a:xfrm>
          <a:prstGeom prst="rect">
            <a:avLst/>
          </a:prstGeom>
        </p:spPr>
      </p:pic>
    </p:spTree>
    <p:extLst>
      <p:ext uri="{BB962C8B-B14F-4D97-AF65-F5344CB8AC3E}">
        <p14:creationId xmlns:p14="http://schemas.microsoft.com/office/powerpoint/2010/main" val="18250756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xmlns:lc="http://schemas.openxmlformats.org/drawingml/2006/lockedCanvas" xmlns="" id="{194AD1CB-52DE-4387-8AC9-4BD67AEDD789}"/>
              </a:ext>
            </a:extLst>
          </p:cNvPr>
          <p:cNvGraphicFramePr>
            <a:graphicFrameLocks noGrp="1"/>
          </p:cNvGraphicFramePr>
          <p:nvPr/>
        </p:nvGraphicFramePr>
        <p:xfrm>
          <a:off x="240862" y="289034"/>
          <a:ext cx="8662276" cy="62799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00633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631477274"/>
              </p:ext>
            </p:extLst>
          </p:nvPr>
        </p:nvGraphicFramePr>
        <p:xfrm>
          <a:off x="682171" y="580571"/>
          <a:ext cx="7794172" cy="57766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7224489"/>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803211370"/>
              </p:ext>
            </p:extLst>
          </p:nvPr>
        </p:nvGraphicFramePr>
        <p:xfrm>
          <a:off x="478971" y="406400"/>
          <a:ext cx="8127999" cy="60234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7256883"/>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6E8CB9-6666-4B5C-83D0-DDF58C5B9DA1}">
  <ds:schemaRefs>
    <ds:schemaRef ds:uri="http://schemas.openxmlformats.org/package/2006/metadata/core-properties"/>
    <ds:schemaRef ds:uri="http://purl.org/dc/dcmitype/"/>
    <ds:schemaRef ds:uri="http://www.w3.org/XML/1998/namespace"/>
    <ds:schemaRef ds:uri="http://schemas.microsoft.com/office/2006/documentManagement/types"/>
    <ds:schemaRef ds:uri="http://schemas.microsoft.com/office/2006/metadata/properties"/>
    <ds:schemaRef ds:uri="http://purl.org/dc/terms/"/>
    <ds:schemaRef ds:uri="http://schemas.microsoft.com/office/infopath/2007/PartnerControls"/>
    <ds:schemaRef ds:uri="$ListId:docs;"/>
    <ds:schemaRef ds:uri="http://purl.org/dc/elements/1.1/"/>
  </ds:schemaRefs>
</ds:datastoreItem>
</file>

<file path=customXml/itemProps2.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1359C-3ACA-4B57-8AFE-5C0A874496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3210</Words>
  <Application>Microsoft Office PowerPoint</Application>
  <PresentationFormat>On-screen Show (4:3)</PresentationFormat>
  <Paragraphs>298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2017-09-12T00:54:39Z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