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32"/>
  </p:notesMasterIdLst>
  <p:handoutMasterIdLst>
    <p:handoutMasterId r:id="rId33"/>
  </p:handoutMasterIdLst>
  <p:sldIdLst>
    <p:sldId id="256" r:id="rId2"/>
    <p:sldId id="262" r:id="rId3"/>
    <p:sldId id="263" r:id="rId4"/>
    <p:sldId id="268" r:id="rId5"/>
    <p:sldId id="298" r:id="rId6"/>
    <p:sldId id="269" r:id="rId7"/>
    <p:sldId id="264" r:id="rId8"/>
    <p:sldId id="265" r:id="rId9"/>
    <p:sldId id="272" r:id="rId10"/>
    <p:sldId id="267" r:id="rId11"/>
    <p:sldId id="295" r:id="rId12"/>
    <p:sldId id="297" r:id="rId13"/>
    <p:sldId id="259" r:id="rId14"/>
    <p:sldId id="296" r:id="rId15"/>
    <p:sldId id="273" r:id="rId16"/>
    <p:sldId id="276" r:id="rId17"/>
    <p:sldId id="277" r:id="rId18"/>
    <p:sldId id="278" r:id="rId19"/>
    <p:sldId id="279" r:id="rId20"/>
    <p:sldId id="280" r:id="rId21"/>
    <p:sldId id="281" r:id="rId22"/>
    <p:sldId id="292" r:id="rId23"/>
    <p:sldId id="294" r:id="rId24"/>
    <p:sldId id="283" r:id="rId25"/>
    <p:sldId id="284" r:id="rId26"/>
    <p:sldId id="285" r:id="rId27"/>
    <p:sldId id="282" r:id="rId28"/>
    <p:sldId id="287" r:id="rId29"/>
    <p:sldId id="301" r:id="rId30"/>
    <p:sldId id="299" r:id="rId3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nnifer Wigal" initials="jw"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000000"/>
    <a:srgbClr val="FF3300"/>
    <a:srgbClr val="FFCC00"/>
    <a:srgbClr val="00FFFF"/>
    <a:srgbClr val="FFFFFF"/>
    <a:srgbClr val="3F8D6F"/>
    <a:srgbClr val="439777"/>
    <a:srgbClr val="57B59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6477" autoAdjust="0"/>
  </p:normalViewPr>
  <p:slideViewPr>
    <p:cSldViewPr>
      <p:cViewPr>
        <p:scale>
          <a:sx n="50" d="100"/>
          <a:sy n="50" d="100"/>
        </p:scale>
        <p:origin x="-1090" y="3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2" d="100"/>
          <a:sy n="62" d="100"/>
        </p:scale>
        <p:origin x="-1694" y="-91"/>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510F5E7E-FBC9-4ED0-9792-9527F8392CB7}" type="datetimeFigureOut">
              <a:rPr lang="en-US" smtClean="0"/>
              <a:pPr/>
              <a:t>4/20/2016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8CF09F92-4800-4924-A91B-C448BEFA964B}"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D1D9AFA-A4C9-4472-8DEA-060D028BA097}" type="datetimeFigureOut">
              <a:rPr lang="en-US" smtClean="0"/>
              <a:pPr/>
              <a:t>4/20/2016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24A9087-3236-413F-B8A4-FABC6850F1B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Introduce self</a:t>
            </a:r>
          </a:p>
          <a:p>
            <a:endParaRPr lang="en-US" dirty="0" smtClean="0"/>
          </a:p>
          <a:p>
            <a:r>
              <a:rPr lang="en-US" dirty="0" smtClean="0"/>
              <a:t>This agenda</a:t>
            </a:r>
            <a:r>
              <a:rPr lang="en-US" baseline="0" dirty="0" smtClean="0"/>
              <a:t> item is </a:t>
            </a:r>
            <a:r>
              <a:rPr lang="en-US" baseline="0" dirty="0" smtClean="0"/>
              <a:t>an action item on a </a:t>
            </a:r>
            <a:r>
              <a:rPr lang="en-US" baseline="0" dirty="0" smtClean="0"/>
              <a:t>citizen petition for rulemaking to designate outstanding resources waters.</a:t>
            </a:r>
          </a:p>
          <a:p>
            <a:endParaRPr lang="en-US" baseline="0" dirty="0" smtClean="0"/>
          </a:p>
          <a:p>
            <a:r>
              <a:rPr lang="en-US" baseline="0" dirty="0" smtClean="0"/>
              <a:t>First, </a:t>
            </a:r>
            <a:r>
              <a:rPr lang="en-US" baseline="0" dirty="0" smtClean="0"/>
              <a:t>I will </a:t>
            </a:r>
            <a:r>
              <a:rPr lang="en-US" baseline="0" dirty="0" smtClean="0"/>
              <a:t>present:</a:t>
            </a:r>
          </a:p>
          <a:p>
            <a:pPr>
              <a:buFont typeface="Arial" pitchFamily="34" charset="0"/>
              <a:buChar char="•"/>
            </a:pPr>
            <a:r>
              <a:rPr lang="en-US" baseline="0" dirty="0" smtClean="0"/>
              <a:t> information on what the petition proposes and the decision before the Commission today,</a:t>
            </a:r>
          </a:p>
          <a:p>
            <a:pPr>
              <a:buFont typeface="Arial" pitchFamily="34" charset="0"/>
              <a:buChar char="•"/>
            </a:pPr>
            <a:r>
              <a:rPr lang="en-US" baseline="0" dirty="0" smtClean="0"/>
              <a:t> provide background information on the petition process and the state’s Outstanding Resource Water Policy, and</a:t>
            </a:r>
          </a:p>
          <a:p>
            <a:pPr>
              <a:buFont typeface="Arial" pitchFamily="34" charset="0"/>
              <a:buChar char="•"/>
            </a:pPr>
            <a:r>
              <a:rPr lang="en-US" baseline="0" dirty="0" smtClean="0"/>
              <a:t> summarize DEQ’s </a:t>
            </a:r>
            <a:r>
              <a:rPr lang="en-US" baseline="0" dirty="0" smtClean="0"/>
              <a:t>evaluation of the </a:t>
            </a:r>
            <a:r>
              <a:rPr lang="en-US" baseline="0" dirty="0" smtClean="0"/>
              <a:t>petition and </a:t>
            </a:r>
            <a:r>
              <a:rPr lang="en-US" baseline="0" dirty="0" smtClean="0"/>
              <a:t>the public comment received.</a:t>
            </a:r>
          </a:p>
          <a:p>
            <a:endParaRPr lang="en-US" baseline="0" dirty="0" smtClean="0"/>
          </a:p>
          <a:p>
            <a:r>
              <a:rPr lang="en-US" baseline="0" dirty="0" smtClean="0"/>
              <a:t>Second, the petitioner, Gordon Lyford and a colleague will speak to the Commission.</a:t>
            </a:r>
          </a:p>
          <a:p>
            <a:endParaRPr lang="en-US" baseline="0" dirty="0" smtClean="0"/>
          </a:p>
          <a:p>
            <a:r>
              <a:rPr lang="en-US" baseline="0" dirty="0" smtClean="0"/>
              <a:t>Third, the Forest Supervisor, Robert </a:t>
            </a:r>
            <a:r>
              <a:rPr lang="en-US" baseline="0" dirty="0" err="1" smtClean="0"/>
              <a:t>MacWhorter</a:t>
            </a:r>
            <a:r>
              <a:rPr lang="en-US" baseline="0" dirty="0" smtClean="0"/>
              <a:t>, of the Rogue River-Siskiyou </a:t>
            </a:r>
            <a:r>
              <a:rPr lang="en-US" baseline="0" dirty="0" smtClean="0"/>
              <a:t>NF, the primary land owner and manager of the watershed, </a:t>
            </a:r>
            <a:r>
              <a:rPr lang="en-US" baseline="0" dirty="0" smtClean="0"/>
              <a:t>will </a:t>
            </a:r>
            <a:r>
              <a:rPr lang="en-US" baseline="0" dirty="0" smtClean="0"/>
              <a:t>provide </a:t>
            </a:r>
            <a:r>
              <a:rPr lang="en-US" baseline="0" dirty="0" smtClean="0"/>
              <a:t>a few remarks.</a:t>
            </a:r>
          </a:p>
          <a:p>
            <a:endParaRPr lang="en-US" baseline="0" dirty="0" smtClean="0"/>
          </a:p>
          <a:p>
            <a:r>
              <a:rPr lang="en-US" baseline="0" dirty="0" smtClean="0"/>
              <a:t>There are </a:t>
            </a:r>
            <a:r>
              <a:rPr lang="en-US" baseline="0" dirty="0" smtClean="0"/>
              <a:t>members </a:t>
            </a:r>
            <a:r>
              <a:rPr lang="en-US" baseline="0" dirty="0" smtClean="0"/>
              <a:t>of the public present who are interested in commenting to the EQC as well.</a:t>
            </a:r>
          </a:p>
          <a:p>
            <a:endParaRPr lang="en-US" baseline="0" dirty="0" smtClean="0"/>
          </a:p>
          <a:p>
            <a:r>
              <a:rPr lang="en-US" baseline="0" dirty="0" smtClean="0"/>
              <a:t>Lastly</a:t>
            </a:r>
            <a:r>
              <a:rPr lang="en-US" baseline="0" dirty="0" smtClean="0"/>
              <a:t>, </a:t>
            </a:r>
            <a:r>
              <a:rPr lang="en-US" baseline="0" dirty="0" smtClean="0"/>
              <a:t>there will be time for questions and discussion and your action </a:t>
            </a:r>
            <a:r>
              <a:rPr lang="en-US" baseline="0" dirty="0" smtClean="0"/>
              <a:t>on the petition.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24A9087-3236-413F-B8A4-FABC6850F1B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r>
              <a:rPr lang="en-US" baseline="0" dirty="0" smtClean="0"/>
              <a:t>Facts and arguments are presented to show the reasons for the proposal</a:t>
            </a:r>
          </a:p>
          <a:p>
            <a:pPr defTabSz="931774"/>
            <a:r>
              <a:rPr lang="en-US" dirty="0" smtClean="0"/>
              <a:t>(Thi</a:t>
            </a:r>
            <a:r>
              <a:rPr lang="en-US" baseline="0" dirty="0" smtClean="0"/>
              <a:t>s picture and the next 2 were sent as part of the public comment.)</a:t>
            </a:r>
            <a:endParaRPr lang="en-US" dirty="0" smtClean="0"/>
          </a:p>
          <a:p>
            <a:endParaRPr lang="en-US" dirty="0" smtClean="0"/>
          </a:p>
          <a:p>
            <a:r>
              <a:rPr lang="en-US" dirty="0" smtClean="0"/>
              <a:t>One reason is to protect current outstanding Water Quality</a:t>
            </a:r>
          </a:p>
          <a:p>
            <a:endParaRPr lang="en-US" dirty="0" smtClean="0"/>
          </a:p>
          <a:p>
            <a:r>
              <a:rPr lang="en-US" dirty="0" smtClean="0"/>
              <a:t>Petition provides information on the w</a:t>
            </a:r>
            <a:r>
              <a:rPr lang="en-US" dirty="0" smtClean="0"/>
              <a:t>ater quality:</a:t>
            </a:r>
          </a:p>
          <a:p>
            <a:endParaRPr lang="en-US" dirty="0" smtClean="0"/>
          </a:p>
          <a:p>
            <a:pPr lvl="1"/>
            <a:r>
              <a:rPr lang="en-US" dirty="0" smtClean="0"/>
              <a:t>Reported observations</a:t>
            </a:r>
            <a:r>
              <a:rPr lang="en-US" baseline="0" dirty="0" smtClean="0"/>
              <a:t> of outstanding w</a:t>
            </a:r>
            <a:r>
              <a:rPr lang="en-US" dirty="0" smtClean="0"/>
              <a:t>ater </a:t>
            </a:r>
            <a:r>
              <a:rPr lang="en-US" dirty="0" smtClean="0"/>
              <a:t>clarity and color</a:t>
            </a:r>
          </a:p>
          <a:p>
            <a:pPr lvl="1"/>
            <a:r>
              <a:rPr lang="en-US" dirty="0" smtClean="0"/>
              <a:t>Data showing very low </a:t>
            </a:r>
            <a:r>
              <a:rPr lang="en-US" dirty="0" smtClean="0"/>
              <a:t>turbidity, dissolved solids and nutrient levels in </a:t>
            </a:r>
            <a:r>
              <a:rPr lang="en-US" dirty="0" smtClean="0"/>
              <a:t>one tributary </a:t>
            </a:r>
            <a:r>
              <a:rPr lang="en-US" dirty="0" smtClean="0"/>
              <a:t>and </a:t>
            </a:r>
            <a:r>
              <a:rPr lang="en-US" dirty="0" smtClean="0"/>
              <a:t>in the</a:t>
            </a:r>
            <a:r>
              <a:rPr lang="en-US" baseline="0" dirty="0" smtClean="0"/>
              <a:t> Middle Fork Smith R. </a:t>
            </a:r>
            <a:r>
              <a:rPr lang="en-US" dirty="0" smtClean="0"/>
              <a:t>downstream</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624A9087-3236-413F-B8A4-FABC6850F1B5}"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“Wild and Scenic” designation  for 13 miles of the NF Smith R</a:t>
            </a:r>
            <a:r>
              <a:rPr lang="en-US" baseline="0" dirty="0" smtClean="0"/>
              <a:t> (all of the river in OR) </a:t>
            </a:r>
            <a:endParaRPr lang="en-US" dirty="0" smtClean="0"/>
          </a:p>
          <a:p>
            <a:pPr lvl="1"/>
            <a:r>
              <a:rPr lang="en-US" dirty="0" smtClean="0"/>
              <a:t>based on nationally </a:t>
            </a:r>
            <a:r>
              <a:rPr lang="en-US" b="1" dirty="0" smtClean="0"/>
              <a:t>outstanding water quality</a:t>
            </a:r>
            <a:r>
              <a:rPr lang="en-US" dirty="0" smtClean="0"/>
              <a:t>, fisheries and scenic values</a:t>
            </a:r>
          </a:p>
          <a:p>
            <a:pPr lvl="1"/>
            <a:endParaRPr lang="en-US" dirty="0" smtClean="0"/>
          </a:p>
          <a:p>
            <a:r>
              <a:rPr lang="en-US" dirty="0" smtClean="0"/>
              <a:t>Remote and pristine</a:t>
            </a:r>
          </a:p>
          <a:p>
            <a:pPr lvl="1"/>
            <a:r>
              <a:rPr lang="en-US" dirty="0" smtClean="0"/>
              <a:t>A large portion of </a:t>
            </a:r>
            <a:r>
              <a:rPr lang="en-US" dirty="0" smtClean="0"/>
              <a:t>the watershed is in wilderness or road less areas</a:t>
            </a:r>
          </a:p>
          <a:p>
            <a:pPr lvl="1"/>
            <a:r>
              <a:rPr lang="en-US" dirty="0" smtClean="0"/>
              <a:t>Nearly the entire watershed is federally owned  (98%)</a:t>
            </a:r>
          </a:p>
          <a:p>
            <a:r>
              <a:rPr lang="en-US" dirty="0" smtClean="0"/>
              <a:t> </a:t>
            </a:r>
            <a:endParaRPr lang="en-US" dirty="0"/>
          </a:p>
        </p:txBody>
      </p:sp>
      <p:sp>
        <p:nvSpPr>
          <p:cNvPr id="4" name="Slide Number Placeholder 3"/>
          <p:cNvSpPr>
            <a:spLocks noGrp="1"/>
          </p:cNvSpPr>
          <p:nvPr>
            <p:ph type="sldNum" sz="quarter" idx="10"/>
          </p:nvPr>
        </p:nvSpPr>
        <p:spPr/>
        <p:txBody>
          <a:bodyPr/>
          <a:lstStyle/>
          <a:p>
            <a:fld id="{624A9087-3236-413F-B8A4-FABC6850F1B5}"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pitchFamily="34" charset="0"/>
                <a:cs typeface="Arial" pitchFamily="34" charset="0"/>
              </a:rPr>
              <a:t>Water-related recreation highly valued</a:t>
            </a:r>
          </a:p>
          <a:p>
            <a:pPr lvl="1"/>
            <a:r>
              <a:rPr lang="en-US" dirty="0" smtClean="0">
                <a:latin typeface="Arial" pitchFamily="34" charset="0"/>
                <a:cs typeface="Arial" pitchFamily="34" charset="0"/>
              </a:rPr>
              <a:t>kayaking, fishing, hiking, swimming</a:t>
            </a:r>
          </a:p>
          <a:p>
            <a:pPr lvl="1"/>
            <a:endParaRPr lang="en-US" dirty="0" smtClean="0">
              <a:latin typeface="Arial" pitchFamily="34" charset="0"/>
              <a:cs typeface="Arial" pitchFamily="34" charset="0"/>
            </a:endParaRPr>
          </a:p>
          <a:p>
            <a:r>
              <a:rPr lang="en-US" dirty="0" smtClean="0">
                <a:latin typeface="Arial" pitchFamily="34" charset="0"/>
                <a:cs typeface="Arial" pitchFamily="34" charset="0"/>
              </a:rPr>
              <a:t>Provides high quality water to Smith R. downstream</a:t>
            </a:r>
          </a:p>
          <a:p>
            <a:pPr lvl="1"/>
            <a:r>
              <a:rPr lang="en-US" dirty="0" smtClean="0">
                <a:latin typeface="Arial" pitchFamily="34" charset="0"/>
                <a:cs typeface="Arial" pitchFamily="34" charset="0"/>
              </a:rPr>
              <a:t>Municipal drinking water, fisheries and recreation</a:t>
            </a:r>
          </a:p>
          <a:p>
            <a:pPr lvl="1"/>
            <a:r>
              <a:rPr lang="en-US" dirty="0" smtClean="0">
                <a:latin typeface="Arial" pitchFamily="34" charset="0"/>
                <a:cs typeface="Arial" pitchFamily="34" charset="0"/>
              </a:rPr>
              <a:t>Redwood National Park </a:t>
            </a:r>
            <a:endParaRPr lang="en-US" dirty="0" smtClean="0"/>
          </a:p>
          <a:p>
            <a:endParaRPr lang="en-US" dirty="0"/>
          </a:p>
        </p:txBody>
      </p:sp>
      <p:sp>
        <p:nvSpPr>
          <p:cNvPr id="4" name="Slide Number Placeholder 3"/>
          <p:cNvSpPr>
            <a:spLocks noGrp="1"/>
          </p:cNvSpPr>
          <p:nvPr>
            <p:ph type="sldNum" sz="quarter" idx="10"/>
          </p:nvPr>
        </p:nvSpPr>
        <p:spPr/>
        <p:txBody>
          <a:bodyPr/>
          <a:lstStyle/>
          <a:p>
            <a:fld id="{624A9087-3236-413F-B8A4-FABC6850F1B5}"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pitchFamily="34" charset="0"/>
                <a:cs typeface="Arial" pitchFamily="34" charset="0"/>
              </a:rPr>
              <a:t>Another reason for the proposed ORW </a:t>
            </a:r>
            <a:r>
              <a:rPr lang="en-US" dirty="0" smtClean="0">
                <a:latin typeface="Arial" pitchFamily="34" charset="0"/>
                <a:cs typeface="Arial" pitchFamily="34" charset="0"/>
              </a:rPr>
              <a:t>Designation: </a:t>
            </a:r>
            <a:r>
              <a:rPr lang="en-US" dirty="0" smtClean="0">
                <a:latin typeface="Arial" pitchFamily="34" charset="0"/>
                <a:cs typeface="Arial" pitchFamily="34" charset="0"/>
              </a:rPr>
              <a:t>protect the Ecological Value </a:t>
            </a:r>
            <a:r>
              <a:rPr lang="en-US" baseline="0" dirty="0" smtClean="0">
                <a:latin typeface="Arial" pitchFamily="34" charset="0"/>
                <a:cs typeface="Arial" pitchFamily="34" charset="0"/>
              </a:rPr>
              <a:t>of the waters</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High quality habitat for salmon, steelhead and trout</a:t>
            </a:r>
          </a:p>
          <a:p>
            <a:pPr lvl="1"/>
            <a:r>
              <a:rPr lang="en-US" dirty="0" smtClean="0">
                <a:latin typeface="Arial" pitchFamily="34" charset="0"/>
                <a:cs typeface="Arial" pitchFamily="34" charset="0"/>
              </a:rPr>
              <a:t>Key Watershed under Forest Service Aquatic Conservation Strategy</a:t>
            </a:r>
          </a:p>
          <a:p>
            <a:pPr lvl="1"/>
            <a:r>
              <a:rPr lang="en-US" dirty="0" smtClean="0">
                <a:latin typeface="Arial" pitchFamily="34" charset="0"/>
                <a:cs typeface="Arial" pitchFamily="34" charset="0"/>
              </a:rPr>
              <a:t>Important watershed for recovery of listed Coho salmon </a:t>
            </a:r>
          </a:p>
          <a:p>
            <a:pPr lvl="2"/>
            <a:r>
              <a:rPr lang="en-US" dirty="0" smtClean="0">
                <a:latin typeface="Arial" pitchFamily="34" charset="0"/>
                <a:cs typeface="Arial" pitchFamily="34" charset="0"/>
              </a:rPr>
              <a:t>[Southern </a:t>
            </a:r>
            <a:r>
              <a:rPr lang="en-US" dirty="0" smtClean="0">
                <a:latin typeface="Arial" pitchFamily="34" charset="0"/>
                <a:cs typeface="Arial" pitchFamily="34" charset="0"/>
              </a:rPr>
              <a:t>Oregon and Northern California (SONCC) </a:t>
            </a:r>
            <a:r>
              <a:rPr lang="en-US" dirty="0" smtClean="0">
                <a:latin typeface="Arial" pitchFamily="34" charset="0"/>
                <a:cs typeface="Arial" pitchFamily="34" charset="0"/>
              </a:rPr>
              <a:t>unit]</a:t>
            </a:r>
            <a:endParaRPr lang="en-US" dirty="0" smtClean="0">
              <a:latin typeface="Arial" pitchFamily="34" charset="0"/>
              <a:cs typeface="Arial" pitchFamily="34" charset="0"/>
            </a:endParaRPr>
          </a:p>
          <a:p>
            <a:pPr lvl="1"/>
            <a:r>
              <a:rPr lang="en-US" dirty="0" smtClean="0">
                <a:latin typeface="Arial" pitchFamily="34" charset="0"/>
                <a:cs typeface="Arial" pitchFamily="34" charset="0"/>
              </a:rPr>
              <a:t>Wild &amp; Scenic river </a:t>
            </a:r>
            <a:r>
              <a:rPr lang="en-US" baseline="0" dirty="0" smtClean="0">
                <a:latin typeface="Arial" pitchFamily="34" charset="0"/>
                <a:cs typeface="Arial" pitchFamily="34" charset="0"/>
              </a:rPr>
              <a:t> -</a:t>
            </a:r>
            <a:r>
              <a:rPr lang="en-US" dirty="0" smtClean="0">
                <a:latin typeface="Arial" pitchFamily="34" charset="0"/>
                <a:cs typeface="Arial" pitchFamily="34" charset="0"/>
              </a:rPr>
              <a:t> </a:t>
            </a:r>
            <a:r>
              <a:rPr lang="en-US" dirty="0" smtClean="0">
                <a:latin typeface="Arial" pitchFamily="34" charset="0"/>
                <a:cs typeface="Arial" pitchFamily="34" charset="0"/>
              </a:rPr>
              <a:t>one</a:t>
            </a:r>
            <a:r>
              <a:rPr lang="en-US" baseline="0" dirty="0" smtClean="0">
                <a:latin typeface="Arial" pitchFamily="34" charset="0"/>
                <a:cs typeface="Arial" pitchFamily="34" charset="0"/>
              </a:rPr>
              <a:t> of the </a:t>
            </a:r>
            <a:r>
              <a:rPr lang="en-US" baseline="0" dirty="0" smtClean="0">
                <a:latin typeface="Arial" pitchFamily="34" charset="0"/>
                <a:cs typeface="Arial" pitchFamily="34" charset="0"/>
              </a:rPr>
              <a:t>values for designation is the fisheries</a:t>
            </a:r>
            <a:endParaRPr lang="en-US" dirty="0" smtClean="0">
              <a:latin typeface="Arial" pitchFamily="34" charset="0"/>
              <a:cs typeface="Arial" pitchFamily="34" charset="0"/>
            </a:endParaRPr>
          </a:p>
          <a:p>
            <a:pPr lvl="1"/>
            <a:endParaRPr lang="en-US" dirty="0" smtClean="0">
              <a:latin typeface="Arial" pitchFamily="34" charset="0"/>
              <a:cs typeface="Arial" pitchFamily="34" charset="0"/>
            </a:endParaRPr>
          </a:p>
          <a:p>
            <a:r>
              <a:rPr lang="en-US" dirty="0" smtClean="0">
                <a:latin typeface="Arial" pitchFamily="34" charset="0"/>
                <a:cs typeface="Arial" pitchFamily="34" charset="0"/>
              </a:rPr>
              <a:t>Rare and unique plants supported by </a:t>
            </a:r>
            <a:r>
              <a:rPr lang="en-US" dirty="0" smtClean="0">
                <a:latin typeface="Arial" pitchFamily="34" charset="0"/>
                <a:cs typeface="Arial" pitchFamily="34" charset="0"/>
              </a:rPr>
              <a:t>wetlands in the watershed</a:t>
            </a:r>
            <a:endParaRPr lang="en-US" dirty="0" smtClean="0">
              <a:latin typeface="Arial" pitchFamily="34" charset="0"/>
              <a:cs typeface="Arial" pitchFamily="34" charset="0"/>
            </a:endParaRPr>
          </a:p>
          <a:p>
            <a:pPr lvl="1"/>
            <a:r>
              <a:rPr lang="en-US" dirty="0" smtClean="0">
                <a:latin typeface="Arial" pitchFamily="34" charset="0"/>
                <a:cs typeface="Arial" pitchFamily="34" charset="0"/>
              </a:rPr>
              <a:t>Serpentine </a:t>
            </a:r>
            <a:r>
              <a:rPr lang="en-US" i="1" dirty="0" err="1" smtClean="0">
                <a:latin typeface="Arial" pitchFamily="34" charset="0"/>
                <a:cs typeface="Arial" pitchFamily="34" charset="0"/>
              </a:rPr>
              <a:t>Darlingtonia</a:t>
            </a:r>
            <a:endParaRPr lang="en-US" dirty="0"/>
          </a:p>
        </p:txBody>
      </p:sp>
      <p:sp>
        <p:nvSpPr>
          <p:cNvPr id="4" name="Slide Number Placeholder 3"/>
          <p:cNvSpPr>
            <a:spLocks noGrp="1"/>
          </p:cNvSpPr>
          <p:nvPr>
            <p:ph type="sldNum" sz="quarter" idx="10"/>
          </p:nvPr>
        </p:nvSpPr>
        <p:spPr/>
        <p:txBody>
          <a:bodyPr/>
          <a:lstStyle/>
          <a:p>
            <a:fld id="{624A9087-3236-413F-B8A4-FABC6850F1B5}"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effect of the proposed rule</a:t>
            </a:r>
            <a:r>
              <a:rPr lang="en-US" baseline="0" dirty="0" smtClean="0"/>
              <a:t> amendments would be to prohibit the lowering or degradation of water quality and ecological integrity.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24A9087-3236-413F-B8A4-FABC6850F1B5}"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Based on information from the petition and from public comment,</a:t>
            </a:r>
            <a:r>
              <a:rPr lang="en-US" baseline="0" dirty="0" smtClean="0"/>
              <a:t> DEQ has identified these parties as potentially affected by the ORW designation.</a:t>
            </a:r>
          </a:p>
          <a:p>
            <a:endParaRPr lang="en-US" baseline="0" dirty="0" smtClean="0"/>
          </a:p>
          <a:p>
            <a:r>
              <a:rPr lang="en-US" b="1" i="1" baseline="0" dirty="0" smtClean="0"/>
              <a:t>slide</a:t>
            </a:r>
            <a:endParaRPr lang="en-US" b="1" i="1" dirty="0"/>
          </a:p>
        </p:txBody>
      </p:sp>
      <p:sp>
        <p:nvSpPr>
          <p:cNvPr id="4" name="Slide Number Placeholder 3"/>
          <p:cNvSpPr>
            <a:spLocks noGrp="1"/>
          </p:cNvSpPr>
          <p:nvPr>
            <p:ph type="sldNum" sz="quarter" idx="10"/>
          </p:nvPr>
        </p:nvSpPr>
        <p:spPr/>
        <p:txBody>
          <a:bodyPr/>
          <a:lstStyle/>
          <a:p>
            <a:fld id="{624A9087-3236-413F-B8A4-FABC6850F1B5}"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i="1" dirty="0" smtClean="0"/>
              <a:t>slide</a:t>
            </a:r>
          </a:p>
          <a:p>
            <a:pPr lvl="0"/>
            <a:endParaRPr lang="en-US" dirty="0" smtClean="0"/>
          </a:p>
          <a:p>
            <a:pPr lvl="0"/>
            <a:r>
              <a:rPr lang="en-US" dirty="0" smtClean="0"/>
              <a:t>Common</a:t>
            </a:r>
            <a:r>
              <a:rPr lang="en-US" baseline="0" dirty="0" smtClean="0"/>
              <a:t> </a:t>
            </a:r>
            <a:r>
              <a:rPr lang="en-US" baseline="0" dirty="0" smtClean="0"/>
              <a:t>school trust: </a:t>
            </a:r>
            <a:r>
              <a:rPr lang="en-US" dirty="0" smtClean="0"/>
              <a:t>555 acre parcel on tributary</a:t>
            </a:r>
          </a:p>
          <a:p>
            <a:pPr lvl="0"/>
            <a:r>
              <a:rPr lang="en-US" dirty="0" smtClean="0"/>
              <a:t>On border with </a:t>
            </a:r>
            <a:r>
              <a:rPr lang="en-US" dirty="0" smtClean="0"/>
              <a:t>CA</a:t>
            </a:r>
          </a:p>
          <a:p>
            <a:pPr lvl="0"/>
            <a:r>
              <a:rPr lang="en-US" dirty="0" smtClean="0"/>
              <a:t>There</a:t>
            </a:r>
            <a:r>
              <a:rPr lang="en-US" baseline="0" dirty="0" smtClean="0"/>
              <a:t> does not appear to be revenue generating activity occurring on these lands at this time.</a:t>
            </a:r>
            <a:endParaRPr lang="en-US" dirty="0" smtClean="0"/>
          </a:p>
          <a:p>
            <a:pPr lvl="0"/>
            <a:endParaRPr lang="en-US" dirty="0" smtClean="0"/>
          </a:p>
          <a:p>
            <a:pPr lvl="0"/>
            <a:r>
              <a:rPr lang="en-US" dirty="0" smtClean="0"/>
              <a:t>Option – could be to not include this tributary</a:t>
            </a:r>
          </a:p>
          <a:p>
            <a:pPr lvl="0"/>
            <a:endParaRPr lang="en-US" dirty="0"/>
          </a:p>
        </p:txBody>
      </p:sp>
      <p:sp>
        <p:nvSpPr>
          <p:cNvPr id="4" name="Slide Number Placeholder 3"/>
          <p:cNvSpPr>
            <a:spLocks noGrp="1"/>
          </p:cNvSpPr>
          <p:nvPr>
            <p:ph type="sldNum" sz="quarter" idx="10"/>
          </p:nvPr>
        </p:nvSpPr>
        <p:spPr/>
        <p:txBody>
          <a:bodyPr/>
          <a:lstStyle/>
          <a:p>
            <a:fld id="{624A9087-3236-413F-B8A4-FABC6850F1B5}"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reviewing the petition, the agency shall</a:t>
            </a:r>
            <a:r>
              <a:rPr lang="en-US" baseline="0" dirty="0" smtClean="0"/>
              <a:t> </a:t>
            </a:r>
            <a:r>
              <a:rPr lang="en-US" dirty="0" smtClean="0"/>
              <a:t>consider</a:t>
            </a:r>
            <a:r>
              <a:rPr lang="en-US" baseline="0" dirty="0" smtClean="0"/>
              <a:t> several items, which I will go through now. </a:t>
            </a:r>
          </a:p>
          <a:p>
            <a:endParaRPr lang="en-US" baseline="0" dirty="0" smtClean="0"/>
          </a:p>
          <a:p>
            <a:r>
              <a:rPr lang="en-US" baseline="0" dirty="0" smtClean="0"/>
              <a:t>For any proposed amendment or repeal of an existing rule:</a:t>
            </a:r>
          </a:p>
          <a:p>
            <a:r>
              <a:rPr lang="en-US" baseline="0" dirty="0" smtClean="0"/>
              <a:t>“options for achieving the existing rule’s substantive goals while reducing the negative economic impact on businesses” </a:t>
            </a:r>
            <a:r>
              <a:rPr lang="en-US" dirty="0" smtClean="0"/>
              <a:t> </a:t>
            </a:r>
          </a:p>
          <a:p>
            <a:endParaRPr lang="en-US" dirty="0" smtClean="0"/>
          </a:p>
          <a:p>
            <a:r>
              <a:rPr lang="en-US" dirty="0" smtClean="0"/>
              <a:t>Potential impacts to businesses </a:t>
            </a:r>
            <a:r>
              <a:rPr lang="en-US" baseline="0" dirty="0" smtClean="0"/>
              <a:t>could include…</a:t>
            </a:r>
            <a:r>
              <a:rPr lang="en-US" b="1" i="1" baseline="0" dirty="0" smtClean="0"/>
              <a:t>slide</a:t>
            </a:r>
            <a:endParaRPr lang="en-US" b="1" i="1" dirty="0" smtClean="0"/>
          </a:p>
          <a:p>
            <a:endParaRPr lang="en-US" dirty="0" smtClean="0"/>
          </a:p>
          <a:p>
            <a:r>
              <a:rPr lang="en-US" dirty="0" smtClean="0"/>
              <a:t>Information so far indicates:</a:t>
            </a:r>
          </a:p>
          <a:p>
            <a:pPr>
              <a:buFont typeface="Arial" pitchFamily="34" charset="0"/>
              <a:buChar char="•"/>
            </a:pPr>
            <a:r>
              <a:rPr lang="en-US" dirty="0" smtClean="0"/>
              <a:t>no grazing on the USFS lands, it is not allowed in the W&amp;S River area; Not</a:t>
            </a:r>
            <a:r>
              <a:rPr lang="en-US" baseline="0" dirty="0" smtClean="0"/>
              <a:t> </a:t>
            </a:r>
            <a:r>
              <a:rPr lang="en-US" baseline="0" dirty="0" smtClean="0"/>
              <a:t>certain about BLM </a:t>
            </a:r>
            <a:r>
              <a:rPr lang="en-US" baseline="0" dirty="0" smtClean="0"/>
              <a:t>lands, </a:t>
            </a:r>
          </a:p>
          <a:p>
            <a:pPr>
              <a:buFont typeface="Arial" pitchFamily="34" charset="0"/>
              <a:buChar char="•"/>
            </a:pPr>
            <a:r>
              <a:rPr lang="en-US" baseline="0" dirty="0" smtClean="0"/>
              <a:t>2 </a:t>
            </a:r>
            <a:r>
              <a:rPr lang="en-US" baseline="0" dirty="0" smtClean="0"/>
              <a:t>permit applications for suction dredge gold </a:t>
            </a:r>
            <a:r>
              <a:rPr lang="en-US" baseline="0" dirty="0" smtClean="0"/>
              <a:t>mining</a:t>
            </a:r>
          </a:p>
          <a:p>
            <a:pPr>
              <a:buFont typeface="Arial" pitchFamily="34" charset="0"/>
              <a:buChar char="•"/>
            </a:pPr>
            <a:r>
              <a:rPr lang="en-US" baseline="0" dirty="0" smtClean="0"/>
              <a:t>3 mining claims in the area, only 1 within the watershed, for exploratory drilling, on hold due pending outcome of mineral withdrawal</a:t>
            </a:r>
          </a:p>
          <a:p>
            <a:pPr>
              <a:buFont typeface="Arial" pitchFamily="34" charset="0"/>
              <a:buChar char="•"/>
            </a:pPr>
            <a:endParaRPr lang="en-US" baseline="0" dirty="0" smtClean="0"/>
          </a:p>
          <a:p>
            <a:pPr>
              <a:buFont typeface="Arial" pitchFamily="34" charset="0"/>
              <a:buNone/>
            </a:pPr>
            <a:r>
              <a:rPr lang="en-US" baseline="0" dirty="0" smtClean="0"/>
              <a:t>If the rulemaking process moves forward, DEQ will obtain more information so we fully understand the current and potential future activities that could occur on these lands</a:t>
            </a:r>
          </a:p>
          <a:p>
            <a:pPr>
              <a:buFont typeface="Arial" pitchFamily="34" charset="0"/>
              <a:buNone/>
            </a:pPr>
            <a:endParaRPr lang="en-US" baseline="0" dirty="0" smtClean="0"/>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624A9087-3236-413F-B8A4-FABC6850F1B5}"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required consideration is the continued need for the existing rule</a:t>
            </a:r>
            <a:endParaRPr lang="en-US" dirty="0"/>
          </a:p>
        </p:txBody>
      </p:sp>
      <p:sp>
        <p:nvSpPr>
          <p:cNvPr id="4" name="Slide Number Placeholder 3"/>
          <p:cNvSpPr>
            <a:spLocks noGrp="1"/>
          </p:cNvSpPr>
          <p:nvPr>
            <p:ph type="sldNum" sz="quarter" idx="10"/>
          </p:nvPr>
        </p:nvSpPr>
        <p:spPr/>
        <p:txBody>
          <a:bodyPr/>
          <a:lstStyle/>
          <a:p>
            <a:fld id="{624A9087-3236-413F-B8A4-FABC6850F1B5}"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Additional considerations</a:t>
            </a:r>
            <a:r>
              <a:rPr lang="en-US" baseline="0" dirty="0" smtClean="0"/>
              <a:t> include:  </a:t>
            </a:r>
            <a:r>
              <a:rPr lang="en-US" b="1" i="1" baseline="0" dirty="0" smtClean="0"/>
              <a:t>slide</a:t>
            </a:r>
            <a:endParaRPr lang="en-US" b="1" i="1" dirty="0" smtClean="0"/>
          </a:p>
          <a:p>
            <a:r>
              <a:rPr lang="en-US" dirty="0" smtClean="0"/>
              <a:t>- Complexity of the rule</a:t>
            </a:r>
          </a:p>
          <a:p>
            <a:pPr>
              <a:buFontTx/>
              <a:buChar char="-"/>
            </a:pPr>
            <a:r>
              <a:rPr lang="en-US" dirty="0" smtClean="0"/>
              <a:t>Extent to which the rule overlaps, duplicates or conflicts</a:t>
            </a:r>
            <a:r>
              <a:rPr lang="en-US" baseline="0" dirty="0" smtClean="0"/>
              <a:t> with other state and federal regulations</a:t>
            </a:r>
          </a:p>
          <a:p>
            <a:pPr>
              <a:buFontTx/>
              <a:buChar char="-"/>
            </a:pPr>
            <a:endParaRPr lang="en-US" baseline="0" dirty="0" smtClean="0"/>
          </a:p>
          <a:p>
            <a:pPr>
              <a:buFontTx/>
              <a:buChar char="-"/>
            </a:pPr>
            <a:r>
              <a:rPr lang="en-US" baseline="0" dirty="0" smtClean="0"/>
              <a:t>A couple other items addressed in the staff report</a:t>
            </a:r>
          </a:p>
          <a:p>
            <a:pPr>
              <a:buFontTx/>
              <a:buChar char="-"/>
            </a:pPr>
            <a:endParaRPr lang="en-US" baseline="0" dirty="0" smtClean="0"/>
          </a:p>
        </p:txBody>
      </p:sp>
      <p:sp>
        <p:nvSpPr>
          <p:cNvPr id="4" name="Slide Number Placeholder 3"/>
          <p:cNvSpPr>
            <a:spLocks noGrp="1"/>
          </p:cNvSpPr>
          <p:nvPr>
            <p:ph type="sldNum" sz="quarter" idx="10"/>
          </p:nvPr>
        </p:nvSpPr>
        <p:spPr/>
        <p:txBody>
          <a:bodyPr/>
          <a:lstStyle/>
          <a:p>
            <a:fld id="{624A9087-3236-413F-B8A4-FABC6850F1B5}"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b="1" i="1" dirty="0" smtClean="0"/>
              <a:t>slide</a:t>
            </a:r>
          </a:p>
          <a:p>
            <a:pPr defTabSz="931774">
              <a:defRPr/>
            </a:pPr>
            <a:endParaRPr lang="en-US" dirty="0" smtClean="0"/>
          </a:p>
          <a:p>
            <a:pPr defTabSz="931774">
              <a:defRPr/>
            </a:pPr>
            <a:r>
              <a:rPr lang="en-US" dirty="0" smtClean="0"/>
              <a:t>According to the administrative rules for petitions, you have 90 days,</a:t>
            </a:r>
            <a:r>
              <a:rPr lang="en-US" baseline="0" dirty="0" smtClean="0"/>
              <a:t> which would be May 22.</a:t>
            </a:r>
          </a:p>
          <a:p>
            <a:pPr defTabSz="931774">
              <a:defRPr/>
            </a:pPr>
            <a:endParaRPr lang="en-US" baseline="0" dirty="0" smtClean="0"/>
          </a:p>
          <a:p>
            <a:pPr defTabSz="931774">
              <a:defRPr/>
            </a:pPr>
            <a:r>
              <a:rPr lang="en-US" baseline="0" dirty="0" smtClean="0"/>
              <a:t>The options for your decision on the petition are:…</a:t>
            </a:r>
            <a:r>
              <a:rPr lang="en-US" b="1" i="1" baseline="0" dirty="0" smtClean="0"/>
              <a:t>slide </a:t>
            </a:r>
            <a:endParaRPr lang="en-US" b="1" i="1" dirty="0" smtClean="0"/>
          </a:p>
          <a:p>
            <a:pPr defTabSz="931774">
              <a:defRPr/>
            </a:pPr>
            <a:endParaRPr lang="en-US" dirty="0" smtClean="0"/>
          </a:p>
          <a:p>
            <a:pPr defTabSz="931774">
              <a:defRPr/>
            </a:pPr>
            <a:r>
              <a:rPr lang="en-US" dirty="0" smtClean="0"/>
              <a:t>The action </a:t>
            </a:r>
            <a:r>
              <a:rPr lang="en-US" dirty="0" smtClean="0"/>
              <a:t>recommended </a:t>
            </a:r>
            <a:r>
              <a:rPr lang="en-US" dirty="0" smtClean="0"/>
              <a:t>at this time is to initiate rulemaking proceedings on the rule amendments proposed by the petition.  If the EQC directs DEQ to conduct rulemaking, this</a:t>
            </a:r>
            <a:r>
              <a:rPr lang="en-US" baseline="0" dirty="0" smtClean="0"/>
              <a:t> </a:t>
            </a:r>
            <a:r>
              <a:rPr lang="en-US" dirty="0" smtClean="0"/>
              <a:t>does not </a:t>
            </a:r>
            <a:r>
              <a:rPr lang="en-US" dirty="0" smtClean="0"/>
              <a:t>pre-suppose</a:t>
            </a:r>
            <a:r>
              <a:rPr lang="en-US" baseline="0" dirty="0" smtClean="0"/>
              <a:t> </a:t>
            </a:r>
            <a:r>
              <a:rPr lang="en-US" baseline="0" dirty="0" smtClean="0"/>
              <a:t>the outcome of the rulemaking process.  During the rulemaking process, there will be an opportunity for the public to comment on the proposed rule language.  Ultimately, the EQC could adopt decide not to adopt the rule or to adopt revised rule language.</a:t>
            </a:r>
            <a:endParaRPr lang="en-US" dirty="0" smtClean="0"/>
          </a:p>
          <a:p>
            <a:endParaRPr lang="en-US" dirty="0"/>
          </a:p>
        </p:txBody>
      </p:sp>
      <p:sp>
        <p:nvSpPr>
          <p:cNvPr id="4" name="Slide Number Placeholder 3"/>
          <p:cNvSpPr>
            <a:spLocks noGrp="1"/>
          </p:cNvSpPr>
          <p:nvPr>
            <p:ph type="sldNum" sz="quarter" idx="10"/>
          </p:nvPr>
        </p:nvSpPr>
        <p:spPr/>
        <p:txBody>
          <a:bodyPr/>
          <a:lstStyle/>
          <a:p>
            <a:fld id="{624A9087-3236-413F-B8A4-FABC6850F1B5}"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r>
              <a:rPr lang="en-US" baseline="0" dirty="0" smtClean="0"/>
              <a:t>And finally – the agency shall consider the nature of comments from the public</a:t>
            </a:r>
          </a:p>
          <a:p>
            <a:pPr defTabSz="931774"/>
            <a:endParaRPr lang="en-US" baseline="0" dirty="0" smtClean="0"/>
          </a:p>
          <a:p>
            <a:pPr defTabSz="931774"/>
            <a:r>
              <a:rPr lang="en-US" baseline="0" dirty="0" smtClean="0"/>
              <a:t>DEQ summarized in the staff report the comment received as of April 1</a:t>
            </a:r>
            <a:r>
              <a:rPr lang="en-US" baseline="30000" dirty="0" smtClean="0"/>
              <a:t>st</a:t>
            </a:r>
            <a:r>
              <a:rPr lang="en-US" baseline="0" dirty="0" smtClean="0"/>
              <a:t>. </a:t>
            </a:r>
          </a:p>
          <a:p>
            <a:pPr defTabSz="931774">
              <a:buFont typeface="Arial" pitchFamily="34" charset="0"/>
              <a:buChar char="•"/>
            </a:pPr>
            <a:r>
              <a:rPr lang="en-US" baseline="0" dirty="0" smtClean="0"/>
              <a:t>52 supporting rulemaking</a:t>
            </a:r>
          </a:p>
          <a:p>
            <a:pPr defTabSz="931774">
              <a:buFont typeface="Arial" pitchFamily="34" charset="0"/>
              <a:buChar char="•"/>
            </a:pPr>
            <a:r>
              <a:rPr lang="en-US" baseline="0" dirty="0" smtClean="0"/>
              <a:t>7 supporting denial</a:t>
            </a:r>
          </a:p>
          <a:p>
            <a:pPr defTabSz="931774"/>
            <a:endParaRPr lang="en-US" baseline="0" dirty="0" smtClean="0"/>
          </a:p>
          <a:p>
            <a:pPr defTabSz="931774"/>
            <a:r>
              <a:rPr lang="en-US" baseline="0" dirty="0" smtClean="0"/>
              <a:t>Since then, we have received many more comments.  This slide reflects the approximate count as of this morning.</a:t>
            </a:r>
          </a:p>
          <a:p>
            <a:pPr defTabSz="931774"/>
            <a:endParaRPr lang="en-US" dirty="0" smtClean="0"/>
          </a:p>
          <a:p>
            <a:endParaRPr lang="en-US" dirty="0"/>
          </a:p>
        </p:txBody>
      </p:sp>
      <p:sp>
        <p:nvSpPr>
          <p:cNvPr id="4" name="Slide Number Placeholder 3"/>
          <p:cNvSpPr>
            <a:spLocks noGrp="1"/>
          </p:cNvSpPr>
          <p:nvPr>
            <p:ph type="sldNum" sz="quarter" idx="10"/>
          </p:nvPr>
        </p:nvSpPr>
        <p:spPr/>
        <p:txBody>
          <a:bodyPr/>
          <a:lstStyle/>
          <a:p>
            <a:fld id="{624A9087-3236-413F-B8A4-FABC6850F1B5}"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A9087-3236-413F-B8A4-FABC6850F1B5}" type="slidenum">
              <a:rPr lang="en-US" smtClean="0"/>
              <a:pPr/>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would now like to highlight </a:t>
            </a:r>
            <a:r>
              <a:rPr lang="en-US" baseline="0" dirty="0" smtClean="0"/>
              <a:t>a couple of the policy issues to consider in your decision-making that relate to the comment received.</a:t>
            </a:r>
          </a:p>
          <a:p>
            <a:endParaRPr lang="en-US" baseline="0" dirty="0" smtClean="0"/>
          </a:p>
          <a:p>
            <a:r>
              <a:rPr lang="en-US" baseline="0" dirty="0" smtClean="0"/>
              <a:t>First …</a:t>
            </a:r>
            <a:r>
              <a:rPr lang="en-US" b="1" i="1" baseline="0" dirty="0" smtClean="0"/>
              <a:t>slide</a:t>
            </a:r>
          </a:p>
          <a:p>
            <a:r>
              <a:rPr lang="en-US" baseline="0" dirty="0" smtClean="0"/>
              <a:t>The ORW policy has been in our rules for more than 20 years and we have not yet designated an ORW in the state.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24A9087-3236-413F-B8A4-FABC6850F1B5}" type="slidenum">
              <a:rPr lang="en-US" smtClean="0"/>
              <a:pPr/>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Is the ORW designation needed?</a:t>
            </a:r>
          </a:p>
          <a:p>
            <a:endParaRPr lang="en-US" dirty="0" smtClean="0"/>
          </a:p>
          <a:p>
            <a:r>
              <a:rPr lang="en-US" dirty="0" smtClean="0"/>
              <a:t>CWA objectives:</a:t>
            </a:r>
            <a:r>
              <a:rPr lang="en-US" baseline="0" dirty="0" smtClean="0"/>
              <a:t>  protect chemical, physical and biological integrity of the state’s waters; </a:t>
            </a:r>
          </a:p>
          <a:p>
            <a:r>
              <a:rPr lang="en-US" baseline="0" dirty="0" smtClean="0"/>
              <a:t>ensure waters are “fishable swimmable” </a:t>
            </a:r>
            <a:endParaRPr lang="en-US" dirty="0"/>
          </a:p>
        </p:txBody>
      </p:sp>
      <p:sp>
        <p:nvSpPr>
          <p:cNvPr id="4" name="Slide Number Placeholder 3"/>
          <p:cNvSpPr>
            <a:spLocks noGrp="1"/>
          </p:cNvSpPr>
          <p:nvPr>
            <p:ph type="sldNum" sz="quarter" idx="10"/>
          </p:nvPr>
        </p:nvSpPr>
        <p:spPr/>
        <p:txBody>
          <a:bodyPr/>
          <a:lstStyle/>
          <a:p>
            <a:fld id="{624A9087-3236-413F-B8A4-FABC6850F1B5}" type="slidenum">
              <a:rPr lang="en-US" smtClean="0"/>
              <a:pPr/>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Based</a:t>
            </a:r>
            <a:r>
              <a:rPr lang="en-US" baseline="0" dirty="0" smtClean="0"/>
              <a:t> on information DEQ has </a:t>
            </a:r>
            <a:r>
              <a:rPr lang="en-US" baseline="0" dirty="0" smtClean="0"/>
              <a:t>to date…</a:t>
            </a:r>
          </a:p>
          <a:p>
            <a:endParaRPr lang="en-US" baseline="0" dirty="0" smtClean="0"/>
          </a:p>
          <a:p>
            <a:r>
              <a:rPr lang="en-US" baseline="0" dirty="0" smtClean="0"/>
              <a:t>Racquel </a:t>
            </a:r>
            <a:r>
              <a:rPr lang="en-US" baseline="0" dirty="0" err="1" smtClean="0"/>
              <a:t>Rancier</a:t>
            </a:r>
            <a:r>
              <a:rPr lang="en-US" baseline="0" dirty="0" smtClean="0"/>
              <a:t>, WRD</a:t>
            </a:r>
          </a:p>
          <a:p>
            <a:r>
              <a:rPr lang="en-US" baseline="0" dirty="0" smtClean="0"/>
              <a:t>- Agencies will coordinate and look into ways to potentially align the public processes </a:t>
            </a:r>
            <a:endParaRPr lang="en-US" dirty="0"/>
          </a:p>
        </p:txBody>
      </p:sp>
      <p:sp>
        <p:nvSpPr>
          <p:cNvPr id="4" name="Slide Number Placeholder 3"/>
          <p:cNvSpPr>
            <a:spLocks noGrp="1"/>
          </p:cNvSpPr>
          <p:nvPr>
            <p:ph type="sldNum" sz="quarter" idx="10"/>
          </p:nvPr>
        </p:nvSpPr>
        <p:spPr/>
        <p:txBody>
          <a:bodyPr/>
          <a:lstStyle/>
          <a:p>
            <a:fld id="{624A9087-3236-413F-B8A4-FABC6850F1B5}" type="slidenum">
              <a:rPr lang="en-US" smtClean="0"/>
              <a:pPr/>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A9087-3236-413F-B8A4-FABC6850F1B5}"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a:p>
            <a:r>
              <a:rPr lang="en-US" dirty="0" smtClean="0"/>
              <a:t>ORW Policy:  OAR 340-041-0004(8)</a:t>
            </a:r>
          </a:p>
          <a:p>
            <a:r>
              <a:rPr lang="en-US" dirty="0" smtClean="0"/>
              <a:t>SC Basin</a:t>
            </a:r>
            <a:r>
              <a:rPr lang="en-US" baseline="0" dirty="0" smtClean="0"/>
              <a:t> criteria:  OAR 340-041-0305</a:t>
            </a:r>
            <a:endParaRPr lang="en-US" dirty="0" smtClean="0"/>
          </a:p>
          <a:p>
            <a:endParaRPr lang="en-US" dirty="0"/>
          </a:p>
        </p:txBody>
      </p:sp>
      <p:sp>
        <p:nvSpPr>
          <p:cNvPr id="4" name="Slide Number Placeholder 3"/>
          <p:cNvSpPr>
            <a:spLocks noGrp="1"/>
          </p:cNvSpPr>
          <p:nvPr>
            <p:ph type="sldNum" sz="quarter" idx="10"/>
          </p:nvPr>
        </p:nvSpPr>
        <p:spPr/>
        <p:txBody>
          <a:bodyPr/>
          <a:lstStyle/>
          <a:p>
            <a:fld id="{624A9087-3236-413F-B8A4-FABC6850F1B5}"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t>Map shows:</a:t>
            </a:r>
          </a:p>
          <a:p>
            <a:endParaRPr lang="en-US" sz="1400" dirty="0" smtClean="0"/>
          </a:p>
          <a:p>
            <a:pPr>
              <a:buFont typeface="Arial" pitchFamily="34" charset="0"/>
              <a:buChar char="•"/>
            </a:pPr>
            <a:r>
              <a:rPr lang="en-US" sz="1400" dirty="0" smtClean="0"/>
              <a:t> NF Smith River – wild and scenic river – 13 miles in OR, designated in 1988</a:t>
            </a:r>
          </a:p>
          <a:p>
            <a:pPr>
              <a:buFont typeface="Arial" pitchFamily="34" charset="0"/>
              <a:buChar char="•"/>
            </a:pPr>
            <a:r>
              <a:rPr lang="en-US" sz="1400" dirty="0" smtClean="0"/>
              <a:t> Ownership:  USFS, BLM and State land ownership (555 acres)</a:t>
            </a:r>
          </a:p>
          <a:p>
            <a:pPr>
              <a:buFont typeface="Arial" pitchFamily="34" charset="0"/>
              <a:buChar char="•"/>
            </a:pPr>
            <a:r>
              <a:rPr lang="en-US" sz="1400" dirty="0" smtClean="0"/>
              <a:t> Wilderness and roadless areas</a:t>
            </a:r>
          </a:p>
          <a:p>
            <a:endParaRPr lang="en-US" dirty="0" smtClean="0"/>
          </a:p>
          <a:p>
            <a:endParaRPr lang="en-US" dirty="0" smtClean="0"/>
          </a:p>
          <a:p>
            <a:r>
              <a:rPr lang="en-US" dirty="0" smtClean="0"/>
              <a:t>According to USFS, 84% of the land</a:t>
            </a:r>
            <a:r>
              <a:rPr lang="en-US" baseline="0" dirty="0" smtClean="0"/>
              <a:t> in the watershed is USFS and 16% is BLM</a:t>
            </a:r>
          </a:p>
          <a:p>
            <a:r>
              <a:rPr lang="en-US" baseline="0" dirty="0" smtClean="0"/>
              <a:t>Of the land on the RRS NF, 98% is federal, 1% state and 1% private</a:t>
            </a:r>
            <a:endParaRPr lang="en-US" dirty="0"/>
          </a:p>
        </p:txBody>
      </p:sp>
      <p:sp>
        <p:nvSpPr>
          <p:cNvPr id="4" name="Slide Number Placeholder 3"/>
          <p:cNvSpPr>
            <a:spLocks noGrp="1"/>
          </p:cNvSpPr>
          <p:nvPr>
            <p:ph type="sldNum" sz="quarter" idx="10"/>
          </p:nvPr>
        </p:nvSpPr>
        <p:spPr/>
        <p:txBody>
          <a:bodyPr/>
          <a:lstStyle/>
          <a:p>
            <a:fld id="{624A9087-3236-413F-B8A4-FABC6850F1B5}"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Shows extension of basin into N. CA</a:t>
            </a:r>
          </a:p>
          <a:p>
            <a:r>
              <a:rPr lang="en-US" dirty="0" smtClean="0"/>
              <a:t>Coho critical habitat</a:t>
            </a:r>
          </a:p>
          <a:p>
            <a:r>
              <a:rPr lang="en-US" dirty="0" smtClean="0"/>
              <a:t>W&amp;S</a:t>
            </a:r>
            <a:r>
              <a:rPr lang="en-US" baseline="0" dirty="0" smtClean="0"/>
              <a:t> river</a:t>
            </a:r>
          </a:p>
          <a:p>
            <a:r>
              <a:rPr lang="en-US" baseline="0" dirty="0" smtClean="0"/>
              <a:t>Wilderness area</a:t>
            </a:r>
          </a:p>
          <a:p>
            <a:r>
              <a:rPr lang="en-US" baseline="0" dirty="0" smtClean="0"/>
              <a:t>State land</a:t>
            </a:r>
          </a:p>
          <a:p>
            <a:r>
              <a:rPr lang="en-US" baseline="0" dirty="0" smtClean="0"/>
              <a:t>Proposed mineral entry withdrawal area</a:t>
            </a:r>
            <a:endParaRPr lang="en-US" dirty="0"/>
          </a:p>
        </p:txBody>
      </p:sp>
      <p:sp>
        <p:nvSpPr>
          <p:cNvPr id="4" name="Slide Number Placeholder 3"/>
          <p:cNvSpPr>
            <a:spLocks noGrp="1"/>
          </p:cNvSpPr>
          <p:nvPr>
            <p:ph type="sldNum" sz="quarter" idx="10"/>
          </p:nvPr>
        </p:nvSpPr>
        <p:spPr/>
        <p:txBody>
          <a:bodyPr/>
          <a:lstStyle/>
          <a:p>
            <a:fld id="{624A9087-3236-413F-B8A4-FABC6850F1B5}"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The proposed rule amendments include </a:t>
            </a:r>
            <a:r>
              <a:rPr lang="en-US" baseline="0" dirty="0" smtClean="0"/>
              <a:t>a policy to maintain and protect the existing water quality, ecological values and beneficial uses.</a:t>
            </a:r>
            <a:endParaRPr lang="en-US" baseline="0" dirty="0" smtClean="0"/>
          </a:p>
          <a:p>
            <a:endParaRPr lang="en-US" baseline="0" dirty="0" smtClean="0"/>
          </a:p>
          <a:p>
            <a:r>
              <a:rPr lang="en-US" dirty="0" smtClean="0"/>
              <a:t>Prohibit</a:t>
            </a:r>
            <a:r>
              <a:rPr lang="en-US" baseline="0" dirty="0" smtClean="0"/>
              <a:t> activities that would degrade or lower water quality </a:t>
            </a:r>
            <a:endParaRPr lang="en-US" baseline="0" dirty="0" smtClean="0"/>
          </a:p>
          <a:p>
            <a:pPr lvl="1">
              <a:buFont typeface="Arial" pitchFamily="34" charset="0"/>
              <a:buChar char="•"/>
            </a:pPr>
            <a:r>
              <a:rPr lang="en-US" b="1" i="1" baseline="0" dirty="0" smtClean="0"/>
              <a:t> slide</a:t>
            </a:r>
            <a:endParaRPr lang="en-US" b="1" i="1" baseline="0" dirty="0" smtClean="0"/>
          </a:p>
          <a:p>
            <a:pPr lvl="1">
              <a:buFont typeface="Arial" pitchFamily="34" charset="0"/>
              <a:buChar char="•"/>
            </a:pPr>
            <a:r>
              <a:rPr lang="en-US" baseline="0" dirty="0" smtClean="0"/>
              <a:t> subjective, yes</a:t>
            </a:r>
          </a:p>
          <a:p>
            <a:pPr lvl="1">
              <a:buFont typeface="Arial" pitchFamily="34" charset="0"/>
              <a:buChar char="•"/>
            </a:pPr>
            <a:r>
              <a:rPr lang="en-US" baseline="0" dirty="0" smtClean="0"/>
              <a:t> kayaking, hiking, trail maintenance likely could be done in a manner that would </a:t>
            </a:r>
            <a:r>
              <a:rPr lang="en-US" baseline="0" dirty="0" smtClean="0"/>
              <a:t>not degrade </a:t>
            </a:r>
            <a:r>
              <a:rPr lang="en-US" baseline="0" dirty="0" err="1" smtClean="0"/>
              <a:t>wq</a:t>
            </a:r>
            <a:endParaRPr lang="en-US" baseline="0" dirty="0" smtClean="0"/>
          </a:p>
          <a:p>
            <a:endParaRPr lang="en-US" dirty="0" smtClean="0"/>
          </a:p>
          <a:p>
            <a:r>
              <a:rPr lang="en-US" dirty="0" smtClean="0"/>
              <a:t>Exceptions: </a:t>
            </a:r>
            <a:r>
              <a:rPr lang="en-US" dirty="0" smtClean="0"/>
              <a:t>example wildfires – fight fire, restore after fire</a:t>
            </a:r>
          </a:p>
          <a:p>
            <a:endParaRPr lang="en-US" dirty="0" smtClean="0"/>
          </a:p>
        </p:txBody>
      </p:sp>
      <p:sp>
        <p:nvSpPr>
          <p:cNvPr id="4" name="Slide Number Placeholder 3"/>
          <p:cNvSpPr>
            <a:spLocks noGrp="1"/>
          </p:cNvSpPr>
          <p:nvPr>
            <p:ph type="sldNum" sz="quarter" idx="10"/>
          </p:nvPr>
        </p:nvSpPr>
        <p:spPr/>
        <p:txBody>
          <a:bodyPr/>
          <a:lstStyle/>
          <a:p>
            <a:fld id="{624A9087-3236-413F-B8A4-FABC6850F1B5}"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Before we move to DEQ’s evaluation of the petition, I’d like to give you a little background on rulemaking</a:t>
            </a:r>
            <a:r>
              <a:rPr lang="en-US" baseline="0" dirty="0" smtClean="0"/>
              <a:t> petitions and on the state’s outstanding resource water policy.</a:t>
            </a:r>
          </a:p>
          <a:p>
            <a:endParaRPr lang="en-US" baseline="0" dirty="0" smtClean="0"/>
          </a:p>
          <a:p>
            <a:r>
              <a:rPr lang="en-US" b="1" i="1" baseline="0" dirty="0" smtClean="0"/>
              <a:t>Slide</a:t>
            </a:r>
          </a:p>
          <a:p>
            <a:endParaRPr lang="en-US" baseline="0" dirty="0" smtClean="0"/>
          </a:p>
          <a:p>
            <a:pPr defTabSz="931774">
              <a:defRPr/>
            </a:pPr>
            <a:r>
              <a:rPr lang="en-US" dirty="0" smtClean="0">
                <a:latin typeface="Arial" pitchFamily="34" charset="0"/>
                <a:cs typeface="Arial" pitchFamily="34" charset="0"/>
              </a:rPr>
              <a:t>Must invite public comment before denying a petition; so we invited public comment</a:t>
            </a:r>
            <a:endParaRPr lang="en-US" baseline="0" dirty="0" smtClean="0"/>
          </a:p>
          <a:p>
            <a:endParaRPr lang="en-US" baseline="0" dirty="0" smtClean="0"/>
          </a:p>
          <a:p>
            <a:r>
              <a:rPr lang="en-US" baseline="0" dirty="0" smtClean="0"/>
              <a:t>Rulemaking process:  take public comment on rule amendments proposed in the petition, but agency can adopt the rules as proposed, adopt alternative language in response to public comment or ultimately decide not to adopt the rule</a:t>
            </a:r>
            <a:r>
              <a:rPr lang="en-US" baseline="0" dirty="0" smtClean="0"/>
              <a:t>.</a:t>
            </a:r>
          </a:p>
          <a:p>
            <a:endParaRPr lang="en-US" baseline="0" dirty="0" smtClean="0"/>
          </a:p>
          <a:p>
            <a:r>
              <a:rPr lang="en-US" dirty="0" smtClean="0"/>
              <a:t>[Petition requirements in OAR 137-001-0070 ]</a:t>
            </a:r>
            <a:endParaRPr lang="en-US" dirty="0"/>
          </a:p>
        </p:txBody>
      </p:sp>
      <p:sp>
        <p:nvSpPr>
          <p:cNvPr id="4" name="Slide Number Placeholder 3"/>
          <p:cNvSpPr>
            <a:spLocks noGrp="1"/>
          </p:cNvSpPr>
          <p:nvPr>
            <p:ph type="sldNum" sz="quarter" idx="10"/>
          </p:nvPr>
        </p:nvSpPr>
        <p:spPr/>
        <p:txBody>
          <a:bodyPr/>
          <a:lstStyle/>
          <a:p>
            <a:fld id="{624A9087-3236-413F-B8A4-FABC6850F1B5}"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Oregon’s ORW policy is contained within the antidegradation policy, which is required by federal regulation as a component of the state’s water quality standards.     [OAR 340-041-0004 (8)]</a:t>
            </a:r>
          </a:p>
          <a:p>
            <a:endParaRPr lang="en-US" dirty="0" smtClean="0"/>
          </a:p>
          <a:p>
            <a:r>
              <a:rPr lang="en-US" b="1" i="1" dirty="0" smtClean="0"/>
              <a:t>slide</a:t>
            </a:r>
          </a:p>
          <a:p>
            <a:endParaRPr lang="en-US" dirty="0" smtClean="0"/>
          </a:p>
          <a:p>
            <a:r>
              <a:rPr lang="en-US" dirty="0" smtClean="0"/>
              <a:t>[40CFR 131.12 (3) </a:t>
            </a:r>
            <a:r>
              <a:rPr lang="en-US" dirty="0" smtClean="0"/>
              <a:t>Where high quality waters constitute an outstanding National resource, such as waters of National and State parks and wildlife refuges and waters of exceptional recreational or ecological significance, that water quality shall be maintained and protected</a:t>
            </a:r>
            <a:r>
              <a:rPr lang="en-US" dirty="0" smtClean="0"/>
              <a:t>.]</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624A9087-3236-413F-B8A4-FABC6850F1B5}"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I’d like to </a:t>
            </a:r>
            <a:r>
              <a:rPr lang="en-US" dirty="0" smtClean="0"/>
              <a:t>share a summary of </a:t>
            </a:r>
            <a:r>
              <a:rPr lang="en-US" dirty="0" smtClean="0"/>
              <a:t>DEQ’s evaluation of the petition</a:t>
            </a:r>
            <a:r>
              <a:rPr lang="en-US" baseline="0" dirty="0" smtClean="0"/>
              <a:t> and whether it meets the administrative requirements for rulemaking petitions. </a:t>
            </a:r>
            <a:r>
              <a:rPr lang="en-US" baseline="0" dirty="0" smtClean="0"/>
              <a:t> More detail is provided in the staff report.  </a:t>
            </a:r>
          </a:p>
          <a:p>
            <a:r>
              <a:rPr lang="en-US" baseline="0" dirty="0" smtClean="0"/>
              <a:t> </a:t>
            </a:r>
            <a:endParaRPr lang="en-US" dirty="0" smtClean="0"/>
          </a:p>
          <a:p>
            <a:r>
              <a:rPr lang="en-US" dirty="0" smtClean="0"/>
              <a:t>Slide</a:t>
            </a:r>
          </a:p>
          <a:p>
            <a:endParaRPr lang="en-US" dirty="0" smtClean="0"/>
          </a:p>
          <a:p>
            <a:endParaRPr lang="en-US" baseline="0" dirty="0" smtClean="0"/>
          </a:p>
          <a:p>
            <a:r>
              <a:rPr lang="en-US" baseline="0" dirty="0" smtClean="0"/>
              <a:t>Then a brief overview of the required considerations</a:t>
            </a:r>
          </a:p>
          <a:p>
            <a:pPr defTabSz="931774"/>
            <a:endParaRPr lang="en-US" dirty="0" smtClean="0"/>
          </a:p>
          <a:p>
            <a:pPr defTabSz="931774"/>
            <a:r>
              <a:rPr lang="en-US" dirty="0" smtClean="0"/>
              <a:t>[Petition requirements in OAR 137-001-0070 ]</a:t>
            </a:r>
          </a:p>
          <a:p>
            <a:endParaRPr lang="en-US" baseline="0" dirty="0" smtClean="0"/>
          </a:p>
        </p:txBody>
      </p:sp>
      <p:sp>
        <p:nvSpPr>
          <p:cNvPr id="4" name="Slide Number Placeholder 3"/>
          <p:cNvSpPr>
            <a:spLocks noGrp="1"/>
          </p:cNvSpPr>
          <p:nvPr>
            <p:ph type="sldNum" sz="quarter" idx="10"/>
          </p:nvPr>
        </p:nvSpPr>
        <p:spPr/>
        <p:txBody>
          <a:bodyPr/>
          <a:lstStyle/>
          <a:p>
            <a:fld id="{624A9087-3236-413F-B8A4-FABC6850F1B5}"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BB5CC2-B96D-49CD-9E4F-360BD9FB9428}" type="datetime1">
              <a:rPr lang="en-US" smtClean="0"/>
              <a:pPr/>
              <a:t>4/20/2016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9E361-6CC3-4B93-8D02-0CA41470506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70DBFA-A24D-4345-8641-8255CFA11D7F}" type="datetime1">
              <a:rPr lang="en-US" smtClean="0"/>
              <a:pPr/>
              <a:t>4/20/2016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9E361-6CC3-4B93-8D02-0CA41470506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ED85A5-E6DB-4625-937B-1661C8E259F1}" type="datetime1">
              <a:rPr lang="en-US" smtClean="0"/>
              <a:pPr/>
              <a:t>4/20/2016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9E361-6CC3-4B93-8D02-0CA41470506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F00150-9984-4A3E-A096-E09BFFFEBCC8}" type="datetime1">
              <a:rPr lang="en-US" smtClean="0"/>
              <a:pPr/>
              <a:t>4/20/2016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9E361-6CC3-4B93-8D02-0CA41470506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D3B3D5-29F8-4743-833A-936A70D02ADC}" type="datetime1">
              <a:rPr lang="en-US" smtClean="0"/>
              <a:pPr/>
              <a:t>4/20/2016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9E361-6CC3-4B93-8D02-0CA41470506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179F8B-697D-4305-BD21-5775F677E47B}" type="datetime1">
              <a:rPr lang="en-US" smtClean="0"/>
              <a:pPr/>
              <a:t>4/20/2016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39E361-6CC3-4B93-8D02-0CA41470506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EDB836-D69D-4783-BE60-5F875F7AF539}" type="datetime1">
              <a:rPr lang="en-US" smtClean="0"/>
              <a:pPr/>
              <a:t>4/20/2016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39E361-6CC3-4B93-8D02-0CA41470506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5F4531-6974-4317-9B2C-2118CC9659D9}" type="datetime1">
              <a:rPr lang="en-US" smtClean="0"/>
              <a:pPr/>
              <a:t>4/20/2016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39E361-6CC3-4B93-8D02-0CA41470506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82424B-03A9-4E1B-9B34-5053892B85FC}" type="datetime1">
              <a:rPr lang="en-US" smtClean="0"/>
              <a:pPr/>
              <a:t>4/20/2016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39E361-6CC3-4B93-8D02-0CA41470506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F1524D-BB98-4CF8-BE69-9AF63A3A8D10}" type="datetime1">
              <a:rPr lang="en-US" smtClean="0"/>
              <a:pPr/>
              <a:t>4/20/2016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39E361-6CC3-4B93-8D02-0CA41470506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260350-19C2-4FCA-A04B-ABE13D21F0DC}" type="datetime1">
              <a:rPr lang="en-US" smtClean="0"/>
              <a:pPr/>
              <a:t>4/20/2016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39E361-6CC3-4B93-8D02-0CA41470506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alpha val="79000"/>
              </a:schemeClr>
            </a:gs>
            <a:gs pos="50000">
              <a:schemeClr val="accent1">
                <a:tint val="44500"/>
                <a:satMod val="160000"/>
              </a:schemeClr>
            </a:gs>
            <a:gs pos="100000">
              <a:schemeClr val="accent1">
                <a:tint val="23500"/>
                <a:satMod val="160000"/>
              </a:schemeClr>
            </a:gs>
          </a:gsLst>
          <a:lin ang="189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9307FA-8E1B-4C54-9135-8EBA03E8F3A1}" type="datetime1">
              <a:rPr lang="en-US" smtClean="0"/>
              <a:pPr/>
              <a:t>4/20/2016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39E361-6CC3-4B93-8D02-0CA41470506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alpha val="43000"/>
              </a:schemeClr>
            </a:gs>
            <a:gs pos="50000">
              <a:schemeClr val="accent1">
                <a:tint val="44500"/>
                <a:satMod val="160000"/>
              </a:schemeClr>
            </a:gs>
            <a:gs pos="100000">
              <a:schemeClr val="accent1">
                <a:tint val="23500"/>
                <a:satMod val="160000"/>
              </a:schemeClr>
            </a:gs>
          </a:gsLst>
          <a:lin ang="189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04800"/>
            <a:ext cx="8077200" cy="838199"/>
          </a:xfrm>
          <a:solidFill>
            <a:srgbClr val="439777"/>
          </a:solidFill>
        </p:spPr>
        <p:txBody>
          <a:bodyPr>
            <a:normAutofit/>
          </a:bodyPr>
          <a:lstStyle/>
          <a:p>
            <a:r>
              <a:rPr lang="en-US" sz="3200" smtClean="0">
                <a:solidFill>
                  <a:schemeClr val="bg1"/>
                </a:solidFill>
                <a:latin typeface="Arial" pitchFamily="34" charset="0"/>
                <a:cs typeface="Arial" pitchFamily="34" charset="0"/>
              </a:rPr>
              <a:t>Water Quality Standards Program</a:t>
            </a:r>
            <a:endParaRPr lang="en-US" sz="3200" dirty="0">
              <a:solidFill>
                <a:schemeClr val="bg1"/>
              </a:solidFill>
              <a:latin typeface="Arial" pitchFamily="34" charset="0"/>
              <a:cs typeface="Arial" pitchFamily="34" charset="0"/>
            </a:endParaRPr>
          </a:p>
        </p:txBody>
      </p:sp>
      <p:sp>
        <p:nvSpPr>
          <p:cNvPr id="3" name="Subtitle 2"/>
          <p:cNvSpPr>
            <a:spLocks noGrp="1"/>
          </p:cNvSpPr>
          <p:nvPr>
            <p:ph type="subTitle" idx="1"/>
          </p:nvPr>
        </p:nvSpPr>
        <p:spPr>
          <a:xfrm>
            <a:off x="381000" y="1371600"/>
            <a:ext cx="8382000" cy="4572000"/>
          </a:xfrm>
        </p:spPr>
        <p:txBody>
          <a:bodyPr>
            <a:normAutofit fontScale="77500" lnSpcReduction="20000"/>
          </a:bodyPr>
          <a:lstStyle/>
          <a:p>
            <a:pPr algn="l"/>
            <a:r>
              <a:rPr lang="en-US" sz="4200" dirty="0" smtClean="0">
                <a:solidFill>
                  <a:schemeClr val="tx1"/>
                </a:solidFill>
                <a:latin typeface="Arial" pitchFamily="34" charset="0"/>
                <a:cs typeface="Arial" pitchFamily="34" charset="0"/>
              </a:rPr>
              <a:t>Petition to </a:t>
            </a:r>
          </a:p>
          <a:p>
            <a:pPr algn="l"/>
            <a:r>
              <a:rPr lang="en-US" sz="4200" dirty="0" smtClean="0">
                <a:solidFill>
                  <a:schemeClr val="tx1"/>
                </a:solidFill>
                <a:latin typeface="Arial" pitchFamily="34" charset="0"/>
                <a:cs typeface="Arial" pitchFamily="34" charset="0"/>
              </a:rPr>
              <a:t>Designate </a:t>
            </a:r>
          </a:p>
          <a:p>
            <a:pPr algn="l"/>
            <a:r>
              <a:rPr lang="en-US" sz="4200" dirty="0" smtClean="0">
                <a:solidFill>
                  <a:schemeClr val="tx1"/>
                </a:solidFill>
                <a:latin typeface="Arial" pitchFamily="34" charset="0"/>
                <a:cs typeface="Arial" pitchFamily="34" charset="0"/>
              </a:rPr>
              <a:t>Outstanding </a:t>
            </a:r>
          </a:p>
          <a:p>
            <a:pPr algn="l"/>
            <a:r>
              <a:rPr lang="en-US" sz="4200" dirty="0" smtClean="0">
                <a:solidFill>
                  <a:schemeClr val="tx1"/>
                </a:solidFill>
                <a:latin typeface="Arial" pitchFamily="34" charset="0"/>
                <a:cs typeface="Arial" pitchFamily="34" charset="0"/>
              </a:rPr>
              <a:t>Resource </a:t>
            </a:r>
          </a:p>
          <a:p>
            <a:pPr algn="l"/>
            <a:r>
              <a:rPr lang="en-US" sz="4200" dirty="0" smtClean="0">
                <a:solidFill>
                  <a:schemeClr val="tx1"/>
                </a:solidFill>
                <a:latin typeface="Arial" pitchFamily="34" charset="0"/>
                <a:cs typeface="Arial" pitchFamily="34" charset="0"/>
              </a:rPr>
              <a:t>Waters</a:t>
            </a:r>
          </a:p>
          <a:p>
            <a:pPr algn="r"/>
            <a:endParaRPr lang="en-US" sz="3600" dirty="0" smtClean="0">
              <a:latin typeface="Arial" pitchFamily="34" charset="0"/>
              <a:cs typeface="Arial" pitchFamily="34" charset="0"/>
            </a:endParaRPr>
          </a:p>
          <a:p>
            <a:pPr algn="l">
              <a:lnSpc>
                <a:spcPct val="110000"/>
              </a:lnSpc>
              <a:spcBef>
                <a:spcPts val="0"/>
              </a:spcBef>
            </a:pPr>
            <a:endParaRPr lang="en-US" sz="2800" dirty="0" smtClean="0">
              <a:solidFill>
                <a:schemeClr val="bg1">
                  <a:lumMod val="50000"/>
                </a:schemeClr>
              </a:solidFill>
              <a:latin typeface="Arial" pitchFamily="34" charset="0"/>
              <a:cs typeface="Arial" pitchFamily="34" charset="0"/>
            </a:endParaRPr>
          </a:p>
          <a:p>
            <a:pPr algn="l">
              <a:lnSpc>
                <a:spcPct val="110000"/>
              </a:lnSpc>
              <a:spcBef>
                <a:spcPts val="0"/>
              </a:spcBef>
            </a:pPr>
            <a:endParaRPr lang="en-US" sz="2800" dirty="0" smtClean="0">
              <a:solidFill>
                <a:schemeClr val="bg1">
                  <a:lumMod val="50000"/>
                </a:schemeClr>
              </a:solidFill>
              <a:latin typeface="Arial" pitchFamily="34" charset="0"/>
              <a:cs typeface="Arial" pitchFamily="34" charset="0"/>
            </a:endParaRPr>
          </a:p>
          <a:p>
            <a:pPr algn="l">
              <a:lnSpc>
                <a:spcPct val="110000"/>
              </a:lnSpc>
              <a:spcBef>
                <a:spcPts val="0"/>
              </a:spcBef>
            </a:pPr>
            <a:r>
              <a:rPr lang="en-US" sz="2800" dirty="0" smtClean="0">
                <a:solidFill>
                  <a:schemeClr val="tx1"/>
                </a:solidFill>
                <a:latin typeface="Arial" pitchFamily="34" charset="0"/>
                <a:cs typeface="Arial" pitchFamily="34" charset="0"/>
              </a:rPr>
              <a:t>EQC Meeting</a:t>
            </a:r>
          </a:p>
          <a:p>
            <a:pPr algn="l">
              <a:lnSpc>
                <a:spcPct val="110000"/>
              </a:lnSpc>
              <a:spcBef>
                <a:spcPts val="0"/>
              </a:spcBef>
            </a:pPr>
            <a:r>
              <a:rPr lang="en-US" sz="2800" dirty="0" smtClean="0">
                <a:solidFill>
                  <a:schemeClr val="tx1"/>
                </a:solidFill>
                <a:latin typeface="Arial" pitchFamily="34" charset="0"/>
                <a:cs typeface="Arial" pitchFamily="34" charset="0"/>
              </a:rPr>
              <a:t>April 20, 2016</a:t>
            </a:r>
          </a:p>
          <a:p>
            <a:pPr algn="l">
              <a:lnSpc>
                <a:spcPct val="110000"/>
              </a:lnSpc>
              <a:spcBef>
                <a:spcPts val="0"/>
              </a:spcBef>
            </a:pPr>
            <a:r>
              <a:rPr lang="en-US" sz="2800" dirty="0" smtClean="0">
                <a:solidFill>
                  <a:schemeClr val="tx1"/>
                </a:solidFill>
                <a:latin typeface="Arial" pitchFamily="34" charset="0"/>
                <a:cs typeface="Arial" pitchFamily="34" charset="0"/>
              </a:rPr>
              <a:t>Portland, Oregon</a:t>
            </a:r>
          </a:p>
        </p:txBody>
      </p:sp>
      <p:sp>
        <p:nvSpPr>
          <p:cNvPr id="4" name="Rectangle 3"/>
          <p:cNvSpPr/>
          <p:nvPr/>
        </p:nvSpPr>
        <p:spPr>
          <a:xfrm>
            <a:off x="0" y="6096000"/>
            <a:ext cx="8153400" cy="533400"/>
          </a:xfrm>
          <a:prstGeom prst="rect">
            <a:avLst/>
          </a:prstGeom>
          <a:solidFill>
            <a:srgbClr val="3F8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smtClean="0">
                <a:latin typeface="Arial" pitchFamily="34" charset="0"/>
                <a:cs typeface="Arial" pitchFamily="34" charset="0"/>
              </a:rPr>
              <a:t>    Debra Sturdevant |   Oregon Department of Environmental Quality</a:t>
            </a:r>
            <a:endParaRPr lang="en-US" sz="1200" dirty="0">
              <a:latin typeface="Arial" pitchFamily="34" charset="0"/>
              <a:cs typeface="Arial" pitchFamily="34" charset="0"/>
            </a:endParaRPr>
          </a:p>
        </p:txBody>
      </p:sp>
      <p:pic>
        <p:nvPicPr>
          <p:cNvPr id="5" name="Picture 4" descr="Logo Color RegularSM.jpg"/>
          <p:cNvPicPr>
            <a:picLocks noChangeAspect="1"/>
          </p:cNvPicPr>
          <p:nvPr/>
        </p:nvPicPr>
        <p:blipFill>
          <a:blip r:embed="rId3" cstate="print"/>
          <a:stretch>
            <a:fillRect/>
          </a:stretch>
        </p:blipFill>
        <p:spPr>
          <a:xfrm>
            <a:off x="8458200" y="6019800"/>
            <a:ext cx="320040" cy="731520"/>
          </a:xfrm>
          <a:prstGeom prst="rect">
            <a:avLst/>
          </a:prstGeom>
        </p:spPr>
      </p:pic>
      <p:pic>
        <p:nvPicPr>
          <p:cNvPr id="8" name="Picture 7" descr="North_Fork_Grotto[1].jpg"/>
          <p:cNvPicPr>
            <a:picLocks noChangeAspect="1"/>
          </p:cNvPicPr>
          <p:nvPr/>
        </p:nvPicPr>
        <p:blipFill>
          <a:blip r:embed="rId4" cstate="print"/>
          <a:stretch>
            <a:fillRect/>
          </a:stretch>
        </p:blipFill>
        <p:spPr>
          <a:xfrm>
            <a:off x="3048000" y="1524000"/>
            <a:ext cx="5689600" cy="4267200"/>
          </a:xfrm>
          <a:prstGeom prst="rect">
            <a:avLst/>
          </a:prstGeom>
          <a:ln>
            <a:solidFill>
              <a:srgbClr val="000000"/>
            </a:solidFill>
          </a:ln>
        </p:spPr>
      </p:pic>
      <p:sp>
        <p:nvSpPr>
          <p:cNvPr id="9" name="TextBox 8"/>
          <p:cNvSpPr txBox="1"/>
          <p:nvPr/>
        </p:nvSpPr>
        <p:spPr>
          <a:xfrm>
            <a:off x="3581400" y="1676400"/>
            <a:ext cx="5181600" cy="646331"/>
          </a:xfrm>
          <a:prstGeom prst="rect">
            <a:avLst/>
          </a:prstGeom>
          <a:noFill/>
        </p:spPr>
        <p:txBody>
          <a:bodyPr wrap="square" rtlCol="0">
            <a:spAutoFit/>
          </a:bodyPr>
          <a:lstStyle/>
          <a:p>
            <a:r>
              <a:rPr lang="en-US" sz="3600" dirty="0" smtClean="0">
                <a:solidFill>
                  <a:srgbClr val="FFC000"/>
                </a:solidFill>
                <a:effectLst>
                  <a:outerShdw blurRad="38100" dist="38100" dir="2700000" algn="tl">
                    <a:srgbClr val="000000">
                      <a:alpha val="43137"/>
                    </a:srgbClr>
                  </a:outerShdw>
                </a:effectLst>
                <a:latin typeface="Arial" pitchFamily="34" charset="0"/>
                <a:cs typeface="Arial" pitchFamily="34" charset="0"/>
              </a:rPr>
              <a:t>North Fork  Smith River</a:t>
            </a:r>
            <a:endParaRPr lang="en-US" sz="3600" dirty="0">
              <a:solidFill>
                <a:srgbClr val="FFC000"/>
              </a:solidFill>
              <a:effectLst>
                <a:outerShdw blurRad="38100" dist="38100" dir="2700000" algn="tl">
                  <a:srgbClr val="000000">
                    <a:alpha val="43137"/>
                  </a:srgbClr>
                </a:outerShdw>
              </a:effectLst>
              <a:latin typeface="Arial" pitchFamily="34" charset="0"/>
              <a:cs typeface="Arial" pitchFamily="34" charset="0"/>
            </a:endParaRPr>
          </a:p>
        </p:txBody>
      </p:sp>
      <p:sp>
        <p:nvSpPr>
          <p:cNvPr id="10" name="Slide Number Placeholder 9"/>
          <p:cNvSpPr>
            <a:spLocks noGrp="1"/>
          </p:cNvSpPr>
          <p:nvPr>
            <p:ph type="sldNum" sz="quarter" idx="12"/>
          </p:nvPr>
        </p:nvSpPr>
        <p:spPr/>
        <p:txBody>
          <a:bodyPr/>
          <a:lstStyle/>
          <a:p>
            <a:fld id="{1939E361-6CC3-4B93-8D02-0CA414705067}"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rial" pitchFamily="34" charset="0"/>
                <a:cs typeface="Arial" pitchFamily="34" charset="0"/>
              </a:rPr>
              <a:t>Petition Evaluation</a:t>
            </a:r>
            <a:endParaRPr lang="en-US" dirty="0">
              <a:latin typeface="Arial" pitchFamily="34" charset="0"/>
              <a:cs typeface="Arial" pitchFamily="34" charset="0"/>
            </a:endParaRPr>
          </a:p>
        </p:txBody>
      </p:sp>
      <p:sp>
        <p:nvSpPr>
          <p:cNvPr id="3" name="Content Placeholder 2"/>
          <p:cNvSpPr>
            <a:spLocks noGrp="1"/>
          </p:cNvSpPr>
          <p:nvPr>
            <p:ph idx="1"/>
          </p:nvPr>
        </p:nvSpPr>
        <p:spPr>
          <a:xfrm>
            <a:off x="457200" y="1600200"/>
            <a:ext cx="8229600" cy="4525963"/>
          </a:xfrm>
        </p:spPr>
        <p:txBody>
          <a:bodyPr>
            <a:normAutofit/>
          </a:bodyPr>
          <a:lstStyle/>
          <a:p>
            <a:r>
              <a:rPr lang="en-US" dirty="0" smtClean="0">
                <a:latin typeface="Arial" pitchFamily="34" charset="0"/>
                <a:cs typeface="Arial" pitchFamily="34" charset="0"/>
              </a:rPr>
              <a:t>Petition meets requirements to include:</a:t>
            </a:r>
          </a:p>
          <a:p>
            <a:pPr lvl="1"/>
            <a:r>
              <a:rPr lang="en-US" dirty="0" smtClean="0">
                <a:latin typeface="Arial" pitchFamily="34" charset="0"/>
                <a:cs typeface="Arial" pitchFamily="34" charset="0"/>
              </a:rPr>
              <a:t>Information about the petitioner</a:t>
            </a:r>
          </a:p>
          <a:p>
            <a:pPr lvl="1"/>
            <a:r>
              <a:rPr lang="en-US" dirty="0" smtClean="0">
                <a:latin typeface="Arial" pitchFamily="34" charset="0"/>
                <a:cs typeface="Arial" pitchFamily="34" charset="0"/>
              </a:rPr>
              <a:t>Proposed rule amendments, clearly indicated</a:t>
            </a:r>
          </a:p>
          <a:p>
            <a:pPr lvl="1"/>
            <a:r>
              <a:rPr lang="en-US" dirty="0" smtClean="0">
                <a:latin typeface="Arial" pitchFamily="34" charset="0"/>
                <a:cs typeface="Arial" pitchFamily="34" charset="0"/>
              </a:rPr>
              <a:t>Facts and arguments to show reasons for and effects of the proposal</a:t>
            </a:r>
          </a:p>
          <a:p>
            <a:pPr lvl="1"/>
            <a:r>
              <a:rPr lang="en-US" dirty="0" smtClean="0">
                <a:latin typeface="Arial" pitchFamily="34" charset="0"/>
                <a:cs typeface="Arial" pitchFamily="34" charset="0"/>
              </a:rPr>
              <a:t>Comment on considerations</a:t>
            </a:r>
          </a:p>
          <a:p>
            <a:r>
              <a:rPr lang="en-US" dirty="0" smtClean="0">
                <a:latin typeface="Arial" pitchFamily="34" charset="0"/>
                <a:cs typeface="Arial" pitchFamily="34" charset="0"/>
              </a:rPr>
              <a:t>Proposed rule amendments consistent with state’s ORW policy</a:t>
            </a:r>
            <a:endParaRPr lang="en-US"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1939E361-6CC3-4B93-8D02-0CA414705067}" type="slidenum">
              <a:rPr lang="en-US" smtClean="0"/>
              <a:pPr/>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95400" y="5638800"/>
            <a:ext cx="6553200" cy="914400"/>
          </a:xfrm>
        </p:spPr>
        <p:txBody>
          <a:bodyPr>
            <a:normAutofit fontScale="55000" lnSpcReduction="20000"/>
          </a:bodyPr>
          <a:lstStyle/>
          <a:p>
            <a:r>
              <a:rPr lang="en-US" dirty="0" err="1">
                <a:solidFill>
                  <a:schemeClr val="tx1"/>
                </a:solidFill>
              </a:rPr>
              <a:t>Baldface</a:t>
            </a:r>
            <a:r>
              <a:rPr lang="en-US" dirty="0">
                <a:solidFill>
                  <a:schemeClr val="tx1"/>
                </a:solidFill>
              </a:rPr>
              <a:t> Creek, just above where it flows into the National Wild and Scenic North Fork Smith River. The Creek’s waters are startling clear (© Barbara </a:t>
            </a:r>
            <a:r>
              <a:rPr lang="en-US" dirty="0" err="1">
                <a:solidFill>
                  <a:schemeClr val="tx1"/>
                </a:solidFill>
              </a:rPr>
              <a:t>Ullian</a:t>
            </a:r>
            <a:r>
              <a:rPr lang="en-US" dirty="0">
                <a:solidFill>
                  <a:schemeClr val="tx1"/>
                </a:solidFill>
              </a:rPr>
              <a:t> photos)</a:t>
            </a:r>
          </a:p>
        </p:txBody>
      </p:sp>
      <p:pic>
        <p:nvPicPr>
          <p:cNvPr id="4" name="Picture 3" descr="Baldface Creek's waters are startling clear (Barbara Ullian photos)"/>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838200" y="381000"/>
            <a:ext cx="7315200" cy="5105400"/>
          </a:xfrm>
          <a:prstGeom prst="rect">
            <a:avLst/>
          </a:prstGeom>
          <a:noFill/>
          <a:ln>
            <a:solidFill>
              <a:schemeClr val="tx1"/>
            </a:solidFill>
          </a:ln>
        </p:spPr>
      </p:pic>
      <p:sp>
        <p:nvSpPr>
          <p:cNvPr id="5" name="Slide Number Placeholder 4"/>
          <p:cNvSpPr>
            <a:spLocks noGrp="1"/>
          </p:cNvSpPr>
          <p:nvPr>
            <p:ph type="sldNum" sz="quarter" idx="12"/>
          </p:nvPr>
        </p:nvSpPr>
        <p:spPr/>
        <p:txBody>
          <a:bodyPr/>
          <a:lstStyle/>
          <a:p>
            <a:fld id="{1939E361-6CC3-4B93-8D02-0CA414705067}" type="slidenum">
              <a:rPr lang="en-US" smtClean="0"/>
              <a:pPr/>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1026" name="9D8A253D-E1C2-4CA3-ABAE-72F787BD79DA" descr="8FCDD831-BBE7-40FB-8F43-C9C6DA4D7B76@netgear"/>
          <p:cNvPicPr>
            <a:picLocks noChangeAspect="1" noChangeArrowheads="1"/>
          </p:cNvPicPr>
          <p:nvPr/>
        </p:nvPicPr>
        <p:blipFill>
          <a:blip r:embed="rId3" cstate="print"/>
          <a:srcRect/>
          <a:stretch>
            <a:fillRect/>
          </a:stretch>
        </p:blipFill>
        <p:spPr bwMode="auto">
          <a:xfrm>
            <a:off x="609600" y="457200"/>
            <a:ext cx="8001000" cy="5932916"/>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1939E361-6CC3-4B93-8D02-0CA414705067}" type="slidenum">
              <a:rPr lang="en-US" smtClean="0"/>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North_Fork_Grotto[1].jpg"/>
          <p:cNvPicPr>
            <a:picLocks noGrp="1" noChangeAspect="1"/>
          </p:cNvPicPr>
          <p:nvPr>
            <p:ph idx="1"/>
          </p:nvPr>
        </p:nvPicPr>
        <p:blipFill>
          <a:blip r:embed="rId3" cstate="print"/>
          <a:stretch>
            <a:fillRect/>
          </a:stretch>
        </p:blipFill>
        <p:spPr>
          <a:xfrm>
            <a:off x="304800" y="228600"/>
            <a:ext cx="8458200" cy="6343650"/>
          </a:xfrm>
        </p:spPr>
      </p:pic>
      <p:sp>
        <p:nvSpPr>
          <p:cNvPr id="5" name="Slide Number Placeholder 4"/>
          <p:cNvSpPr>
            <a:spLocks noGrp="1"/>
          </p:cNvSpPr>
          <p:nvPr>
            <p:ph type="sldNum" sz="quarter" idx="12"/>
          </p:nvPr>
        </p:nvSpPr>
        <p:spPr/>
        <p:txBody>
          <a:bodyPr/>
          <a:lstStyle/>
          <a:p>
            <a:fld id="{1939E361-6CC3-4B93-8D02-0CA414705067}" type="slidenum">
              <a:rPr lang="en-US" smtClean="0"/>
              <a:pPr/>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data.oregon.gov/views/4qg3-ytpu/files/3080859c-8aee-47d7-944c-7bc216d807c0?filename=DSCN1079.JPG&amp;content_type=image/jpeg"/>
          <p:cNvPicPr>
            <a:picLocks noChangeAspect="1" noChangeArrowheads="1"/>
          </p:cNvPicPr>
          <p:nvPr/>
        </p:nvPicPr>
        <p:blipFill>
          <a:blip r:embed="rId3" cstate="print"/>
          <a:srcRect/>
          <a:stretch>
            <a:fillRect/>
          </a:stretch>
        </p:blipFill>
        <p:spPr bwMode="auto">
          <a:xfrm>
            <a:off x="609600" y="381000"/>
            <a:ext cx="7972425" cy="5981700"/>
          </a:xfrm>
          <a:prstGeom prst="rect">
            <a:avLst/>
          </a:prstGeom>
          <a:noFill/>
        </p:spPr>
      </p:pic>
      <p:sp>
        <p:nvSpPr>
          <p:cNvPr id="3" name="Slide Number Placeholder 2"/>
          <p:cNvSpPr>
            <a:spLocks noGrp="1"/>
          </p:cNvSpPr>
          <p:nvPr>
            <p:ph type="sldNum" sz="quarter" idx="12"/>
          </p:nvPr>
        </p:nvSpPr>
        <p:spPr/>
        <p:txBody>
          <a:bodyPr/>
          <a:lstStyle/>
          <a:p>
            <a:fld id="{1939E361-6CC3-4B93-8D02-0CA414705067}" type="slidenum">
              <a:rPr lang="en-US" smtClean="0"/>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Effects of the Proposed </a:t>
            </a:r>
            <a:br>
              <a:rPr lang="en-US" dirty="0" smtClean="0"/>
            </a:br>
            <a:r>
              <a:rPr lang="en-US" dirty="0" smtClean="0"/>
              <a:t>Rule Amendments</a:t>
            </a:r>
            <a:endParaRPr lang="en-US" dirty="0"/>
          </a:p>
        </p:txBody>
      </p:sp>
      <p:sp>
        <p:nvSpPr>
          <p:cNvPr id="3" name="Content Placeholder 2"/>
          <p:cNvSpPr>
            <a:spLocks noGrp="1"/>
          </p:cNvSpPr>
          <p:nvPr>
            <p:ph idx="1"/>
          </p:nvPr>
        </p:nvSpPr>
        <p:spPr/>
        <p:txBody>
          <a:bodyPr/>
          <a:lstStyle/>
          <a:p>
            <a:r>
              <a:rPr lang="en-US" dirty="0" smtClean="0"/>
              <a:t>As drafted, proposed rules would:</a:t>
            </a:r>
          </a:p>
          <a:p>
            <a:pPr lvl="1"/>
            <a:r>
              <a:rPr lang="en-US" dirty="0" smtClean="0"/>
              <a:t>Provide added protections to these waters</a:t>
            </a:r>
          </a:p>
          <a:p>
            <a:pPr lvl="1"/>
            <a:r>
              <a:rPr lang="en-US" dirty="0" smtClean="0"/>
              <a:t>Prohibit new permitted wastewater discharges </a:t>
            </a:r>
          </a:p>
          <a:p>
            <a:pPr lvl="1"/>
            <a:r>
              <a:rPr lang="en-US" dirty="0" smtClean="0"/>
              <a:t>Prohibit activities that would degrade the current water quality and ecological value of these waters</a:t>
            </a:r>
            <a:endParaRPr lang="en-US" dirty="0"/>
          </a:p>
        </p:txBody>
      </p:sp>
      <p:sp>
        <p:nvSpPr>
          <p:cNvPr id="4" name="Slide Number Placeholder 3"/>
          <p:cNvSpPr>
            <a:spLocks noGrp="1"/>
          </p:cNvSpPr>
          <p:nvPr>
            <p:ph type="sldNum" sz="quarter" idx="12"/>
          </p:nvPr>
        </p:nvSpPr>
        <p:spPr/>
        <p:txBody>
          <a:bodyPr/>
          <a:lstStyle/>
          <a:p>
            <a:fld id="{1939E361-6CC3-4B93-8D02-0CA414705067}" type="slidenum">
              <a:rPr lang="en-US" smtClean="0"/>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Affected parties</a:t>
            </a:r>
            <a:endParaRPr lang="en-US" dirty="0"/>
          </a:p>
        </p:txBody>
      </p:sp>
      <p:sp>
        <p:nvSpPr>
          <p:cNvPr id="3" name="Content Placeholder 2"/>
          <p:cNvSpPr>
            <a:spLocks noGrp="1"/>
          </p:cNvSpPr>
          <p:nvPr>
            <p:ph idx="1"/>
          </p:nvPr>
        </p:nvSpPr>
        <p:spPr/>
        <p:txBody>
          <a:bodyPr/>
          <a:lstStyle/>
          <a:p>
            <a:r>
              <a:rPr lang="en-US" dirty="0" smtClean="0"/>
              <a:t>Degradation of these waters may affect:</a:t>
            </a:r>
          </a:p>
          <a:p>
            <a:pPr lvl="1"/>
            <a:r>
              <a:rPr lang="en-US" dirty="0" smtClean="0"/>
              <a:t>Tribal, sport and commercial fishers</a:t>
            </a:r>
          </a:p>
          <a:p>
            <a:pPr lvl="1"/>
            <a:r>
              <a:rPr lang="en-US" dirty="0" smtClean="0"/>
              <a:t>Rafters and kayakers</a:t>
            </a:r>
          </a:p>
          <a:p>
            <a:pPr lvl="1"/>
            <a:r>
              <a:rPr lang="en-US" dirty="0" smtClean="0"/>
              <a:t>Hikers and naturalists</a:t>
            </a:r>
          </a:p>
          <a:p>
            <a:pPr lvl="1"/>
            <a:r>
              <a:rPr lang="en-US" dirty="0" smtClean="0"/>
              <a:t>Recreation-related businesses</a:t>
            </a:r>
          </a:p>
          <a:p>
            <a:pPr lvl="1"/>
            <a:r>
              <a:rPr lang="en-US" dirty="0" smtClean="0"/>
              <a:t>Others interested in maintaining pristine waters, recovering endangered species or protecting rare plants and biodiversity</a:t>
            </a:r>
          </a:p>
        </p:txBody>
      </p:sp>
      <p:sp>
        <p:nvSpPr>
          <p:cNvPr id="4" name="Slide Number Placeholder 3"/>
          <p:cNvSpPr>
            <a:spLocks noGrp="1"/>
          </p:cNvSpPr>
          <p:nvPr>
            <p:ph type="sldNum" sz="quarter" idx="12"/>
          </p:nvPr>
        </p:nvSpPr>
        <p:spPr/>
        <p:txBody>
          <a:bodyPr/>
          <a:lstStyle/>
          <a:p>
            <a:fld id="{1939E361-6CC3-4B93-8D02-0CA414705067}" type="slidenum">
              <a:rPr lang="en-US" smtClean="0"/>
              <a:pPr/>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Affected parties</a:t>
            </a:r>
            <a:endParaRPr lang="en-US" dirty="0"/>
          </a:p>
        </p:txBody>
      </p:sp>
      <p:sp>
        <p:nvSpPr>
          <p:cNvPr id="3" name="Content Placeholder 2"/>
          <p:cNvSpPr>
            <a:spLocks noGrp="1"/>
          </p:cNvSpPr>
          <p:nvPr>
            <p:ph idx="1"/>
          </p:nvPr>
        </p:nvSpPr>
        <p:spPr>
          <a:xfrm>
            <a:off x="457200" y="1600200"/>
            <a:ext cx="8229600" cy="4800600"/>
          </a:xfrm>
        </p:spPr>
        <p:txBody>
          <a:bodyPr/>
          <a:lstStyle/>
          <a:p>
            <a:r>
              <a:rPr lang="en-US" dirty="0" smtClean="0"/>
              <a:t>Protections that limit economic activity may affect:</a:t>
            </a:r>
          </a:p>
          <a:p>
            <a:pPr lvl="1"/>
            <a:r>
              <a:rPr lang="en-US" dirty="0" smtClean="0"/>
              <a:t>Mining interests</a:t>
            </a:r>
          </a:p>
          <a:p>
            <a:pPr lvl="1"/>
            <a:r>
              <a:rPr lang="en-US" dirty="0" smtClean="0"/>
              <a:t>Those interested in future use of these lands for grazing and logging, should USFS management goals change</a:t>
            </a:r>
          </a:p>
          <a:p>
            <a:pPr lvl="1"/>
            <a:r>
              <a:rPr lang="en-US" dirty="0" smtClean="0"/>
              <a:t>Common School Trust Lands</a:t>
            </a:r>
            <a:endParaRPr lang="en-US" dirty="0"/>
          </a:p>
        </p:txBody>
      </p:sp>
      <p:sp>
        <p:nvSpPr>
          <p:cNvPr id="4" name="Slide Number Placeholder 3"/>
          <p:cNvSpPr>
            <a:spLocks noGrp="1"/>
          </p:cNvSpPr>
          <p:nvPr>
            <p:ph type="sldNum" sz="quarter" idx="12"/>
          </p:nvPr>
        </p:nvSpPr>
        <p:spPr/>
        <p:txBody>
          <a:bodyPr/>
          <a:lstStyle/>
          <a:p>
            <a:fld id="{1939E361-6CC3-4B93-8D02-0CA414705067}" type="slidenum">
              <a:rPr lang="en-US" smtClean="0"/>
              <a:pPr/>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Considerations: Business Impacts</a:t>
            </a:r>
            <a:endParaRPr lang="en-US" dirty="0"/>
          </a:p>
        </p:txBody>
      </p:sp>
      <p:sp>
        <p:nvSpPr>
          <p:cNvPr id="3" name="Content Placeholder 2"/>
          <p:cNvSpPr>
            <a:spLocks noGrp="1"/>
          </p:cNvSpPr>
          <p:nvPr>
            <p:ph idx="1"/>
          </p:nvPr>
        </p:nvSpPr>
        <p:spPr/>
        <p:txBody>
          <a:bodyPr>
            <a:normAutofit lnSpcReduction="10000"/>
          </a:bodyPr>
          <a:lstStyle/>
          <a:p>
            <a:r>
              <a:rPr lang="en-US" dirty="0" smtClean="0"/>
              <a:t>Local businesses related to recreation and fishing activities would benefit</a:t>
            </a:r>
          </a:p>
          <a:p>
            <a:r>
              <a:rPr lang="en-US" dirty="0" smtClean="0"/>
              <a:t>There do not appear to be </a:t>
            </a:r>
            <a:r>
              <a:rPr lang="en-US" dirty="0" smtClean="0"/>
              <a:t>grazing or timber businesses </a:t>
            </a:r>
            <a:r>
              <a:rPr lang="en-US" dirty="0" smtClean="0"/>
              <a:t>currently operating </a:t>
            </a:r>
            <a:r>
              <a:rPr lang="en-US" dirty="0" smtClean="0"/>
              <a:t>in the watershed</a:t>
            </a:r>
            <a:endParaRPr lang="en-US" dirty="0" smtClean="0"/>
          </a:p>
          <a:p>
            <a:r>
              <a:rPr lang="en-US" dirty="0" smtClean="0"/>
              <a:t>There is interest </a:t>
            </a:r>
            <a:r>
              <a:rPr lang="en-US" dirty="0" smtClean="0"/>
              <a:t>in mining </a:t>
            </a:r>
            <a:r>
              <a:rPr lang="en-US" dirty="0" smtClean="0"/>
              <a:t>exploration, there may </a:t>
            </a:r>
            <a:r>
              <a:rPr lang="en-US" dirty="0" smtClean="0"/>
              <a:t>be </a:t>
            </a:r>
            <a:r>
              <a:rPr lang="en-US" dirty="0" smtClean="0"/>
              <a:t>a negative impact to business; </a:t>
            </a:r>
            <a:r>
              <a:rPr lang="en-US" dirty="0" smtClean="0"/>
              <a:t>if mining would otherwise be permitted</a:t>
            </a:r>
          </a:p>
          <a:p>
            <a:endParaRPr lang="en-US" dirty="0"/>
          </a:p>
        </p:txBody>
      </p:sp>
      <p:sp>
        <p:nvSpPr>
          <p:cNvPr id="4" name="Slide Number Placeholder 3"/>
          <p:cNvSpPr>
            <a:spLocks noGrp="1"/>
          </p:cNvSpPr>
          <p:nvPr>
            <p:ph type="sldNum" sz="quarter" idx="12"/>
          </p:nvPr>
        </p:nvSpPr>
        <p:spPr/>
        <p:txBody>
          <a:bodyPr/>
          <a:lstStyle/>
          <a:p>
            <a:fld id="{1939E361-6CC3-4B93-8D02-0CA414705067}" type="slidenum">
              <a:rPr lang="en-US" smtClean="0"/>
              <a:pPr/>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Consideration: Continued Need for the Existing Rule</a:t>
            </a:r>
            <a:endParaRPr lang="en-US" dirty="0"/>
          </a:p>
        </p:txBody>
      </p:sp>
      <p:sp>
        <p:nvSpPr>
          <p:cNvPr id="3" name="Content Placeholder 2"/>
          <p:cNvSpPr>
            <a:spLocks noGrp="1"/>
          </p:cNvSpPr>
          <p:nvPr>
            <p:ph idx="1"/>
          </p:nvPr>
        </p:nvSpPr>
        <p:spPr>
          <a:xfrm>
            <a:off x="457200" y="1905000"/>
            <a:ext cx="8229600" cy="4221163"/>
          </a:xfrm>
        </p:spPr>
        <p:txBody>
          <a:bodyPr>
            <a:normAutofit lnSpcReduction="10000"/>
          </a:bodyPr>
          <a:lstStyle/>
          <a:p>
            <a:r>
              <a:rPr lang="en-US" dirty="0" smtClean="0"/>
              <a:t>Petition does not propose to revise or delete any current rule language</a:t>
            </a:r>
          </a:p>
          <a:p>
            <a:r>
              <a:rPr lang="en-US" dirty="0" smtClean="0"/>
              <a:t>Proposed amendments:</a:t>
            </a:r>
          </a:p>
          <a:p>
            <a:pPr lvl="1"/>
            <a:r>
              <a:rPr lang="en-US" dirty="0" smtClean="0"/>
              <a:t>implement the existing rule</a:t>
            </a:r>
          </a:p>
          <a:p>
            <a:pPr lvl="1"/>
            <a:r>
              <a:rPr lang="en-US" dirty="0" smtClean="0"/>
              <a:t>fulfill state responsibilities under the CWA</a:t>
            </a:r>
          </a:p>
          <a:p>
            <a:r>
              <a:rPr lang="en-US" dirty="0" smtClean="0"/>
              <a:t>Oregon’s ORW policy has been in place for more than 20 years and no waters have yet been designated</a:t>
            </a:r>
            <a:endParaRPr lang="en-US" dirty="0"/>
          </a:p>
        </p:txBody>
      </p:sp>
      <p:sp>
        <p:nvSpPr>
          <p:cNvPr id="4" name="Rounded Rectangle 3"/>
          <p:cNvSpPr/>
          <p:nvPr/>
        </p:nvSpPr>
        <p:spPr>
          <a:xfrm>
            <a:off x="1219200" y="3352800"/>
            <a:ext cx="17526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1939E361-6CC3-4B93-8D02-0CA414705067}" type="slidenum">
              <a:rPr lang="en-US" smtClean="0"/>
              <a:pPr/>
              <a:t>19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itchFamily="34" charset="0"/>
                <a:cs typeface="Arial" pitchFamily="34" charset="0"/>
              </a:rPr>
              <a:t>EQC Action</a:t>
            </a:r>
            <a:endParaRPr lang="en-US" dirty="0">
              <a:latin typeface="Arial" pitchFamily="34" charset="0"/>
              <a:cs typeface="Arial" pitchFamily="34" charset="0"/>
            </a:endParaRPr>
          </a:p>
        </p:txBody>
      </p:sp>
      <p:sp>
        <p:nvSpPr>
          <p:cNvPr id="3" name="Content Placeholder 2"/>
          <p:cNvSpPr>
            <a:spLocks noGrp="1"/>
          </p:cNvSpPr>
          <p:nvPr>
            <p:ph idx="1"/>
          </p:nvPr>
        </p:nvSpPr>
        <p:spPr>
          <a:xfrm>
            <a:off x="457200" y="1600200"/>
            <a:ext cx="8229600" cy="4876800"/>
          </a:xfrm>
        </p:spPr>
        <p:txBody>
          <a:bodyPr>
            <a:normAutofit lnSpcReduction="10000"/>
          </a:bodyPr>
          <a:lstStyle/>
          <a:p>
            <a:r>
              <a:rPr lang="en-US" dirty="0" smtClean="0">
                <a:latin typeface="Arial" pitchFamily="34" charset="0"/>
                <a:cs typeface="Arial" pitchFamily="34" charset="0"/>
              </a:rPr>
              <a:t>Received a petition Feb. 23, 2016</a:t>
            </a:r>
          </a:p>
          <a:p>
            <a:pPr lvl="1"/>
            <a:r>
              <a:rPr lang="en-US" dirty="0" smtClean="0">
                <a:latin typeface="Arial" pitchFamily="34" charset="0"/>
                <a:cs typeface="Arial" pitchFamily="34" charset="0"/>
              </a:rPr>
              <a:t>From Gordon Lyford of O’Brien, Oregon</a:t>
            </a:r>
          </a:p>
          <a:p>
            <a:r>
              <a:rPr lang="en-US" dirty="0" smtClean="0">
                <a:latin typeface="Arial" pitchFamily="34" charset="0"/>
                <a:cs typeface="Arial" pitchFamily="34" charset="0"/>
              </a:rPr>
              <a:t>Act no later than May 22, 2016 </a:t>
            </a:r>
          </a:p>
          <a:p>
            <a:r>
              <a:rPr lang="en-US" dirty="0" smtClean="0">
                <a:latin typeface="Arial" pitchFamily="34" charset="0"/>
                <a:cs typeface="Arial" pitchFamily="34" charset="0"/>
              </a:rPr>
              <a:t>Options:</a:t>
            </a:r>
          </a:p>
          <a:p>
            <a:pPr lvl="1"/>
            <a:r>
              <a:rPr lang="en-US" dirty="0" smtClean="0">
                <a:latin typeface="Arial" pitchFamily="34" charset="0"/>
                <a:cs typeface="Arial" pitchFamily="34" charset="0"/>
              </a:rPr>
              <a:t>Deny petition</a:t>
            </a:r>
          </a:p>
          <a:p>
            <a:pPr lvl="1"/>
            <a:r>
              <a:rPr lang="en-US" dirty="0" smtClean="0">
                <a:latin typeface="Arial" pitchFamily="34" charset="0"/>
                <a:cs typeface="Arial" pitchFamily="34" charset="0"/>
              </a:rPr>
              <a:t>Initiate rulemaking proceedings</a:t>
            </a:r>
          </a:p>
          <a:p>
            <a:pPr lvl="1"/>
            <a:r>
              <a:rPr lang="en-US" dirty="0" smtClean="0">
                <a:latin typeface="Arial" pitchFamily="34" charset="0"/>
                <a:cs typeface="Arial" pitchFamily="34" charset="0"/>
              </a:rPr>
              <a:t>Deny and direct DEQ to take other action</a:t>
            </a:r>
          </a:p>
          <a:p>
            <a:r>
              <a:rPr lang="en-US" dirty="0" smtClean="0">
                <a:latin typeface="Arial" pitchFamily="34" charset="0"/>
                <a:cs typeface="Arial" pitchFamily="34" charset="0"/>
              </a:rPr>
              <a:t>DEQ recommendation</a:t>
            </a:r>
          </a:p>
          <a:p>
            <a:pPr lvl="1"/>
            <a:r>
              <a:rPr lang="en-US" dirty="0" smtClean="0">
                <a:latin typeface="Arial" pitchFamily="34" charset="0"/>
                <a:cs typeface="Arial" pitchFamily="34" charset="0"/>
              </a:rPr>
              <a:t>initiate rulemaking proceedings</a:t>
            </a:r>
          </a:p>
        </p:txBody>
      </p:sp>
      <p:sp>
        <p:nvSpPr>
          <p:cNvPr id="4" name="Slide Number Placeholder 3"/>
          <p:cNvSpPr>
            <a:spLocks noGrp="1"/>
          </p:cNvSpPr>
          <p:nvPr>
            <p:ph type="sldNum" sz="quarter" idx="12"/>
          </p:nvPr>
        </p:nvSpPr>
        <p:spPr/>
        <p:txBody>
          <a:bodyPr/>
          <a:lstStyle/>
          <a:p>
            <a:fld id="{1939E361-6CC3-4B93-8D02-0CA414705067}"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Considerations</a:t>
            </a:r>
            <a:endParaRPr lang="en-US" dirty="0"/>
          </a:p>
        </p:txBody>
      </p:sp>
      <p:sp>
        <p:nvSpPr>
          <p:cNvPr id="3" name="Content Placeholder 2"/>
          <p:cNvSpPr>
            <a:spLocks noGrp="1"/>
          </p:cNvSpPr>
          <p:nvPr>
            <p:ph idx="1"/>
          </p:nvPr>
        </p:nvSpPr>
        <p:spPr>
          <a:xfrm>
            <a:off x="381000" y="1600200"/>
            <a:ext cx="8382000" cy="4525963"/>
          </a:xfrm>
        </p:spPr>
        <p:txBody>
          <a:bodyPr>
            <a:normAutofit lnSpcReduction="10000"/>
          </a:bodyPr>
          <a:lstStyle/>
          <a:p>
            <a:r>
              <a:rPr lang="en-US" dirty="0" smtClean="0"/>
              <a:t>Complexity</a:t>
            </a:r>
          </a:p>
          <a:p>
            <a:pPr lvl="1"/>
            <a:r>
              <a:rPr lang="en-US" dirty="0" smtClean="0"/>
              <a:t>The proposed rule is not complex</a:t>
            </a:r>
          </a:p>
          <a:p>
            <a:pPr lvl="1"/>
            <a:r>
              <a:rPr lang="en-US" dirty="0" smtClean="0"/>
              <a:t>Implementation should not be complex</a:t>
            </a:r>
          </a:p>
          <a:p>
            <a:r>
              <a:rPr lang="en-US" dirty="0" smtClean="0"/>
              <a:t>Duplication or conflict with other regulation</a:t>
            </a:r>
          </a:p>
          <a:p>
            <a:pPr lvl="1"/>
            <a:r>
              <a:rPr lang="en-US" dirty="0" smtClean="0"/>
              <a:t>ORW designation is consistent with management goals of the US Forest Service</a:t>
            </a:r>
          </a:p>
          <a:p>
            <a:pPr lvl="1"/>
            <a:r>
              <a:rPr lang="en-US" dirty="0" smtClean="0"/>
              <a:t>Supports Coho salmon recovery plans</a:t>
            </a:r>
          </a:p>
          <a:p>
            <a:pPr lvl="1"/>
            <a:r>
              <a:rPr lang="en-US" dirty="0" smtClean="0"/>
              <a:t>Adds clear, enforceable water quality protection policy</a:t>
            </a:r>
            <a:endParaRPr lang="en-US" dirty="0"/>
          </a:p>
        </p:txBody>
      </p:sp>
      <p:sp>
        <p:nvSpPr>
          <p:cNvPr id="4" name="Slide Number Placeholder 3"/>
          <p:cNvSpPr>
            <a:spLocks noGrp="1"/>
          </p:cNvSpPr>
          <p:nvPr>
            <p:ph type="sldNum" sz="quarter" idx="12"/>
          </p:nvPr>
        </p:nvSpPr>
        <p:spPr/>
        <p:txBody>
          <a:bodyPr/>
          <a:lstStyle/>
          <a:p>
            <a:fld id="{1939E361-6CC3-4B93-8D02-0CA414705067}" type="slidenum">
              <a:rPr lang="en-US" smtClean="0"/>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Public Comment as of April 1 </a:t>
            </a:r>
            <a:endParaRPr lang="en-US" dirty="0"/>
          </a:p>
        </p:txBody>
      </p:sp>
      <p:sp>
        <p:nvSpPr>
          <p:cNvPr id="3" name="Content Placeholder 2"/>
          <p:cNvSpPr>
            <a:spLocks noGrp="1"/>
          </p:cNvSpPr>
          <p:nvPr>
            <p:ph idx="1"/>
          </p:nvPr>
        </p:nvSpPr>
        <p:spPr>
          <a:xfrm>
            <a:off x="457200" y="1600200"/>
            <a:ext cx="8229600" cy="4800600"/>
          </a:xfrm>
        </p:spPr>
        <p:txBody>
          <a:bodyPr>
            <a:normAutofit fontScale="92500" lnSpcReduction="10000"/>
          </a:bodyPr>
          <a:lstStyle/>
          <a:p>
            <a:pPr marL="0" indent="0">
              <a:buNone/>
            </a:pPr>
            <a:r>
              <a:rPr lang="en-US" dirty="0" smtClean="0"/>
              <a:t>Should EQC should deny the petition or initiate a rulemaking process?</a:t>
            </a:r>
          </a:p>
          <a:p>
            <a:pPr lvl="1">
              <a:buNone/>
            </a:pPr>
            <a:r>
              <a:rPr lang="en-US" dirty="0" smtClean="0"/>
              <a:t>~1070 </a:t>
            </a:r>
            <a:r>
              <a:rPr lang="en-US" dirty="0" smtClean="0"/>
              <a:t>support proceeding with rulemaking</a:t>
            </a:r>
          </a:p>
          <a:p>
            <a:pPr lvl="2"/>
            <a:r>
              <a:rPr lang="en-US" dirty="0" smtClean="0"/>
              <a:t>fishers, kayakers and other recreational users of and visitors to the NF Smith River and the Smith River, </a:t>
            </a:r>
          </a:p>
          <a:p>
            <a:pPr lvl="2"/>
            <a:r>
              <a:rPr lang="en-US" dirty="0" smtClean="0"/>
              <a:t>residents of local and downstream communities</a:t>
            </a:r>
          </a:p>
          <a:p>
            <a:pPr lvl="2"/>
            <a:r>
              <a:rPr lang="en-US" dirty="0" smtClean="0"/>
              <a:t>Tribes</a:t>
            </a:r>
          </a:p>
          <a:p>
            <a:pPr lvl="2"/>
            <a:r>
              <a:rPr lang="en-US" dirty="0" smtClean="0"/>
              <a:t>Naturalists/researchers – rare wetland plants, geology</a:t>
            </a:r>
          </a:p>
          <a:p>
            <a:pPr lvl="2"/>
            <a:r>
              <a:rPr lang="en-US" dirty="0" smtClean="0"/>
              <a:t>recreation-related business owners</a:t>
            </a:r>
          </a:p>
          <a:p>
            <a:pPr lvl="1">
              <a:buNone/>
            </a:pPr>
            <a:r>
              <a:rPr lang="en-US" dirty="0" smtClean="0"/>
              <a:t>~10 support </a:t>
            </a:r>
            <a:r>
              <a:rPr lang="en-US" dirty="0" smtClean="0"/>
              <a:t>denial of petition</a:t>
            </a:r>
          </a:p>
          <a:p>
            <a:pPr lvl="2"/>
            <a:r>
              <a:rPr lang="en-US" dirty="0" smtClean="0"/>
              <a:t>agriculture, grazing and logging organizations</a:t>
            </a:r>
          </a:p>
          <a:p>
            <a:pPr lvl="2"/>
            <a:r>
              <a:rPr lang="en-US" dirty="0" smtClean="0"/>
              <a:t>mining interests</a:t>
            </a:r>
          </a:p>
          <a:p>
            <a:pPr lvl="1"/>
            <a:endParaRPr lang="en-US" dirty="0"/>
          </a:p>
        </p:txBody>
      </p:sp>
      <p:sp>
        <p:nvSpPr>
          <p:cNvPr id="4" name="Slide Number Placeholder 3"/>
          <p:cNvSpPr>
            <a:spLocks noGrp="1"/>
          </p:cNvSpPr>
          <p:nvPr>
            <p:ph type="sldNum" sz="quarter" idx="12"/>
          </p:nvPr>
        </p:nvSpPr>
        <p:spPr/>
        <p:txBody>
          <a:bodyPr/>
          <a:lstStyle/>
          <a:p>
            <a:fld id="{1939E361-6CC3-4B93-8D02-0CA414705067}" type="slidenum">
              <a:rPr lang="en-US" smtClean="0"/>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Supporting Comment</a:t>
            </a:r>
            <a:endParaRPr lang="en-US" dirty="0"/>
          </a:p>
        </p:txBody>
      </p:sp>
      <p:sp>
        <p:nvSpPr>
          <p:cNvPr id="3" name="Content Placeholder 2"/>
          <p:cNvSpPr>
            <a:spLocks noGrp="1"/>
          </p:cNvSpPr>
          <p:nvPr>
            <p:ph idx="1"/>
          </p:nvPr>
        </p:nvSpPr>
        <p:spPr>
          <a:xfrm>
            <a:off x="457200" y="1600200"/>
            <a:ext cx="8229600" cy="5029200"/>
          </a:xfrm>
        </p:spPr>
        <p:txBody>
          <a:bodyPr>
            <a:normAutofit fontScale="85000" lnSpcReduction="20000"/>
          </a:bodyPr>
          <a:lstStyle/>
          <a:p>
            <a:r>
              <a:rPr lang="en-US" dirty="0" smtClean="0"/>
              <a:t>Qualities and values of NF Smith R.:</a:t>
            </a:r>
          </a:p>
          <a:p>
            <a:pPr lvl="1"/>
            <a:r>
              <a:rPr lang="en-US" dirty="0" smtClean="0"/>
              <a:t>Exceptional water quality and clarity</a:t>
            </a:r>
          </a:p>
          <a:p>
            <a:pPr lvl="1"/>
            <a:r>
              <a:rPr lang="en-US" dirty="0" smtClean="0"/>
              <a:t>Pristine, healthy, free-flowing (undammed)</a:t>
            </a:r>
          </a:p>
          <a:p>
            <a:pPr lvl="1"/>
            <a:r>
              <a:rPr lang="en-US" dirty="0" smtClean="0"/>
              <a:t>Valuable, productive fisheries, including threatened species and critical habitat</a:t>
            </a:r>
          </a:p>
          <a:p>
            <a:pPr lvl="1"/>
            <a:r>
              <a:rPr lang="en-US" dirty="0" smtClean="0"/>
              <a:t>Unique geology and rare wetland plants</a:t>
            </a:r>
          </a:p>
          <a:p>
            <a:pPr lvl="1"/>
            <a:r>
              <a:rPr lang="en-US" dirty="0" smtClean="0"/>
              <a:t>Outstanding recreation opportunities</a:t>
            </a:r>
          </a:p>
          <a:p>
            <a:pPr lvl="1"/>
            <a:r>
              <a:rPr lang="en-US" dirty="0" smtClean="0"/>
              <a:t>Natural beauty</a:t>
            </a:r>
          </a:p>
          <a:p>
            <a:r>
              <a:rPr lang="en-US" dirty="0" smtClean="0"/>
              <a:t>Importance to users of Smith R. downstream, including Tribes, community drinking water supply</a:t>
            </a:r>
          </a:p>
          <a:p>
            <a:r>
              <a:rPr lang="en-US" dirty="0" smtClean="0"/>
              <a:t>Protect from mining and logging impacts</a:t>
            </a:r>
          </a:p>
          <a:p>
            <a:r>
              <a:rPr lang="en-US" dirty="0" smtClean="0"/>
              <a:t>Please protect this special place for future generations</a:t>
            </a:r>
          </a:p>
          <a:p>
            <a:pPr lvl="1"/>
            <a:endParaRPr lang="en-US" dirty="0" smtClean="0"/>
          </a:p>
        </p:txBody>
      </p:sp>
      <p:sp>
        <p:nvSpPr>
          <p:cNvPr id="4" name="Slide Number Placeholder 3"/>
          <p:cNvSpPr>
            <a:spLocks noGrp="1"/>
          </p:cNvSpPr>
          <p:nvPr>
            <p:ph type="sldNum" sz="quarter" idx="12"/>
          </p:nvPr>
        </p:nvSpPr>
        <p:spPr/>
        <p:txBody>
          <a:bodyPr/>
          <a:lstStyle/>
          <a:p>
            <a:fld id="{1939E361-6CC3-4B93-8D02-0CA414705067}" type="slidenum">
              <a:rPr lang="en-US" smtClean="0"/>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Comments requesting EQC denial</a:t>
            </a:r>
            <a:endParaRPr lang="en-US" dirty="0"/>
          </a:p>
        </p:txBody>
      </p:sp>
      <p:sp>
        <p:nvSpPr>
          <p:cNvPr id="3" name="Content Placeholder 2"/>
          <p:cNvSpPr>
            <a:spLocks noGrp="1"/>
          </p:cNvSpPr>
          <p:nvPr>
            <p:ph idx="1"/>
          </p:nvPr>
        </p:nvSpPr>
        <p:spPr>
          <a:xfrm>
            <a:off x="457200" y="1447800"/>
            <a:ext cx="8229600" cy="4876800"/>
          </a:xfrm>
        </p:spPr>
        <p:txBody>
          <a:bodyPr>
            <a:normAutofit fontScale="92500" lnSpcReduction="20000"/>
          </a:bodyPr>
          <a:lstStyle/>
          <a:p>
            <a:r>
              <a:rPr lang="en-US" dirty="0" smtClean="0"/>
              <a:t>ORW designation not needed to protect </a:t>
            </a:r>
            <a:r>
              <a:rPr lang="en-US" dirty="0" smtClean="0"/>
              <a:t>water quality</a:t>
            </a:r>
            <a:endParaRPr lang="en-US" dirty="0" smtClean="0"/>
          </a:p>
          <a:p>
            <a:r>
              <a:rPr lang="en-US" dirty="0" smtClean="0"/>
              <a:t>DEQ has not developed screening process </a:t>
            </a:r>
          </a:p>
          <a:p>
            <a:r>
              <a:rPr lang="en-US" dirty="0" smtClean="0"/>
              <a:t>Inconsistent with RRNF management plans</a:t>
            </a:r>
          </a:p>
          <a:p>
            <a:r>
              <a:rPr lang="en-US" dirty="0" smtClean="0"/>
              <a:t>May restrict timber harvest and grazing, prevent economic opportunity</a:t>
            </a:r>
          </a:p>
          <a:p>
            <a:r>
              <a:rPr lang="en-US" dirty="0" smtClean="0"/>
              <a:t>Creates impediments to mining</a:t>
            </a:r>
          </a:p>
          <a:p>
            <a:r>
              <a:rPr lang="en-US" dirty="0" smtClean="0"/>
              <a:t>Eliminates ability to obtain new water </a:t>
            </a:r>
            <a:r>
              <a:rPr lang="en-US" dirty="0" smtClean="0"/>
              <a:t>right </a:t>
            </a:r>
            <a:endParaRPr lang="en-US" dirty="0" smtClean="0"/>
          </a:p>
          <a:p>
            <a:r>
              <a:rPr lang="en-US" dirty="0" smtClean="0"/>
              <a:t>Eliminates activities with minor impacts that would not violate water quality standards</a:t>
            </a:r>
          </a:p>
          <a:p>
            <a:r>
              <a:rPr lang="en-US" dirty="0" smtClean="0"/>
              <a:t>Dredge miners do more good than harm</a:t>
            </a:r>
            <a:endParaRPr lang="en-US" dirty="0"/>
          </a:p>
        </p:txBody>
      </p:sp>
      <p:sp>
        <p:nvSpPr>
          <p:cNvPr id="4" name="Slide Number Placeholder 3"/>
          <p:cNvSpPr>
            <a:spLocks noGrp="1"/>
          </p:cNvSpPr>
          <p:nvPr>
            <p:ph type="sldNum" sz="quarter" idx="12"/>
          </p:nvPr>
        </p:nvSpPr>
        <p:spPr/>
        <p:txBody>
          <a:bodyPr/>
          <a:lstStyle/>
          <a:p>
            <a:fld id="{1939E361-6CC3-4B93-8D02-0CA414705067}" type="slidenum">
              <a:rPr lang="en-US" smtClean="0"/>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Issue: Process</a:t>
            </a:r>
            <a:endParaRPr lang="en-US" dirty="0"/>
          </a:p>
        </p:txBody>
      </p:sp>
      <p:sp>
        <p:nvSpPr>
          <p:cNvPr id="3" name="Content Placeholder 2"/>
          <p:cNvSpPr>
            <a:spLocks noGrp="1"/>
          </p:cNvSpPr>
          <p:nvPr>
            <p:ph idx="1"/>
          </p:nvPr>
        </p:nvSpPr>
        <p:spPr/>
        <p:txBody>
          <a:bodyPr>
            <a:normAutofit/>
          </a:bodyPr>
          <a:lstStyle/>
          <a:p>
            <a:r>
              <a:rPr lang="en-US" dirty="0" smtClean="0"/>
              <a:t>Rules say DEQ will develop a screening process and list of nominated waters - we have not</a:t>
            </a:r>
          </a:p>
          <a:p>
            <a:r>
              <a:rPr lang="en-US" dirty="0" smtClean="0"/>
              <a:t>Commenters suggested therefore should not designate ORW in response to petition</a:t>
            </a:r>
          </a:p>
          <a:p>
            <a:r>
              <a:rPr lang="en-US" dirty="0" smtClean="0"/>
              <a:t>EQC may initiate rulemaking to designate an ORW despite lack of agency screening process or nominations</a:t>
            </a:r>
          </a:p>
        </p:txBody>
      </p:sp>
      <p:sp>
        <p:nvSpPr>
          <p:cNvPr id="4" name="Slide Number Placeholder 3"/>
          <p:cNvSpPr>
            <a:spLocks noGrp="1"/>
          </p:cNvSpPr>
          <p:nvPr>
            <p:ph type="sldNum" sz="quarter" idx="12"/>
          </p:nvPr>
        </p:nvSpPr>
        <p:spPr/>
        <p:txBody>
          <a:bodyPr/>
          <a:lstStyle/>
          <a:p>
            <a:fld id="{1939E361-6CC3-4B93-8D02-0CA414705067}" type="slidenum">
              <a:rPr lang="en-US" smtClean="0"/>
              <a:pPr/>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Issue: Need for ORW</a:t>
            </a:r>
            <a:endParaRPr lang="en-US" dirty="0"/>
          </a:p>
        </p:txBody>
      </p:sp>
      <p:sp>
        <p:nvSpPr>
          <p:cNvPr id="3" name="Content Placeholder 2"/>
          <p:cNvSpPr>
            <a:spLocks noGrp="1"/>
          </p:cNvSpPr>
          <p:nvPr>
            <p:ph idx="1"/>
          </p:nvPr>
        </p:nvSpPr>
        <p:spPr>
          <a:xfrm>
            <a:off x="457200" y="1600200"/>
            <a:ext cx="8229600" cy="4876800"/>
          </a:xfrm>
        </p:spPr>
        <p:txBody>
          <a:bodyPr>
            <a:normAutofit/>
          </a:bodyPr>
          <a:lstStyle/>
          <a:p>
            <a:r>
              <a:rPr lang="en-US" dirty="0" smtClean="0"/>
              <a:t>Fulfills unique </a:t>
            </a:r>
            <a:r>
              <a:rPr lang="en-US" dirty="0" smtClean="0"/>
              <a:t>Clean Water Act role: </a:t>
            </a:r>
          </a:p>
          <a:p>
            <a:pPr lvl="1"/>
            <a:r>
              <a:rPr lang="en-US" dirty="0" smtClean="0"/>
              <a:t>Protect </a:t>
            </a:r>
            <a:r>
              <a:rPr lang="en-US" dirty="0" smtClean="0"/>
              <a:t>waters with outstanding water quality </a:t>
            </a:r>
            <a:r>
              <a:rPr lang="en-US" dirty="0" smtClean="0"/>
              <a:t>and ecological </a:t>
            </a:r>
            <a:r>
              <a:rPr lang="en-US" dirty="0" smtClean="0"/>
              <a:t>values</a:t>
            </a:r>
            <a:endParaRPr lang="en-US" dirty="0" smtClean="0"/>
          </a:p>
          <a:p>
            <a:r>
              <a:rPr lang="en-US" dirty="0" smtClean="0"/>
              <a:t>Complements </a:t>
            </a:r>
            <a:r>
              <a:rPr lang="en-US" dirty="0" smtClean="0"/>
              <a:t>program efforts to:</a:t>
            </a:r>
          </a:p>
          <a:p>
            <a:pPr lvl="1"/>
            <a:r>
              <a:rPr lang="en-US" dirty="0" smtClean="0"/>
              <a:t>C</a:t>
            </a:r>
            <a:r>
              <a:rPr lang="en-US" dirty="0" smtClean="0"/>
              <a:t>ontrol </a:t>
            </a:r>
            <a:r>
              <a:rPr lang="en-US" dirty="0" smtClean="0"/>
              <a:t>pollution discharges and </a:t>
            </a:r>
            <a:endParaRPr lang="en-US" dirty="0" smtClean="0"/>
          </a:p>
          <a:p>
            <a:pPr lvl="1"/>
            <a:r>
              <a:rPr lang="en-US" dirty="0" smtClean="0"/>
              <a:t>C</a:t>
            </a:r>
            <a:r>
              <a:rPr lang="en-US" dirty="0" smtClean="0"/>
              <a:t>orrect </a:t>
            </a:r>
            <a:r>
              <a:rPr lang="en-US" dirty="0" smtClean="0"/>
              <a:t>water quality impairments</a:t>
            </a:r>
          </a:p>
          <a:p>
            <a:pPr marL="342900" lvl="1" indent="-342900">
              <a:buFont typeface="Arial" pitchFamily="34" charset="0"/>
              <a:buChar char="•"/>
            </a:pPr>
            <a:r>
              <a:rPr lang="en-US" sz="3200" dirty="0" smtClean="0"/>
              <a:t>Useful and efficient way to fulfill DEQ </a:t>
            </a:r>
            <a:r>
              <a:rPr lang="en-US" sz="3200" dirty="0" smtClean="0"/>
              <a:t>responsibilities</a:t>
            </a:r>
          </a:p>
        </p:txBody>
      </p:sp>
      <p:sp>
        <p:nvSpPr>
          <p:cNvPr id="4" name="Slide Number Placeholder 3"/>
          <p:cNvSpPr>
            <a:spLocks noGrp="1"/>
          </p:cNvSpPr>
          <p:nvPr>
            <p:ph type="sldNum" sz="quarter" idx="12"/>
          </p:nvPr>
        </p:nvSpPr>
        <p:spPr/>
        <p:txBody>
          <a:bodyPr/>
          <a:lstStyle/>
          <a:p>
            <a:fld id="{1939E361-6CC3-4B93-8D02-0CA414705067}" type="slidenum">
              <a:rPr lang="en-US" smtClean="0"/>
              <a:pPr/>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Designation consistent with:</a:t>
            </a:r>
          </a:p>
        </p:txBody>
      </p:sp>
      <p:sp>
        <p:nvSpPr>
          <p:cNvPr id="3" name="Content Placeholder 2"/>
          <p:cNvSpPr>
            <a:spLocks noGrp="1"/>
          </p:cNvSpPr>
          <p:nvPr>
            <p:ph idx="1"/>
          </p:nvPr>
        </p:nvSpPr>
        <p:spPr>
          <a:xfrm>
            <a:off x="457200" y="1600200"/>
            <a:ext cx="8229600" cy="4876800"/>
          </a:xfrm>
        </p:spPr>
        <p:txBody>
          <a:bodyPr>
            <a:normAutofit fontScale="92500" lnSpcReduction="10000"/>
          </a:bodyPr>
          <a:lstStyle/>
          <a:p>
            <a:r>
              <a:rPr lang="en-US" dirty="0" smtClean="0"/>
              <a:t>Management goals and plans of the Rogue River-Siskiyou National Forest</a:t>
            </a:r>
          </a:p>
          <a:p>
            <a:r>
              <a:rPr lang="en-US" dirty="0" smtClean="0"/>
              <a:t>Federal Wild &amp; Scenic River designation</a:t>
            </a:r>
          </a:p>
          <a:p>
            <a:r>
              <a:rPr lang="en-US" dirty="0" smtClean="0"/>
              <a:t>Southern </a:t>
            </a:r>
            <a:r>
              <a:rPr lang="en-US" dirty="0" smtClean="0"/>
              <a:t>Oregon Northern California Coho Salmon Recovery Plan by NMFS</a:t>
            </a:r>
          </a:p>
          <a:p>
            <a:r>
              <a:rPr lang="en-US" dirty="0" smtClean="0"/>
              <a:t>Rulemaking by CA </a:t>
            </a:r>
            <a:r>
              <a:rPr lang="en-US" dirty="0" smtClean="0"/>
              <a:t>Water Board to consider </a:t>
            </a:r>
            <a:r>
              <a:rPr lang="en-US" dirty="0" smtClean="0"/>
              <a:t>ORW designation for </a:t>
            </a:r>
            <a:r>
              <a:rPr lang="en-US" dirty="0" smtClean="0"/>
              <a:t>the Smith R. </a:t>
            </a:r>
          </a:p>
          <a:p>
            <a:r>
              <a:rPr lang="en-US" dirty="0" smtClean="0"/>
              <a:t>Rulemaking by </a:t>
            </a:r>
            <a:r>
              <a:rPr lang="en-US" dirty="0" smtClean="0"/>
              <a:t>OWRD to </a:t>
            </a:r>
            <a:r>
              <a:rPr lang="en-US" dirty="0" smtClean="0"/>
              <a:t>consider classifying the NF Smith R. for </a:t>
            </a:r>
            <a:r>
              <a:rPr lang="en-US" dirty="0" smtClean="0"/>
              <a:t>instream purposes </a:t>
            </a:r>
            <a:r>
              <a:rPr lang="en-US" dirty="0" smtClean="0"/>
              <a:t>only</a:t>
            </a:r>
          </a:p>
          <a:p>
            <a:r>
              <a:rPr lang="en-US" dirty="0" smtClean="0"/>
              <a:t>Proposed federal mineral withdrawal</a:t>
            </a:r>
            <a:endParaRPr lang="en-US" dirty="0" smtClean="0"/>
          </a:p>
          <a:p>
            <a:pPr lvl="1"/>
            <a:endParaRPr lang="en-US" dirty="0" smtClean="0"/>
          </a:p>
          <a:p>
            <a:endParaRPr lang="en-US" dirty="0"/>
          </a:p>
        </p:txBody>
      </p:sp>
      <p:sp>
        <p:nvSpPr>
          <p:cNvPr id="4" name="Slide Number Placeholder 3"/>
          <p:cNvSpPr>
            <a:spLocks noGrp="1"/>
          </p:cNvSpPr>
          <p:nvPr>
            <p:ph type="sldNum" sz="quarter" idx="12"/>
          </p:nvPr>
        </p:nvSpPr>
        <p:spPr/>
        <p:txBody>
          <a:bodyPr/>
          <a:lstStyle/>
          <a:p>
            <a:fld id="{1939E361-6CC3-4B93-8D02-0CA414705067}" type="slidenum">
              <a:rPr lang="en-US" smtClean="0"/>
              <a:pPr/>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Issue: Qualifications</a:t>
            </a:r>
            <a:endParaRPr lang="en-US" dirty="0"/>
          </a:p>
        </p:txBody>
      </p:sp>
      <p:sp>
        <p:nvSpPr>
          <p:cNvPr id="3" name="Content Placeholder 2"/>
          <p:cNvSpPr>
            <a:spLocks noGrp="1"/>
          </p:cNvSpPr>
          <p:nvPr>
            <p:ph idx="1"/>
          </p:nvPr>
        </p:nvSpPr>
        <p:spPr/>
        <p:txBody>
          <a:bodyPr>
            <a:normAutofit/>
          </a:bodyPr>
          <a:lstStyle/>
          <a:p>
            <a:r>
              <a:rPr lang="en-US" dirty="0" smtClean="0"/>
              <a:t>Based on the information provided in the petition and through public comment, DEQ finds that the NF Smith River qualifies for consideration as an outstanding state and national resource for its water quality, fish habitat and ecological values.</a:t>
            </a:r>
          </a:p>
        </p:txBody>
      </p:sp>
      <p:sp>
        <p:nvSpPr>
          <p:cNvPr id="4" name="Slide Number Placeholder 3"/>
          <p:cNvSpPr>
            <a:spLocks noGrp="1"/>
          </p:cNvSpPr>
          <p:nvPr>
            <p:ph type="sldNum" sz="quarter" idx="12"/>
          </p:nvPr>
        </p:nvSpPr>
        <p:spPr/>
        <p:txBody>
          <a:bodyPr/>
          <a:lstStyle/>
          <a:p>
            <a:fld id="{1939E361-6CC3-4B93-8D02-0CA414705067}" type="slidenum">
              <a:rPr lang="en-US" smtClean="0"/>
              <a:pPr/>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1026" name="9D8A253D-E1C2-4CA3-ABAE-72F787BD79DA" descr="8FCDD831-BBE7-40FB-8F43-C9C6DA4D7B76@netgear"/>
          <p:cNvPicPr>
            <a:picLocks noChangeAspect="1" noChangeArrowheads="1"/>
          </p:cNvPicPr>
          <p:nvPr/>
        </p:nvPicPr>
        <p:blipFill>
          <a:blip r:embed="rId2" cstate="print"/>
          <a:srcRect/>
          <a:stretch>
            <a:fillRect/>
          </a:stretch>
        </p:blipFill>
        <p:spPr bwMode="auto">
          <a:xfrm>
            <a:off x="609600" y="457200"/>
            <a:ext cx="8001000" cy="5932916"/>
          </a:xfrm>
          <a:prstGeom prst="rect">
            <a:avLst/>
          </a:prstGeom>
          <a:noFill/>
          <a:ln w="9525">
            <a:noFill/>
            <a:miter lim="800000"/>
            <a:headEnd/>
            <a:tailEnd/>
          </a:ln>
        </p:spPr>
      </p:pic>
      <p:sp>
        <p:nvSpPr>
          <p:cNvPr id="5" name="TextBox 4"/>
          <p:cNvSpPr txBox="1"/>
          <p:nvPr/>
        </p:nvSpPr>
        <p:spPr>
          <a:xfrm>
            <a:off x="838200" y="1371600"/>
            <a:ext cx="2819400" cy="646331"/>
          </a:xfrm>
          <a:prstGeom prst="rect">
            <a:avLst/>
          </a:prstGeom>
          <a:noFill/>
        </p:spPr>
        <p:txBody>
          <a:bodyPr wrap="square" rtlCol="0">
            <a:spAutoFit/>
          </a:bodyPr>
          <a:lstStyle/>
          <a:p>
            <a:r>
              <a:rPr lang="en-US" sz="3600" dirty="0" smtClean="0">
                <a:solidFill>
                  <a:srgbClr val="FFC000"/>
                </a:solidFill>
                <a:effectLst>
                  <a:outerShdw blurRad="38100" dist="38100" dir="2700000" algn="tl">
                    <a:srgbClr val="000000">
                      <a:alpha val="43137"/>
                    </a:srgbClr>
                  </a:outerShdw>
                </a:effectLst>
              </a:rPr>
              <a:t>Questions ?</a:t>
            </a:r>
          </a:p>
        </p:txBody>
      </p:sp>
      <p:sp>
        <p:nvSpPr>
          <p:cNvPr id="6" name="Slide Number Placeholder 5"/>
          <p:cNvSpPr>
            <a:spLocks noGrp="1"/>
          </p:cNvSpPr>
          <p:nvPr>
            <p:ph type="sldNum" sz="quarter" idx="12"/>
          </p:nvPr>
        </p:nvSpPr>
        <p:spPr/>
        <p:txBody>
          <a:bodyPr/>
          <a:lstStyle/>
          <a:p>
            <a:fld id="{1939E361-6CC3-4B93-8D02-0CA414705067}" type="slidenum">
              <a:rPr lang="en-US" smtClean="0"/>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1939E361-6CC3-4B93-8D02-0CA414705067}" type="slidenum">
              <a:rPr lang="en-US" smtClean="0"/>
              <a:pPr/>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itchFamily="34" charset="0"/>
                <a:cs typeface="Arial" pitchFamily="34" charset="0"/>
              </a:rPr>
              <a:t>Petition Request</a:t>
            </a:r>
            <a:endParaRPr lang="en-US" dirty="0">
              <a:latin typeface="Arial" pitchFamily="34" charset="0"/>
              <a:cs typeface="Arial" pitchFamily="34" charset="0"/>
            </a:endParaRPr>
          </a:p>
        </p:txBody>
      </p:sp>
      <p:sp>
        <p:nvSpPr>
          <p:cNvPr id="3" name="Content Placeholder 2"/>
          <p:cNvSpPr>
            <a:spLocks noGrp="1"/>
          </p:cNvSpPr>
          <p:nvPr>
            <p:ph idx="1"/>
          </p:nvPr>
        </p:nvSpPr>
        <p:spPr>
          <a:xfrm>
            <a:off x="457200" y="1600200"/>
            <a:ext cx="8229600" cy="4800600"/>
          </a:xfrm>
        </p:spPr>
        <p:txBody>
          <a:bodyPr>
            <a:normAutofit/>
          </a:bodyPr>
          <a:lstStyle/>
          <a:p>
            <a:r>
              <a:rPr lang="en-US" dirty="0" smtClean="0">
                <a:latin typeface="Arial" pitchFamily="34" charset="0"/>
                <a:cs typeface="Arial" pitchFamily="34" charset="0"/>
              </a:rPr>
              <a:t>Requests rulemaking to:</a:t>
            </a:r>
          </a:p>
          <a:p>
            <a:pPr lvl="1"/>
            <a:r>
              <a:rPr lang="en-US" dirty="0" smtClean="0">
                <a:latin typeface="Arial" pitchFamily="34" charset="0"/>
                <a:cs typeface="Arial" pitchFamily="34" charset="0"/>
              </a:rPr>
              <a:t>Designate NF Smith River and its tributaries and associated wetlands as Outstanding Resource Waters (ORW)</a:t>
            </a:r>
          </a:p>
          <a:p>
            <a:pPr lvl="1"/>
            <a:r>
              <a:rPr lang="en-US" dirty="0" smtClean="0">
                <a:latin typeface="Arial" pitchFamily="34" charset="0"/>
                <a:cs typeface="Arial" pitchFamily="34" charset="0"/>
              </a:rPr>
              <a:t>Establish policies to </a:t>
            </a:r>
            <a:r>
              <a:rPr lang="en-US" dirty="0" smtClean="0">
                <a:latin typeface="Arial" pitchFamily="34" charset="0"/>
                <a:cs typeface="Arial" pitchFamily="34" charset="0"/>
              </a:rPr>
              <a:t>maintain &amp; protect </a:t>
            </a:r>
            <a:r>
              <a:rPr lang="en-US" dirty="0" smtClean="0">
                <a:latin typeface="Arial" pitchFamily="34" charset="0"/>
                <a:cs typeface="Arial" pitchFamily="34" charset="0"/>
              </a:rPr>
              <a:t>current water quality and ecological integrity</a:t>
            </a:r>
          </a:p>
          <a:p>
            <a:r>
              <a:rPr lang="en-US" dirty="0" smtClean="0">
                <a:latin typeface="Arial" pitchFamily="34" charset="0"/>
                <a:cs typeface="Arial" pitchFamily="34" charset="0"/>
              </a:rPr>
              <a:t>Proposes to </a:t>
            </a:r>
            <a:r>
              <a:rPr lang="en-US" dirty="0" smtClean="0">
                <a:latin typeface="Arial" pitchFamily="34" charset="0"/>
                <a:cs typeface="Arial" pitchFamily="34" charset="0"/>
              </a:rPr>
              <a:t>amend:</a:t>
            </a:r>
            <a:endParaRPr lang="en-US" dirty="0" smtClean="0">
              <a:latin typeface="Arial" pitchFamily="34" charset="0"/>
              <a:cs typeface="Arial" pitchFamily="34" charset="0"/>
            </a:endParaRPr>
          </a:p>
          <a:p>
            <a:pPr lvl="1"/>
            <a:r>
              <a:rPr lang="en-US" dirty="0" smtClean="0">
                <a:latin typeface="Arial" pitchFamily="34" charset="0"/>
                <a:cs typeface="Arial" pitchFamily="34" charset="0"/>
              </a:rPr>
              <a:t>ORW Policy</a:t>
            </a:r>
          </a:p>
          <a:p>
            <a:pPr lvl="1"/>
            <a:r>
              <a:rPr lang="en-US" dirty="0" smtClean="0">
                <a:latin typeface="Arial" pitchFamily="34" charset="0"/>
                <a:cs typeface="Arial" pitchFamily="34" charset="0"/>
              </a:rPr>
              <a:t>South Coast Basin criteria</a:t>
            </a:r>
            <a:endParaRPr lang="en-US"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1939E361-6CC3-4B93-8D02-0CA414705067}"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939E361-6CC3-4B93-8D02-0CA414705067}" type="slidenum">
              <a:rPr lang="en-US" smtClean="0"/>
              <a:pPr/>
              <a:t>30</a:t>
            </a:fld>
            <a:endParaRPr lang="en-US"/>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49" name="Object 1"/>
          <p:cNvGraphicFramePr>
            <a:graphicFrameLocks noChangeAspect="1"/>
          </p:cNvGraphicFramePr>
          <p:nvPr/>
        </p:nvGraphicFramePr>
        <p:xfrm>
          <a:off x="304800" y="533400"/>
          <a:ext cx="8621118" cy="5576359"/>
        </p:xfrm>
        <a:graphic>
          <a:graphicData uri="http://schemas.openxmlformats.org/presentationml/2006/ole">
            <p:oleObj spid="_x0000_s2049" name="Acrobat Document" r:id="rId4" imgW="15559920" imgH="10058400" progId="AcroExch.Document.11">
              <p:embed/>
            </p:oleObj>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533400" y="304800"/>
            <a:ext cx="8001000" cy="6182590"/>
          </a:xfrm>
          <a:prstGeom prst="rect">
            <a:avLst/>
          </a:prstGeom>
          <a:noFill/>
          <a:ln w="9525">
            <a:solidFill>
              <a:schemeClr val="tx1"/>
            </a:solidFill>
            <a:miter lim="800000"/>
            <a:headEnd/>
            <a:tailEnd/>
          </a:ln>
        </p:spPr>
      </p:pic>
      <p:sp>
        <p:nvSpPr>
          <p:cNvPr id="3" name="Slide Number Placeholder 2"/>
          <p:cNvSpPr>
            <a:spLocks noGrp="1"/>
          </p:cNvSpPr>
          <p:nvPr>
            <p:ph type="sldNum" sz="quarter" idx="12"/>
          </p:nvPr>
        </p:nvSpPr>
        <p:spPr/>
        <p:txBody>
          <a:bodyPr/>
          <a:lstStyle/>
          <a:p>
            <a:fld id="{1939E361-6CC3-4B93-8D02-0CA414705067}" type="slidenum">
              <a:rPr lang="en-US" smtClean="0"/>
              <a:pPr/>
              <a:t>4</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939E361-6CC3-4B93-8D02-0CA414705067}" type="slidenum">
              <a:rPr lang="en-US" smtClean="0"/>
              <a:pPr/>
              <a:t>5</a:t>
            </a:fld>
            <a:endParaRPr lang="en-US"/>
          </a:p>
        </p:txBody>
      </p:sp>
      <p:pic>
        <p:nvPicPr>
          <p:cNvPr id="3" name="Picture 2"/>
          <p:cNvPicPr/>
          <p:nvPr/>
        </p:nvPicPr>
        <p:blipFill rotWithShape="1">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l="6128" t="7007" r="7230" b="6440"/>
          <a:stretch/>
        </p:blipFill>
        <p:spPr bwMode="auto">
          <a:xfrm>
            <a:off x="1981200" y="228600"/>
            <a:ext cx="5139690" cy="6400800"/>
          </a:xfrm>
          <a:prstGeom prst="rect">
            <a:avLst/>
          </a:prstGeom>
          <a:ln>
            <a:noFill/>
          </a:ln>
          <a:extLst>
            <a:ext uri="{53640926-AAD7-44D8-BBD7-CCE9431645EC}">
              <a14:shadowObscured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rial" pitchFamily="34" charset="0"/>
                <a:cs typeface="Arial" pitchFamily="34" charset="0"/>
              </a:rPr>
              <a:t>Proposed Protections</a:t>
            </a:r>
            <a:endParaRPr lang="en-US" dirty="0">
              <a:latin typeface="Arial" pitchFamily="34" charset="0"/>
              <a:cs typeface="Arial" pitchFamily="34" charset="0"/>
            </a:endParaRPr>
          </a:p>
        </p:txBody>
      </p:sp>
      <p:sp>
        <p:nvSpPr>
          <p:cNvPr id="3" name="Content Placeholder 2"/>
          <p:cNvSpPr>
            <a:spLocks noGrp="1"/>
          </p:cNvSpPr>
          <p:nvPr>
            <p:ph idx="1"/>
          </p:nvPr>
        </p:nvSpPr>
        <p:spPr>
          <a:xfrm>
            <a:off x="457200" y="1447800"/>
            <a:ext cx="8229600" cy="5105400"/>
          </a:xfrm>
        </p:spPr>
        <p:txBody>
          <a:bodyPr>
            <a:normAutofit/>
          </a:bodyPr>
          <a:lstStyle/>
          <a:p>
            <a:r>
              <a:rPr lang="en-US" dirty="0" smtClean="0">
                <a:latin typeface="Arial" pitchFamily="34" charset="0"/>
                <a:cs typeface="Arial" pitchFamily="34" charset="0"/>
              </a:rPr>
              <a:t>Protect existing water </a:t>
            </a:r>
            <a:r>
              <a:rPr lang="en-US" dirty="0">
                <a:latin typeface="Arial" pitchFamily="34" charset="0"/>
                <a:cs typeface="Arial" pitchFamily="34" charset="0"/>
              </a:rPr>
              <a:t>quality, </a:t>
            </a:r>
            <a:r>
              <a:rPr lang="en-US" dirty="0" smtClean="0">
                <a:latin typeface="Arial" pitchFamily="34" charset="0"/>
                <a:cs typeface="Arial" pitchFamily="34" charset="0"/>
              </a:rPr>
              <a:t>ecological values </a:t>
            </a:r>
            <a:r>
              <a:rPr lang="en-US" dirty="0">
                <a:latin typeface="Arial" pitchFamily="34" charset="0"/>
                <a:cs typeface="Arial" pitchFamily="34" charset="0"/>
              </a:rPr>
              <a:t>and </a:t>
            </a:r>
            <a:r>
              <a:rPr lang="en-US" dirty="0" smtClean="0">
                <a:latin typeface="Arial" pitchFamily="34" charset="0"/>
                <a:cs typeface="Arial" pitchFamily="34" charset="0"/>
              </a:rPr>
              <a:t>beneficial uses</a:t>
            </a:r>
            <a:endParaRPr lang="en-US" sz="2600" dirty="0" smtClean="0">
              <a:latin typeface="Arial" pitchFamily="34" charset="0"/>
              <a:cs typeface="Arial" pitchFamily="34" charset="0"/>
            </a:endParaRPr>
          </a:p>
          <a:p>
            <a:r>
              <a:rPr lang="en-US" dirty="0" smtClean="0">
                <a:latin typeface="Arial" pitchFamily="34" charset="0"/>
                <a:cs typeface="Arial" pitchFamily="34" charset="0"/>
              </a:rPr>
              <a:t>Prohibits </a:t>
            </a:r>
            <a:r>
              <a:rPr lang="en-US" dirty="0">
                <a:latin typeface="Arial" pitchFamily="34" charset="0"/>
                <a:cs typeface="Arial" pitchFamily="34" charset="0"/>
              </a:rPr>
              <a:t>new </a:t>
            </a:r>
            <a:r>
              <a:rPr lang="en-US" dirty="0" smtClean="0">
                <a:latin typeface="Arial" pitchFamily="34" charset="0"/>
                <a:cs typeface="Arial" pitchFamily="34" charset="0"/>
              </a:rPr>
              <a:t>NPDES discharges</a:t>
            </a:r>
          </a:p>
          <a:p>
            <a:r>
              <a:rPr lang="en-US" dirty="0" smtClean="0">
                <a:latin typeface="Arial" pitchFamily="34" charset="0"/>
                <a:cs typeface="Arial" pitchFamily="34" charset="0"/>
              </a:rPr>
              <a:t>Prohibits degradation of </a:t>
            </a:r>
            <a:r>
              <a:rPr lang="en-US" dirty="0">
                <a:latin typeface="Arial" pitchFamily="34" charset="0"/>
                <a:cs typeface="Arial" pitchFamily="34" charset="0"/>
              </a:rPr>
              <a:t>the existing water quality and </a:t>
            </a:r>
            <a:r>
              <a:rPr lang="en-US" dirty="0" smtClean="0">
                <a:latin typeface="Arial" pitchFamily="34" charset="0"/>
                <a:cs typeface="Arial" pitchFamily="34" charset="0"/>
              </a:rPr>
              <a:t>ecological values</a:t>
            </a:r>
            <a:endParaRPr lang="en-US" dirty="0">
              <a:latin typeface="Arial" pitchFamily="34" charset="0"/>
              <a:cs typeface="Arial" pitchFamily="34" charset="0"/>
            </a:endParaRPr>
          </a:p>
          <a:p>
            <a:r>
              <a:rPr lang="en-US" dirty="0" smtClean="0">
                <a:latin typeface="Arial" pitchFamily="34" charset="0"/>
                <a:cs typeface="Arial" pitchFamily="34" charset="0"/>
              </a:rPr>
              <a:t>Allows exceptions </a:t>
            </a:r>
            <a:r>
              <a:rPr lang="en-US" dirty="0">
                <a:latin typeface="Arial" pitchFamily="34" charset="0"/>
                <a:cs typeface="Arial" pitchFamily="34" charset="0"/>
              </a:rPr>
              <a:t>for a </a:t>
            </a:r>
            <a:r>
              <a:rPr lang="en-US" dirty="0" smtClean="0">
                <a:latin typeface="Arial" pitchFamily="34" charset="0"/>
                <a:cs typeface="Arial" pitchFamily="34" charset="0"/>
              </a:rPr>
              <a:t>limited duration:</a:t>
            </a:r>
          </a:p>
          <a:p>
            <a:pPr lvl="1"/>
            <a:r>
              <a:rPr lang="en-US" dirty="0" smtClean="0">
                <a:latin typeface="Arial" pitchFamily="34" charset="0"/>
                <a:cs typeface="Arial" pitchFamily="34" charset="0"/>
              </a:rPr>
              <a:t>to </a:t>
            </a:r>
            <a:r>
              <a:rPr lang="en-US" dirty="0">
                <a:latin typeface="Arial" pitchFamily="34" charset="0"/>
                <a:cs typeface="Arial" pitchFamily="34" charset="0"/>
              </a:rPr>
              <a:t>respond to </a:t>
            </a:r>
            <a:r>
              <a:rPr lang="en-US" dirty="0" smtClean="0">
                <a:latin typeface="Arial" pitchFamily="34" charset="0"/>
                <a:cs typeface="Arial" pitchFamily="34" charset="0"/>
              </a:rPr>
              <a:t>an emergency or</a:t>
            </a:r>
          </a:p>
          <a:p>
            <a:pPr lvl="1"/>
            <a:r>
              <a:rPr lang="en-US" dirty="0" smtClean="0">
                <a:latin typeface="Arial" pitchFamily="34" charset="0"/>
                <a:cs typeface="Arial" pitchFamily="34" charset="0"/>
              </a:rPr>
              <a:t>to restore </a:t>
            </a:r>
            <a:r>
              <a:rPr lang="en-US" dirty="0">
                <a:latin typeface="Arial" pitchFamily="34" charset="0"/>
                <a:cs typeface="Arial" pitchFamily="34" charset="0"/>
              </a:rPr>
              <a:t>or </a:t>
            </a:r>
            <a:r>
              <a:rPr lang="en-US" dirty="0" smtClean="0">
                <a:latin typeface="Arial" pitchFamily="34" charset="0"/>
                <a:cs typeface="Arial" pitchFamily="34" charset="0"/>
              </a:rPr>
              <a:t>enhance water </a:t>
            </a:r>
            <a:r>
              <a:rPr lang="en-US" dirty="0">
                <a:latin typeface="Arial" pitchFamily="34" charset="0"/>
                <a:cs typeface="Arial" pitchFamily="34" charset="0"/>
              </a:rPr>
              <a:t>quality or </a:t>
            </a:r>
            <a:r>
              <a:rPr lang="en-US" dirty="0" smtClean="0">
                <a:latin typeface="Arial" pitchFamily="34" charset="0"/>
                <a:cs typeface="Arial" pitchFamily="34" charset="0"/>
              </a:rPr>
              <a:t>ecological integrity</a:t>
            </a:r>
            <a:endParaRPr lang="en-US" dirty="0">
              <a:latin typeface="Arial" pitchFamily="34" charset="0"/>
              <a:cs typeface="Arial" pitchFamily="34" charset="0"/>
            </a:endParaRPr>
          </a:p>
        </p:txBody>
      </p:sp>
      <p:sp>
        <p:nvSpPr>
          <p:cNvPr id="6" name="Rounded Rectangle 5"/>
          <p:cNvSpPr/>
          <p:nvPr/>
        </p:nvSpPr>
        <p:spPr>
          <a:xfrm>
            <a:off x="838200" y="2590800"/>
            <a:ext cx="609600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838200" y="3200400"/>
            <a:ext cx="396240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838200" y="4267200"/>
            <a:ext cx="342900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p:cNvSpPr>
            <a:spLocks noGrp="1"/>
          </p:cNvSpPr>
          <p:nvPr>
            <p:ph type="sldNum" sz="quarter" idx="12"/>
          </p:nvPr>
        </p:nvSpPr>
        <p:spPr/>
        <p:txBody>
          <a:bodyPr/>
          <a:lstStyle/>
          <a:p>
            <a:fld id="{1939E361-6CC3-4B93-8D02-0CA414705067}" type="slidenum">
              <a:rPr lang="en-US" smtClean="0"/>
              <a:pPr/>
              <a:t>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0-#ppt_w/2"/>
                                          </p:val>
                                        </p:tav>
                                        <p:tav tm="100000">
                                          <p:val>
                                            <p:strVal val="#ppt_x"/>
                                          </p:val>
                                        </p:tav>
                                      </p:tavLst>
                                    </p:anim>
                                    <p:anim calcmode="lin" valueType="num">
                                      <p:cBhvr additive="base">
                                        <p:cTn id="20"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itchFamily="34" charset="0"/>
                <a:cs typeface="Arial" pitchFamily="34" charset="0"/>
              </a:rPr>
              <a:t>Background: Petitions</a:t>
            </a:r>
            <a:endParaRPr lang="en-US" dirty="0">
              <a:latin typeface="Arial" pitchFamily="34" charset="0"/>
              <a:cs typeface="Arial" pitchFamily="34" charset="0"/>
            </a:endParaRPr>
          </a:p>
        </p:txBody>
      </p:sp>
      <p:sp>
        <p:nvSpPr>
          <p:cNvPr id="3" name="Content Placeholder 2"/>
          <p:cNvSpPr>
            <a:spLocks noGrp="1"/>
          </p:cNvSpPr>
          <p:nvPr>
            <p:ph idx="1"/>
          </p:nvPr>
        </p:nvSpPr>
        <p:spPr>
          <a:xfrm>
            <a:off x="457200" y="1600200"/>
            <a:ext cx="8229600" cy="4800600"/>
          </a:xfrm>
        </p:spPr>
        <p:txBody>
          <a:bodyPr>
            <a:normAutofit fontScale="92500"/>
          </a:bodyPr>
          <a:lstStyle/>
          <a:p>
            <a:r>
              <a:rPr lang="en-US" dirty="0" smtClean="0">
                <a:latin typeface="Arial" pitchFamily="34" charset="0"/>
                <a:cs typeface="Arial" pitchFamily="34" charset="0"/>
              </a:rPr>
              <a:t>Any person can submit a petition requesting that an agency adopt, amend or repeal a rule</a:t>
            </a:r>
          </a:p>
          <a:p>
            <a:r>
              <a:rPr lang="en-US" dirty="0" smtClean="0">
                <a:latin typeface="Arial" pitchFamily="34" charset="0"/>
                <a:cs typeface="Arial" pitchFamily="34" charset="0"/>
              </a:rPr>
              <a:t>The petition must: </a:t>
            </a:r>
          </a:p>
          <a:p>
            <a:pPr lvl="1"/>
            <a:r>
              <a:rPr lang="en-US" dirty="0" smtClean="0">
                <a:latin typeface="Arial" pitchFamily="34" charset="0"/>
                <a:cs typeface="Arial" pitchFamily="34" charset="0"/>
              </a:rPr>
              <a:t>clearly show the proposed revisions</a:t>
            </a:r>
          </a:p>
          <a:p>
            <a:pPr lvl="1"/>
            <a:r>
              <a:rPr lang="en-US" dirty="0" smtClean="0">
                <a:latin typeface="Arial" pitchFamily="34" charset="0"/>
                <a:cs typeface="Arial" pitchFamily="34" charset="0"/>
              </a:rPr>
              <a:t>provide supporting facts and arguments</a:t>
            </a:r>
          </a:p>
          <a:p>
            <a:pPr lvl="1"/>
            <a:r>
              <a:rPr lang="en-US" dirty="0" smtClean="0">
                <a:latin typeface="Arial" pitchFamily="34" charset="0"/>
                <a:cs typeface="Arial" pitchFamily="34" charset="0"/>
              </a:rPr>
              <a:t>address several considerations</a:t>
            </a:r>
          </a:p>
          <a:p>
            <a:r>
              <a:rPr lang="en-US" dirty="0" smtClean="0">
                <a:latin typeface="Arial" pitchFamily="34" charset="0"/>
                <a:cs typeface="Arial" pitchFamily="34" charset="0"/>
              </a:rPr>
              <a:t>Agency has 90 days to act on the petition</a:t>
            </a:r>
          </a:p>
          <a:p>
            <a:r>
              <a:rPr lang="en-US" dirty="0" smtClean="0">
                <a:latin typeface="Arial" pitchFamily="34" charset="0"/>
                <a:cs typeface="Arial" pitchFamily="34" charset="0"/>
              </a:rPr>
              <a:t>Agency may deny, initiate rulemaking proceeding, or direct other action</a:t>
            </a:r>
          </a:p>
        </p:txBody>
      </p:sp>
      <p:sp>
        <p:nvSpPr>
          <p:cNvPr id="4" name="Slide Number Placeholder 3"/>
          <p:cNvSpPr>
            <a:spLocks noGrp="1"/>
          </p:cNvSpPr>
          <p:nvPr>
            <p:ph type="sldNum" sz="quarter" idx="12"/>
          </p:nvPr>
        </p:nvSpPr>
        <p:spPr/>
        <p:txBody>
          <a:bodyPr/>
          <a:lstStyle/>
          <a:p>
            <a:fld id="{1939E361-6CC3-4B93-8D02-0CA414705067}" type="slidenum">
              <a:rPr lang="en-US" smtClean="0"/>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pitchFamily="34" charset="0"/>
                <a:cs typeface="Arial" pitchFamily="34" charset="0"/>
              </a:rPr>
              <a:t>Outstanding Resource Water Policy</a:t>
            </a:r>
            <a:endParaRPr lang="en-US" dirty="0">
              <a:latin typeface="Arial" pitchFamily="34" charset="0"/>
              <a:cs typeface="Arial" pitchFamily="34" charset="0"/>
            </a:endParaRPr>
          </a:p>
        </p:txBody>
      </p:sp>
      <p:sp>
        <p:nvSpPr>
          <p:cNvPr id="3" name="Content Placeholder 2"/>
          <p:cNvSpPr>
            <a:spLocks noGrp="1"/>
          </p:cNvSpPr>
          <p:nvPr>
            <p:ph idx="1"/>
          </p:nvPr>
        </p:nvSpPr>
        <p:spPr>
          <a:xfrm>
            <a:off x="457200" y="1524000"/>
            <a:ext cx="8229600" cy="4876800"/>
          </a:xfrm>
        </p:spPr>
        <p:txBody>
          <a:bodyPr>
            <a:normAutofit/>
          </a:bodyPr>
          <a:lstStyle/>
          <a:p>
            <a:r>
              <a:rPr lang="en-US" dirty="0" smtClean="0">
                <a:latin typeface="Arial" pitchFamily="34" charset="0"/>
                <a:cs typeface="Arial" pitchFamily="34" charset="0"/>
              </a:rPr>
              <a:t>State antidegradation policy:</a:t>
            </a:r>
          </a:p>
          <a:p>
            <a:pPr lvl="1"/>
            <a:r>
              <a:rPr lang="en-US" dirty="0" smtClean="0">
                <a:latin typeface="Arial" pitchFamily="34" charset="0"/>
                <a:cs typeface="Arial" pitchFamily="34" charset="0"/>
              </a:rPr>
              <a:t>3 classes of waters: impaired, high quality and outstanding resource</a:t>
            </a:r>
          </a:p>
          <a:p>
            <a:pPr lvl="1"/>
            <a:r>
              <a:rPr lang="en-US" dirty="0" smtClean="0">
                <a:latin typeface="Arial" pitchFamily="34" charset="0"/>
                <a:cs typeface="Arial" pitchFamily="34" charset="0"/>
              </a:rPr>
              <a:t>Where high quality waters constitute an outstanding state resource, the existing water quality must be maintained &amp; protected</a:t>
            </a:r>
          </a:p>
          <a:p>
            <a:r>
              <a:rPr lang="en-US" dirty="0" smtClean="0">
                <a:latin typeface="Arial" pitchFamily="34" charset="0"/>
                <a:cs typeface="Arial" pitchFamily="34" charset="0"/>
              </a:rPr>
              <a:t>Required by federal regulation</a:t>
            </a:r>
          </a:p>
          <a:p>
            <a:pPr lvl="1"/>
            <a:r>
              <a:rPr lang="en-US" dirty="0" smtClean="0">
                <a:latin typeface="Arial" pitchFamily="34" charset="0"/>
                <a:cs typeface="Arial" pitchFamily="34" charset="0"/>
              </a:rPr>
              <a:t>Where high quality waters constitute an outstanding national resource…</a:t>
            </a:r>
          </a:p>
        </p:txBody>
      </p:sp>
      <p:sp>
        <p:nvSpPr>
          <p:cNvPr id="4" name="Slide Number Placeholder 3"/>
          <p:cNvSpPr>
            <a:spLocks noGrp="1"/>
          </p:cNvSpPr>
          <p:nvPr>
            <p:ph type="sldNum" sz="quarter" idx="12"/>
          </p:nvPr>
        </p:nvSpPr>
        <p:spPr/>
        <p:txBody>
          <a:bodyPr/>
          <a:lstStyle/>
          <a:p>
            <a:fld id="{1939E361-6CC3-4B93-8D02-0CA414705067}" type="slidenum">
              <a:rPr lang="en-US" smtClean="0"/>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itchFamily="34" charset="0"/>
                <a:cs typeface="Arial" pitchFamily="34" charset="0"/>
              </a:rPr>
              <a:t>ORW Policy</a:t>
            </a: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latin typeface="Arial" pitchFamily="34" charset="0"/>
                <a:cs typeface="Arial" pitchFamily="34" charset="0"/>
              </a:rPr>
              <a:t>Existing rule states that:</a:t>
            </a:r>
          </a:p>
          <a:p>
            <a:pPr lvl="1"/>
            <a:r>
              <a:rPr lang="en-US" dirty="0" smtClean="0">
                <a:latin typeface="Arial" pitchFamily="34" charset="0"/>
                <a:cs typeface="Arial" pitchFamily="34" charset="0"/>
              </a:rPr>
              <a:t>DEQ will develop screening process &amp; list of nominations</a:t>
            </a:r>
          </a:p>
          <a:p>
            <a:pPr lvl="1"/>
            <a:r>
              <a:rPr lang="en-US" dirty="0" smtClean="0">
                <a:latin typeface="Arial" pitchFamily="34" charset="0"/>
                <a:cs typeface="Arial" pitchFamily="34" charset="0"/>
              </a:rPr>
              <a:t>EQC may establish water quality values to be protected and process to determine what activities are allowed</a:t>
            </a:r>
          </a:p>
          <a:p>
            <a:pPr lvl="1"/>
            <a:r>
              <a:rPr lang="en-US" dirty="0" smtClean="0">
                <a:latin typeface="Arial" pitchFamily="34" charset="0"/>
                <a:cs typeface="Arial" pitchFamily="34" charset="0"/>
              </a:rPr>
              <a:t>EQC may not allow activities that lower water quality below levels establish</a:t>
            </a:r>
          </a:p>
          <a:p>
            <a:pPr lvl="1"/>
            <a:r>
              <a:rPr lang="en-US" dirty="0" smtClean="0">
                <a:latin typeface="Arial" pitchFamily="34" charset="0"/>
                <a:cs typeface="Arial" pitchFamily="34" charset="0"/>
              </a:rPr>
              <a:t>Short term exception for emergencies or for long term benefits</a:t>
            </a:r>
            <a:endParaRPr lang="en-US"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1939E361-6CC3-4B93-8D02-0CA414705067}" type="slidenum">
              <a:rPr lang="en-US" smtClean="0"/>
              <a:pPr/>
              <a:t>9</a:t>
            </a:fld>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1829</TotalTime>
  <Words>2478</Words>
  <Application>Microsoft Office PowerPoint</Application>
  <PresentationFormat>On-screen Show (4:3)</PresentationFormat>
  <Paragraphs>363</Paragraphs>
  <Slides>30</Slides>
  <Notes>25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2" baseType="lpstr">
      <vt:lpstr>Office Theme</vt:lpstr>
      <vt:lpstr>Acrobat Document</vt:lpstr>
      <vt:lpstr>Water Quality Standards Program</vt:lpstr>
      <vt:lpstr>EQC Action</vt:lpstr>
      <vt:lpstr>Petition Request</vt:lpstr>
      <vt:lpstr>Slide 4</vt:lpstr>
      <vt:lpstr>Slide 5</vt:lpstr>
      <vt:lpstr>Proposed Protections</vt:lpstr>
      <vt:lpstr>Background: Petitions</vt:lpstr>
      <vt:lpstr>Outstanding Resource Water Policy</vt:lpstr>
      <vt:lpstr>ORW Policy</vt:lpstr>
      <vt:lpstr>Petition Evaluation</vt:lpstr>
      <vt:lpstr>Slide 11</vt:lpstr>
      <vt:lpstr>Slide 12</vt:lpstr>
      <vt:lpstr>Slide 13</vt:lpstr>
      <vt:lpstr>Slide 14</vt:lpstr>
      <vt:lpstr>Effects of the Proposed  Rule Amendments</vt:lpstr>
      <vt:lpstr>Affected parties</vt:lpstr>
      <vt:lpstr>Affected parties</vt:lpstr>
      <vt:lpstr>Considerations: Business Impacts</vt:lpstr>
      <vt:lpstr>Consideration: Continued Need for the Existing Rule</vt:lpstr>
      <vt:lpstr>Considerations</vt:lpstr>
      <vt:lpstr>Public Comment as of April 1 </vt:lpstr>
      <vt:lpstr>Supporting Comment</vt:lpstr>
      <vt:lpstr>Comments requesting EQC denial</vt:lpstr>
      <vt:lpstr>Key Issue: Process</vt:lpstr>
      <vt:lpstr>Key Issue: Need for ORW</vt:lpstr>
      <vt:lpstr>Designation consistent with:</vt:lpstr>
      <vt:lpstr>Key Issue: Qualifications</vt:lpstr>
      <vt:lpstr>Slide 28</vt:lpstr>
      <vt:lpstr>Slide 29</vt:lpstr>
      <vt:lpstr>Slide 30</vt:lpstr>
    </vt:vector>
  </TitlesOfParts>
  <Company>State of Oregon Department of Environmental Quality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 Name</dc:title>
  <dc:creator>State of Oregon</dc:creator>
  <cp:lastModifiedBy>dsturde</cp:lastModifiedBy>
  <cp:revision>147</cp:revision>
  <dcterms:created xsi:type="dcterms:W3CDTF">2012-12-04T19:19:06Z</dcterms:created>
  <dcterms:modified xsi:type="dcterms:W3CDTF">2016-04-20T19:03:41Z</dcterms:modified>
</cp:coreProperties>
</file>