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0"/>
  </p:notesMasterIdLst>
  <p:handoutMasterIdLst>
    <p:handoutMasterId r:id="rId31"/>
  </p:handoutMasterIdLst>
  <p:sldIdLst>
    <p:sldId id="256" r:id="rId2"/>
    <p:sldId id="262" r:id="rId3"/>
    <p:sldId id="263" r:id="rId4"/>
    <p:sldId id="268" r:id="rId5"/>
    <p:sldId id="298" r:id="rId6"/>
    <p:sldId id="269" r:id="rId7"/>
    <p:sldId id="264" r:id="rId8"/>
    <p:sldId id="265" r:id="rId9"/>
    <p:sldId id="272" r:id="rId10"/>
    <p:sldId id="267" r:id="rId11"/>
    <p:sldId id="295" r:id="rId12"/>
    <p:sldId id="297" r:id="rId13"/>
    <p:sldId id="259" r:id="rId14"/>
    <p:sldId id="296" r:id="rId15"/>
    <p:sldId id="273" r:id="rId16"/>
    <p:sldId id="276" r:id="rId17"/>
    <p:sldId id="277" r:id="rId18"/>
    <p:sldId id="278" r:id="rId19"/>
    <p:sldId id="279" r:id="rId20"/>
    <p:sldId id="280" r:id="rId21"/>
    <p:sldId id="281" r:id="rId22"/>
    <p:sldId id="292" r:id="rId23"/>
    <p:sldId id="294" r:id="rId24"/>
    <p:sldId id="283" r:id="rId25"/>
    <p:sldId id="284" r:id="rId26"/>
    <p:sldId id="285" r:id="rId27"/>
    <p:sldId id="282" r:id="rId28"/>
    <p:sldId id="287"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fer Wigal" initials="jw"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000000"/>
    <a:srgbClr val="FF3300"/>
    <a:srgbClr val="FFCC00"/>
    <a:srgbClr val="00FFFF"/>
    <a:srgbClr val="FFFFFF"/>
    <a:srgbClr val="3F8D6F"/>
    <a:srgbClr val="439777"/>
    <a:srgbClr val="57B59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6477" autoAdjust="0"/>
  </p:normalViewPr>
  <p:slideViewPr>
    <p:cSldViewPr>
      <p:cViewPr>
        <p:scale>
          <a:sx n="50" d="100"/>
          <a:sy n="50" d="100"/>
        </p:scale>
        <p:origin x="-1090" y="3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1694" y="-91"/>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10F5E7E-FBC9-4ED0-9792-9527F8392CB7}" type="datetimeFigureOut">
              <a:rPr lang="en-US" smtClean="0"/>
              <a:pPr/>
              <a:t>4/26/2016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CF09F92-4800-4924-A91B-C448BEFA964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D1D9AFA-A4C9-4472-8DEA-060D028BA097}" type="datetimeFigureOut">
              <a:rPr lang="en-US" smtClean="0"/>
              <a:pPr/>
              <a:t>4/26/2016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24A9087-3236-413F-B8A4-FABC6850F1B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4A9087-3236-413F-B8A4-FABC6850F1B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r>
              <a:rPr lang="en-US" baseline="0" dirty="0" smtClean="0"/>
              <a:t>Facts and arguments are presented to show the reasons for the proposal</a:t>
            </a:r>
          </a:p>
          <a:p>
            <a:pPr defTabSz="931774"/>
            <a:r>
              <a:rPr lang="en-US" dirty="0" smtClean="0"/>
              <a:t>(Thi</a:t>
            </a:r>
            <a:r>
              <a:rPr lang="en-US" baseline="0" dirty="0" smtClean="0"/>
              <a:t>s picture and the next 2 were sent as part of the public comment.)</a:t>
            </a:r>
            <a:endParaRPr lang="en-US" dirty="0" smtClean="0"/>
          </a:p>
          <a:p>
            <a:endParaRPr lang="en-US" dirty="0" smtClean="0"/>
          </a:p>
          <a:p>
            <a:r>
              <a:rPr lang="en-US" dirty="0" smtClean="0"/>
              <a:t>One reason is to protect current outstanding Water Quality</a:t>
            </a:r>
          </a:p>
          <a:p>
            <a:endParaRPr lang="en-US" dirty="0" smtClean="0"/>
          </a:p>
          <a:p>
            <a:r>
              <a:rPr lang="en-US" dirty="0" smtClean="0"/>
              <a:t>Petition provides information on the water quality:</a:t>
            </a:r>
          </a:p>
          <a:p>
            <a:endParaRPr lang="en-US" dirty="0" smtClean="0"/>
          </a:p>
          <a:p>
            <a:pPr lvl="1"/>
            <a:r>
              <a:rPr lang="en-US" dirty="0" smtClean="0"/>
              <a:t>Reported observations</a:t>
            </a:r>
            <a:r>
              <a:rPr lang="en-US" baseline="0" dirty="0" smtClean="0"/>
              <a:t> of outstanding w</a:t>
            </a:r>
            <a:r>
              <a:rPr lang="en-US" dirty="0" smtClean="0"/>
              <a:t>ater clarity and color</a:t>
            </a:r>
          </a:p>
          <a:p>
            <a:pPr lvl="1"/>
            <a:r>
              <a:rPr lang="en-US" dirty="0" smtClean="0"/>
              <a:t>Data showing very low turbidity, dissolved solids and nutrient levels in one tributary and in the</a:t>
            </a:r>
            <a:r>
              <a:rPr lang="en-US" baseline="0" dirty="0" smtClean="0"/>
              <a:t> Middle Fork Smith R. </a:t>
            </a:r>
            <a:r>
              <a:rPr lang="en-US" dirty="0" smtClean="0"/>
              <a:t>downstream</a:t>
            </a:r>
          </a:p>
          <a:p>
            <a:endParaRPr lang="en-US" dirty="0" smtClean="0"/>
          </a:p>
        </p:txBody>
      </p:sp>
      <p:sp>
        <p:nvSpPr>
          <p:cNvPr id="4" name="Slide Number Placeholder 3"/>
          <p:cNvSpPr>
            <a:spLocks noGrp="1"/>
          </p:cNvSpPr>
          <p:nvPr>
            <p:ph type="sldNum" sz="quarter" idx="10"/>
          </p:nvPr>
        </p:nvSpPr>
        <p:spPr/>
        <p:txBody>
          <a:bodyPr/>
          <a:lstStyle/>
          <a:p>
            <a:fld id="{624A9087-3236-413F-B8A4-FABC6850F1B5}"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“Wild and Scenic” designation  for 13 miles of the NF Smith R</a:t>
            </a:r>
            <a:r>
              <a:rPr lang="en-US" baseline="0" dirty="0" smtClean="0"/>
              <a:t> (all of the river in OR) </a:t>
            </a:r>
            <a:endParaRPr lang="en-US" dirty="0" smtClean="0"/>
          </a:p>
          <a:p>
            <a:pPr lvl="1"/>
            <a:r>
              <a:rPr lang="en-US" dirty="0" smtClean="0"/>
              <a:t>based on nationally </a:t>
            </a:r>
            <a:r>
              <a:rPr lang="en-US" b="1" dirty="0" smtClean="0"/>
              <a:t>outstanding water quality</a:t>
            </a:r>
            <a:r>
              <a:rPr lang="en-US" dirty="0" smtClean="0"/>
              <a:t>, fisheries and scenic values</a:t>
            </a:r>
          </a:p>
          <a:p>
            <a:pPr lvl="1"/>
            <a:endParaRPr lang="en-US" dirty="0" smtClean="0"/>
          </a:p>
          <a:p>
            <a:r>
              <a:rPr lang="en-US" dirty="0" smtClean="0"/>
              <a:t>Remote and pristine</a:t>
            </a:r>
          </a:p>
          <a:p>
            <a:pPr lvl="1"/>
            <a:r>
              <a:rPr lang="en-US" dirty="0" smtClean="0"/>
              <a:t>A large portion of the watershed is in wilderness or road less areas</a:t>
            </a:r>
          </a:p>
          <a:p>
            <a:pPr lvl="1"/>
            <a:r>
              <a:rPr lang="en-US" dirty="0" smtClean="0"/>
              <a:t>Nearly the entire watershed is federally owned  (98%)</a:t>
            </a:r>
          </a:p>
          <a:p>
            <a:r>
              <a:rPr lang="en-US" dirty="0" smtClean="0"/>
              <a:t> </a:t>
            </a:r>
            <a:endParaRPr lang="en-US" dirty="0"/>
          </a:p>
        </p:txBody>
      </p:sp>
      <p:sp>
        <p:nvSpPr>
          <p:cNvPr id="4" name="Slide Number Placeholder 3"/>
          <p:cNvSpPr>
            <a:spLocks noGrp="1"/>
          </p:cNvSpPr>
          <p:nvPr>
            <p:ph type="sldNum" sz="quarter" idx="10"/>
          </p:nvPr>
        </p:nvSpPr>
        <p:spPr/>
        <p:txBody>
          <a:bodyPr/>
          <a:lstStyle/>
          <a:p>
            <a:fld id="{624A9087-3236-413F-B8A4-FABC6850F1B5}"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Water-related recreation highly valued</a:t>
            </a:r>
          </a:p>
          <a:p>
            <a:pPr lvl="1"/>
            <a:r>
              <a:rPr lang="en-US" dirty="0" smtClean="0">
                <a:latin typeface="Arial" pitchFamily="34" charset="0"/>
                <a:cs typeface="Arial" pitchFamily="34" charset="0"/>
              </a:rPr>
              <a:t>kayaking, fishing, hiking, swimming</a:t>
            </a:r>
          </a:p>
          <a:p>
            <a:pPr lvl="1"/>
            <a:endParaRPr lang="en-US" dirty="0" smtClean="0">
              <a:latin typeface="Arial" pitchFamily="34" charset="0"/>
              <a:cs typeface="Arial" pitchFamily="34" charset="0"/>
            </a:endParaRPr>
          </a:p>
          <a:p>
            <a:r>
              <a:rPr lang="en-US" dirty="0" smtClean="0">
                <a:latin typeface="Arial" pitchFamily="34" charset="0"/>
                <a:cs typeface="Arial" pitchFamily="34" charset="0"/>
              </a:rPr>
              <a:t>Provides high quality water to Smith R. downstream</a:t>
            </a:r>
          </a:p>
          <a:p>
            <a:pPr lvl="1"/>
            <a:r>
              <a:rPr lang="en-US" dirty="0" smtClean="0">
                <a:latin typeface="Arial" pitchFamily="34" charset="0"/>
                <a:cs typeface="Arial" pitchFamily="34" charset="0"/>
              </a:rPr>
              <a:t>Municipal drinking water, fisheries and recreation</a:t>
            </a:r>
          </a:p>
          <a:p>
            <a:pPr lvl="1"/>
            <a:r>
              <a:rPr lang="en-US" dirty="0" smtClean="0">
                <a:latin typeface="Arial" pitchFamily="34" charset="0"/>
                <a:cs typeface="Arial" pitchFamily="34" charset="0"/>
              </a:rPr>
              <a:t>Redwood National Park </a:t>
            </a:r>
            <a:endParaRPr lang="en-US" dirty="0" smtClean="0"/>
          </a:p>
          <a:p>
            <a:endParaRPr lang="en-US" dirty="0"/>
          </a:p>
        </p:txBody>
      </p:sp>
      <p:sp>
        <p:nvSpPr>
          <p:cNvPr id="4" name="Slide Number Placeholder 3"/>
          <p:cNvSpPr>
            <a:spLocks noGrp="1"/>
          </p:cNvSpPr>
          <p:nvPr>
            <p:ph type="sldNum" sz="quarter" idx="10"/>
          </p:nvPr>
        </p:nvSpPr>
        <p:spPr/>
        <p:txBody>
          <a:bodyPr/>
          <a:lstStyle/>
          <a:p>
            <a:fld id="{624A9087-3236-413F-B8A4-FABC6850F1B5}"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Another reason for the proposed ORW Designation: protect the Ecological Value </a:t>
            </a:r>
            <a:r>
              <a:rPr lang="en-US" baseline="0" dirty="0" smtClean="0">
                <a:latin typeface="Arial" pitchFamily="34" charset="0"/>
                <a:cs typeface="Arial" pitchFamily="34" charset="0"/>
              </a:rPr>
              <a:t>of the waters</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r>
              <a:rPr lang="en-US" dirty="0" smtClean="0">
                <a:latin typeface="Arial" pitchFamily="34" charset="0"/>
                <a:cs typeface="Arial" pitchFamily="34" charset="0"/>
              </a:rPr>
              <a:t>High quality habitat for salmon, steelhead and trout</a:t>
            </a:r>
          </a:p>
          <a:p>
            <a:pPr lvl="1"/>
            <a:r>
              <a:rPr lang="en-US" dirty="0" smtClean="0">
                <a:latin typeface="Arial" pitchFamily="34" charset="0"/>
                <a:cs typeface="Arial" pitchFamily="34" charset="0"/>
              </a:rPr>
              <a:t>Key Watershed under Forest Service Aquatic Conservation Strategy</a:t>
            </a:r>
          </a:p>
          <a:p>
            <a:pPr lvl="1"/>
            <a:r>
              <a:rPr lang="en-US" dirty="0" smtClean="0">
                <a:latin typeface="Arial" pitchFamily="34" charset="0"/>
                <a:cs typeface="Arial" pitchFamily="34" charset="0"/>
              </a:rPr>
              <a:t>Important watershed for recovery of listed Coho salmon </a:t>
            </a:r>
          </a:p>
          <a:p>
            <a:pPr lvl="2"/>
            <a:r>
              <a:rPr lang="en-US" dirty="0" smtClean="0">
                <a:latin typeface="Arial" pitchFamily="34" charset="0"/>
                <a:cs typeface="Arial" pitchFamily="34" charset="0"/>
              </a:rPr>
              <a:t>[Southern Oregon and Northern California (SONCC) unit]</a:t>
            </a:r>
          </a:p>
          <a:p>
            <a:pPr lvl="1"/>
            <a:r>
              <a:rPr lang="en-US" dirty="0" smtClean="0">
                <a:latin typeface="Arial" pitchFamily="34" charset="0"/>
                <a:cs typeface="Arial" pitchFamily="34" charset="0"/>
              </a:rPr>
              <a:t>Wild &amp; Scenic river </a:t>
            </a:r>
            <a:r>
              <a:rPr lang="en-US" baseline="0" dirty="0" smtClean="0">
                <a:latin typeface="Arial" pitchFamily="34" charset="0"/>
                <a:cs typeface="Arial" pitchFamily="34" charset="0"/>
              </a:rPr>
              <a:t> -</a:t>
            </a:r>
            <a:r>
              <a:rPr lang="en-US" dirty="0" smtClean="0">
                <a:latin typeface="Arial" pitchFamily="34" charset="0"/>
                <a:cs typeface="Arial" pitchFamily="34" charset="0"/>
              </a:rPr>
              <a:t> one</a:t>
            </a:r>
            <a:r>
              <a:rPr lang="en-US" baseline="0" dirty="0" smtClean="0">
                <a:latin typeface="Arial" pitchFamily="34" charset="0"/>
                <a:cs typeface="Arial" pitchFamily="34" charset="0"/>
              </a:rPr>
              <a:t> of the values for designation is the fisheries</a:t>
            </a:r>
            <a:endParaRPr lang="en-US" dirty="0" smtClean="0">
              <a:latin typeface="Arial" pitchFamily="34" charset="0"/>
              <a:cs typeface="Arial" pitchFamily="34" charset="0"/>
            </a:endParaRPr>
          </a:p>
          <a:p>
            <a:pPr lvl="1"/>
            <a:endParaRPr lang="en-US" dirty="0" smtClean="0">
              <a:latin typeface="Arial" pitchFamily="34" charset="0"/>
              <a:cs typeface="Arial" pitchFamily="34" charset="0"/>
            </a:endParaRPr>
          </a:p>
          <a:p>
            <a:r>
              <a:rPr lang="en-US" dirty="0" smtClean="0">
                <a:latin typeface="Arial" pitchFamily="34" charset="0"/>
                <a:cs typeface="Arial" pitchFamily="34" charset="0"/>
              </a:rPr>
              <a:t>Rare and unique plants supported by wetlands in the watershed</a:t>
            </a:r>
          </a:p>
          <a:p>
            <a:pPr lvl="1"/>
            <a:r>
              <a:rPr lang="en-US" dirty="0" smtClean="0">
                <a:latin typeface="Arial" pitchFamily="34" charset="0"/>
                <a:cs typeface="Arial" pitchFamily="34" charset="0"/>
              </a:rPr>
              <a:t>Serpentine </a:t>
            </a:r>
            <a:r>
              <a:rPr lang="en-US" i="1" dirty="0" err="1" smtClean="0">
                <a:latin typeface="Arial" pitchFamily="34" charset="0"/>
                <a:cs typeface="Arial" pitchFamily="34" charset="0"/>
              </a:rPr>
              <a:t>Darlingtonia</a:t>
            </a:r>
            <a:endParaRPr lang="en-US" dirty="0"/>
          </a:p>
        </p:txBody>
      </p:sp>
      <p:sp>
        <p:nvSpPr>
          <p:cNvPr id="4" name="Slide Number Placeholder 3"/>
          <p:cNvSpPr>
            <a:spLocks noGrp="1"/>
          </p:cNvSpPr>
          <p:nvPr>
            <p:ph type="sldNum" sz="quarter" idx="10"/>
          </p:nvPr>
        </p:nvSpPr>
        <p:spPr/>
        <p:txBody>
          <a:bodyPr/>
          <a:lstStyle/>
          <a:p>
            <a:fld id="{624A9087-3236-413F-B8A4-FABC6850F1B5}"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effect of the proposed rule</a:t>
            </a:r>
            <a:r>
              <a:rPr lang="en-US" baseline="0" dirty="0" smtClean="0"/>
              <a:t> amendments would be to prohibit the lowering or degradation of water quality and ecological integrity.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24A9087-3236-413F-B8A4-FABC6850F1B5}"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1" dirty="0"/>
          </a:p>
        </p:txBody>
      </p:sp>
      <p:sp>
        <p:nvSpPr>
          <p:cNvPr id="4" name="Slide Number Placeholder 3"/>
          <p:cNvSpPr>
            <a:spLocks noGrp="1"/>
          </p:cNvSpPr>
          <p:nvPr>
            <p:ph type="sldNum" sz="quarter" idx="10"/>
          </p:nvPr>
        </p:nvSpPr>
        <p:spPr/>
        <p:txBody>
          <a:bodyPr/>
          <a:lstStyle/>
          <a:p>
            <a:fld id="{624A9087-3236-413F-B8A4-FABC6850F1B5}"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Common</a:t>
            </a:r>
            <a:r>
              <a:rPr lang="en-US" baseline="0" dirty="0" smtClean="0"/>
              <a:t> </a:t>
            </a:r>
            <a:r>
              <a:rPr lang="en-US" baseline="0" dirty="0" smtClean="0"/>
              <a:t>school trust: </a:t>
            </a:r>
            <a:r>
              <a:rPr lang="en-US" dirty="0" smtClean="0"/>
              <a:t>555 acre parcel on tributary</a:t>
            </a:r>
          </a:p>
          <a:p>
            <a:pPr lvl="0"/>
            <a:r>
              <a:rPr lang="en-US" dirty="0" smtClean="0"/>
              <a:t>On border with CA</a:t>
            </a:r>
          </a:p>
          <a:p>
            <a:pPr lvl="0"/>
            <a:r>
              <a:rPr lang="en-US" dirty="0" smtClean="0"/>
              <a:t>There</a:t>
            </a:r>
            <a:r>
              <a:rPr lang="en-US" baseline="0" dirty="0" smtClean="0"/>
              <a:t> does not appear to be revenue generating activity occurring on these lands at this time.</a:t>
            </a:r>
            <a:endParaRPr lang="en-US" dirty="0" smtClean="0"/>
          </a:p>
          <a:p>
            <a:pPr lvl="0"/>
            <a:endParaRPr lang="en-US" dirty="0" smtClean="0"/>
          </a:p>
          <a:p>
            <a:pPr lvl="0"/>
            <a:endParaRPr lang="en-US" dirty="0"/>
          </a:p>
        </p:txBody>
      </p:sp>
      <p:sp>
        <p:nvSpPr>
          <p:cNvPr id="4" name="Slide Number Placeholder 3"/>
          <p:cNvSpPr>
            <a:spLocks noGrp="1"/>
          </p:cNvSpPr>
          <p:nvPr>
            <p:ph type="sldNum" sz="quarter" idx="10"/>
          </p:nvPr>
        </p:nvSpPr>
        <p:spPr/>
        <p:txBody>
          <a:bodyPr/>
          <a:lstStyle/>
          <a:p>
            <a:fld id="{624A9087-3236-413F-B8A4-FABC6850F1B5}"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624A9087-3236-413F-B8A4-FABC6850F1B5}"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required consideration is the continued need for the existing rule</a:t>
            </a:r>
            <a:endParaRPr lang="en-US" dirty="0"/>
          </a:p>
        </p:txBody>
      </p:sp>
      <p:sp>
        <p:nvSpPr>
          <p:cNvPr id="4" name="Slide Number Placeholder 3"/>
          <p:cNvSpPr>
            <a:spLocks noGrp="1"/>
          </p:cNvSpPr>
          <p:nvPr>
            <p:ph type="sldNum" sz="quarter" idx="10"/>
          </p:nvPr>
        </p:nvSpPr>
        <p:spPr/>
        <p:txBody>
          <a:bodyPr/>
          <a:lstStyle/>
          <a:p>
            <a:fld id="{624A9087-3236-413F-B8A4-FABC6850F1B5}"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baseline="0" dirty="0" smtClean="0"/>
          </a:p>
        </p:txBody>
      </p:sp>
      <p:sp>
        <p:nvSpPr>
          <p:cNvPr id="4" name="Slide Number Placeholder 3"/>
          <p:cNvSpPr>
            <a:spLocks noGrp="1"/>
          </p:cNvSpPr>
          <p:nvPr>
            <p:ph type="sldNum" sz="quarter" idx="10"/>
          </p:nvPr>
        </p:nvSpPr>
        <p:spPr/>
        <p:txBody>
          <a:bodyPr/>
          <a:lstStyle/>
          <a:p>
            <a:fld id="{624A9087-3236-413F-B8A4-FABC6850F1B5}"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4A9087-3236-413F-B8A4-FABC6850F1B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4A9087-3236-413F-B8A4-FABC6850F1B5}"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4A9087-3236-413F-B8A4-FABC6850F1B5}"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a:t>
            </a:r>
            <a:r>
              <a:rPr lang="en-US" baseline="0" dirty="0" smtClean="0"/>
              <a:t>ORW policy has been in our rules for more than 20 years and we have not yet designated an ORW in the state.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24A9087-3236-413F-B8A4-FABC6850F1B5}"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CWA objectives:</a:t>
            </a:r>
            <a:r>
              <a:rPr lang="en-US" baseline="0" dirty="0" smtClean="0"/>
              <a:t>  protect chemical, physical and biological integrity of the state’s waters; </a:t>
            </a:r>
          </a:p>
          <a:p>
            <a:r>
              <a:rPr lang="en-US" baseline="0" dirty="0" smtClean="0"/>
              <a:t>ensure waters are “fishable swimmable” </a:t>
            </a:r>
            <a:endParaRPr lang="en-US" dirty="0"/>
          </a:p>
        </p:txBody>
      </p:sp>
      <p:sp>
        <p:nvSpPr>
          <p:cNvPr id="4" name="Slide Number Placeholder 3"/>
          <p:cNvSpPr>
            <a:spLocks noGrp="1"/>
          </p:cNvSpPr>
          <p:nvPr>
            <p:ph type="sldNum" sz="quarter" idx="10"/>
          </p:nvPr>
        </p:nvSpPr>
        <p:spPr/>
        <p:txBody>
          <a:bodyPr/>
          <a:lstStyle/>
          <a:p>
            <a:fld id="{624A9087-3236-413F-B8A4-FABC6850F1B5}"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4A9087-3236-413F-B8A4-FABC6850F1B5}"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624A9087-3236-413F-B8A4-FABC6850F1B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4A9087-3236-413F-B8A4-FABC6850F1B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4A9087-3236-413F-B8A4-FABC6850F1B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24A9087-3236-413F-B8A4-FABC6850F1B5}"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4A9087-3236-413F-B8A4-FABC6850F1B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624A9087-3236-413F-B8A4-FABC6850F1B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624A9087-3236-413F-B8A4-FABC6850F1B5}"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BB5CC2-B96D-49CD-9E4F-360BD9FB9428}" type="datetime1">
              <a:rPr lang="en-US" smtClean="0"/>
              <a:pPr/>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70DBFA-A24D-4345-8641-8255CFA11D7F}" type="datetime1">
              <a:rPr lang="en-US" smtClean="0"/>
              <a:pPr/>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ED85A5-E6DB-4625-937B-1661C8E259F1}" type="datetime1">
              <a:rPr lang="en-US" smtClean="0"/>
              <a:pPr/>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F00150-9984-4A3E-A096-E09BFFFEBCC8}" type="datetime1">
              <a:rPr lang="en-US" smtClean="0"/>
              <a:pPr/>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D3B3D5-29F8-4743-833A-936A70D02ADC}" type="datetime1">
              <a:rPr lang="en-US" smtClean="0"/>
              <a:pPr/>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179F8B-697D-4305-BD21-5775F677E47B}" type="datetime1">
              <a:rPr lang="en-US" smtClean="0"/>
              <a:pPr/>
              <a:t>4/26/2016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EDB836-D69D-4783-BE60-5F875F7AF539}" type="datetime1">
              <a:rPr lang="en-US" smtClean="0"/>
              <a:pPr/>
              <a:t>4/26/2016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5F4531-6974-4317-9B2C-2118CC9659D9}" type="datetime1">
              <a:rPr lang="en-US" smtClean="0"/>
              <a:pPr/>
              <a:t>4/26/2016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82424B-03A9-4E1B-9B34-5053892B85FC}" type="datetime1">
              <a:rPr lang="en-US" smtClean="0"/>
              <a:pPr/>
              <a:t>4/26/2016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F1524D-BB98-4CF8-BE69-9AF63A3A8D10}" type="datetime1">
              <a:rPr lang="en-US" smtClean="0"/>
              <a:pPr/>
              <a:t>4/26/2016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260350-19C2-4FCA-A04B-ABE13D21F0DC}" type="datetime1">
              <a:rPr lang="en-US" smtClean="0"/>
              <a:pPr/>
              <a:t>4/26/2016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75000"/>
                <a:alpha val="79000"/>
              </a:schemeClr>
            </a:gs>
            <a:gs pos="50000">
              <a:schemeClr val="accent1">
                <a:tint val="44500"/>
                <a:satMod val="160000"/>
              </a:schemeClr>
            </a:gs>
            <a:gs pos="100000">
              <a:schemeClr val="accent1">
                <a:tint val="23500"/>
                <a:satMod val="160000"/>
              </a:schemeClr>
            </a:gs>
          </a:gsLst>
          <a:lin ang="189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9307FA-8E1B-4C54-9135-8EBA03E8F3A1}" type="datetime1">
              <a:rPr lang="en-US" smtClean="0"/>
              <a:pPr/>
              <a:t>4/26/2016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9E361-6CC3-4B93-8D02-0CA4147050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75000"/>
                <a:alpha val="43000"/>
              </a:schemeClr>
            </a:gs>
            <a:gs pos="50000">
              <a:schemeClr val="accent1">
                <a:tint val="44500"/>
                <a:satMod val="160000"/>
              </a:schemeClr>
            </a:gs>
            <a:gs pos="100000">
              <a:schemeClr val="accent1">
                <a:tint val="23500"/>
                <a:satMod val="160000"/>
              </a:schemeClr>
            </a:gs>
          </a:gsLst>
          <a:lin ang="189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8077200" cy="838199"/>
          </a:xfrm>
          <a:solidFill>
            <a:srgbClr val="439777"/>
          </a:solidFill>
        </p:spPr>
        <p:txBody>
          <a:bodyPr>
            <a:normAutofit/>
          </a:bodyPr>
          <a:lstStyle/>
          <a:p>
            <a:r>
              <a:rPr lang="en-US" sz="3200" smtClean="0">
                <a:solidFill>
                  <a:schemeClr val="bg1"/>
                </a:solidFill>
                <a:latin typeface="Arial" pitchFamily="34" charset="0"/>
                <a:cs typeface="Arial" pitchFamily="34" charset="0"/>
              </a:rPr>
              <a:t>Water Quality Standards Program</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81000" y="1371600"/>
            <a:ext cx="8382000" cy="4572000"/>
          </a:xfrm>
        </p:spPr>
        <p:txBody>
          <a:bodyPr>
            <a:normAutofit fontScale="77500" lnSpcReduction="20000"/>
          </a:bodyPr>
          <a:lstStyle/>
          <a:p>
            <a:pPr algn="l"/>
            <a:r>
              <a:rPr lang="en-US" sz="4200" dirty="0" smtClean="0">
                <a:solidFill>
                  <a:schemeClr val="tx1"/>
                </a:solidFill>
                <a:latin typeface="Arial" pitchFamily="34" charset="0"/>
                <a:cs typeface="Arial" pitchFamily="34" charset="0"/>
              </a:rPr>
              <a:t>Petition to </a:t>
            </a:r>
          </a:p>
          <a:p>
            <a:pPr algn="l"/>
            <a:r>
              <a:rPr lang="en-US" sz="4200" dirty="0" smtClean="0">
                <a:solidFill>
                  <a:schemeClr val="tx1"/>
                </a:solidFill>
                <a:latin typeface="Arial" pitchFamily="34" charset="0"/>
                <a:cs typeface="Arial" pitchFamily="34" charset="0"/>
              </a:rPr>
              <a:t>Designate </a:t>
            </a:r>
          </a:p>
          <a:p>
            <a:pPr algn="l"/>
            <a:r>
              <a:rPr lang="en-US" sz="4200" dirty="0" smtClean="0">
                <a:solidFill>
                  <a:schemeClr val="tx1"/>
                </a:solidFill>
                <a:latin typeface="Arial" pitchFamily="34" charset="0"/>
                <a:cs typeface="Arial" pitchFamily="34" charset="0"/>
              </a:rPr>
              <a:t>Outstanding </a:t>
            </a:r>
          </a:p>
          <a:p>
            <a:pPr algn="l"/>
            <a:r>
              <a:rPr lang="en-US" sz="4200" dirty="0" smtClean="0">
                <a:solidFill>
                  <a:schemeClr val="tx1"/>
                </a:solidFill>
                <a:latin typeface="Arial" pitchFamily="34" charset="0"/>
                <a:cs typeface="Arial" pitchFamily="34" charset="0"/>
              </a:rPr>
              <a:t>Resource </a:t>
            </a:r>
          </a:p>
          <a:p>
            <a:pPr algn="l"/>
            <a:r>
              <a:rPr lang="en-US" sz="4200" dirty="0" smtClean="0">
                <a:solidFill>
                  <a:schemeClr val="tx1"/>
                </a:solidFill>
                <a:latin typeface="Arial" pitchFamily="34" charset="0"/>
                <a:cs typeface="Arial" pitchFamily="34" charset="0"/>
              </a:rPr>
              <a:t>Waters</a:t>
            </a:r>
          </a:p>
          <a:p>
            <a:pPr algn="r"/>
            <a:endParaRPr lang="en-US" sz="3600" dirty="0" smtClean="0">
              <a:latin typeface="Arial" pitchFamily="34" charset="0"/>
              <a:cs typeface="Arial" pitchFamily="34" charset="0"/>
            </a:endParaRPr>
          </a:p>
          <a:p>
            <a:pPr algn="l">
              <a:lnSpc>
                <a:spcPct val="110000"/>
              </a:lnSpc>
              <a:spcBef>
                <a:spcPts val="0"/>
              </a:spcBef>
            </a:pPr>
            <a:endParaRPr lang="en-US" sz="2800" dirty="0" smtClean="0">
              <a:solidFill>
                <a:schemeClr val="bg1">
                  <a:lumMod val="50000"/>
                </a:schemeClr>
              </a:solidFill>
              <a:latin typeface="Arial" pitchFamily="34" charset="0"/>
              <a:cs typeface="Arial" pitchFamily="34" charset="0"/>
            </a:endParaRPr>
          </a:p>
          <a:p>
            <a:pPr algn="l">
              <a:lnSpc>
                <a:spcPct val="110000"/>
              </a:lnSpc>
              <a:spcBef>
                <a:spcPts val="0"/>
              </a:spcBef>
            </a:pPr>
            <a:endParaRPr lang="en-US" sz="2800" dirty="0" smtClean="0">
              <a:solidFill>
                <a:schemeClr val="bg1">
                  <a:lumMod val="50000"/>
                </a:schemeClr>
              </a:solidFill>
              <a:latin typeface="Arial" pitchFamily="34" charset="0"/>
              <a:cs typeface="Arial" pitchFamily="34" charset="0"/>
            </a:endParaRPr>
          </a:p>
          <a:p>
            <a:pPr algn="l">
              <a:lnSpc>
                <a:spcPct val="110000"/>
              </a:lnSpc>
              <a:spcBef>
                <a:spcPts val="0"/>
              </a:spcBef>
            </a:pPr>
            <a:r>
              <a:rPr lang="en-US" sz="2800" dirty="0" smtClean="0">
                <a:solidFill>
                  <a:schemeClr val="tx1"/>
                </a:solidFill>
                <a:latin typeface="Arial" pitchFamily="34" charset="0"/>
                <a:cs typeface="Arial" pitchFamily="34" charset="0"/>
              </a:rPr>
              <a:t>EQC Meeting</a:t>
            </a:r>
          </a:p>
          <a:p>
            <a:pPr algn="l">
              <a:lnSpc>
                <a:spcPct val="110000"/>
              </a:lnSpc>
              <a:spcBef>
                <a:spcPts val="0"/>
              </a:spcBef>
            </a:pPr>
            <a:r>
              <a:rPr lang="en-US" sz="2800" dirty="0" smtClean="0">
                <a:solidFill>
                  <a:schemeClr val="tx1"/>
                </a:solidFill>
                <a:latin typeface="Arial" pitchFamily="34" charset="0"/>
                <a:cs typeface="Arial" pitchFamily="34" charset="0"/>
              </a:rPr>
              <a:t>April 20, 2016</a:t>
            </a:r>
          </a:p>
          <a:p>
            <a:pPr algn="l">
              <a:lnSpc>
                <a:spcPct val="110000"/>
              </a:lnSpc>
              <a:spcBef>
                <a:spcPts val="0"/>
              </a:spcBef>
            </a:pPr>
            <a:r>
              <a:rPr lang="en-US" sz="2800" dirty="0" smtClean="0">
                <a:solidFill>
                  <a:schemeClr val="tx1"/>
                </a:solidFill>
                <a:latin typeface="Arial" pitchFamily="34" charset="0"/>
                <a:cs typeface="Arial" pitchFamily="34" charset="0"/>
              </a:rPr>
              <a:t>Portland, Oregon</a:t>
            </a: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Debra Sturdevant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8" name="Picture 7" descr="North_Fork_Grotto[1].jpg"/>
          <p:cNvPicPr>
            <a:picLocks noChangeAspect="1"/>
          </p:cNvPicPr>
          <p:nvPr/>
        </p:nvPicPr>
        <p:blipFill>
          <a:blip r:embed="rId4" cstate="print"/>
          <a:stretch>
            <a:fillRect/>
          </a:stretch>
        </p:blipFill>
        <p:spPr>
          <a:xfrm>
            <a:off x="3048000" y="1524000"/>
            <a:ext cx="5689600" cy="4267200"/>
          </a:xfrm>
          <a:prstGeom prst="rect">
            <a:avLst/>
          </a:prstGeom>
          <a:ln>
            <a:solidFill>
              <a:srgbClr val="000000"/>
            </a:solidFill>
          </a:ln>
        </p:spPr>
      </p:pic>
      <p:sp>
        <p:nvSpPr>
          <p:cNvPr id="9" name="TextBox 8"/>
          <p:cNvSpPr txBox="1"/>
          <p:nvPr/>
        </p:nvSpPr>
        <p:spPr>
          <a:xfrm>
            <a:off x="3581400" y="1676400"/>
            <a:ext cx="5181600" cy="646331"/>
          </a:xfrm>
          <a:prstGeom prst="rect">
            <a:avLst/>
          </a:prstGeom>
          <a:noFill/>
        </p:spPr>
        <p:txBody>
          <a:bodyPr wrap="square" rtlCol="0">
            <a:spAutoFit/>
          </a:bodyPr>
          <a:lstStyle/>
          <a:p>
            <a:r>
              <a:rPr lang="en-US" sz="3600"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North Fork  Smith River</a:t>
            </a:r>
            <a:endParaRPr lang="en-US" sz="3600"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p>
            <a:fld id="{1939E361-6CC3-4B93-8D02-0CA414705067}"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Petition Evaluation</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600200"/>
            <a:ext cx="8229600" cy="4525963"/>
          </a:xfrm>
        </p:spPr>
        <p:txBody>
          <a:bodyPr>
            <a:normAutofit/>
          </a:bodyPr>
          <a:lstStyle/>
          <a:p>
            <a:r>
              <a:rPr lang="en-US" dirty="0" smtClean="0">
                <a:latin typeface="Arial" pitchFamily="34" charset="0"/>
                <a:cs typeface="Arial" pitchFamily="34" charset="0"/>
              </a:rPr>
              <a:t>Petition meets requirements to include:</a:t>
            </a:r>
          </a:p>
          <a:p>
            <a:pPr lvl="1"/>
            <a:r>
              <a:rPr lang="en-US" dirty="0" smtClean="0">
                <a:latin typeface="Arial" pitchFamily="34" charset="0"/>
                <a:cs typeface="Arial" pitchFamily="34" charset="0"/>
              </a:rPr>
              <a:t>Information about the petitioner</a:t>
            </a:r>
          </a:p>
          <a:p>
            <a:pPr lvl="1"/>
            <a:r>
              <a:rPr lang="en-US" dirty="0" smtClean="0">
                <a:latin typeface="Arial" pitchFamily="34" charset="0"/>
                <a:cs typeface="Arial" pitchFamily="34" charset="0"/>
              </a:rPr>
              <a:t>Proposed rule amendments, clearly indicated</a:t>
            </a:r>
          </a:p>
          <a:p>
            <a:pPr lvl="1"/>
            <a:r>
              <a:rPr lang="en-US" dirty="0" smtClean="0">
                <a:latin typeface="Arial" pitchFamily="34" charset="0"/>
                <a:cs typeface="Arial" pitchFamily="34" charset="0"/>
              </a:rPr>
              <a:t>Facts and arguments to show reasons for and effects of the proposal</a:t>
            </a:r>
          </a:p>
          <a:p>
            <a:pPr lvl="1"/>
            <a:r>
              <a:rPr lang="en-US" dirty="0" smtClean="0">
                <a:latin typeface="Arial" pitchFamily="34" charset="0"/>
                <a:cs typeface="Arial" pitchFamily="34" charset="0"/>
              </a:rPr>
              <a:t>Comment on considerations</a:t>
            </a:r>
          </a:p>
          <a:p>
            <a:r>
              <a:rPr lang="en-US" dirty="0" smtClean="0">
                <a:latin typeface="Arial" pitchFamily="34" charset="0"/>
                <a:cs typeface="Arial" pitchFamily="34" charset="0"/>
              </a:rPr>
              <a:t>Proposed rule amendments consistent with state’s ORW policy</a:t>
            </a:r>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1939E361-6CC3-4B93-8D02-0CA414705067}"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5638800"/>
            <a:ext cx="6553200" cy="914400"/>
          </a:xfrm>
        </p:spPr>
        <p:txBody>
          <a:bodyPr>
            <a:normAutofit fontScale="55000" lnSpcReduction="20000"/>
          </a:bodyPr>
          <a:lstStyle/>
          <a:p>
            <a:r>
              <a:rPr lang="en-US" dirty="0" err="1">
                <a:solidFill>
                  <a:schemeClr val="tx1"/>
                </a:solidFill>
              </a:rPr>
              <a:t>Baldface</a:t>
            </a:r>
            <a:r>
              <a:rPr lang="en-US" dirty="0">
                <a:solidFill>
                  <a:schemeClr val="tx1"/>
                </a:solidFill>
              </a:rPr>
              <a:t> Creek, just above where it flows into the National Wild and Scenic North Fork Smith River. The Creek’s waters are startling clear (© Barbara </a:t>
            </a:r>
            <a:r>
              <a:rPr lang="en-US" dirty="0" err="1">
                <a:solidFill>
                  <a:schemeClr val="tx1"/>
                </a:solidFill>
              </a:rPr>
              <a:t>Ullian</a:t>
            </a:r>
            <a:r>
              <a:rPr lang="en-US" dirty="0">
                <a:solidFill>
                  <a:schemeClr val="tx1"/>
                </a:solidFill>
              </a:rPr>
              <a:t> photos)</a:t>
            </a:r>
          </a:p>
        </p:txBody>
      </p:sp>
      <p:pic>
        <p:nvPicPr>
          <p:cNvPr id="4" name="Picture 3" descr="Baldface Creek's waters are startling clear (Barbara Ullian photos)"/>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838200" y="381000"/>
            <a:ext cx="7315200" cy="5105400"/>
          </a:xfrm>
          <a:prstGeom prst="rect">
            <a:avLst/>
          </a:prstGeom>
          <a:noFill/>
          <a:ln>
            <a:solidFill>
              <a:schemeClr val="tx1"/>
            </a:solidFill>
          </a:ln>
        </p:spPr>
      </p:pic>
      <p:sp>
        <p:nvSpPr>
          <p:cNvPr id="5" name="Slide Number Placeholder 4"/>
          <p:cNvSpPr>
            <a:spLocks noGrp="1"/>
          </p:cNvSpPr>
          <p:nvPr>
            <p:ph type="sldNum" sz="quarter" idx="12"/>
          </p:nvPr>
        </p:nvSpPr>
        <p:spPr/>
        <p:txBody>
          <a:bodyPr/>
          <a:lstStyle/>
          <a:p>
            <a:fld id="{1939E361-6CC3-4B93-8D02-0CA414705067}"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9D8A253D-E1C2-4CA3-ABAE-72F787BD79DA" descr="8FCDD831-BBE7-40FB-8F43-C9C6DA4D7B76@netgear"/>
          <p:cNvPicPr>
            <a:picLocks noChangeAspect="1" noChangeArrowheads="1"/>
          </p:cNvPicPr>
          <p:nvPr/>
        </p:nvPicPr>
        <p:blipFill>
          <a:blip r:embed="rId3" cstate="print"/>
          <a:srcRect/>
          <a:stretch>
            <a:fillRect/>
          </a:stretch>
        </p:blipFill>
        <p:spPr bwMode="auto">
          <a:xfrm>
            <a:off x="609600" y="457200"/>
            <a:ext cx="8001000" cy="5932916"/>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1939E361-6CC3-4B93-8D02-0CA414705067}"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North_Fork_Grotto[1].jpg"/>
          <p:cNvPicPr>
            <a:picLocks noGrp="1" noChangeAspect="1"/>
          </p:cNvPicPr>
          <p:nvPr>
            <p:ph idx="1"/>
          </p:nvPr>
        </p:nvPicPr>
        <p:blipFill>
          <a:blip r:embed="rId3" cstate="print"/>
          <a:stretch>
            <a:fillRect/>
          </a:stretch>
        </p:blipFill>
        <p:spPr>
          <a:xfrm>
            <a:off x="304800" y="228600"/>
            <a:ext cx="8458200" cy="6343650"/>
          </a:xfrm>
        </p:spPr>
      </p:pic>
      <p:sp>
        <p:nvSpPr>
          <p:cNvPr id="5" name="Slide Number Placeholder 4"/>
          <p:cNvSpPr>
            <a:spLocks noGrp="1"/>
          </p:cNvSpPr>
          <p:nvPr>
            <p:ph type="sldNum" sz="quarter" idx="12"/>
          </p:nvPr>
        </p:nvSpPr>
        <p:spPr/>
        <p:txBody>
          <a:bodyPr/>
          <a:lstStyle/>
          <a:p>
            <a:fld id="{1939E361-6CC3-4B93-8D02-0CA414705067}"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data.oregon.gov/views/4qg3-ytpu/files/3080859c-8aee-47d7-944c-7bc216d807c0?filename=DSCN1079.JPG&amp;content_type=image/jpeg"/>
          <p:cNvPicPr>
            <a:picLocks noChangeAspect="1" noChangeArrowheads="1"/>
          </p:cNvPicPr>
          <p:nvPr/>
        </p:nvPicPr>
        <p:blipFill>
          <a:blip r:embed="rId3" cstate="print"/>
          <a:srcRect/>
          <a:stretch>
            <a:fillRect/>
          </a:stretch>
        </p:blipFill>
        <p:spPr bwMode="auto">
          <a:xfrm>
            <a:off x="609600" y="381000"/>
            <a:ext cx="7972425" cy="5981700"/>
          </a:xfrm>
          <a:prstGeom prst="rect">
            <a:avLst/>
          </a:prstGeom>
          <a:noFill/>
        </p:spPr>
      </p:pic>
      <p:sp>
        <p:nvSpPr>
          <p:cNvPr id="3" name="Slide Number Placeholder 2"/>
          <p:cNvSpPr>
            <a:spLocks noGrp="1"/>
          </p:cNvSpPr>
          <p:nvPr>
            <p:ph type="sldNum" sz="quarter" idx="12"/>
          </p:nvPr>
        </p:nvSpPr>
        <p:spPr/>
        <p:txBody>
          <a:bodyPr/>
          <a:lstStyle/>
          <a:p>
            <a:fld id="{1939E361-6CC3-4B93-8D02-0CA414705067}"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Effects of the Proposed </a:t>
            </a:r>
            <a:br>
              <a:rPr lang="en-US" dirty="0" smtClean="0"/>
            </a:br>
            <a:r>
              <a:rPr lang="en-US" dirty="0" smtClean="0"/>
              <a:t>Rule Amendments</a:t>
            </a:r>
            <a:endParaRPr lang="en-US" dirty="0"/>
          </a:p>
        </p:txBody>
      </p:sp>
      <p:sp>
        <p:nvSpPr>
          <p:cNvPr id="3" name="Content Placeholder 2"/>
          <p:cNvSpPr>
            <a:spLocks noGrp="1"/>
          </p:cNvSpPr>
          <p:nvPr>
            <p:ph idx="1"/>
          </p:nvPr>
        </p:nvSpPr>
        <p:spPr/>
        <p:txBody>
          <a:bodyPr/>
          <a:lstStyle/>
          <a:p>
            <a:r>
              <a:rPr lang="en-US" dirty="0" smtClean="0"/>
              <a:t>As drafted, proposed rules would:</a:t>
            </a:r>
          </a:p>
          <a:p>
            <a:pPr lvl="1"/>
            <a:r>
              <a:rPr lang="en-US" dirty="0" smtClean="0"/>
              <a:t>Provide added protections to these waters</a:t>
            </a:r>
          </a:p>
          <a:p>
            <a:pPr lvl="1"/>
            <a:r>
              <a:rPr lang="en-US" dirty="0" smtClean="0"/>
              <a:t>Prohibit new permitted wastewater discharges </a:t>
            </a:r>
          </a:p>
          <a:p>
            <a:pPr lvl="1"/>
            <a:r>
              <a:rPr lang="en-US" dirty="0" smtClean="0"/>
              <a:t>Prohibit activities that would degrade the current water quality and ecological value of these waters</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Affected parties</a:t>
            </a:r>
            <a:endParaRPr lang="en-US" dirty="0"/>
          </a:p>
        </p:txBody>
      </p:sp>
      <p:sp>
        <p:nvSpPr>
          <p:cNvPr id="3" name="Content Placeholder 2"/>
          <p:cNvSpPr>
            <a:spLocks noGrp="1"/>
          </p:cNvSpPr>
          <p:nvPr>
            <p:ph idx="1"/>
          </p:nvPr>
        </p:nvSpPr>
        <p:spPr/>
        <p:txBody>
          <a:bodyPr/>
          <a:lstStyle/>
          <a:p>
            <a:r>
              <a:rPr lang="en-US" dirty="0" smtClean="0"/>
              <a:t>Degradation of these waters may affect:</a:t>
            </a:r>
          </a:p>
          <a:p>
            <a:pPr lvl="1"/>
            <a:r>
              <a:rPr lang="en-US" dirty="0" smtClean="0"/>
              <a:t>Tribal, sport and commercial fishers</a:t>
            </a:r>
          </a:p>
          <a:p>
            <a:pPr lvl="1"/>
            <a:r>
              <a:rPr lang="en-US" dirty="0" smtClean="0"/>
              <a:t>Rafters and kayakers</a:t>
            </a:r>
          </a:p>
          <a:p>
            <a:pPr lvl="1"/>
            <a:r>
              <a:rPr lang="en-US" dirty="0" smtClean="0"/>
              <a:t>Hikers and naturalists</a:t>
            </a:r>
          </a:p>
          <a:p>
            <a:pPr lvl="1"/>
            <a:r>
              <a:rPr lang="en-US" dirty="0" smtClean="0"/>
              <a:t>Recreation-related businesses</a:t>
            </a:r>
          </a:p>
          <a:p>
            <a:pPr lvl="1"/>
            <a:r>
              <a:rPr lang="en-US" dirty="0" smtClean="0"/>
              <a:t>Others interested in maintaining pristine waters, recovering endangered species or protecting rare plants and biodiversity</a:t>
            </a:r>
          </a:p>
        </p:txBody>
      </p:sp>
      <p:sp>
        <p:nvSpPr>
          <p:cNvPr id="4" name="Slide Number Placeholder 3"/>
          <p:cNvSpPr>
            <a:spLocks noGrp="1"/>
          </p:cNvSpPr>
          <p:nvPr>
            <p:ph type="sldNum" sz="quarter" idx="12"/>
          </p:nvPr>
        </p:nvSpPr>
        <p:spPr/>
        <p:txBody>
          <a:bodyPr/>
          <a:lstStyle/>
          <a:p>
            <a:fld id="{1939E361-6CC3-4B93-8D02-0CA414705067}"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Affected parties</a:t>
            </a:r>
            <a:endParaRPr lang="en-US" dirty="0"/>
          </a:p>
        </p:txBody>
      </p:sp>
      <p:sp>
        <p:nvSpPr>
          <p:cNvPr id="3" name="Content Placeholder 2"/>
          <p:cNvSpPr>
            <a:spLocks noGrp="1"/>
          </p:cNvSpPr>
          <p:nvPr>
            <p:ph idx="1"/>
          </p:nvPr>
        </p:nvSpPr>
        <p:spPr>
          <a:xfrm>
            <a:off x="457200" y="1600200"/>
            <a:ext cx="8229600" cy="4800600"/>
          </a:xfrm>
        </p:spPr>
        <p:txBody>
          <a:bodyPr/>
          <a:lstStyle/>
          <a:p>
            <a:r>
              <a:rPr lang="en-US" dirty="0" smtClean="0"/>
              <a:t>Protections that limit economic activity may affect:</a:t>
            </a:r>
          </a:p>
          <a:p>
            <a:pPr lvl="1"/>
            <a:r>
              <a:rPr lang="en-US" dirty="0" smtClean="0"/>
              <a:t>Mining interests</a:t>
            </a:r>
          </a:p>
          <a:p>
            <a:pPr lvl="1"/>
            <a:r>
              <a:rPr lang="en-US" dirty="0" smtClean="0"/>
              <a:t>Those interested in future use of these lands for grazing and logging, should USFS management goals change</a:t>
            </a:r>
          </a:p>
          <a:p>
            <a:pPr lvl="1"/>
            <a:r>
              <a:rPr lang="en-US" dirty="0" smtClean="0"/>
              <a:t>Common School Trust Lands</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Considerations: Business Impacts</a:t>
            </a:r>
            <a:endParaRPr lang="en-US" dirty="0"/>
          </a:p>
        </p:txBody>
      </p:sp>
      <p:sp>
        <p:nvSpPr>
          <p:cNvPr id="3" name="Content Placeholder 2"/>
          <p:cNvSpPr>
            <a:spLocks noGrp="1"/>
          </p:cNvSpPr>
          <p:nvPr>
            <p:ph idx="1"/>
          </p:nvPr>
        </p:nvSpPr>
        <p:spPr/>
        <p:txBody>
          <a:bodyPr>
            <a:normAutofit lnSpcReduction="10000"/>
          </a:bodyPr>
          <a:lstStyle/>
          <a:p>
            <a:r>
              <a:rPr lang="en-US" dirty="0" smtClean="0"/>
              <a:t>Local businesses related to recreation and fishing activities would benefit</a:t>
            </a:r>
          </a:p>
          <a:p>
            <a:r>
              <a:rPr lang="en-US" dirty="0" smtClean="0"/>
              <a:t>There do not appear to be grazing or timber businesses currently operating in the watershed</a:t>
            </a:r>
          </a:p>
          <a:p>
            <a:r>
              <a:rPr lang="en-US" dirty="0" smtClean="0"/>
              <a:t>There is interest in mining exploration, there may be a negative impact to business; if mining would otherwise be permitted</a:t>
            </a:r>
          </a:p>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Consideration: Continued Need for the Existing Rule</a:t>
            </a:r>
            <a:endParaRPr lang="en-US" dirty="0"/>
          </a:p>
        </p:txBody>
      </p:sp>
      <p:sp>
        <p:nvSpPr>
          <p:cNvPr id="3" name="Content Placeholder 2"/>
          <p:cNvSpPr>
            <a:spLocks noGrp="1"/>
          </p:cNvSpPr>
          <p:nvPr>
            <p:ph idx="1"/>
          </p:nvPr>
        </p:nvSpPr>
        <p:spPr>
          <a:xfrm>
            <a:off x="457200" y="1905000"/>
            <a:ext cx="8229600" cy="4221163"/>
          </a:xfrm>
        </p:spPr>
        <p:txBody>
          <a:bodyPr>
            <a:normAutofit lnSpcReduction="10000"/>
          </a:bodyPr>
          <a:lstStyle/>
          <a:p>
            <a:r>
              <a:rPr lang="en-US" dirty="0" smtClean="0"/>
              <a:t>Petition does not propose to revise or delete any current rule language</a:t>
            </a:r>
          </a:p>
          <a:p>
            <a:r>
              <a:rPr lang="en-US" dirty="0" smtClean="0"/>
              <a:t>Proposed amendments:</a:t>
            </a:r>
          </a:p>
          <a:p>
            <a:pPr lvl="1"/>
            <a:r>
              <a:rPr lang="en-US" dirty="0" smtClean="0"/>
              <a:t>implement the existing rule</a:t>
            </a:r>
          </a:p>
          <a:p>
            <a:pPr lvl="1"/>
            <a:r>
              <a:rPr lang="en-US" dirty="0" smtClean="0"/>
              <a:t>fulfill state responsibilities under the CWA</a:t>
            </a:r>
          </a:p>
          <a:p>
            <a:r>
              <a:rPr lang="en-US" dirty="0" smtClean="0"/>
              <a:t>Oregon’s ORW policy has been in place for more than 20 years and no waters have yet been designated</a:t>
            </a:r>
            <a:endParaRPr lang="en-US" dirty="0"/>
          </a:p>
        </p:txBody>
      </p:sp>
      <p:sp>
        <p:nvSpPr>
          <p:cNvPr id="4" name="Rounded Rectangle 3"/>
          <p:cNvSpPr/>
          <p:nvPr/>
        </p:nvSpPr>
        <p:spPr>
          <a:xfrm>
            <a:off x="1219200" y="3352800"/>
            <a:ext cx="1752600" cy="533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1939E361-6CC3-4B93-8D02-0CA414705067}" type="slidenum">
              <a:rPr lang="en-US" smtClean="0"/>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EQC Action</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dirty="0" smtClean="0">
                <a:latin typeface="Arial" pitchFamily="34" charset="0"/>
                <a:cs typeface="Arial" pitchFamily="34" charset="0"/>
              </a:rPr>
              <a:t>Received a petition Feb. 23, 2016</a:t>
            </a:r>
          </a:p>
          <a:p>
            <a:pPr lvl="1"/>
            <a:r>
              <a:rPr lang="en-US" dirty="0" smtClean="0">
                <a:latin typeface="Arial" pitchFamily="34" charset="0"/>
                <a:cs typeface="Arial" pitchFamily="34" charset="0"/>
              </a:rPr>
              <a:t>From Gordon Lyford of O’Brien, Oregon</a:t>
            </a:r>
          </a:p>
          <a:p>
            <a:r>
              <a:rPr lang="en-US" dirty="0" smtClean="0">
                <a:latin typeface="Arial" pitchFamily="34" charset="0"/>
                <a:cs typeface="Arial" pitchFamily="34" charset="0"/>
              </a:rPr>
              <a:t>Act no later than May 22, 2016 </a:t>
            </a:r>
          </a:p>
          <a:p>
            <a:r>
              <a:rPr lang="en-US" dirty="0" smtClean="0">
                <a:latin typeface="Arial" pitchFamily="34" charset="0"/>
                <a:cs typeface="Arial" pitchFamily="34" charset="0"/>
              </a:rPr>
              <a:t>Options:</a:t>
            </a:r>
          </a:p>
          <a:p>
            <a:pPr lvl="1"/>
            <a:r>
              <a:rPr lang="en-US" dirty="0" smtClean="0">
                <a:latin typeface="Arial" pitchFamily="34" charset="0"/>
                <a:cs typeface="Arial" pitchFamily="34" charset="0"/>
              </a:rPr>
              <a:t>Deny petition</a:t>
            </a:r>
          </a:p>
          <a:p>
            <a:pPr lvl="1"/>
            <a:r>
              <a:rPr lang="en-US" dirty="0" smtClean="0">
                <a:latin typeface="Arial" pitchFamily="34" charset="0"/>
                <a:cs typeface="Arial" pitchFamily="34" charset="0"/>
              </a:rPr>
              <a:t>Initiate rulemaking proceedings</a:t>
            </a:r>
          </a:p>
          <a:p>
            <a:pPr lvl="1"/>
            <a:r>
              <a:rPr lang="en-US" dirty="0" smtClean="0">
                <a:latin typeface="Arial" pitchFamily="34" charset="0"/>
                <a:cs typeface="Arial" pitchFamily="34" charset="0"/>
              </a:rPr>
              <a:t>Deny and direct DEQ to take other action</a:t>
            </a:r>
          </a:p>
          <a:p>
            <a:r>
              <a:rPr lang="en-US" dirty="0" smtClean="0">
                <a:latin typeface="Arial" pitchFamily="34" charset="0"/>
                <a:cs typeface="Arial" pitchFamily="34" charset="0"/>
              </a:rPr>
              <a:t>DEQ recommendation</a:t>
            </a:r>
          </a:p>
          <a:p>
            <a:pPr lvl="1"/>
            <a:r>
              <a:rPr lang="en-US" dirty="0" smtClean="0">
                <a:latin typeface="Arial" pitchFamily="34" charset="0"/>
                <a:cs typeface="Arial" pitchFamily="34" charset="0"/>
              </a:rPr>
              <a:t>initiate rulemaking proceedings</a:t>
            </a:r>
          </a:p>
        </p:txBody>
      </p:sp>
      <p:sp>
        <p:nvSpPr>
          <p:cNvPr id="4" name="Slide Number Placeholder 3"/>
          <p:cNvSpPr>
            <a:spLocks noGrp="1"/>
          </p:cNvSpPr>
          <p:nvPr>
            <p:ph type="sldNum" sz="quarter" idx="12"/>
          </p:nvPr>
        </p:nvSpPr>
        <p:spPr/>
        <p:txBody>
          <a:bodyPr/>
          <a:lstStyle/>
          <a:p>
            <a:fld id="{1939E361-6CC3-4B93-8D02-0CA414705067}"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a:t>
            </a:r>
            <a:endParaRPr lang="en-US" dirty="0"/>
          </a:p>
        </p:txBody>
      </p:sp>
      <p:sp>
        <p:nvSpPr>
          <p:cNvPr id="3" name="Content Placeholder 2"/>
          <p:cNvSpPr>
            <a:spLocks noGrp="1"/>
          </p:cNvSpPr>
          <p:nvPr>
            <p:ph idx="1"/>
          </p:nvPr>
        </p:nvSpPr>
        <p:spPr>
          <a:xfrm>
            <a:off x="381000" y="1600200"/>
            <a:ext cx="8382000" cy="4525963"/>
          </a:xfrm>
        </p:spPr>
        <p:txBody>
          <a:bodyPr>
            <a:normAutofit lnSpcReduction="10000"/>
          </a:bodyPr>
          <a:lstStyle/>
          <a:p>
            <a:r>
              <a:rPr lang="en-US" dirty="0" smtClean="0"/>
              <a:t>Complexity</a:t>
            </a:r>
          </a:p>
          <a:p>
            <a:pPr lvl="1"/>
            <a:r>
              <a:rPr lang="en-US" dirty="0" smtClean="0"/>
              <a:t>The proposed rule is not complex</a:t>
            </a:r>
          </a:p>
          <a:p>
            <a:pPr lvl="1"/>
            <a:r>
              <a:rPr lang="en-US" dirty="0" smtClean="0"/>
              <a:t>Implementation should not be complex</a:t>
            </a:r>
          </a:p>
          <a:p>
            <a:r>
              <a:rPr lang="en-US" dirty="0" smtClean="0"/>
              <a:t>Duplication or conflict with other regulation</a:t>
            </a:r>
          </a:p>
          <a:p>
            <a:pPr lvl="1"/>
            <a:r>
              <a:rPr lang="en-US" dirty="0" smtClean="0"/>
              <a:t>ORW designation is consistent with management goals of the US Forest Service</a:t>
            </a:r>
          </a:p>
          <a:p>
            <a:pPr lvl="1"/>
            <a:r>
              <a:rPr lang="en-US" dirty="0" smtClean="0"/>
              <a:t>Supports Coho salmon recovery plans</a:t>
            </a:r>
          </a:p>
          <a:p>
            <a:pPr lvl="1"/>
            <a:r>
              <a:rPr lang="en-US" dirty="0" smtClean="0"/>
              <a:t>Adds clear, enforceable water quality protection policy</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Public Comment as of April 1 </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pPr marL="0" indent="0">
              <a:buNone/>
            </a:pPr>
            <a:r>
              <a:rPr lang="en-US" dirty="0" smtClean="0"/>
              <a:t>Should EQC should deny the petition or initiate a rulemaking process?</a:t>
            </a:r>
          </a:p>
          <a:p>
            <a:pPr lvl="1">
              <a:buNone/>
            </a:pPr>
            <a:r>
              <a:rPr lang="en-US" dirty="0" smtClean="0"/>
              <a:t>~1070 support proceeding with rulemaking</a:t>
            </a:r>
          </a:p>
          <a:p>
            <a:pPr lvl="2"/>
            <a:r>
              <a:rPr lang="en-US" dirty="0" smtClean="0"/>
              <a:t>fishers, kayakers and other recreational users of and visitors to the NF Smith River and the Smith River, </a:t>
            </a:r>
          </a:p>
          <a:p>
            <a:pPr lvl="2"/>
            <a:r>
              <a:rPr lang="en-US" dirty="0" smtClean="0"/>
              <a:t>residents of local and downstream communities</a:t>
            </a:r>
          </a:p>
          <a:p>
            <a:pPr lvl="2"/>
            <a:r>
              <a:rPr lang="en-US" dirty="0" smtClean="0"/>
              <a:t>Tribes</a:t>
            </a:r>
          </a:p>
          <a:p>
            <a:pPr lvl="2"/>
            <a:r>
              <a:rPr lang="en-US" dirty="0" smtClean="0"/>
              <a:t>Naturalists/researchers – rare wetland plants, geology</a:t>
            </a:r>
          </a:p>
          <a:p>
            <a:pPr lvl="2"/>
            <a:r>
              <a:rPr lang="en-US" dirty="0" smtClean="0"/>
              <a:t>recreation-related business owners</a:t>
            </a:r>
          </a:p>
          <a:p>
            <a:pPr lvl="1">
              <a:buNone/>
            </a:pPr>
            <a:r>
              <a:rPr lang="en-US" dirty="0" smtClean="0"/>
              <a:t>~10 support denial of petition</a:t>
            </a:r>
          </a:p>
          <a:p>
            <a:pPr lvl="2"/>
            <a:r>
              <a:rPr lang="en-US" dirty="0" smtClean="0"/>
              <a:t>agriculture, grazing and logging organizations</a:t>
            </a:r>
          </a:p>
          <a:p>
            <a:pPr lvl="2"/>
            <a:r>
              <a:rPr lang="en-US" dirty="0" smtClean="0"/>
              <a:t>mining interests</a:t>
            </a:r>
          </a:p>
          <a:p>
            <a:pPr lvl="1"/>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Comment</a:t>
            </a: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r>
              <a:rPr lang="en-US" dirty="0" smtClean="0"/>
              <a:t>Qualities and values of NF Smith R.:</a:t>
            </a:r>
          </a:p>
          <a:p>
            <a:pPr lvl="1"/>
            <a:r>
              <a:rPr lang="en-US" dirty="0" smtClean="0"/>
              <a:t>Exceptional water quality and clarity</a:t>
            </a:r>
          </a:p>
          <a:p>
            <a:pPr lvl="1"/>
            <a:r>
              <a:rPr lang="en-US" dirty="0" smtClean="0"/>
              <a:t>Pristine, healthy, free-flowing (undammed)</a:t>
            </a:r>
          </a:p>
          <a:p>
            <a:pPr lvl="1"/>
            <a:r>
              <a:rPr lang="en-US" dirty="0" smtClean="0"/>
              <a:t>Valuable, productive fisheries, including threatened species and critical habitat</a:t>
            </a:r>
          </a:p>
          <a:p>
            <a:pPr lvl="1"/>
            <a:r>
              <a:rPr lang="en-US" dirty="0" smtClean="0"/>
              <a:t>Unique geology and rare wetland plants</a:t>
            </a:r>
          </a:p>
          <a:p>
            <a:pPr lvl="1"/>
            <a:r>
              <a:rPr lang="en-US" dirty="0" smtClean="0"/>
              <a:t>Outstanding recreation opportunities</a:t>
            </a:r>
          </a:p>
          <a:p>
            <a:pPr lvl="1"/>
            <a:r>
              <a:rPr lang="en-US" dirty="0" smtClean="0"/>
              <a:t>Natural beauty</a:t>
            </a:r>
          </a:p>
          <a:p>
            <a:r>
              <a:rPr lang="en-US" dirty="0" smtClean="0"/>
              <a:t>Importance to users of Smith R. downstream, including Tribes, community drinking water supply</a:t>
            </a:r>
          </a:p>
          <a:p>
            <a:r>
              <a:rPr lang="en-US" dirty="0" smtClean="0"/>
              <a:t>Protect from mining and logging impacts</a:t>
            </a:r>
          </a:p>
          <a:p>
            <a:r>
              <a:rPr lang="en-US" dirty="0" smtClean="0"/>
              <a:t>Please protect this special place for future generations</a:t>
            </a:r>
          </a:p>
          <a:p>
            <a:pPr lvl="1"/>
            <a:endParaRPr lang="en-US" dirty="0" smtClean="0"/>
          </a:p>
        </p:txBody>
      </p:sp>
      <p:sp>
        <p:nvSpPr>
          <p:cNvPr id="4" name="Slide Number Placeholder 3"/>
          <p:cNvSpPr>
            <a:spLocks noGrp="1"/>
          </p:cNvSpPr>
          <p:nvPr>
            <p:ph type="sldNum" sz="quarter" idx="12"/>
          </p:nvPr>
        </p:nvSpPr>
        <p:spPr/>
        <p:txBody>
          <a:bodyPr/>
          <a:lstStyle/>
          <a:p>
            <a:fld id="{1939E361-6CC3-4B93-8D02-0CA414705067}"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Comments requesting EQC denial</a:t>
            </a:r>
            <a:endParaRPr lang="en-US" dirty="0"/>
          </a:p>
        </p:txBody>
      </p:sp>
      <p:sp>
        <p:nvSpPr>
          <p:cNvPr id="3" name="Content Placeholder 2"/>
          <p:cNvSpPr>
            <a:spLocks noGrp="1"/>
          </p:cNvSpPr>
          <p:nvPr>
            <p:ph idx="1"/>
          </p:nvPr>
        </p:nvSpPr>
        <p:spPr>
          <a:xfrm>
            <a:off x="457200" y="1447800"/>
            <a:ext cx="8229600" cy="4876800"/>
          </a:xfrm>
        </p:spPr>
        <p:txBody>
          <a:bodyPr>
            <a:normAutofit fontScale="92500" lnSpcReduction="20000"/>
          </a:bodyPr>
          <a:lstStyle/>
          <a:p>
            <a:r>
              <a:rPr lang="en-US" dirty="0" smtClean="0"/>
              <a:t>ORW designation not needed to protect water quality</a:t>
            </a:r>
          </a:p>
          <a:p>
            <a:r>
              <a:rPr lang="en-US" dirty="0" smtClean="0"/>
              <a:t>DEQ has not developed screening process </a:t>
            </a:r>
          </a:p>
          <a:p>
            <a:r>
              <a:rPr lang="en-US" dirty="0" smtClean="0"/>
              <a:t>Inconsistent with RRNF management plans</a:t>
            </a:r>
          </a:p>
          <a:p>
            <a:r>
              <a:rPr lang="en-US" dirty="0" smtClean="0"/>
              <a:t>May restrict timber harvest and grazing, prevent economic opportunity</a:t>
            </a:r>
          </a:p>
          <a:p>
            <a:r>
              <a:rPr lang="en-US" dirty="0" smtClean="0"/>
              <a:t>Creates impediments to mining</a:t>
            </a:r>
          </a:p>
          <a:p>
            <a:r>
              <a:rPr lang="en-US" dirty="0" smtClean="0"/>
              <a:t>Eliminates ability to obtain new water right </a:t>
            </a:r>
          </a:p>
          <a:p>
            <a:r>
              <a:rPr lang="en-US" dirty="0" smtClean="0"/>
              <a:t>Eliminates activities with minor impacts that would not violate water quality standards</a:t>
            </a:r>
          </a:p>
          <a:p>
            <a:r>
              <a:rPr lang="en-US" dirty="0" smtClean="0"/>
              <a:t>Dredge miners do more good than harm</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Issue: Process</a:t>
            </a:r>
            <a:endParaRPr lang="en-US" dirty="0"/>
          </a:p>
        </p:txBody>
      </p:sp>
      <p:sp>
        <p:nvSpPr>
          <p:cNvPr id="3" name="Content Placeholder 2"/>
          <p:cNvSpPr>
            <a:spLocks noGrp="1"/>
          </p:cNvSpPr>
          <p:nvPr>
            <p:ph idx="1"/>
          </p:nvPr>
        </p:nvSpPr>
        <p:spPr/>
        <p:txBody>
          <a:bodyPr>
            <a:normAutofit/>
          </a:bodyPr>
          <a:lstStyle/>
          <a:p>
            <a:r>
              <a:rPr lang="en-US" dirty="0" smtClean="0"/>
              <a:t>Rules say DEQ will develop a screening process and list of nominated waters - we have not</a:t>
            </a:r>
          </a:p>
          <a:p>
            <a:r>
              <a:rPr lang="en-US" dirty="0" smtClean="0"/>
              <a:t>Commenters suggested therefore should not designate ORW in response to petition</a:t>
            </a:r>
          </a:p>
          <a:p>
            <a:r>
              <a:rPr lang="en-US" dirty="0" smtClean="0"/>
              <a:t>EQC may initiate rulemaking to designate an ORW despite lack of agency screening process or nominations</a:t>
            </a:r>
          </a:p>
        </p:txBody>
      </p:sp>
      <p:sp>
        <p:nvSpPr>
          <p:cNvPr id="4" name="Slide Number Placeholder 3"/>
          <p:cNvSpPr>
            <a:spLocks noGrp="1"/>
          </p:cNvSpPr>
          <p:nvPr>
            <p:ph type="sldNum" sz="quarter" idx="12"/>
          </p:nvPr>
        </p:nvSpPr>
        <p:spPr/>
        <p:txBody>
          <a:bodyPr/>
          <a:lstStyle/>
          <a:p>
            <a:fld id="{1939E361-6CC3-4B93-8D02-0CA414705067}"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Issue: Need for ORW</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Fulfills unique Clean Water Act role: </a:t>
            </a:r>
          </a:p>
          <a:p>
            <a:pPr lvl="1"/>
            <a:r>
              <a:rPr lang="en-US" dirty="0" smtClean="0"/>
              <a:t>Protect waters with outstanding water quality and ecological values</a:t>
            </a:r>
          </a:p>
          <a:p>
            <a:r>
              <a:rPr lang="en-US" dirty="0" smtClean="0"/>
              <a:t>Complements program efforts to:</a:t>
            </a:r>
          </a:p>
          <a:p>
            <a:pPr lvl="1"/>
            <a:r>
              <a:rPr lang="en-US" dirty="0" smtClean="0"/>
              <a:t>Control pollution discharges and </a:t>
            </a:r>
          </a:p>
          <a:p>
            <a:pPr lvl="1"/>
            <a:r>
              <a:rPr lang="en-US" dirty="0" smtClean="0"/>
              <a:t>Correct water quality impairments</a:t>
            </a:r>
          </a:p>
          <a:p>
            <a:pPr marL="342900" lvl="1" indent="-342900">
              <a:buFont typeface="Arial" pitchFamily="34" charset="0"/>
              <a:buChar char="•"/>
            </a:pPr>
            <a:r>
              <a:rPr lang="en-US" sz="3200" dirty="0" smtClean="0"/>
              <a:t>Useful and efficient way to fulfill DEQ responsibilities</a:t>
            </a:r>
          </a:p>
        </p:txBody>
      </p:sp>
      <p:sp>
        <p:nvSpPr>
          <p:cNvPr id="4" name="Slide Number Placeholder 3"/>
          <p:cNvSpPr>
            <a:spLocks noGrp="1"/>
          </p:cNvSpPr>
          <p:nvPr>
            <p:ph type="sldNum" sz="quarter" idx="12"/>
          </p:nvPr>
        </p:nvSpPr>
        <p:spPr/>
        <p:txBody>
          <a:bodyPr/>
          <a:lstStyle/>
          <a:p>
            <a:fld id="{1939E361-6CC3-4B93-8D02-0CA414705067}"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Designation consistent with:</a:t>
            </a:r>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dirty="0" smtClean="0"/>
              <a:t>Management goals and plans of the Rogue River-Siskiyou National Forest</a:t>
            </a:r>
          </a:p>
          <a:p>
            <a:r>
              <a:rPr lang="en-US" dirty="0" smtClean="0"/>
              <a:t>Federal Wild &amp; Scenic River designation</a:t>
            </a:r>
          </a:p>
          <a:p>
            <a:r>
              <a:rPr lang="en-US" dirty="0" smtClean="0"/>
              <a:t>Southern Oregon Northern California Coho Salmon Recovery Plan by NMFS</a:t>
            </a:r>
          </a:p>
          <a:p>
            <a:r>
              <a:rPr lang="en-US" dirty="0" smtClean="0"/>
              <a:t>Rulemaking by CA Water Board to consider ORW designation for the Smith R. </a:t>
            </a:r>
          </a:p>
          <a:p>
            <a:r>
              <a:rPr lang="en-US" dirty="0" smtClean="0"/>
              <a:t>Rulemaking by OWRD to consider classifying the NF Smith R. for instream purposes only</a:t>
            </a:r>
          </a:p>
          <a:p>
            <a:r>
              <a:rPr lang="en-US" dirty="0" smtClean="0"/>
              <a:t>Proposed federal mineral withdrawal</a:t>
            </a:r>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Issue: Qualifications</a:t>
            </a:r>
            <a:endParaRPr lang="en-US" dirty="0"/>
          </a:p>
        </p:txBody>
      </p:sp>
      <p:sp>
        <p:nvSpPr>
          <p:cNvPr id="3" name="Content Placeholder 2"/>
          <p:cNvSpPr>
            <a:spLocks noGrp="1"/>
          </p:cNvSpPr>
          <p:nvPr>
            <p:ph idx="1"/>
          </p:nvPr>
        </p:nvSpPr>
        <p:spPr/>
        <p:txBody>
          <a:bodyPr>
            <a:normAutofit/>
          </a:bodyPr>
          <a:lstStyle/>
          <a:p>
            <a:r>
              <a:rPr lang="en-US" dirty="0" smtClean="0"/>
              <a:t>Based on the information provided in the petition and through public comment, DEQ finds that the NF Smith River qualifies for consideration as an outstanding state and national resource for its water quality, fish habitat and ecological values.</a:t>
            </a:r>
          </a:p>
        </p:txBody>
      </p:sp>
      <p:sp>
        <p:nvSpPr>
          <p:cNvPr id="4" name="Slide Number Placeholder 3"/>
          <p:cNvSpPr>
            <a:spLocks noGrp="1"/>
          </p:cNvSpPr>
          <p:nvPr>
            <p:ph type="sldNum" sz="quarter" idx="12"/>
          </p:nvPr>
        </p:nvSpPr>
        <p:spPr/>
        <p:txBody>
          <a:bodyPr/>
          <a:lstStyle/>
          <a:p>
            <a:fld id="{1939E361-6CC3-4B93-8D02-0CA414705067}"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9D8A253D-E1C2-4CA3-ABAE-72F787BD79DA" descr="8FCDD831-BBE7-40FB-8F43-C9C6DA4D7B76@netgear"/>
          <p:cNvPicPr>
            <a:picLocks noChangeAspect="1" noChangeArrowheads="1"/>
          </p:cNvPicPr>
          <p:nvPr/>
        </p:nvPicPr>
        <p:blipFill>
          <a:blip r:embed="rId2" cstate="print"/>
          <a:srcRect/>
          <a:stretch>
            <a:fillRect/>
          </a:stretch>
        </p:blipFill>
        <p:spPr bwMode="auto">
          <a:xfrm>
            <a:off x="609600" y="457200"/>
            <a:ext cx="8001000" cy="5932916"/>
          </a:xfrm>
          <a:prstGeom prst="rect">
            <a:avLst/>
          </a:prstGeom>
          <a:noFill/>
          <a:ln w="9525">
            <a:noFill/>
            <a:miter lim="800000"/>
            <a:headEnd/>
            <a:tailEnd/>
          </a:ln>
        </p:spPr>
      </p:pic>
      <p:sp>
        <p:nvSpPr>
          <p:cNvPr id="5" name="TextBox 4"/>
          <p:cNvSpPr txBox="1"/>
          <p:nvPr/>
        </p:nvSpPr>
        <p:spPr>
          <a:xfrm>
            <a:off x="838200" y="1371600"/>
            <a:ext cx="2819400" cy="646331"/>
          </a:xfrm>
          <a:prstGeom prst="rect">
            <a:avLst/>
          </a:prstGeom>
          <a:noFill/>
        </p:spPr>
        <p:txBody>
          <a:bodyPr wrap="square" rtlCol="0">
            <a:spAutoFit/>
          </a:bodyPr>
          <a:lstStyle/>
          <a:p>
            <a:r>
              <a:rPr lang="en-US" sz="3600" dirty="0" smtClean="0">
                <a:solidFill>
                  <a:srgbClr val="FFC000"/>
                </a:solidFill>
                <a:effectLst>
                  <a:outerShdw blurRad="38100" dist="38100" dir="2700000" algn="tl">
                    <a:srgbClr val="000000">
                      <a:alpha val="43137"/>
                    </a:srgbClr>
                  </a:outerShdw>
                </a:effectLst>
              </a:rPr>
              <a:t>Questions ?</a:t>
            </a:r>
          </a:p>
        </p:txBody>
      </p:sp>
      <p:sp>
        <p:nvSpPr>
          <p:cNvPr id="6" name="Slide Number Placeholder 5"/>
          <p:cNvSpPr>
            <a:spLocks noGrp="1"/>
          </p:cNvSpPr>
          <p:nvPr>
            <p:ph type="sldNum" sz="quarter" idx="12"/>
          </p:nvPr>
        </p:nvSpPr>
        <p:spPr/>
        <p:txBody>
          <a:bodyPr/>
          <a:lstStyle/>
          <a:p>
            <a:fld id="{1939E361-6CC3-4B93-8D02-0CA414705067}" type="slidenum">
              <a:rPr lang="en-US" smtClean="0"/>
              <a:pPr/>
              <a:t>28</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Petition Request</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600200"/>
            <a:ext cx="8229600" cy="4800600"/>
          </a:xfrm>
        </p:spPr>
        <p:txBody>
          <a:bodyPr>
            <a:normAutofit/>
          </a:bodyPr>
          <a:lstStyle/>
          <a:p>
            <a:r>
              <a:rPr lang="en-US" dirty="0" smtClean="0">
                <a:latin typeface="Arial" pitchFamily="34" charset="0"/>
                <a:cs typeface="Arial" pitchFamily="34" charset="0"/>
              </a:rPr>
              <a:t>Requests rulemaking to:</a:t>
            </a:r>
          </a:p>
          <a:p>
            <a:pPr lvl="1"/>
            <a:r>
              <a:rPr lang="en-US" dirty="0" smtClean="0">
                <a:latin typeface="Arial" pitchFamily="34" charset="0"/>
                <a:cs typeface="Arial" pitchFamily="34" charset="0"/>
              </a:rPr>
              <a:t>Designate NF Smith River and its tributaries and associated wetlands as Outstanding Resource Waters (ORW)</a:t>
            </a:r>
          </a:p>
          <a:p>
            <a:pPr lvl="1"/>
            <a:r>
              <a:rPr lang="en-US" dirty="0" smtClean="0">
                <a:latin typeface="Arial" pitchFamily="34" charset="0"/>
                <a:cs typeface="Arial" pitchFamily="34" charset="0"/>
              </a:rPr>
              <a:t>Establish policies to maintain &amp; protect current water quality and ecological integrity</a:t>
            </a:r>
          </a:p>
          <a:p>
            <a:r>
              <a:rPr lang="en-US" dirty="0" smtClean="0">
                <a:latin typeface="Arial" pitchFamily="34" charset="0"/>
                <a:cs typeface="Arial" pitchFamily="34" charset="0"/>
              </a:rPr>
              <a:t>Proposes to amend:</a:t>
            </a:r>
          </a:p>
          <a:p>
            <a:pPr lvl="1"/>
            <a:r>
              <a:rPr lang="en-US" dirty="0" smtClean="0">
                <a:latin typeface="Arial" pitchFamily="34" charset="0"/>
                <a:cs typeface="Arial" pitchFamily="34" charset="0"/>
              </a:rPr>
              <a:t>ORW Policy</a:t>
            </a:r>
          </a:p>
          <a:p>
            <a:pPr lvl="1"/>
            <a:r>
              <a:rPr lang="en-US" dirty="0" smtClean="0">
                <a:latin typeface="Arial" pitchFamily="34" charset="0"/>
                <a:cs typeface="Arial" pitchFamily="34" charset="0"/>
              </a:rPr>
              <a:t>South Coast Basin criteria</a:t>
            </a:r>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1939E361-6CC3-4B93-8D02-0CA414705067}"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533400" y="304800"/>
            <a:ext cx="8001000" cy="6182590"/>
          </a:xfrm>
          <a:prstGeom prst="rect">
            <a:avLst/>
          </a:prstGeom>
          <a:noFill/>
          <a:ln w="9525">
            <a:solidFill>
              <a:schemeClr val="tx1"/>
            </a:solidFill>
            <a:miter lim="800000"/>
            <a:headEnd/>
            <a:tailEnd/>
          </a:ln>
        </p:spPr>
      </p:pic>
      <p:sp>
        <p:nvSpPr>
          <p:cNvPr id="3" name="Slide Number Placeholder 2"/>
          <p:cNvSpPr>
            <a:spLocks noGrp="1"/>
          </p:cNvSpPr>
          <p:nvPr>
            <p:ph type="sldNum" sz="quarter" idx="12"/>
          </p:nvPr>
        </p:nvSpPr>
        <p:spPr/>
        <p:txBody>
          <a:bodyPr/>
          <a:lstStyle/>
          <a:p>
            <a:fld id="{1939E361-6CC3-4B93-8D02-0CA414705067}"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939E361-6CC3-4B93-8D02-0CA414705067}" type="slidenum">
              <a:rPr lang="en-US" smtClean="0"/>
              <a:pPr/>
              <a:t>5</a:t>
            </a:fld>
            <a:endParaRPr lang="en-US"/>
          </a:p>
        </p:txBody>
      </p:sp>
      <p:pic>
        <p:nvPicPr>
          <p:cNvPr id="3" name="Picture 2"/>
          <p:cNvPicPr/>
          <p:nvPr/>
        </p:nvPicPr>
        <p:blipFill rotWithShape="1">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l="6128" t="7007" r="7230" b="6440"/>
          <a:stretch/>
        </p:blipFill>
        <p:spPr bwMode="auto">
          <a:xfrm>
            <a:off x="1981200" y="228600"/>
            <a:ext cx="5139690" cy="6400800"/>
          </a:xfrm>
          <a:prstGeom prst="rect">
            <a:avLst/>
          </a:prstGeom>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Proposed Protections</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447800"/>
            <a:ext cx="8229600" cy="5105400"/>
          </a:xfrm>
        </p:spPr>
        <p:txBody>
          <a:bodyPr>
            <a:normAutofit/>
          </a:bodyPr>
          <a:lstStyle/>
          <a:p>
            <a:r>
              <a:rPr lang="en-US" dirty="0" smtClean="0">
                <a:latin typeface="Arial" pitchFamily="34" charset="0"/>
                <a:cs typeface="Arial" pitchFamily="34" charset="0"/>
              </a:rPr>
              <a:t>Protect existing water </a:t>
            </a:r>
            <a:r>
              <a:rPr lang="en-US" dirty="0">
                <a:latin typeface="Arial" pitchFamily="34" charset="0"/>
                <a:cs typeface="Arial" pitchFamily="34" charset="0"/>
              </a:rPr>
              <a:t>quality, </a:t>
            </a:r>
            <a:r>
              <a:rPr lang="en-US" dirty="0" smtClean="0">
                <a:latin typeface="Arial" pitchFamily="34" charset="0"/>
                <a:cs typeface="Arial" pitchFamily="34" charset="0"/>
              </a:rPr>
              <a:t>ecological values </a:t>
            </a:r>
            <a:r>
              <a:rPr lang="en-US" dirty="0">
                <a:latin typeface="Arial" pitchFamily="34" charset="0"/>
                <a:cs typeface="Arial" pitchFamily="34" charset="0"/>
              </a:rPr>
              <a:t>and </a:t>
            </a:r>
            <a:r>
              <a:rPr lang="en-US" dirty="0" smtClean="0">
                <a:latin typeface="Arial" pitchFamily="34" charset="0"/>
                <a:cs typeface="Arial" pitchFamily="34" charset="0"/>
              </a:rPr>
              <a:t>beneficial uses</a:t>
            </a:r>
            <a:endParaRPr lang="en-US" sz="2600" dirty="0" smtClean="0">
              <a:latin typeface="Arial" pitchFamily="34" charset="0"/>
              <a:cs typeface="Arial" pitchFamily="34" charset="0"/>
            </a:endParaRPr>
          </a:p>
          <a:p>
            <a:r>
              <a:rPr lang="en-US" dirty="0" smtClean="0">
                <a:latin typeface="Arial" pitchFamily="34" charset="0"/>
                <a:cs typeface="Arial" pitchFamily="34" charset="0"/>
              </a:rPr>
              <a:t>Prohibits </a:t>
            </a:r>
            <a:r>
              <a:rPr lang="en-US" dirty="0">
                <a:latin typeface="Arial" pitchFamily="34" charset="0"/>
                <a:cs typeface="Arial" pitchFamily="34" charset="0"/>
              </a:rPr>
              <a:t>new </a:t>
            </a:r>
            <a:r>
              <a:rPr lang="en-US" dirty="0" smtClean="0">
                <a:latin typeface="Arial" pitchFamily="34" charset="0"/>
                <a:cs typeface="Arial" pitchFamily="34" charset="0"/>
              </a:rPr>
              <a:t>NPDES discharges</a:t>
            </a:r>
          </a:p>
          <a:p>
            <a:r>
              <a:rPr lang="en-US" dirty="0" smtClean="0">
                <a:latin typeface="Arial" pitchFamily="34" charset="0"/>
                <a:cs typeface="Arial" pitchFamily="34" charset="0"/>
              </a:rPr>
              <a:t>Prohibits degradation of </a:t>
            </a:r>
            <a:r>
              <a:rPr lang="en-US" dirty="0">
                <a:latin typeface="Arial" pitchFamily="34" charset="0"/>
                <a:cs typeface="Arial" pitchFamily="34" charset="0"/>
              </a:rPr>
              <a:t>the existing water quality and </a:t>
            </a:r>
            <a:r>
              <a:rPr lang="en-US" dirty="0" smtClean="0">
                <a:latin typeface="Arial" pitchFamily="34" charset="0"/>
                <a:cs typeface="Arial" pitchFamily="34" charset="0"/>
              </a:rPr>
              <a:t>ecological values</a:t>
            </a:r>
            <a:endParaRPr lang="en-US" dirty="0">
              <a:latin typeface="Arial" pitchFamily="34" charset="0"/>
              <a:cs typeface="Arial" pitchFamily="34" charset="0"/>
            </a:endParaRPr>
          </a:p>
          <a:p>
            <a:r>
              <a:rPr lang="en-US" dirty="0" smtClean="0">
                <a:latin typeface="Arial" pitchFamily="34" charset="0"/>
                <a:cs typeface="Arial" pitchFamily="34" charset="0"/>
              </a:rPr>
              <a:t>Allows exceptions </a:t>
            </a:r>
            <a:r>
              <a:rPr lang="en-US" dirty="0">
                <a:latin typeface="Arial" pitchFamily="34" charset="0"/>
                <a:cs typeface="Arial" pitchFamily="34" charset="0"/>
              </a:rPr>
              <a:t>for a </a:t>
            </a:r>
            <a:r>
              <a:rPr lang="en-US" dirty="0" smtClean="0">
                <a:latin typeface="Arial" pitchFamily="34" charset="0"/>
                <a:cs typeface="Arial" pitchFamily="34" charset="0"/>
              </a:rPr>
              <a:t>limited duration:</a:t>
            </a:r>
          </a:p>
          <a:p>
            <a:pPr lvl="1"/>
            <a:r>
              <a:rPr lang="en-US" dirty="0" smtClean="0">
                <a:latin typeface="Arial" pitchFamily="34" charset="0"/>
                <a:cs typeface="Arial" pitchFamily="34" charset="0"/>
              </a:rPr>
              <a:t>to </a:t>
            </a:r>
            <a:r>
              <a:rPr lang="en-US" dirty="0">
                <a:latin typeface="Arial" pitchFamily="34" charset="0"/>
                <a:cs typeface="Arial" pitchFamily="34" charset="0"/>
              </a:rPr>
              <a:t>respond to </a:t>
            </a:r>
            <a:r>
              <a:rPr lang="en-US" dirty="0" smtClean="0">
                <a:latin typeface="Arial" pitchFamily="34" charset="0"/>
                <a:cs typeface="Arial" pitchFamily="34" charset="0"/>
              </a:rPr>
              <a:t>an emergency or</a:t>
            </a:r>
          </a:p>
          <a:p>
            <a:pPr lvl="1"/>
            <a:r>
              <a:rPr lang="en-US" dirty="0" smtClean="0">
                <a:latin typeface="Arial" pitchFamily="34" charset="0"/>
                <a:cs typeface="Arial" pitchFamily="34" charset="0"/>
              </a:rPr>
              <a:t>to restore </a:t>
            </a:r>
            <a:r>
              <a:rPr lang="en-US" dirty="0">
                <a:latin typeface="Arial" pitchFamily="34" charset="0"/>
                <a:cs typeface="Arial" pitchFamily="34" charset="0"/>
              </a:rPr>
              <a:t>or </a:t>
            </a:r>
            <a:r>
              <a:rPr lang="en-US" dirty="0" smtClean="0">
                <a:latin typeface="Arial" pitchFamily="34" charset="0"/>
                <a:cs typeface="Arial" pitchFamily="34" charset="0"/>
              </a:rPr>
              <a:t>enhance water </a:t>
            </a:r>
            <a:r>
              <a:rPr lang="en-US" dirty="0">
                <a:latin typeface="Arial" pitchFamily="34" charset="0"/>
                <a:cs typeface="Arial" pitchFamily="34" charset="0"/>
              </a:rPr>
              <a:t>quality or </a:t>
            </a:r>
            <a:r>
              <a:rPr lang="en-US" dirty="0" smtClean="0">
                <a:latin typeface="Arial" pitchFamily="34" charset="0"/>
                <a:cs typeface="Arial" pitchFamily="34" charset="0"/>
              </a:rPr>
              <a:t>ecological integrity</a:t>
            </a:r>
            <a:endParaRPr lang="en-US" dirty="0">
              <a:latin typeface="Arial" pitchFamily="34" charset="0"/>
              <a:cs typeface="Arial" pitchFamily="34" charset="0"/>
            </a:endParaRPr>
          </a:p>
        </p:txBody>
      </p:sp>
      <p:sp>
        <p:nvSpPr>
          <p:cNvPr id="6" name="Rounded Rectangle 5"/>
          <p:cNvSpPr/>
          <p:nvPr/>
        </p:nvSpPr>
        <p:spPr>
          <a:xfrm>
            <a:off x="838200" y="2590800"/>
            <a:ext cx="609600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838200" y="3200400"/>
            <a:ext cx="396240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838200" y="4267200"/>
            <a:ext cx="342900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8"/>
          <p:cNvSpPr>
            <a:spLocks noGrp="1"/>
          </p:cNvSpPr>
          <p:nvPr>
            <p:ph type="sldNum" sz="quarter" idx="12"/>
          </p:nvPr>
        </p:nvSpPr>
        <p:spPr/>
        <p:txBody>
          <a:bodyPr/>
          <a:lstStyle/>
          <a:p>
            <a:fld id="{1939E361-6CC3-4B93-8D02-0CA414705067}"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0-#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0-#ppt_w/2"/>
                                          </p:val>
                                        </p:tav>
                                        <p:tav tm="100000">
                                          <p:val>
                                            <p:strVal val="#ppt_x"/>
                                          </p:val>
                                        </p:tav>
                                      </p:tavLst>
                                    </p:anim>
                                    <p:anim calcmode="lin" valueType="num">
                                      <p:cBhvr additive="base">
                                        <p:cTn id="20"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Background: Petitions</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600200"/>
            <a:ext cx="8229600" cy="4800600"/>
          </a:xfrm>
        </p:spPr>
        <p:txBody>
          <a:bodyPr>
            <a:normAutofit fontScale="92500"/>
          </a:bodyPr>
          <a:lstStyle/>
          <a:p>
            <a:r>
              <a:rPr lang="en-US" dirty="0" smtClean="0">
                <a:latin typeface="Arial" pitchFamily="34" charset="0"/>
                <a:cs typeface="Arial" pitchFamily="34" charset="0"/>
              </a:rPr>
              <a:t>Any person can submit a petition requesting that an agency adopt, amend or repeal a rule</a:t>
            </a:r>
          </a:p>
          <a:p>
            <a:r>
              <a:rPr lang="en-US" dirty="0" smtClean="0">
                <a:latin typeface="Arial" pitchFamily="34" charset="0"/>
                <a:cs typeface="Arial" pitchFamily="34" charset="0"/>
              </a:rPr>
              <a:t>The petition must: </a:t>
            </a:r>
          </a:p>
          <a:p>
            <a:pPr lvl="1"/>
            <a:r>
              <a:rPr lang="en-US" dirty="0" smtClean="0">
                <a:latin typeface="Arial" pitchFamily="34" charset="0"/>
                <a:cs typeface="Arial" pitchFamily="34" charset="0"/>
              </a:rPr>
              <a:t>clearly show the proposed revisions</a:t>
            </a:r>
          </a:p>
          <a:p>
            <a:pPr lvl="1"/>
            <a:r>
              <a:rPr lang="en-US" dirty="0" smtClean="0">
                <a:latin typeface="Arial" pitchFamily="34" charset="0"/>
                <a:cs typeface="Arial" pitchFamily="34" charset="0"/>
              </a:rPr>
              <a:t>provide supporting facts and arguments</a:t>
            </a:r>
          </a:p>
          <a:p>
            <a:pPr lvl="1"/>
            <a:r>
              <a:rPr lang="en-US" dirty="0" smtClean="0">
                <a:latin typeface="Arial" pitchFamily="34" charset="0"/>
                <a:cs typeface="Arial" pitchFamily="34" charset="0"/>
              </a:rPr>
              <a:t>address several considerations</a:t>
            </a:r>
          </a:p>
          <a:p>
            <a:r>
              <a:rPr lang="en-US" dirty="0" smtClean="0">
                <a:latin typeface="Arial" pitchFamily="34" charset="0"/>
                <a:cs typeface="Arial" pitchFamily="34" charset="0"/>
              </a:rPr>
              <a:t>Agency has 90 days to act on the petition</a:t>
            </a:r>
          </a:p>
          <a:p>
            <a:r>
              <a:rPr lang="en-US" dirty="0" smtClean="0">
                <a:latin typeface="Arial" pitchFamily="34" charset="0"/>
                <a:cs typeface="Arial" pitchFamily="34" charset="0"/>
              </a:rPr>
              <a:t>Agency may deny, initiate rulemaking proceeding, or direct other action</a:t>
            </a:r>
          </a:p>
        </p:txBody>
      </p:sp>
      <p:sp>
        <p:nvSpPr>
          <p:cNvPr id="4" name="Slide Number Placeholder 3"/>
          <p:cNvSpPr>
            <a:spLocks noGrp="1"/>
          </p:cNvSpPr>
          <p:nvPr>
            <p:ph type="sldNum" sz="quarter" idx="12"/>
          </p:nvPr>
        </p:nvSpPr>
        <p:spPr/>
        <p:txBody>
          <a:bodyPr/>
          <a:lstStyle/>
          <a:p>
            <a:fld id="{1939E361-6CC3-4B93-8D02-0CA414705067}"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itchFamily="34" charset="0"/>
                <a:cs typeface="Arial" pitchFamily="34" charset="0"/>
              </a:rPr>
              <a:t>Outstanding Resource Water Policy</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524000"/>
            <a:ext cx="8229600" cy="4876800"/>
          </a:xfrm>
        </p:spPr>
        <p:txBody>
          <a:bodyPr>
            <a:normAutofit/>
          </a:bodyPr>
          <a:lstStyle/>
          <a:p>
            <a:r>
              <a:rPr lang="en-US" dirty="0" smtClean="0">
                <a:latin typeface="Arial" pitchFamily="34" charset="0"/>
                <a:cs typeface="Arial" pitchFamily="34" charset="0"/>
              </a:rPr>
              <a:t>State antidegradation policy:</a:t>
            </a:r>
          </a:p>
          <a:p>
            <a:pPr lvl="1"/>
            <a:r>
              <a:rPr lang="en-US" dirty="0" smtClean="0">
                <a:latin typeface="Arial" pitchFamily="34" charset="0"/>
                <a:cs typeface="Arial" pitchFamily="34" charset="0"/>
              </a:rPr>
              <a:t>3 classes of waters: impaired, high quality and outstanding resource</a:t>
            </a:r>
          </a:p>
          <a:p>
            <a:pPr lvl="1"/>
            <a:r>
              <a:rPr lang="en-US" dirty="0" smtClean="0">
                <a:latin typeface="Arial" pitchFamily="34" charset="0"/>
                <a:cs typeface="Arial" pitchFamily="34" charset="0"/>
              </a:rPr>
              <a:t>Where high quality waters constitute an outstanding state resource, the existing water quality must be maintained &amp; protected</a:t>
            </a:r>
          </a:p>
          <a:p>
            <a:r>
              <a:rPr lang="en-US" dirty="0" smtClean="0">
                <a:latin typeface="Arial" pitchFamily="34" charset="0"/>
                <a:cs typeface="Arial" pitchFamily="34" charset="0"/>
              </a:rPr>
              <a:t>Required by federal regulation</a:t>
            </a:r>
          </a:p>
          <a:p>
            <a:pPr lvl="1"/>
            <a:r>
              <a:rPr lang="en-US" dirty="0" smtClean="0">
                <a:latin typeface="Arial" pitchFamily="34" charset="0"/>
                <a:cs typeface="Arial" pitchFamily="34" charset="0"/>
              </a:rPr>
              <a:t>Where high quality waters constitute an outstanding national resource…</a:t>
            </a:r>
          </a:p>
        </p:txBody>
      </p:sp>
      <p:sp>
        <p:nvSpPr>
          <p:cNvPr id="4" name="Slide Number Placeholder 3"/>
          <p:cNvSpPr>
            <a:spLocks noGrp="1"/>
          </p:cNvSpPr>
          <p:nvPr>
            <p:ph type="sldNum" sz="quarter" idx="12"/>
          </p:nvPr>
        </p:nvSpPr>
        <p:spPr/>
        <p:txBody>
          <a:bodyPr/>
          <a:lstStyle/>
          <a:p>
            <a:fld id="{1939E361-6CC3-4B93-8D02-0CA414705067}"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ORW Policy</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latin typeface="Arial" pitchFamily="34" charset="0"/>
                <a:cs typeface="Arial" pitchFamily="34" charset="0"/>
              </a:rPr>
              <a:t>Existing rule states that:</a:t>
            </a:r>
          </a:p>
          <a:p>
            <a:pPr lvl="1"/>
            <a:r>
              <a:rPr lang="en-US" dirty="0" smtClean="0">
                <a:latin typeface="Arial" pitchFamily="34" charset="0"/>
                <a:cs typeface="Arial" pitchFamily="34" charset="0"/>
              </a:rPr>
              <a:t>DEQ will develop screening process &amp; list of nominations</a:t>
            </a:r>
          </a:p>
          <a:p>
            <a:pPr lvl="1"/>
            <a:r>
              <a:rPr lang="en-US" dirty="0" smtClean="0">
                <a:latin typeface="Arial" pitchFamily="34" charset="0"/>
                <a:cs typeface="Arial" pitchFamily="34" charset="0"/>
              </a:rPr>
              <a:t>EQC may establish water quality values to be protected and process to determine what activities are allowed</a:t>
            </a:r>
          </a:p>
          <a:p>
            <a:pPr lvl="1"/>
            <a:r>
              <a:rPr lang="en-US" dirty="0" smtClean="0">
                <a:latin typeface="Arial" pitchFamily="34" charset="0"/>
                <a:cs typeface="Arial" pitchFamily="34" charset="0"/>
              </a:rPr>
              <a:t>EQC may not allow activities that lower water quality below levels establish</a:t>
            </a:r>
          </a:p>
          <a:p>
            <a:pPr lvl="1"/>
            <a:r>
              <a:rPr lang="en-US" dirty="0" smtClean="0">
                <a:latin typeface="Arial" pitchFamily="34" charset="0"/>
                <a:cs typeface="Arial" pitchFamily="34" charset="0"/>
              </a:rPr>
              <a:t>Short term exception for emergencies or for long term benefits</a:t>
            </a:r>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1939E361-6CC3-4B93-8D02-0CA414705067}"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1832</TotalTime>
  <Words>1483</Words>
  <Application>Microsoft Office PowerPoint</Application>
  <PresentationFormat>On-screen Show (4:3)</PresentationFormat>
  <Paragraphs>248</Paragraphs>
  <Slides>28</Slides>
  <Notes>24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Water Quality Standards Program</vt:lpstr>
      <vt:lpstr>EQC Action</vt:lpstr>
      <vt:lpstr>Petition Request</vt:lpstr>
      <vt:lpstr>Slide 4</vt:lpstr>
      <vt:lpstr>Slide 5</vt:lpstr>
      <vt:lpstr>Proposed Protections</vt:lpstr>
      <vt:lpstr>Background: Petitions</vt:lpstr>
      <vt:lpstr>Outstanding Resource Water Policy</vt:lpstr>
      <vt:lpstr>ORW Policy</vt:lpstr>
      <vt:lpstr>Petition Evaluation</vt:lpstr>
      <vt:lpstr>Slide 11</vt:lpstr>
      <vt:lpstr>Slide 12</vt:lpstr>
      <vt:lpstr>Slide 13</vt:lpstr>
      <vt:lpstr>Slide 14</vt:lpstr>
      <vt:lpstr>Effects of the Proposed  Rule Amendments</vt:lpstr>
      <vt:lpstr>Affected parties</vt:lpstr>
      <vt:lpstr>Affected parties</vt:lpstr>
      <vt:lpstr>Considerations: Business Impacts</vt:lpstr>
      <vt:lpstr>Consideration: Continued Need for the Existing Rule</vt:lpstr>
      <vt:lpstr>Considerations</vt:lpstr>
      <vt:lpstr>Public Comment as of April 1 </vt:lpstr>
      <vt:lpstr>Supporting Comment</vt:lpstr>
      <vt:lpstr>Comments requesting EQC denial</vt:lpstr>
      <vt:lpstr>Key Issue: Process</vt:lpstr>
      <vt:lpstr>Key Issue: Need for ORW</vt:lpstr>
      <vt:lpstr>Designation consistent with:</vt:lpstr>
      <vt:lpstr>Key Issue: Qualifications</vt:lpstr>
      <vt:lpstr>Slide 28</vt:lpstr>
    </vt:vector>
  </TitlesOfParts>
  <Company>State of Oregon Department of Environmental Quality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Name</dc:title>
  <dc:creator>State of Oregon</dc:creator>
  <cp:lastModifiedBy>dsturde</cp:lastModifiedBy>
  <cp:revision>148</cp:revision>
  <dcterms:created xsi:type="dcterms:W3CDTF">2012-12-04T19:19:06Z</dcterms:created>
  <dcterms:modified xsi:type="dcterms:W3CDTF">2016-04-26T19:18:46Z</dcterms:modified>
</cp:coreProperties>
</file>