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s/comment3.xml" ContentType="application/vnd.openxmlformats-officedocument.presentationml.comments+xml"/>
  <Override PartName="/ppt/commentAuthors.xml" ContentType="application/vnd.openxmlformats-officedocument.presentationml.commentAuthors+xml"/>
  <Override PartName="/ppt/theme/theme1.xml" ContentType="application/vnd.openxmlformats-officedocument.theme+xml"/>
  <Override PartName="/ppt/comments/comment4.xml" ContentType="application/vnd.openxmlformats-officedocument.presentationml.comments+xml"/>
  <Override PartName="/ppt/comments/comment2.xml" ContentType="application/vnd.openxmlformats-officedocument.presentationml.comments+xml"/>
  <Override PartName="/ppt/comments/comment5.xml" ContentType="application/vnd.openxmlformats-officedocument.presentationml.comments+xml"/>
  <Override PartName="/ppt/comments/comment1.xml" ContentType="application/vnd.openxmlformats-officedocument.presentationml.comment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sldIdLst>
    <p:sldId id="256" r:id="rId2"/>
    <p:sldId id="262" r:id="rId3"/>
    <p:sldId id="263" r:id="rId4"/>
    <p:sldId id="268" r:id="rId5"/>
    <p:sldId id="269" r:id="rId6"/>
    <p:sldId id="264" r:id="rId7"/>
    <p:sldId id="265" r:id="rId8"/>
    <p:sldId id="272" r:id="rId9"/>
    <p:sldId id="267" r:id="rId10"/>
    <p:sldId id="270" r:id="rId11"/>
    <p:sldId id="291" r:id="rId12"/>
    <p:sldId id="275" r:id="rId13"/>
    <p:sldId id="273" r:id="rId14"/>
    <p:sldId id="276" r:id="rId15"/>
    <p:sldId id="277" r:id="rId16"/>
    <p:sldId id="266" r:id="rId17"/>
    <p:sldId id="278" r:id="rId18"/>
    <p:sldId id="279" r:id="rId19"/>
    <p:sldId id="280" r:id="rId20"/>
    <p:sldId id="281" r:id="rId21"/>
    <p:sldId id="292" r:id="rId22"/>
    <p:sldId id="294" r:id="rId23"/>
    <p:sldId id="293" r:id="rId24"/>
    <p:sldId id="283" r:id="rId25"/>
    <p:sldId id="284" r:id="rId26"/>
    <p:sldId id="285" r:id="rId27"/>
    <p:sldId id="282" r:id="rId28"/>
    <p:sldId id="287" r:id="rId29"/>
    <p:sldId id="289" r:id="rId30"/>
    <p:sldId id="290" r:id="rId31"/>
    <p:sldId id="271"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Wigal" initials="jw"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0000"/>
    <a:srgbClr val="FF3300"/>
    <a:srgbClr val="FFCC00"/>
    <a:srgbClr val="00FFFF"/>
    <a:srgbClr val="FFFFFF"/>
    <a:srgbClr val="3F8D6F"/>
    <a:srgbClr val="439777"/>
    <a:srgbClr val="57B5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22" autoAdjust="0"/>
  </p:normalViewPr>
  <p:slideViewPr>
    <p:cSldViewPr>
      <p:cViewPr varScale="1">
        <p:scale>
          <a:sx n="92" d="100"/>
          <a:sy n="92" d="100"/>
        </p:scale>
        <p:origin x="-14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15T10:25:12.297" idx="1">
    <p:pos x="2579" y="2095"/>
    <p:text>Not sure what getting to here with the "state" and "national" emphasized--couldn't deduce from presentation notes.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4-15T10:32:06.310" idx="2">
    <p:pos x="962" y="1407"/>
    <p:text>Use of the word "outstanding" isn't very objective given the level of data available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4-15T10:33:25.449" idx="3">
    <p:pos x="4870" y="1178"/>
    <p:text>Again, "exceptional" may be overkill--more objective to say "highly valued"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4-15T10:39:30.492" idx="4">
    <p:pos x="1512" y="2939"/>
    <p:text>Think the last bullet is premature--we would need to make this conclusion as the rulemaking stage, so suggest deleting here.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04-15T10:47:23.533" idx="5">
    <p:pos x="2468" y="1034"/>
    <p:text>assume you will revise this slide at the last minute?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D9AFA-A4C9-4472-8DEA-060D028BA097}" type="datetimeFigureOut">
              <a:rPr lang="en-US" smtClean="0"/>
              <a:pPr/>
              <a:t>4/15/2016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A9087-3236-413F-B8A4-FABC6850F1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Prohibit</a:t>
            </a:r>
            <a:r>
              <a:rPr lang="en-US" baseline="0" dirty="0" smtClean="0"/>
              <a:t> activities that would degrade:  subjective, yes;  road building could degrade; kayaking, hiking, trail maintenance likely could be done in a manner that would not</a:t>
            </a:r>
          </a:p>
          <a:p>
            <a:endParaRPr lang="en-US" dirty="0" smtClean="0"/>
          </a:p>
          <a:p>
            <a:r>
              <a:rPr lang="en-US" dirty="0" smtClean="0"/>
              <a:t>Exception: example wildfires – fight fire, restore after fire</a:t>
            </a:r>
          </a:p>
          <a:p>
            <a:endParaRPr lang="en-US" dirty="0" smtClean="0"/>
          </a:p>
        </p:txBody>
      </p:sp>
      <p:sp>
        <p:nvSpPr>
          <p:cNvPr id="4" name="Slide Number Placeholder 3"/>
          <p:cNvSpPr>
            <a:spLocks noGrp="1"/>
          </p:cNvSpPr>
          <p:nvPr>
            <p:ph type="sldNum" sz="quarter" idx="10"/>
          </p:nvPr>
        </p:nvSpPr>
        <p:spPr/>
        <p:txBody>
          <a:bodyPr/>
          <a:lstStyle/>
          <a:p>
            <a:fld id="{624A9087-3236-413F-B8A4-FABC6850F1B5}"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endParaRPr lang="en-US" sz="1200" dirty="0" smtClean="0"/>
          </a:p>
          <a:p>
            <a:endParaRPr lang="en-US" sz="1200" dirty="0" smtClean="0"/>
          </a:p>
          <a:p>
            <a:r>
              <a:rPr lang="en-US" sz="1200" dirty="0" smtClean="0"/>
              <a:t>ORW policy within </a:t>
            </a:r>
            <a:r>
              <a:rPr lang="en-US" sz="1200" dirty="0" err="1" smtClean="0"/>
              <a:t>antideg</a:t>
            </a:r>
            <a:r>
              <a:rPr lang="en-US" sz="1200" dirty="0" smtClean="0"/>
              <a:t> policy OAR 340-041-0004 (8)</a:t>
            </a:r>
          </a:p>
          <a:p>
            <a:endParaRPr lang="en-US" sz="1200" dirty="0" smtClean="0"/>
          </a:p>
          <a:p>
            <a:r>
              <a:rPr lang="en-US" sz="1200" dirty="0" smtClean="0"/>
              <a:t>40CFR 131.12 (3) </a:t>
            </a:r>
            <a:r>
              <a:rPr lang="en-US" dirty="0" smtClean="0"/>
              <a:t>Where high quality waters constitute an outstanding National resource, such as waters of National and State parks and wildlife refuges and waters of exceptional recreational or ecological significance, that water quality shall be maintained and protected.</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OAR 137-001-0070 </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information DEQ has to date…</a:t>
            </a:r>
            <a:endParaRPr lang="en-US" dirty="0"/>
          </a:p>
        </p:txBody>
      </p:sp>
      <p:sp>
        <p:nvSpPr>
          <p:cNvPr id="4" name="Slide Number Placeholder 3"/>
          <p:cNvSpPr>
            <a:spLocks noGrp="1"/>
          </p:cNvSpPr>
          <p:nvPr>
            <p:ph type="sldNum" sz="quarter" idx="10"/>
          </p:nvPr>
        </p:nvSpPr>
        <p:spPr/>
        <p:txBody>
          <a:bodyPr/>
          <a:lstStyle/>
          <a:p>
            <a:fld id="{624A9087-3236-413F-B8A4-FABC6850F1B5}"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E06B6-2200-48FD-9B32-BE0D5073011D}" type="datetimeFigureOut">
              <a:rPr lang="en-US" smtClean="0"/>
              <a:pPr/>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E06B6-2200-48FD-9B32-BE0D5073011D}"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E06B6-2200-48FD-9B32-BE0D5073011D}" type="datetimeFigureOut">
              <a:rPr lang="en-US" smtClean="0"/>
              <a:pPr/>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E06B6-2200-48FD-9B32-BE0D5073011D}" type="datetimeFigureOut">
              <a:rPr lang="en-US" smtClean="0"/>
              <a:pPr/>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E06B6-2200-48FD-9B32-BE0D5073011D}" type="datetimeFigureOut">
              <a:rPr lang="en-US" smtClean="0"/>
              <a:pPr/>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06B6-2200-48FD-9B32-BE0D5073011D}"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E06B6-2200-48FD-9B32-BE0D5073011D}" type="datetimeFigureOut">
              <a:rPr lang="en-US" smtClean="0"/>
              <a:pPr/>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alpha val="79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E06B6-2200-48FD-9B32-BE0D5073011D}" type="datetimeFigureOut">
              <a:rPr lang="en-US" smtClean="0"/>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alpha val="43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smtClean="0">
                <a:solidFill>
                  <a:schemeClr val="bg1"/>
                </a:solidFill>
                <a:latin typeface="Arial" pitchFamily="34" charset="0"/>
                <a:cs typeface="Arial" pitchFamily="34" charset="0"/>
              </a:rPr>
              <a:t>Water Quality Standards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1371600"/>
            <a:ext cx="8382000" cy="4572000"/>
          </a:xfrm>
        </p:spPr>
        <p:txBody>
          <a:bodyPr>
            <a:normAutofit fontScale="77500" lnSpcReduction="20000"/>
          </a:bodyPr>
          <a:lstStyle/>
          <a:p>
            <a:pPr algn="l"/>
            <a:r>
              <a:rPr lang="en-US" sz="4200" dirty="0" smtClean="0">
                <a:solidFill>
                  <a:schemeClr val="tx1"/>
                </a:solidFill>
                <a:latin typeface="Arial" pitchFamily="34" charset="0"/>
                <a:cs typeface="Arial" pitchFamily="34" charset="0"/>
              </a:rPr>
              <a:t>Petition to </a:t>
            </a:r>
          </a:p>
          <a:p>
            <a:pPr algn="l"/>
            <a:r>
              <a:rPr lang="en-US" sz="4200" dirty="0" smtClean="0">
                <a:solidFill>
                  <a:schemeClr val="tx1"/>
                </a:solidFill>
                <a:latin typeface="Arial" pitchFamily="34" charset="0"/>
                <a:cs typeface="Arial" pitchFamily="34" charset="0"/>
              </a:rPr>
              <a:t>Designate </a:t>
            </a:r>
          </a:p>
          <a:p>
            <a:pPr algn="l"/>
            <a:r>
              <a:rPr lang="en-US" sz="4200" dirty="0" smtClean="0">
                <a:solidFill>
                  <a:schemeClr val="tx1"/>
                </a:solidFill>
                <a:latin typeface="Arial" pitchFamily="34" charset="0"/>
                <a:cs typeface="Arial" pitchFamily="34" charset="0"/>
              </a:rPr>
              <a:t>Outstanding </a:t>
            </a:r>
          </a:p>
          <a:p>
            <a:pPr algn="l"/>
            <a:r>
              <a:rPr lang="en-US" sz="4200" dirty="0" smtClean="0">
                <a:solidFill>
                  <a:schemeClr val="tx1"/>
                </a:solidFill>
                <a:latin typeface="Arial" pitchFamily="34" charset="0"/>
                <a:cs typeface="Arial" pitchFamily="34" charset="0"/>
              </a:rPr>
              <a:t>Resource </a:t>
            </a:r>
          </a:p>
          <a:p>
            <a:pPr algn="l"/>
            <a:r>
              <a:rPr lang="en-US" sz="4200" dirty="0" smtClean="0">
                <a:solidFill>
                  <a:schemeClr val="tx1"/>
                </a:solidFill>
                <a:latin typeface="Arial" pitchFamily="34" charset="0"/>
                <a:cs typeface="Arial" pitchFamily="34" charset="0"/>
              </a:rPr>
              <a:t>Waters</a:t>
            </a:r>
          </a:p>
          <a:p>
            <a:pPr algn="r"/>
            <a:endParaRPr lang="en-US" sz="3600" dirty="0" smtClean="0">
              <a:latin typeface="Arial" pitchFamily="34" charset="0"/>
              <a:cs typeface="Arial" pitchFamily="34" charset="0"/>
            </a:endParaRPr>
          </a:p>
          <a:p>
            <a:pPr algn="l">
              <a:lnSpc>
                <a:spcPct val="110000"/>
              </a:lnSpc>
              <a:spcBef>
                <a:spcPts val="0"/>
              </a:spcBef>
            </a:pPr>
            <a:endParaRPr lang="en-US" sz="2800" dirty="0" smtClean="0">
              <a:solidFill>
                <a:schemeClr val="bg1">
                  <a:lumMod val="50000"/>
                </a:schemeClr>
              </a:solidFill>
              <a:latin typeface="Arial" pitchFamily="34" charset="0"/>
              <a:cs typeface="Arial" pitchFamily="34" charset="0"/>
            </a:endParaRPr>
          </a:p>
          <a:p>
            <a:pPr algn="l">
              <a:lnSpc>
                <a:spcPct val="110000"/>
              </a:lnSpc>
              <a:spcBef>
                <a:spcPts val="0"/>
              </a:spcBef>
            </a:pPr>
            <a:endParaRPr lang="en-US" sz="2800" dirty="0" smtClean="0">
              <a:solidFill>
                <a:schemeClr val="bg1">
                  <a:lumMod val="50000"/>
                </a:schemeClr>
              </a:solidFill>
              <a:latin typeface="Arial" pitchFamily="34" charset="0"/>
              <a:cs typeface="Arial" pitchFamily="34" charset="0"/>
            </a:endParaRPr>
          </a:p>
          <a:p>
            <a:pPr algn="l">
              <a:lnSpc>
                <a:spcPct val="110000"/>
              </a:lnSpc>
              <a:spcBef>
                <a:spcPts val="0"/>
              </a:spcBef>
            </a:pPr>
            <a:r>
              <a:rPr lang="en-US" sz="2800" dirty="0" smtClean="0">
                <a:solidFill>
                  <a:schemeClr val="tx1"/>
                </a:solidFill>
                <a:latin typeface="Arial" pitchFamily="34" charset="0"/>
                <a:cs typeface="Arial" pitchFamily="34" charset="0"/>
              </a:rPr>
              <a:t>EQC Meeting</a:t>
            </a:r>
          </a:p>
          <a:p>
            <a:pPr algn="l">
              <a:lnSpc>
                <a:spcPct val="110000"/>
              </a:lnSpc>
              <a:spcBef>
                <a:spcPts val="0"/>
              </a:spcBef>
            </a:pPr>
            <a:r>
              <a:rPr lang="en-US" sz="2800" dirty="0" smtClean="0">
                <a:solidFill>
                  <a:schemeClr val="tx1"/>
                </a:solidFill>
                <a:latin typeface="Arial" pitchFamily="34" charset="0"/>
                <a:cs typeface="Arial" pitchFamily="34" charset="0"/>
              </a:rPr>
              <a:t>April 20, 2016</a:t>
            </a:r>
          </a:p>
          <a:p>
            <a:pPr algn="l">
              <a:lnSpc>
                <a:spcPct val="110000"/>
              </a:lnSpc>
              <a:spcBef>
                <a:spcPts val="0"/>
              </a:spcBef>
            </a:pPr>
            <a:r>
              <a:rPr lang="en-US" sz="2800" dirty="0" smtClean="0">
                <a:solidFill>
                  <a:schemeClr val="tx1"/>
                </a:solidFill>
                <a:latin typeface="Arial" pitchFamily="34" charset="0"/>
                <a:cs typeface="Arial" pitchFamily="34" charset="0"/>
              </a:rPr>
              <a:t>Portland, Oregon</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Debra Sturdevant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pic>
        <p:nvPicPr>
          <p:cNvPr id="8" name="Picture 7" descr="North_Fork_Grotto[1].jpg"/>
          <p:cNvPicPr>
            <a:picLocks noChangeAspect="1"/>
          </p:cNvPicPr>
          <p:nvPr/>
        </p:nvPicPr>
        <p:blipFill>
          <a:blip r:embed="rId3" cstate="print"/>
          <a:stretch>
            <a:fillRect/>
          </a:stretch>
        </p:blipFill>
        <p:spPr>
          <a:xfrm>
            <a:off x="3048000" y="1524000"/>
            <a:ext cx="5689600" cy="4267200"/>
          </a:xfrm>
          <a:prstGeom prst="rect">
            <a:avLst/>
          </a:prstGeom>
          <a:ln>
            <a:solidFill>
              <a:srgbClr val="000000"/>
            </a:solidFill>
          </a:ln>
        </p:spPr>
      </p:pic>
      <p:sp>
        <p:nvSpPr>
          <p:cNvPr id="9" name="TextBox 8"/>
          <p:cNvSpPr txBox="1"/>
          <p:nvPr/>
        </p:nvSpPr>
        <p:spPr>
          <a:xfrm>
            <a:off x="3581400" y="1676400"/>
            <a:ext cx="5181600" cy="646331"/>
          </a:xfrm>
          <a:prstGeom prst="rect">
            <a:avLst/>
          </a:prstGeom>
          <a:noFill/>
        </p:spPr>
        <p:txBody>
          <a:bodyPr wrap="square" rtlCol="0">
            <a:spAutoFit/>
          </a:bodyPr>
          <a:lstStyle/>
          <a:p>
            <a:r>
              <a:rPr lang="en-US" sz="3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North Fork  Smith River</a:t>
            </a:r>
            <a:endParaRPr lang="en-US" sz="36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4000" dirty="0" smtClean="0"/>
              <a:t>Considerations for ORW designation: Water Quality</a:t>
            </a:r>
            <a:endParaRPr lang="en-US" sz="4000"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r>
              <a:rPr lang="en-US" dirty="0" smtClean="0"/>
              <a:t>Water quality attributes:</a:t>
            </a:r>
          </a:p>
          <a:p>
            <a:pPr lvl="1"/>
            <a:r>
              <a:rPr lang="en-US" dirty="0" smtClean="0"/>
              <a:t>Clarity and color</a:t>
            </a:r>
          </a:p>
          <a:p>
            <a:pPr lvl="1"/>
            <a:r>
              <a:rPr lang="en-US" dirty="0" smtClean="0"/>
              <a:t>Very low turbidity, dissolved solids and nutrient levels in tributary and downstream</a:t>
            </a:r>
          </a:p>
          <a:p>
            <a:r>
              <a:rPr lang="en-US" dirty="0" smtClean="0"/>
              <a:t>“Wild and Scenic” designation </a:t>
            </a:r>
          </a:p>
          <a:p>
            <a:pPr lvl="1"/>
            <a:r>
              <a:rPr lang="en-US" dirty="0" smtClean="0"/>
              <a:t>based on nationally outstanding water quality, fisheries and scenic values</a:t>
            </a:r>
          </a:p>
          <a:p>
            <a:r>
              <a:rPr lang="en-US" dirty="0" smtClean="0"/>
              <a:t>Remote and pristine</a:t>
            </a:r>
          </a:p>
          <a:p>
            <a:pPr lvl="1"/>
            <a:r>
              <a:rPr lang="en-US" dirty="0" smtClean="0"/>
              <a:t>88% of the watershed in federal wilderness or </a:t>
            </a:r>
            <a:r>
              <a:rPr lang="en-US" dirty="0" err="1" smtClean="0"/>
              <a:t>roadless</a:t>
            </a:r>
            <a:r>
              <a:rPr lang="en-US" dirty="0" smtClean="0"/>
              <a:t> areas</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Considerations for ORW Designation: Wate</a:t>
            </a:r>
            <a:r>
              <a:rPr lang="en-US" dirty="0" smtClean="0">
                <a:latin typeface="Arial" pitchFamily="34" charset="0"/>
                <a:cs typeface="Arial" pitchFamily="34" charset="0"/>
              </a:rPr>
              <a:t>r Quality</a:t>
            </a:r>
            <a:endParaRPr lang="en-US" dirty="0"/>
          </a:p>
        </p:txBody>
      </p:sp>
      <p:sp>
        <p:nvSpPr>
          <p:cNvPr id="3" name="Content Placeholder 2"/>
          <p:cNvSpPr>
            <a:spLocks noGrp="1"/>
          </p:cNvSpPr>
          <p:nvPr>
            <p:ph idx="1"/>
          </p:nvPr>
        </p:nvSpPr>
        <p:spPr>
          <a:xfrm>
            <a:off x="457200" y="1828800"/>
            <a:ext cx="8229600" cy="4572000"/>
          </a:xfrm>
        </p:spPr>
        <p:txBody>
          <a:bodyPr/>
          <a:lstStyle/>
          <a:p>
            <a:r>
              <a:rPr lang="en-US" dirty="0" smtClean="0">
                <a:latin typeface="Arial" pitchFamily="34" charset="0"/>
                <a:cs typeface="Arial" pitchFamily="34" charset="0"/>
              </a:rPr>
              <a:t>Water-related recreation highly valued</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kayaking, fishing, hiking, swimming</a:t>
            </a:r>
          </a:p>
          <a:p>
            <a:r>
              <a:rPr lang="en-US" dirty="0" smtClean="0">
                <a:latin typeface="Arial" pitchFamily="34" charset="0"/>
                <a:cs typeface="Arial" pitchFamily="34" charset="0"/>
              </a:rPr>
              <a:t>Provides high quality water to Smith R. downstream</a:t>
            </a:r>
          </a:p>
          <a:p>
            <a:pPr lvl="1"/>
            <a:r>
              <a:rPr lang="en-US" dirty="0" smtClean="0">
                <a:latin typeface="Arial" pitchFamily="34" charset="0"/>
                <a:cs typeface="Arial" pitchFamily="34" charset="0"/>
              </a:rPr>
              <a:t>Municipal drinking water, fisheries and recreation</a:t>
            </a:r>
          </a:p>
          <a:p>
            <a:pPr lvl="1"/>
            <a:r>
              <a:rPr lang="en-US" dirty="0" smtClean="0">
                <a:latin typeface="Arial" pitchFamily="34" charset="0"/>
                <a:cs typeface="Arial" pitchFamily="34" charset="0"/>
              </a:rPr>
              <a:t>Redwood National Park </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Considerations for ORW Designation: Ecological Value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latin typeface="Arial" pitchFamily="34" charset="0"/>
                <a:cs typeface="Arial" pitchFamily="34" charset="0"/>
              </a:rPr>
              <a:t>High </a:t>
            </a:r>
            <a:r>
              <a:rPr lang="en-US" dirty="0" smtClean="0">
                <a:latin typeface="Arial" pitchFamily="34" charset="0"/>
                <a:cs typeface="Arial" pitchFamily="34" charset="0"/>
              </a:rPr>
              <a:t>quality habitat for salmon, steelhead and trout</a:t>
            </a:r>
          </a:p>
          <a:p>
            <a:pPr lvl="1"/>
            <a:r>
              <a:rPr lang="en-US" dirty="0" smtClean="0">
                <a:latin typeface="Arial" pitchFamily="34" charset="0"/>
                <a:cs typeface="Arial" pitchFamily="34" charset="0"/>
              </a:rPr>
              <a:t>Key Watershed under Forest Service Aquatic Conservation Strategy</a:t>
            </a:r>
          </a:p>
          <a:p>
            <a:pPr lvl="1"/>
            <a:r>
              <a:rPr lang="en-US" dirty="0" smtClean="0">
                <a:latin typeface="Arial" pitchFamily="34" charset="0"/>
                <a:cs typeface="Arial" pitchFamily="34" charset="0"/>
              </a:rPr>
              <a:t>Important watershed for recovery of listed Coho salmon of the Southern Oregon and Northern California (SONCC) unit</a:t>
            </a:r>
          </a:p>
          <a:p>
            <a:pPr lvl="1"/>
            <a:r>
              <a:rPr lang="en-US" dirty="0" smtClean="0">
                <a:latin typeface="Arial" pitchFamily="34" charset="0"/>
                <a:cs typeface="Arial" pitchFamily="34" charset="0"/>
              </a:rPr>
              <a:t>Wild &amp; Scenic river</a:t>
            </a:r>
          </a:p>
          <a:p>
            <a:r>
              <a:rPr lang="en-US" dirty="0" smtClean="0">
                <a:latin typeface="Arial" pitchFamily="34" charset="0"/>
                <a:cs typeface="Arial" pitchFamily="34" charset="0"/>
              </a:rPr>
              <a:t>Rare and unique plants in wetlands</a:t>
            </a:r>
          </a:p>
          <a:p>
            <a:pPr lvl="1"/>
            <a:r>
              <a:rPr lang="en-US" dirty="0" smtClean="0">
                <a:latin typeface="Arial" pitchFamily="34" charset="0"/>
                <a:cs typeface="Arial" pitchFamily="34" charset="0"/>
              </a:rPr>
              <a:t>Serpentine </a:t>
            </a:r>
            <a:r>
              <a:rPr lang="en-US" i="1" dirty="0" err="1" smtClean="0">
                <a:latin typeface="Arial" pitchFamily="34" charset="0"/>
                <a:cs typeface="Arial" pitchFamily="34" charset="0"/>
              </a:rPr>
              <a:t>Darlingtonia</a:t>
            </a:r>
            <a:endParaRPr lang="en-US" i="1" dirty="0" smtClean="0">
              <a:latin typeface="Arial" pitchFamily="34" charset="0"/>
              <a:cs typeface="Arial" pitchFamily="34"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Proposed </a:t>
            </a:r>
            <a:br>
              <a:rPr lang="en-US" dirty="0" smtClean="0"/>
            </a:br>
            <a:r>
              <a:rPr lang="en-US" dirty="0" smtClean="0"/>
              <a:t>Rule Amendments</a:t>
            </a:r>
            <a:endParaRPr lang="en-US" dirty="0"/>
          </a:p>
        </p:txBody>
      </p:sp>
      <p:sp>
        <p:nvSpPr>
          <p:cNvPr id="3" name="Content Placeholder 2"/>
          <p:cNvSpPr>
            <a:spLocks noGrp="1"/>
          </p:cNvSpPr>
          <p:nvPr>
            <p:ph idx="1"/>
          </p:nvPr>
        </p:nvSpPr>
        <p:spPr/>
        <p:txBody>
          <a:bodyPr/>
          <a:lstStyle/>
          <a:p>
            <a:r>
              <a:rPr lang="en-US" dirty="0" smtClean="0"/>
              <a:t>As drafted, proposed rules would:</a:t>
            </a:r>
          </a:p>
          <a:p>
            <a:pPr lvl="1"/>
            <a:r>
              <a:rPr lang="en-US" dirty="0" smtClean="0"/>
              <a:t>Provide </a:t>
            </a:r>
            <a:r>
              <a:rPr lang="en-US" dirty="0" smtClean="0"/>
              <a:t>added protections to these waters</a:t>
            </a:r>
          </a:p>
          <a:p>
            <a:pPr lvl="1"/>
            <a:r>
              <a:rPr lang="en-US" dirty="0" smtClean="0"/>
              <a:t>Prohibit new permitted wastewater discharges </a:t>
            </a:r>
          </a:p>
          <a:p>
            <a:pPr lvl="1"/>
            <a:r>
              <a:rPr lang="en-US" dirty="0" smtClean="0"/>
              <a:t>Prohibit activities that would degrade the current water quality and ecological value of these waters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parties</a:t>
            </a:r>
            <a:endParaRPr lang="en-US" dirty="0"/>
          </a:p>
        </p:txBody>
      </p:sp>
      <p:sp>
        <p:nvSpPr>
          <p:cNvPr id="3" name="Content Placeholder 2"/>
          <p:cNvSpPr>
            <a:spLocks noGrp="1"/>
          </p:cNvSpPr>
          <p:nvPr>
            <p:ph idx="1"/>
          </p:nvPr>
        </p:nvSpPr>
        <p:spPr/>
        <p:txBody>
          <a:bodyPr/>
          <a:lstStyle/>
          <a:p>
            <a:r>
              <a:rPr lang="en-US" dirty="0" smtClean="0"/>
              <a:t>Degradation of these waters may affect:</a:t>
            </a:r>
          </a:p>
          <a:p>
            <a:pPr lvl="1"/>
            <a:r>
              <a:rPr lang="en-US" dirty="0" smtClean="0"/>
              <a:t>Tribal, sport and commercial fishers</a:t>
            </a:r>
          </a:p>
          <a:p>
            <a:pPr lvl="1"/>
            <a:r>
              <a:rPr lang="en-US" dirty="0" smtClean="0"/>
              <a:t>Rafters and kayakers</a:t>
            </a:r>
          </a:p>
          <a:p>
            <a:pPr lvl="1"/>
            <a:r>
              <a:rPr lang="en-US" dirty="0" smtClean="0"/>
              <a:t>Hikers and naturalists</a:t>
            </a:r>
          </a:p>
          <a:p>
            <a:pPr lvl="1"/>
            <a:r>
              <a:rPr lang="en-US" dirty="0" smtClean="0"/>
              <a:t>Recreation-related businesses</a:t>
            </a:r>
          </a:p>
          <a:p>
            <a:pPr lvl="1"/>
            <a:r>
              <a:rPr lang="en-US" dirty="0" smtClean="0"/>
              <a:t>Others interested in maintaining pristine waters, recovering endangered species or protecting rare plants and biodiversity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parties</a:t>
            </a:r>
            <a:endParaRPr lang="en-US" dirty="0"/>
          </a:p>
        </p:txBody>
      </p:sp>
      <p:sp>
        <p:nvSpPr>
          <p:cNvPr id="3" name="Content Placeholder 2"/>
          <p:cNvSpPr>
            <a:spLocks noGrp="1"/>
          </p:cNvSpPr>
          <p:nvPr>
            <p:ph idx="1"/>
          </p:nvPr>
        </p:nvSpPr>
        <p:spPr/>
        <p:txBody>
          <a:bodyPr/>
          <a:lstStyle/>
          <a:p>
            <a:r>
              <a:rPr lang="en-US" dirty="0" smtClean="0"/>
              <a:t>Protections that limit economic activity may affect:</a:t>
            </a:r>
          </a:p>
          <a:p>
            <a:pPr lvl="1"/>
            <a:r>
              <a:rPr lang="en-US" dirty="0" smtClean="0"/>
              <a:t>Mining interests</a:t>
            </a:r>
          </a:p>
          <a:p>
            <a:pPr lvl="1"/>
            <a:r>
              <a:rPr lang="en-US" dirty="0" smtClean="0"/>
              <a:t>Those interested in future use of these lands for grazing and logging, should USFS management goals change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Business Impacts</a:t>
            </a:r>
            <a:endParaRPr lang="en-US" dirty="0"/>
          </a:p>
        </p:txBody>
      </p:sp>
      <p:sp>
        <p:nvSpPr>
          <p:cNvPr id="3" name="Content Placeholder 2"/>
          <p:cNvSpPr>
            <a:spLocks noGrp="1"/>
          </p:cNvSpPr>
          <p:nvPr>
            <p:ph idx="1"/>
          </p:nvPr>
        </p:nvSpPr>
        <p:spPr/>
        <p:txBody>
          <a:bodyPr>
            <a:normAutofit/>
          </a:bodyPr>
          <a:lstStyle/>
          <a:p>
            <a:r>
              <a:rPr lang="en-US" dirty="0" smtClean="0"/>
              <a:t>DEQ requested comment on options to achieve the goals of the existing rule while reducing negative economic impact on businesses</a:t>
            </a:r>
          </a:p>
          <a:p>
            <a:r>
              <a:rPr lang="en-US" dirty="0" smtClean="0"/>
              <a:t>No commenter suggested an option that achieves the goal while reducing business impacts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Business Impacts</a:t>
            </a:r>
            <a:endParaRPr lang="en-US" dirty="0"/>
          </a:p>
        </p:txBody>
      </p:sp>
      <p:sp>
        <p:nvSpPr>
          <p:cNvPr id="3" name="Content Placeholder 2"/>
          <p:cNvSpPr>
            <a:spLocks noGrp="1"/>
          </p:cNvSpPr>
          <p:nvPr>
            <p:ph idx="1"/>
          </p:nvPr>
        </p:nvSpPr>
        <p:spPr/>
        <p:txBody>
          <a:bodyPr>
            <a:normAutofit lnSpcReduction="10000"/>
          </a:bodyPr>
          <a:lstStyle/>
          <a:p>
            <a:r>
              <a:rPr lang="en-US" dirty="0" smtClean="0"/>
              <a:t>Local businesses related to recreation and fishing activities would benefit</a:t>
            </a:r>
          </a:p>
          <a:p>
            <a:r>
              <a:rPr lang="en-US" dirty="0" smtClean="0"/>
              <a:t>There do not appear to be businesses currently operating in the area that would be negatively impacted</a:t>
            </a:r>
          </a:p>
          <a:p>
            <a:r>
              <a:rPr lang="en-US" dirty="0" smtClean="0"/>
              <a:t>Red Flat Nickel Corp. has an interest in mining in the watershed, may be negatively impacted if mining would otherwise be permitted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 Continued Need for the Existing Rule</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smtClean="0"/>
              <a:t>Petition does not propose to revise or delete any current rule language</a:t>
            </a:r>
          </a:p>
          <a:p>
            <a:r>
              <a:rPr lang="en-US" dirty="0" smtClean="0"/>
              <a:t>Proposed amendments:</a:t>
            </a:r>
          </a:p>
          <a:p>
            <a:pPr lvl="1"/>
            <a:r>
              <a:rPr lang="en-US" dirty="0" smtClean="0"/>
              <a:t>implement the existing rule</a:t>
            </a:r>
          </a:p>
          <a:p>
            <a:pPr lvl="1"/>
            <a:r>
              <a:rPr lang="en-US" dirty="0" smtClean="0"/>
              <a:t>fulfill state responsibilities under the CWA</a:t>
            </a:r>
          </a:p>
          <a:p>
            <a:r>
              <a:rPr lang="en-US" dirty="0" smtClean="0"/>
              <a:t>Oregon’s ORW policy has been in place for more than 20 years and no waters have yet been designated</a:t>
            </a:r>
            <a:endParaRPr lang="en-US" dirty="0"/>
          </a:p>
        </p:txBody>
      </p:sp>
      <p:sp>
        <p:nvSpPr>
          <p:cNvPr id="4" name="Rounded Rectangle 3"/>
          <p:cNvSpPr/>
          <p:nvPr/>
        </p:nvSpPr>
        <p:spPr>
          <a:xfrm>
            <a:off x="1219200" y="3352800"/>
            <a:ext cx="1752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381000" y="1600200"/>
            <a:ext cx="8382000" cy="4525963"/>
          </a:xfrm>
        </p:spPr>
        <p:txBody>
          <a:bodyPr>
            <a:normAutofit lnSpcReduction="10000"/>
          </a:bodyPr>
          <a:lstStyle/>
          <a:p>
            <a:r>
              <a:rPr lang="en-US" dirty="0" smtClean="0"/>
              <a:t>Complexity?</a:t>
            </a:r>
          </a:p>
          <a:p>
            <a:pPr lvl="1"/>
            <a:r>
              <a:rPr lang="en-US" dirty="0" smtClean="0"/>
              <a:t>The proposed rule is not complex</a:t>
            </a:r>
          </a:p>
          <a:p>
            <a:pPr lvl="1"/>
            <a:r>
              <a:rPr lang="en-US" dirty="0" smtClean="0"/>
              <a:t>Implementation should not be complex</a:t>
            </a:r>
          </a:p>
          <a:p>
            <a:r>
              <a:rPr lang="en-US" dirty="0" smtClean="0"/>
              <a:t>Duplication or conflict with other regulation?</a:t>
            </a:r>
          </a:p>
          <a:p>
            <a:pPr lvl="1"/>
            <a:r>
              <a:rPr lang="en-US" dirty="0" smtClean="0"/>
              <a:t>ORW designation is consistent with management goals of the US Forest Service</a:t>
            </a:r>
          </a:p>
          <a:p>
            <a:pPr lvl="1"/>
            <a:r>
              <a:rPr lang="en-US" dirty="0" smtClean="0"/>
              <a:t>Supports Coho salmon recovery plans</a:t>
            </a:r>
          </a:p>
          <a:p>
            <a:pPr lvl="1"/>
            <a:r>
              <a:rPr lang="en-US" dirty="0" smtClean="0"/>
              <a:t>Adds clear, enforceable water quality protection policy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EQC Action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Received a petition Feb. 23, 2016</a:t>
            </a:r>
          </a:p>
          <a:p>
            <a:r>
              <a:rPr lang="en-US" dirty="0" smtClean="0">
                <a:latin typeface="Arial" pitchFamily="34" charset="0"/>
                <a:cs typeface="Arial" pitchFamily="34" charset="0"/>
              </a:rPr>
              <a:t>Act no later than May 22, 2016 </a:t>
            </a:r>
          </a:p>
          <a:p>
            <a:r>
              <a:rPr lang="en-US" dirty="0" smtClean="0">
                <a:latin typeface="Arial" pitchFamily="34" charset="0"/>
                <a:cs typeface="Arial" pitchFamily="34" charset="0"/>
              </a:rPr>
              <a:t>Options:</a:t>
            </a:r>
          </a:p>
          <a:p>
            <a:pPr lvl="1"/>
            <a:r>
              <a:rPr lang="en-US" dirty="0" smtClean="0">
                <a:latin typeface="Arial" pitchFamily="34" charset="0"/>
                <a:cs typeface="Arial" pitchFamily="34" charset="0"/>
              </a:rPr>
              <a:t>Deny petition</a:t>
            </a:r>
          </a:p>
          <a:p>
            <a:pPr lvl="1"/>
            <a:r>
              <a:rPr lang="en-US" dirty="0" smtClean="0">
                <a:latin typeface="Arial" pitchFamily="34" charset="0"/>
                <a:cs typeface="Arial" pitchFamily="34" charset="0"/>
              </a:rPr>
              <a:t>Initiate rulemaking proceedings</a:t>
            </a:r>
          </a:p>
          <a:p>
            <a:pPr lvl="1"/>
            <a:r>
              <a:rPr lang="en-US" dirty="0" smtClean="0">
                <a:latin typeface="Arial" pitchFamily="34" charset="0"/>
                <a:cs typeface="Arial" pitchFamily="34" charset="0"/>
              </a:rPr>
              <a:t>Deny and direct DEQ to take other action</a:t>
            </a:r>
          </a:p>
          <a:p>
            <a:r>
              <a:rPr lang="en-US" dirty="0" smtClean="0">
                <a:latin typeface="Arial" pitchFamily="34" charset="0"/>
                <a:cs typeface="Arial" pitchFamily="34" charset="0"/>
              </a:rPr>
              <a:t>DEQ recommendation: initiate rulemaking proceedings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Comment as of April 1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Should EQC should deny the petition or direct DEQ to begin a rulemaking process as proposed by the petition?</a:t>
            </a:r>
            <a:endParaRPr lang="en-US" dirty="0" smtClean="0"/>
          </a:p>
          <a:p>
            <a:pPr lvl="1"/>
            <a:r>
              <a:rPr lang="en-US" dirty="0" smtClean="0"/>
              <a:t>52 support proceeding with rulemaking</a:t>
            </a:r>
          </a:p>
          <a:p>
            <a:pPr lvl="2"/>
            <a:r>
              <a:rPr lang="en-US" dirty="0" smtClean="0"/>
              <a:t>fishers, kayakers and other recreational users of and visitors to the NF Smith River and the Smith River, </a:t>
            </a:r>
          </a:p>
          <a:p>
            <a:pPr lvl="2"/>
            <a:r>
              <a:rPr lang="en-US" dirty="0" smtClean="0"/>
              <a:t>residents of local and downstream communities</a:t>
            </a:r>
          </a:p>
          <a:p>
            <a:pPr lvl="2"/>
            <a:r>
              <a:rPr lang="en-US" dirty="0" smtClean="0"/>
              <a:t>Tribes</a:t>
            </a:r>
          </a:p>
          <a:p>
            <a:pPr lvl="2"/>
            <a:r>
              <a:rPr lang="en-US" dirty="0" smtClean="0"/>
              <a:t>Naturalists/researchers – rare wetland plants, geology</a:t>
            </a:r>
          </a:p>
          <a:p>
            <a:pPr lvl="2"/>
            <a:r>
              <a:rPr lang="en-US" dirty="0" smtClean="0"/>
              <a:t>recreation-related business owners</a:t>
            </a:r>
          </a:p>
          <a:p>
            <a:pPr lvl="1"/>
            <a:r>
              <a:rPr lang="en-US" dirty="0" smtClean="0"/>
              <a:t>7  supporting denial of petition</a:t>
            </a:r>
          </a:p>
          <a:p>
            <a:pPr lvl="2"/>
            <a:r>
              <a:rPr lang="en-US" dirty="0" smtClean="0"/>
              <a:t>agriculture, grazing and logging organizations</a:t>
            </a:r>
          </a:p>
          <a:p>
            <a:pPr lvl="2"/>
            <a:r>
              <a:rPr lang="en-US" dirty="0" smtClean="0"/>
              <a:t>mining interests</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Comment</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Qualities and values of NF Smith R.:</a:t>
            </a:r>
          </a:p>
          <a:p>
            <a:pPr lvl="1"/>
            <a:r>
              <a:rPr lang="en-US" dirty="0" smtClean="0"/>
              <a:t>Exceptional water quality and clarity</a:t>
            </a:r>
          </a:p>
          <a:p>
            <a:pPr lvl="1"/>
            <a:r>
              <a:rPr lang="en-US" dirty="0" smtClean="0"/>
              <a:t>Pristine, healthy, free-flowing (undammed)</a:t>
            </a:r>
          </a:p>
          <a:p>
            <a:pPr lvl="1"/>
            <a:r>
              <a:rPr lang="en-US" dirty="0" smtClean="0"/>
              <a:t>Valuable, productive fisheries, including threatened species and critical habitat</a:t>
            </a:r>
          </a:p>
          <a:p>
            <a:pPr lvl="1"/>
            <a:r>
              <a:rPr lang="en-US" dirty="0" smtClean="0"/>
              <a:t>Unique geology and rare wetland plants</a:t>
            </a:r>
          </a:p>
          <a:p>
            <a:pPr lvl="1"/>
            <a:r>
              <a:rPr lang="en-US" dirty="0" smtClean="0"/>
              <a:t>Outstanding recreation opportunities</a:t>
            </a:r>
          </a:p>
          <a:p>
            <a:pPr lvl="1"/>
            <a:r>
              <a:rPr lang="en-US" dirty="0" smtClean="0"/>
              <a:t>Natural beauty</a:t>
            </a:r>
          </a:p>
          <a:p>
            <a:r>
              <a:rPr lang="en-US" dirty="0" smtClean="0"/>
              <a:t>Importance to users of Smith R. downstream, including Tribes, community drinking water supply</a:t>
            </a:r>
          </a:p>
          <a:p>
            <a:r>
              <a:rPr lang="en-US" dirty="0" smtClean="0"/>
              <a:t>Protect from mining and logging impacts</a:t>
            </a:r>
          </a:p>
          <a:p>
            <a:r>
              <a:rPr lang="en-US" dirty="0" smtClean="0"/>
              <a:t>Please protect this special place for future generations</a:t>
            </a:r>
          </a:p>
          <a:p>
            <a:pPr lvl="1"/>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requesting EQC denial</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ORW designation not needed to protect </a:t>
            </a:r>
            <a:r>
              <a:rPr lang="en-US" dirty="0" err="1" smtClean="0"/>
              <a:t>wq</a:t>
            </a:r>
            <a:endParaRPr lang="en-US" dirty="0" smtClean="0"/>
          </a:p>
          <a:p>
            <a:r>
              <a:rPr lang="en-US" dirty="0" smtClean="0"/>
              <a:t>DEQ has not developed screening process </a:t>
            </a:r>
          </a:p>
          <a:p>
            <a:r>
              <a:rPr lang="en-US" dirty="0" smtClean="0"/>
              <a:t>Inconsistent with RRNF management plans</a:t>
            </a:r>
          </a:p>
          <a:p>
            <a:r>
              <a:rPr lang="en-US" dirty="0" smtClean="0"/>
              <a:t>May restrict timber harvest and grazing, prevent economic opportunity</a:t>
            </a:r>
          </a:p>
          <a:p>
            <a:r>
              <a:rPr lang="en-US" dirty="0" smtClean="0"/>
              <a:t>Creates impediments to mining</a:t>
            </a:r>
          </a:p>
          <a:p>
            <a:r>
              <a:rPr lang="en-US" dirty="0" smtClean="0"/>
              <a:t>Eliminates ability to obtain new water right, </a:t>
            </a:r>
          </a:p>
          <a:p>
            <a:r>
              <a:rPr lang="en-US" dirty="0" smtClean="0"/>
              <a:t>Eliminates activities with minor impacts that would not violate water quality standards</a:t>
            </a:r>
          </a:p>
          <a:p>
            <a:r>
              <a:rPr lang="en-US" dirty="0" smtClean="0"/>
              <a:t>Dredge miners do more good than harm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Public Comment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500+ supporting</a:t>
            </a:r>
          </a:p>
          <a:p>
            <a:r>
              <a:rPr lang="en-US" dirty="0" smtClean="0"/>
              <a:t>10+ opposing</a:t>
            </a:r>
            <a:endParaRPr lang="en-US" sz="2600" dirty="0" smtClean="0"/>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 Process</a:t>
            </a:r>
            <a:endParaRPr lang="en-US" dirty="0"/>
          </a:p>
        </p:txBody>
      </p:sp>
      <p:sp>
        <p:nvSpPr>
          <p:cNvPr id="3" name="Content Placeholder 2"/>
          <p:cNvSpPr>
            <a:spLocks noGrp="1"/>
          </p:cNvSpPr>
          <p:nvPr>
            <p:ph idx="1"/>
          </p:nvPr>
        </p:nvSpPr>
        <p:spPr/>
        <p:txBody>
          <a:bodyPr>
            <a:normAutofit/>
          </a:bodyPr>
          <a:lstStyle/>
          <a:p>
            <a:r>
              <a:rPr lang="en-US" dirty="0" smtClean="0"/>
              <a:t>Rules say DEQ will develop a screening process and list of nominated waters - we have not</a:t>
            </a:r>
          </a:p>
          <a:p>
            <a:r>
              <a:rPr lang="en-US" dirty="0" smtClean="0"/>
              <a:t>Commenters suggested therefore should not designate ORW in response to petition</a:t>
            </a:r>
          </a:p>
          <a:p>
            <a:r>
              <a:rPr lang="en-US" dirty="0" smtClean="0"/>
              <a:t>EQC may initiate rulemaking to designate an ORW despite lack of agency screening process or nominations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 Need for ORW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Fulfills unique CWA role to prevent degradation of outstanding water quality and ecological values</a:t>
            </a:r>
          </a:p>
          <a:p>
            <a:r>
              <a:rPr lang="en-US" dirty="0" smtClean="0"/>
              <a:t>Complement efforts to control pollution discharges and correct water quality impairments</a:t>
            </a:r>
          </a:p>
          <a:p>
            <a:r>
              <a:rPr lang="en-US" dirty="0" smtClean="0"/>
              <a:t>Useful and efficient way to fulfill DEQ responsibilities to protect water quality, ecological integrity and beneficial uses, such as native salmon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Designation consistent with:</a:t>
            </a:r>
          </a:p>
        </p:txBody>
      </p:sp>
      <p:sp>
        <p:nvSpPr>
          <p:cNvPr id="3" name="Content Placeholder 2"/>
          <p:cNvSpPr>
            <a:spLocks noGrp="1"/>
          </p:cNvSpPr>
          <p:nvPr>
            <p:ph idx="1"/>
          </p:nvPr>
        </p:nvSpPr>
        <p:spPr/>
        <p:txBody>
          <a:bodyPr>
            <a:normAutofit fontScale="92500" lnSpcReduction="10000"/>
          </a:bodyPr>
          <a:lstStyle/>
          <a:p>
            <a:r>
              <a:rPr lang="en-US" dirty="0" smtClean="0"/>
              <a:t>Management goals and plans of the Rogue River-Siskiyou National Forest</a:t>
            </a:r>
          </a:p>
          <a:p>
            <a:r>
              <a:rPr lang="en-US" dirty="0" smtClean="0"/>
              <a:t>Rulemaking in progress by California water board to designate the Smith R. an ORW</a:t>
            </a:r>
          </a:p>
          <a:p>
            <a:r>
              <a:rPr lang="en-US" dirty="0" smtClean="0"/>
              <a:t>Southern Oregon Northern California Coho Salmon Recovery Plan by NMFS</a:t>
            </a:r>
          </a:p>
          <a:p>
            <a:r>
              <a:rPr lang="en-US" dirty="0" smtClean="0"/>
              <a:t>Federal Wild &amp; Scenic River designation</a:t>
            </a:r>
          </a:p>
          <a:p>
            <a:r>
              <a:rPr lang="en-US" dirty="0" smtClean="0"/>
              <a:t>Rulemaking in progress by OWRD to classify waters for instream purposes only</a:t>
            </a:r>
          </a:p>
          <a:p>
            <a:pPr lvl="1"/>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 Qualifications</a:t>
            </a:r>
            <a:endParaRPr lang="en-US" dirty="0"/>
          </a:p>
        </p:txBody>
      </p:sp>
      <p:sp>
        <p:nvSpPr>
          <p:cNvPr id="3" name="Content Placeholder 2"/>
          <p:cNvSpPr>
            <a:spLocks noGrp="1"/>
          </p:cNvSpPr>
          <p:nvPr>
            <p:ph idx="1"/>
          </p:nvPr>
        </p:nvSpPr>
        <p:spPr/>
        <p:txBody>
          <a:bodyPr>
            <a:normAutofit/>
          </a:bodyPr>
          <a:lstStyle/>
          <a:p>
            <a:r>
              <a:rPr lang="en-US" dirty="0" smtClean="0"/>
              <a:t>Based on the information </a:t>
            </a:r>
            <a:r>
              <a:rPr lang="en-US" dirty="0" smtClean="0"/>
              <a:t>provided </a:t>
            </a:r>
            <a:r>
              <a:rPr lang="en-US" dirty="0" smtClean="0"/>
              <a:t>in the petition and through public comment, DEQ finds that the NF Smith River qualifies </a:t>
            </a:r>
            <a:r>
              <a:rPr lang="en-US" dirty="0" smtClean="0"/>
              <a:t>for consideration as </a:t>
            </a:r>
            <a:r>
              <a:rPr lang="en-US" dirty="0" smtClean="0"/>
              <a:t>an outstanding state and national resource for its water quality, fish habitat and ecological values.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9D8A253D-E1C2-4CA3-ABAE-72F787BD79DA" descr="8FCDD831-BBE7-40FB-8F43-C9C6DA4D7B76@netgear"/>
          <p:cNvPicPr>
            <a:picLocks noChangeAspect="1" noChangeArrowheads="1"/>
          </p:cNvPicPr>
          <p:nvPr/>
        </p:nvPicPr>
        <p:blipFill>
          <a:blip r:embed="rId2" cstate="print"/>
          <a:srcRect/>
          <a:stretch>
            <a:fillRect/>
          </a:stretch>
        </p:blipFill>
        <p:spPr bwMode="auto">
          <a:xfrm>
            <a:off x="609600" y="457200"/>
            <a:ext cx="8001000" cy="5932916"/>
          </a:xfrm>
          <a:prstGeom prst="rect">
            <a:avLst/>
          </a:prstGeom>
          <a:noFill/>
          <a:ln w="9525">
            <a:noFill/>
            <a:miter lim="800000"/>
            <a:headEnd/>
            <a:tailEnd/>
          </a:ln>
        </p:spPr>
      </p:pic>
      <p:sp>
        <p:nvSpPr>
          <p:cNvPr id="5" name="TextBox 4"/>
          <p:cNvSpPr txBox="1"/>
          <p:nvPr/>
        </p:nvSpPr>
        <p:spPr>
          <a:xfrm>
            <a:off x="838200" y="1371600"/>
            <a:ext cx="2819400" cy="646331"/>
          </a:xfrm>
          <a:prstGeom prst="rect">
            <a:avLst/>
          </a:prstGeom>
          <a:noFill/>
        </p:spPr>
        <p:txBody>
          <a:bodyPr wrap="square" rtlCol="0">
            <a:spAutoFit/>
          </a:bodyPr>
          <a:lstStyle/>
          <a:p>
            <a:r>
              <a:rPr lang="en-US" sz="3600" dirty="0" smtClean="0">
                <a:solidFill>
                  <a:srgbClr val="FFC000"/>
                </a:solidFill>
                <a:effectLst>
                  <a:outerShdw blurRad="38100" dist="38100" dir="2700000" algn="tl">
                    <a:srgbClr val="000000">
                      <a:alpha val="43137"/>
                    </a:srgbClr>
                  </a:outerShdw>
                </a:effectLst>
              </a:rPr>
              <a:t>Questions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Petition Request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Requests rulemaking to:</a:t>
            </a:r>
          </a:p>
          <a:p>
            <a:pPr lvl="1"/>
            <a:r>
              <a:rPr lang="en-US" dirty="0" smtClean="0">
                <a:latin typeface="Arial" pitchFamily="34" charset="0"/>
                <a:cs typeface="Arial" pitchFamily="34" charset="0"/>
              </a:rPr>
              <a:t>Designate NF Smith River and its tributaries and associated wetlands </a:t>
            </a:r>
            <a:r>
              <a:rPr lang="en-US" dirty="0" smtClean="0">
                <a:latin typeface="Arial" pitchFamily="34" charset="0"/>
                <a:cs typeface="Arial" pitchFamily="34" charset="0"/>
              </a:rPr>
              <a:t>as Outstanding Resource Waters (ORW)</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Establish policies to protect current water quality and ecological integrity</a:t>
            </a:r>
          </a:p>
          <a:p>
            <a:r>
              <a:rPr lang="en-US" dirty="0" smtClean="0">
                <a:latin typeface="Arial" pitchFamily="34" charset="0"/>
                <a:cs typeface="Arial" pitchFamily="34" charset="0"/>
              </a:rPr>
              <a:t>Proposes rule amendments to </a:t>
            </a:r>
            <a:r>
              <a:rPr lang="en-US" dirty="0" smtClean="0">
                <a:latin typeface="Arial" pitchFamily="34" charset="0"/>
                <a:cs typeface="Arial" pitchFamily="34" charset="0"/>
              </a:rPr>
              <a:t>water quality standards regulation:</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ORW </a:t>
            </a:r>
            <a:r>
              <a:rPr lang="en-US" dirty="0" smtClean="0">
                <a:latin typeface="Arial" pitchFamily="34" charset="0"/>
                <a:cs typeface="Arial" pitchFamily="34" charset="0"/>
              </a:rPr>
              <a:t>Policy</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 South Coast Basin </a:t>
            </a:r>
            <a:r>
              <a:rPr lang="en-US" dirty="0" smtClean="0">
                <a:latin typeface="Arial" pitchFamily="34" charset="0"/>
                <a:cs typeface="Arial" pitchFamily="34" charset="0"/>
              </a:rPr>
              <a:t>criteria</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Questions:</a:t>
            </a:r>
          </a:p>
          <a:p>
            <a:r>
              <a:rPr lang="en-US" dirty="0" smtClean="0"/>
              <a:t>USFS – current use in entire basin, any grazing or logging?</a:t>
            </a:r>
          </a:p>
          <a:p>
            <a:r>
              <a:rPr lang="en-US" dirty="0" smtClean="0"/>
              <a:t>Mineral rights – Which would not be effected by mineral entry withdrawal </a:t>
            </a:r>
          </a:p>
          <a:p>
            <a:r>
              <a:rPr lang="en-US" dirty="0" smtClean="0"/>
              <a:t>Private lands?</a:t>
            </a:r>
          </a:p>
          <a:p>
            <a:r>
              <a:rPr lang="en-US" dirty="0" smtClean="0"/>
              <a:t>State common school trust lands?</a:t>
            </a:r>
          </a:p>
          <a:p>
            <a:r>
              <a:rPr lang="en-US" dirty="0" smtClean="0"/>
              <a:t>Road </a:t>
            </a:r>
            <a:r>
              <a:rPr lang="en-US" dirty="0" err="1" smtClean="0"/>
              <a:t>decommisioning</a:t>
            </a:r>
            <a:r>
              <a:rPr lang="en-US" dirty="0" smtClean="0"/>
              <a:t>?</a:t>
            </a:r>
          </a:p>
          <a:p>
            <a:r>
              <a:rPr lang="en-US" dirty="0" smtClean="0"/>
              <a:t>Suction dredging?</a:t>
            </a:r>
          </a:p>
          <a:p>
            <a:r>
              <a:rPr lang="en-US" dirty="0" smtClean="0"/>
              <a:t>Wq data, monitoring, stream surveys?5</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rth_Fork_Grotto[1].jpg"/>
          <p:cNvPicPr>
            <a:picLocks noGrp="1" noChangeAspect="1"/>
          </p:cNvPicPr>
          <p:nvPr>
            <p:ph idx="1"/>
          </p:nvPr>
        </p:nvPicPr>
        <p:blipFill>
          <a:blip r:embed="rId2" cstate="print"/>
          <a:stretch>
            <a:fillRect/>
          </a:stretch>
        </p:blipFill>
        <p:spPr>
          <a:xfrm>
            <a:off x="304800" y="228600"/>
            <a:ext cx="8458200" cy="63436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304800"/>
            <a:ext cx="8001000" cy="618259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Proposed Protections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dirty="0" smtClean="0">
                <a:latin typeface="Arial" pitchFamily="34" charset="0"/>
                <a:cs typeface="Arial" pitchFamily="34" charset="0"/>
              </a:rPr>
              <a:t>Protect existing water </a:t>
            </a:r>
            <a:r>
              <a:rPr lang="en-US" dirty="0">
                <a:latin typeface="Arial" pitchFamily="34" charset="0"/>
                <a:cs typeface="Arial" pitchFamily="34" charset="0"/>
              </a:rPr>
              <a:t>quality, </a:t>
            </a:r>
            <a:r>
              <a:rPr lang="en-US" dirty="0" smtClean="0">
                <a:latin typeface="Arial" pitchFamily="34" charset="0"/>
                <a:cs typeface="Arial" pitchFamily="34" charset="0"/>
              </a:rPr>
              <a:t>ecological values </a:t>
            </a:r>
            <a:r>
              <a:rPr lang="en-US" dirty="0">
                <a:latin typeface="Arial" pitchFamily="34" charset="0"/>
                <a:cs typeface="Arial" pitchFamily="34" charset="0"/>
              </a:rPr>
              <a:t>and </a:t>
            </a:r>
            <a:r>
              <a:rPr lang="en-US" dirty="0" smtClean="0">
                <a:latin typeface="Arial" pitchFamily="34" charset="0"/>
                <a:cs typeface="Arial" pitchFamily="34" charset="0"/>
              </a:rPr>
              <a:t>beneficial uses</a:t>
            </a:r>
            <a:endParaRPr lang="en-US" sz="2600" dirty="0" smtClean="0">
              <a:latin typeface="Arial" pitchFamily="34" charset="0"/>
              <a:cs typeface="Arial" pitchFamily="34" charset="0"/>
            </a:endParaRPr>
          </a:p>
          <a:p>
            <a:r>
              <a:rPr lang="en-US" dirty="0" smtClean="0">
                <a:latin typeface="Arial" pitchFamily="34" charset="0"/>
                <a:cs typeface="Arial" pitchFamily="34" charset="0"/>
              </a:rPr>
              <a:t>Prohibits </a:t>
            </a:r>
            <a:r>
              <a:rPr lang="en-US" dirty="0">
                <a:latin typeface="Arial" pitchFamily="34" charset="0"/>
                <a:cs typeface="Arial" pitchFamily="34" charset="0"/>
              </a:rPr>
              <a:t>new </a:t>
            </a:r>
            <a:r>
              <a:rPr lang="en-US" dirty="0" smtClean="0">
                <a:latin typeface="Arial" pitchFamily="34" charset="0"/>
                <a:cs typeface="Arial" pitchFamily="34" charset="0"/>
              </a:rPr>
              <a:t>NPDES discharges</a:t>
            </a:r>
          </a:p>
          <a:p>
            <a:r>
              <a:rPr lang="en-US" dirty="0" smtClean="0">
                <a:latin typeface="Arial" pitchFamily="34" charset="0"/>
                <a:cs typeface="Arial" pitchFamily="34" charset="0"/>
              </a:rPr>
              <a:t>Prohibits activities that </a:t>
            </a:r>
            <a:r>
              <a:rPr lang="en-US" dirty="0">
                <a:latin typeface="Arial" pitchFamily="34" charset="0"/>
                <a:cs typeface="Arial" pitchFamily="34" charset="0"/>
              </a:rPr>
              <a:t>would degrade the existing water quality and </a:t>
            </a:r>
            <a:r>
              <a:rPr lang="en-US" dirty="0" smtClean="0">
                <a:latin typeface="Arial" pitchFamily="34" charset="0"/>
                <a:cs typeface="Arial" pitchFamily="34" charset="0"/>
              </a:rPr>
              <a:t>ecological values</a:t>
            </a:r>
            <a:endParaRPr lang="en-US" dirty="0">
              <a:latin typeface="Arial" pitchFamily="34" charset="0"/>
              <a:cs typeface="Arial" pitchFamily="34" charset="0"/>
            </a:endParaRPr>
          </a:p>
          <a:p>
            <a:r>
              <a:rPr lang="en-US" dirty="0" smtClean="0">
                <a:latin typeface="Arial" pitchFamily="34" charset="0"/>
                <a:cs typeface="Arial" pitchFamily="34" charset="0"/>
              </a:rPr>
              <a:t>Allows exceptions </a:t>
            </a:r>
            <a:r>
              <a:rPr lang="en-US" dirty="0">
                <a:latin typeface="Arial" pitchFamily="34" charset="0"/>
                <a:cs typeface="Arial" pitchFamily="34" charset="0"/>
              </a:rPr>
              <a:t>for a </a:t>
            </a:r>
            <a:r>
              <a:rPr lang="en-US" dirty="0" smtClean="0">
                <a:latin typeface="Arial" pitchFamily="34" charset="0"/>
                <a:cs typeface="Arial" pitchFamily="34" charset="0"/>
              </a:rPr>
              <a:t>limited duration:</a:t>
            </a:r>
          </a:p>
          <a:p>
            <a:pPr lvl="1"/>
            <a:r>
              <a:rPr lang="en-US" dirty="0" smtClean="0">
                <a:latin typeface="Arial" pitchFamily="34" charset="0"/>
                <a:cs typeface="Arial" pitchFamily="34" charset="0"/>
              </a:rPr>
              <a:t>to </a:t>
            </a:r>
            <a:r>
              <a:rPr lang="en-US" dirty="0">
                <a:latin typeface="Arial" pitchFamily="34" charset="0"/>
                <a:cs typeface="Arial" pitchFamily="34" charset="0"/>
              </a:rPr>
              <a:t>respond to </a:t>
            </a:r>
            <a:r>
              <a:rPr lang="en-US" dirty="0" smtClean="0">
                <a:latin typeface="Arial" pitchFamily="34" charset="0"/>
                <a:cs typeface="Arial" pitchFamily="34" charset="0"/>
              </a:rPr>
              <a:t>an emergency or</a:t>
            </a:r>
          </a:p>
          <a:p>
            <a:pPr lvl="1"/>
            <a:r>
              <a:rPr lang="en-US" dirty="0" smtClean="0">
                <a:latin typeface="Arial" pitchFamily="34" charset="0"/>
                <a:cs typeface="Arial" pitchFamily="34" charset="0"/>
              </a:rPr>
              <a:t>to restore </a:t>
            </a:r>
            <a:r>
              <a:rPr lang="en-US" dirty="0">
                <a:latin typeface="Arial" pitchFamily="34" charset="0"/>
                <a:cs typeface="Arial" pitchFamily="34" charset="0"/>
              </a:rPr>
              <a:t>or </a:t>
            </a:r>
            <a:r>
              <a:rPr lang="en-US" dirty="0" smtClean="0">
                <a:latin typeface="Arial" pitchFamily="34" charset="0"/>
                <a:cs typeface="Arial" pitchFamily="34" charset="0"/>
              </a:rPr>
              <a:t>enhance water </a:t>
            </a:r>
            <a:r>
              <a:rPr lang="en-US" dirty="0">
                <a:latin typeface="Arial" pitchFamily="34" charset="0"/>
                <a:cs typeface="Arial" pitchFamily="34" charset="0"/>
              </a:rPr>
              <a:t>quality or </a:t>
            </a:r>
            <a:r>
              <a:rPr lang="en-US" dirty="0" smtClean="0">
                <a:latin typeface="Arial" pitchFamily="34" charset="0"/>
                <a:cs typeface="Arial" pitchFamily="34" charset="0"/>
              </a:rPr>
              <a:t>ecological integrity</a:t>
            </a:r>
            <a:endParaRPr lang="en-US" dirty="0">
              <a:latin typeface="Arial" pitchFamily="34" charset="0"/>
              <a:cs typeface="Arial" pitchFamily="34" charset="0"/>
            </a:endParaRPr>
          </a:p>
        </p:txBody>
      </p:sp>
      <p:sp>
        <p:nvSpPr>
          <p:cNvPr id="6" name="Rounded Rectangle 5"/>
          <p:cNvSpPr/>
          <p:nvPr/>
        </p:nvSpPr>
        <p:spPr>
          <a:xfrm>
            <a:off x="838200" y="2438400"/>
            <a:ext cx="6096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838200" y="2971800"/>
            <a:ext cx="6934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838200" y="4419600"/>
            <a:ext cx="32766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Background: Petitions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Any person can submit a petition to adopt, amend or repeal a rule</a:t>
            </a:r>
          </a:p>
          <a:p>
            <a:r>
              <a:rPr lang="en-US" dirty="0" smtClean="0">
                <a:latin typeface="Arial" pitchFamily="34" charset="0"/>
                <a:cs typeface="Arial" pitchFamily="34" charset="0"/>
              </a:rPr>
              <a:t>The petition must: </a:t>
            </a:r>
          </a:p>
          <a:p>
            <a:pPr lvl="1"/>
            <a:r>
              <a:rPr lang="en-US" dirty="0" smtClean="0">
                <a:latin typeface="Arial" pitchFamily="34" charset="0"/>
                <a:cs typeface="Arial" pitchFamily="34" charset="0"/>
              </a:rPr>
              <a:t>clearly show the proposed revisions</a:t>
            </a:r>
          </a:p>
          <a:p>
            <a:pPr lvl="1"/>
            <a:r>
              <a:rPr lang="en-US" dirty="0" smtClean="0">
                <a:latin typeface="Arial" pitchFamily="34" charset="0"/>
                <a:cs typeface="Arial" pitchFamily="34" charset="0"/>
              </a:rPr>
              <a:t>provide supporting facts and arguments</a:t>
            </a:r>
          </a:p>
          <a:p>
            <a:pPr lvl="1"/>
            <a:r>
              <a:rPr lang="en-US" dirty="0" smtClean="0">
                <a:latin typeface="Arial" pitchFamily="34" charset="0"/>
                <a:cs typeface="Arial" pitchFamily="34" charset="0"/>
              </a:rPr>
              <a:t>address several considerations</a:t>
            </a:r>
          </a:p>
          <a:p>
            <a:r>
              <a:rPr lang="en-US" dirty="0" smtClean="0">
                <a:latin typeface="Arial" pitchFamily="34" charset="0"/>
                <a:cs typeface="Arial" pitchFamily="34" charset="0"/>
              </a:rPr>
              <a:t>Agency has 90 days to act on the petition</a:t>
            </a:r>
          </a:p>
          <a:p>
            <a:r>
              <a:rPr lang="en-US" dirty="0" smtClean="0">
                <a:latin typeface="Arial" pitchFamily="34" charset="0"/>
                <a:cs typeface="Arial" pitchFamily="34" charset="0"/>
              </a:rPr>
              <a:t>Agency must invite public comment before denial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Outstanding Resource Water </a:t>
            </a:r>
            <a:r>
              <a:rPr lang="en-US" dirty="0" smtClean="0">
                <a:latin typeface="Arial" pitchFamily="34" charset="0"/>
                <a:cs typeface="Arial" pitchFamily="34" charset="0"/>
              </a:rPr>
              <a:t>Policy</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latin typeface="Arial" pitchFamily="34" charset="0"/>
                <a:cs typeface="Arial" pitchFamily="34" charset="0"/>
              </a:rPr>
              <a:t>Part of state’s </a:t>
            </a:r>
            <a:r>
              <a:rPr lang="en-US" dirty="0" err="1" smtClean="0">
                <a:latin typeface="Arial" pitchFamily="34" charset="0"/>
                <a:cs typeface="Arial" pitchFamily="34" charset="0"/>
              </a:rPr>
              <a:t>antidegradation</a:t>
            </a:r>
            <a:r>
              <a:rPr lang="en-US" dirty="0" smtClean="0">
                <a:latin typeface="Arial" pitchFamily="34" charset="0"/>
                <a:cs typeface="Arial" pitchFamily="34" charset="0"/>
              </a:rPr>
              <a:t> </a:t>
            </a:r>
            <a:r>
              <a:rPr lang="en-US" dirty="0" smtClean="0">
                <a:latin typeface="Arial" pitchFamily="34" charset="0"/>
                <a:cs typeface="Arial" pitchFamily="34" charset="0"/>
              </a:rPr>
              <a:t>policy contained in WQS regulation:</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3 classes of waters: impaired, high quality and outstanding resource</a:t>
            </a:r>
          </a:p>
          <a:p>
            <a:pPr lvl="1"/>
            <a:r>
              <a:rPr lang="en-US" dirty="0" smtClean="0">
                <a:latin typeface="Arial" pitchFamily="34" charset="0"/>
                <a:cs typeface="Arial" pitchFamily="34" charset="0"/>
              </a:rPr>
              <a:t>Where high quality waters constitute an outstanding state resource, the existing water quality must be maintained &amp; protected</a:t>
            </a:r>
          </a:p>
          <a:p>
            <a:r>
              <a:rPr lang="en-US" dirty="0" smtClean="0">
                <a:latin typeface="Arial" pitchFamily="34" charset="0"/>
                <a:cs typeface="Arial" pitchFamily="34" charset="0"/>
              </a:rPr>
              <a:t>Antidegradation policy required by federal regulation</a:t>
            </a:r>
          </a:p>
          <a:p>
            <a:pPr lvl="1"/>
            <a:r>
              <a:rPr lang="en-US" dirty="0" smtClean="0">
                <a:latin typeface="Arial" pitchFamily="34" charset="0"/>
                <a:cs typeface="Arial" pitchFamily="34" charset="0"/>
              </a:rPr>
              <a:t>Where high quality waters constitute an outstanding national resource…</a:t>
            </a:r>
          </a:p>
        </p:txBody>
      </p:sp>
      <p:sp>
        <p:nvSpPr>
          <p:cNvPr id="4" name="Rounded Rectangle 3"/>
          <p:cNvSpPr/>
          <p:nvPr/>
        </p:nvSpPr>
        <p:spPr>
          <a:xfrm>
            <a:off x="2971800" y="5638800"/>
            <a:ext cx="13716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048000" y="35814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ORW Policy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latin typeface="Arial" pitchFamily="34" charset="0"/>
                <a:cs typeface="Arial" pitchFamily="34" charset="0"/>
              </a:rPr>
              <a:t>Existing rule states that:</a:t>
            </a:r>
          </a:p>
          <a:p>
            <a:pPr lvl="1"/>
            <a:r>
              <a:rPr lang="en-US" dirty="0" smtClean="0">
                <a:latin typeface="Arial" pitchFamily="34" charset="0"/>
                <a:cs typeface="Arial" pitchFamily="34" charset="0"/>
              </a:rPr>
              <a:t>DEQ </a:t>
            </a:r>
            <a:r>
              <a:rPr lang="en-US" dirty="0" smtClean="0">
                <a:latin typeface="Arial" pitchFamily="34" charset="0"/>
                <a:cs typeface="Arial" pitchFamily="34" charset="0"/>
              </a:rPr>
              <a:t>will develop screening process &amp; list of nominations</a:t>
            </a:r>
          </a:p>
          <a:p>
            <a:pPr lvl="1"/>
            <a:r>
              <a:rPr lang="en-US" dirty="0" smtClean="0">
                <a:latin typeface="Arial" pitchFamily="34" charset="0"/>
                <a:cs typeface="Arial" pitchFamily="34" charset="0"/>
              </a:rPr>
              <a:t>EQC may establish </a:t>
            </a:r>
            <a:r>
              <a:rPr lang="en-US" dirty="0" smtClean="0">
                <a:latin typeface="Arial" pitchFamily="34" charset="0"/>
                <a:cs typeface="Arial" pitchFamily="34" charset="0"/>
              </a:rPr>
              <a:t>water quality </a:t>
            </a:r>
            <a:r>
              <a:rPr lang="en-US" dirty="0" smtClean="0">
                <a:latin typeface="Arial" pitchFamily="34" charset="0"/>
                <a:cs typeface="Arial" pitchFamily="34" charset="0"/>
              </a:rPr>
              <a:t>values to be protected and process to determine what activities are allowed</a:t>
            </a:r>
          </a:p>
          <a:p>
            <a:pPr lvl="1"/>
            <a:r>
              <a:rPr lang="en-US" dirty="0" smtClean="0">
                <a:latin typeface="Arial" pitchFamily="34" charset="0"/>
                <a:cs typeface="Arial" pitchFamily="34" charset="0"/>
              </a:rPr>
              <a:t>EQC may not allow activities that lower water quality below levels establish</a:t>
            </a:r>
          </a:p>
          <a:p>
            <a:pPr lvl="1"/>
            <a:r>
              <a:rPr lang="en-US" dirty="0" smtClean="0">
                <a:latin typeface="Arial" pitchFamily="34" charset="0"/>
                <a:cs typeface="Arial" pitchFamily="34" charset="0"/>
              </a:rPr>
              <a:t>Short term exception for emergencies or for long term benefits</a:t>
            </a:r>
            <a:endParaRPr lang="en-US"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Petition Evaluation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latin typeface="Arial" pitchFamily="34" charset="0"/>
                <a:cs typeface="Arial" pitchFamily="34" charset="0"/>
              </a:rPr>
              <a:t>Petition meets requirements to include:</a:t>
            </a:r>
          </a:p>
          <a:p>
            <a:pPr lvl="1"/>
            <a:r>
              <a:rPr lang="en-US" dirty="0" smtClean="0">
                <a:latin typeface="Arial" pitchFamily="34" charset="0"/>
                <a:cs typeface="Arial" pitchFamily="34" charset="0"/>
              </a:rPr>
              <a:t>Information about the petitioner</a:t>
            </a:r>
          </a:p>
          <a:p>
            <a:pPr lvl="1"/>
            <a:r>
              <a:rPr lang="en-US" dirty="0" smtClean="0">
                <a:latin typeface="Arial" pitchFamily="34" charset="0"/>
                <a:cs typeface="Arial" pitchFamily="34" charset="0"/>
              </a:rPr>
              <a:t>Proposed rule amendments, clearly indicated</a:t>
            </a:r>
          </a:p>
          <a:p>
            <a:pPr lvl="1"/>
            <a:r>
              <a:rPr lang="en-US" dirty="0" smtClean="0">
                <a:latin typeface="Arial" pitchFamily="34" charset="0"/>
                <a:cs typeface="Arial" pitchFamily="34" charset="0"/>
              </a:rPr>
              <a:t>Facts and arguments to show reasons for and effects of the proposal</a:t>
            </a:r>
          </a:p>
          <a:p>
            <a:pPr lvl="1"/>
            <a:r>
              <a:rPr lang="en-US" dirty="0" smtClean="0">
                <a:latin typeface="Arial" pitchFamily="34" charset="0"/>
                <a:cs typeface="Arial" pitchFamily="34" charset="0"/>
              </a:rPr>
              <a:t>Comment on considerations</a:t>
            </a:r>
          </a:p>
          <a:p>
            <a:r>
              <a:rPr lang="en-US" dirty="0" smtClean="0">
                <a:latin typeface="Arial" pitchFamily="34" charset="0"/>
                <a:cs typeface="Arial" pitchFamily="34" charset="0"/>
              </a:rPr>
              <a:t>Proposed rule amendments consistent with state’s ORW policy</a:t>
            </a:r>
            <a:endParaRPr lang="en-US"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688620C0F30744A0692F88466D4201" ma:contentTypeVersion="" ma:contentTypeDescription="Create a new document." ma:contentTypeScope="" ma:versionID="8bd4176f0aa8e86549e687344e7a4457">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A - Planning</Topic>
  </documentManagement>
</p:properties>
</file>

<file path=customXml/itemProps1.xml><?xml version="1.0" encoding="utf-8"?>
<ds:datastoreItem xmlns:ds="http://schemas.openxmlformats.org/officeDocument/2006/customXml" ds:itemID="{0E6E6CD2-B0C5-4CF2-9FF9-3A9281DCDE8E}"/>
</file>

<file path=customXml/itemProps2.xml><?xml version="1.0" encoding="utf-8"?>
<ds:datastoreItem xmlns:ds="http://schemas.openxmlformats.org/officeDocument/2006/customXml" ds:itemID="{F1C4B821-028F-4DC3-BB6D-B7FB0E39724A}"/>
</file>

<file path=customXml/itemProps3.xml><?xml version="1.0" encoding="utf-8"?>
<ds:datastoreItem xmlns:ds="http://schemas.openxmlformats.org/officeDocument/2006/customXml" ds:itemID="{CFFEE77A-EB8E-416C-8CC6-030FA7AB71FD}"/>
</file>

<file path=docProps/app.xml><?xml version="1.0" encoding="utf-8"?>
<Properties xmlns="http://schemas.openxmlformats.org/officeDocument/2006/extended-properties" xmlns:vt="http://schemas.openxmlformats.org/officeDocument/2006/docPropsVTypes">
  <Template/>
  <TotalTime>1218</TotalTime>
  <Words>1417</Words>
  <Application>Microsoft Office PowerPoint</Application>
  <PresentationFormat>On-screen Show (4:3)</PresentationFormat>
  <Paragraphs>197</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Water Quality Standards Program</vt:lpstr>
      <vt:lpstr>EQC Action</vt:lpstr>
      <vt:lpstr>Petition Request</vt:lpstr>
      <vt:lpstr>Slide 4</vt:lpstr>
      <vt:lpstr>Proposed Protections</vt:lpstr>
      <vt:lpstr>Background: Petitions</vt:lpstr>
      <vt:lpstr>Outstanding Resource Water Policy</vt:lpstr>
      <vt:lpstr>ORW Policy</vt:lpstr>
      <vt:lpstr>Petition Evaluation</vt:lpstr>
      <vt:lpstr>Considerations for ORW designation: Water Quality</vt:lpstr>
      <vt:lpstr>Considerations for ORW Designation: Water Quality</vt:lpstr>
      <vt:lpstr>Considerations for ORW Designation: Ecological Value</vt:lpstr>
      <vt:lpstr>Effects of the Proposed  Rule Amendments</vt:lpstr>
      <vt:lpstr>Affected parties</vt:lpstr>
      <vt:lpstr>Affected parties</vt:lpstr>
      <vt:lpstr>Considerations: Business Impacts</vt:lpstr>
      <vt:lpstr>Considerations: Business Impacts</vt:lpstr>
      <vt:lpstr>Consideration: Continued Need for the Existing Rule</vt:lpstr>
      <vt:lpstr>Considerations</vt:lpstr>
      <vt:lpstr>Public Comment as of April 1 </vt:lpstr>
      <vt:lpstr>Supporting Comment</vt:lpstr>
      <vt:lpstr>Comments requesting EQC denial</vt:lpstr>
      <vt:lpstr>Total Public Comment</vt:lpstr>
      <vt:lpstr>Key Issue: Process</vt:lpstr>
      <vt:lpstr>Key Issue: Need for ORW</vt:lpstr>
      <vt:lpstr>Designation consistent with:</vt:lpstr>
      <vt:lpstr>Key Issue: Qualifications</vt:lpstr>
      <vt:lpstr>Slide 28</vt:lpstr>
      <vt:lpstr>Slide 29</vt:lpstr>
      <vt:lpstr>Slide 30</vt:lpstr>
      <vt:lpstr>Slide 31</vt:lpstr>
      <vt:lpstr>Slide 32</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Jennifer Wigal</cp:lastModifiedBy>
  <cp:revision>104</cp:revision>
  <dcterms:created xsi:type="dcterms:W3CDTF">2012-12-04T19:19:06Z</dcterms:created>
  <dcterms:modified xsi:type="dcterms:W3CDTF">2016-04-15T17:47:54Z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0x0101007A688620C0F30744A0692F88466D4201</vt:lpwstr>
  </property>
</Properties>
</file>