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511" r:id="rId3"/>
    <p:sldId id="391" r:id="rId4"/>
    <p:sldId id="382" r:id="rId5"/>
    <p:sldId id="463" r:id="rId6"/>
    <p:sldId id="427" r:id="rId7"/>
    <p:sldId id="479" r:id="rId8"/>
    <p:sldId id="396" r:id="rId9"/>
    <p:sldId id="395" r:id="rId10"/>
    <p:sldId id="517" r:id="rId11"/>
    <p:sldId id="425" r:id="rId12"/>
    <p:sldId id="446" r:id="rId13"/>
    <p:sldId id="498" r:id="rId14"/>
    <p:sldId id="501" r:id="rId15"/>
    <p:sldId id="485" r:id="rId16"/>
    <p:sldId id="513" r:id="rId17"/>
    <p:sldId id="522" r:id="rId18"/>
    <p:sldId id="515" r:id="rId19"/>
    <p:sldId id="472" r:id="rId20"/>
    <p:sldId id="455" r:id="rId21"/>
    <p:sldId id="440" r:id="rId22"/>
    <p:sldId id="524" r:id="rId23"/>
    <p:sldId id="39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42" autoAdjust="0"/>
    <p:restoredTop sz="86405" autoAdjust="0"/>
  </p:normalViewPr>
  <p:slideViewPr>
    <p:cSldViewPr>
      <p:cViewPr varScale="1">
        <p:scale>
          <a:sx n="72" d="100"/>
          <a:sy n="72" d="100"/>
        </p:scale>
        <p:origin x="72"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4" d="100"/>
          <a:sy n="74" d="100"/>
        </p:scale>
        <p:origin x="1728"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D929FA-A124-4903-A30D-F540409FFF94}" type="datetimeFigureOut">
              <a:rPr lang="en-US" smtClean="0"/>
              <a:pPr/>
              <a:t>1/18/2017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1D6157-FB8F-4036-AD2D-B5C7E0AC6A96}" type="slidenum">
              <a:rPr lang="en-US" smtClean="0"/>
              <a:pPr/>
              <a:t>‹#›</a:t>
            </a:fld>
            <a:endParaRPr lang="en-US"/>
          </a:p>
        </p:txBody>
      </p:sp>
    </p:spTree>
    <p:extLst>
      <p:ext uri="{BB962C8B-B14F-4D97-AF65-F5344CB8AC3E}">
        <p14:creationId xmlns:p14="http://schemas.microsoft.com/office/powerpoint/2010/main" val="308487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703D55-D67A-4CD3-BEAB-9EBDB1287587}" type="datetimeFigureOut">
              <a:rPr lang="en-US" smtClean="0"/>
              <a:pPr/>
              <a:t>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7899EE-E19A-4592-BE5F-CD2A40665C11}" type="slidenum">
              <a:rPr lang="en-US" smtClean="0"/>
              <a:pPr/>
              <a:t>‹#›</a:t>
            </a:fld>
            <a:endParaRPr lang="en-US"/>
          </a:p>
        </p:txBody>
      </p:sp>
    </p:spTree>
    <p:extLst>
      <p:ext uri="{BB962C8B-B14F-4D97-AF65-F5344CB8AC3E}">
        <p14:creationId xmlns:p14="http://schemas.microsoft.com/office/powerpoint/2010/main" val="68383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37899EE-E19A-4592-BE5F-CD2A40665C11}" type="slidenum">
              <a:rPr lang="en-US" smtClean="0"/>
              <a:pPr/>
              <a:t>1</a:t>
            </a:fld>
            <a:endParaRPr lang="en-US"/>
          </a:p>
        </p:txBody>
      </p:sp>
      <p:sp>
        <p:nvSpPr>
          <p:cNvPr id="5" name="Notes Placeholder 4"/>
          <p:cNvSpPr>
            <a:spLocks noGrp="1"/>
          </p:cNvSpPr>
          <p:nvPr>
            <p:ph type="body" sz="quarter" idx="11"/>
          </p:nvPr>
        </p:nvSpPr>
        <p:spPr/>
        <p:txBody>
          <a:bodyPr/>
          <a:lstStyle/>
          <a:p>
            <a:endParaRPr lang="en-US" dirty="0"/>
          </a:p>
          <a:p>
            <a:endParaRPr lang="en-US" dirty="0"/>
          </a:p>
        </p:txBody>
      </p:sp>
    </p:spTree>
    <p:extLst>
      <p:ext uri="{BB962C8B-B14F-4D97-AF65-F5344CB8AC3E}">
        <p14:creationId xmlns:p14="http://schemas.microsoft.com/office/powerpoint/2010/main" val="15721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BWM regulatory landscape started to get particularly interesting circa 2004 when various regulatory jurisdictions started adopting strategies aimed at replacing BWE with BWT.</a:t>
            </a:r>
          </a:p>
          <a:p>
            <a:endParaRPr lang="en-US" dirty="0"/>
          </a:p>
          <a:p>
            <a:r>
              <a:rPr lang="en-US" dirty="0" smtClean="0"/>
              <a:t>First the IMO, then CA, USCG and EPA have adopted numeric standards limiting the number of living organisms in BWD.  </a:t>
            </a:r>
          </a:p>
          <a:p>
            <a:endParaRPr lang="en-US" dirty="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652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97301">
              <a:defRPr/>
            </a:pPr>
            <a:r>
              <a:rPr lang="en-US" sz="1300" dirty="0" smtClean="0"/>
              <a:t>The BWDS are based </a:t>
            </a:r>
            <a:r>
              <a:rPr lang="en-US" sz="1300" dirty="0"/>
              <a:t>on number of living organisms allowed per unit volume for </a:t>
            </a:r>
            <a:r>
              <a:rPr lang="en-US" sz="1300" dirty="0" smtClean="0"/>
              <a:t>2 different plankton size </a:t>
            </a:r>
            <a:r>
              <a:rPr lang="en-US" sz="1300" dirty="0"/>
              <a:t>classes </a:t>
            </a:r>
            <a:r>
              <a:rPr lang="en-US" sz="1300" dirty="0" smtClean="0"/>
              <a:t>and 3 additional pathogen indicator categories.</a:t>
            </a:r>
          </a:p>
          <a:p>
            <a:pPr defTabSz="897301">
              <a:defRPr/>
            </a:pPr>
            <a:endParaRPr lang="en-US" sz="1300" dirty="0"/>
          </a:p>
          <a:p>
            <a:r>
              <a:rPr lang="en-US" sz="1300" dirty="0" smtClean="0"/>
              <a:t>In </a:t>
            </a:r>
            <a:r>
              <a:rPr lang="en-US" sz="1300" dirty="0"/>
              <a:t>most cases </a:t>
            </a:r>
            <a:r>
              <a:rPr lang="en-US" sz="1300" dirty="0" smtClean="0"/>
              <a:t>meeting BWDS will </a:t>
            </a:r>
            <a:r>
              <a:rPr lang="en-US" sz="1300" dirty="0"/>
              <a:t>require shipboard BWTS ….. </a:t>
            </a:r>
            <a:r>
              <a:rPr lang="en-US" sz="1300" dirty="0" smtClean="0"/>
              <a:t>new </a:t>
            </a:r>
            <a:r>
              <a:rPr lang="en-US" sz="1300" dirty="0"/>
              <a:t>technologies – some involving combined filtration/UV systems, others using active ingredient </a:t>
            </a:r>
            <a:r>
              <a:rPr lang="en-US" sz="1300" dirty="0" smtClean="0"/>
              <a:t>biocides. It is important to note that at this time, no silver bullet industry standard has emerged and there are over 60 different systems conditionally approved on the market but still being tested.</a:t>
            </a:r>
          </a:p>
          <a:p>
            <a:endParaRPr lang="en-US" sz="1300" dirty="0" smtClean="0"/>
          </a:p>
          <a:p>
            <a:r>
              <a:rPr lang="en-US" sz="1300" dirty="0" smtClean="0"/>
              <a:t>The entire breadth of stakeholders have identified concerns about the current status of this transition towards reliance on shipboard treatment systems. </a:t>
            </a:r>
          </a:p>
          <a:p>
            <a:endParaRPr lang="en-US" sz="1300" dirty="0" smtClean="0"/>
          </a:p>
          <a:p>
            <a:r>
              <a:rPr lang="en-US" sz="1300" dirty="0" smtClean="0"/>
              <a:t>For vessel owners/operators, the concerns include cost, ongoing delays in the certification/approval process, and evidence that the current BAT ‘may not always live up to the required standards under real operating conditions onboard ships’ (BIMCO 2016).</a:t>
            </a:r>
          </a:p>
          <a:p>
            <a:r>
              <a:rPr lang="en-US" sz="1300" dirty="0" smtClean="0"/>
              <a:t>From an environmental protection standpoint, researchers, advocates and many regulators are concerned that the federal BWDS is not sufficiently protective to prevent AIS.  California and New York, for example, have responded by adopting state-specific BWDS.</a:t>
            </a:r>
          </a:p>
          <a:p>
            <a:r>
              <a:rPr lang="en-US" sz="1300" dirty="0" smtClean="0"/>
              <a:t>Also, there continues to be a lack of standardized sampling methodologies and tools to provide efficient real-time compliance verification</a:t>
            </a:r>
            <a:r>
              <a:rPr lang="en-US" sz="1300" dirty="0"/>
              <a:t> </a:t>
            </a:r>
            <a:r>
              <a:rPr lang="en-US" sz="1300" dirty="0" smtClean="0"/>
              <a:t>to ensure that the systems are functioning properly.</a:t>
            </a:r>
          </a:p>
          <a:p>
            <a:endParaRPr lang="en-US" sz="1300" dirty="0"/>
          </a:p>
          <a:p>
            <a:r>
              <a:rPr lang="en-US" sz="1300" dirty="0" smtClean="0"/>
              <a:t>Despite </a:t>
            </a:r>
            <a:r>
              <a:rPr lang="en-US" sz="1300" dirty="0"/>
              <a:t>these problems, BWTS implementation is underway and we are currently facing an increasing number of vessel arrivals to Oregon that are using </a:t>
            </a:r>
            <a:r>
              <a:rPr lang="en-US" sz="1300" dirty="0" smtClean="0"/>
              <a:t>provisionally approved BWTS.  Based </a:t>
            </a:r>
            <a:r>
              <a:rPr lang="en-US" sz="1300" dirty="0"/>
              <a:t>on current </a:t>
            </a:r>
            <a:r>
              <a:rPr lang="en-US" sz="1300" dirty="0" smtClean="0"/>
              <a:t>regulations, these vessels are no </a:t>
            </a:r>
            <a:r>
              <a:rPr lang="en-US" sz="1300" dirty="0"/>
              <a:t>longer required to conduct BWE.</a:t>
            </a:r>
          </a:p>
          <a:p>
            <a:pPr lvl="1" eaLnBrk="0" fontAlgn="base" hangingPunct="0">
              <a:spcBef>
                <a:spcPct val="20000"/>
              </a:spcBef>
              <a:spcAft>
                <a:spcPct val="0"/>
              </a:spcAft>
              <a:defRPr/>
            </a:pPr>
            <a:endParaRPr lang="en-US" sz="1400" i="1" kern="0" dirty="0" smtClean="0">
              <a:solidFill>
                <a:schemeClr val="tx1">
                  <a:lumMod val="75000"/>
                  <a:lumOff val="25000"/>
                </a:schemeClr>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4342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smtClean="0">
                <a:latin typeface="Times" pitchFamily="48" charset="0"/>
              </a:rPr>
              <a:t>When comparing the efficacy of BWE versus treatment under the federal BWDS, it is clear that switching to BWT represents a dramatic reduction in the number of organisms released, and for ballast transfer to marine environments this is widely regarded as an improvement compared to BWE.</a:t>
            </a:r>
          </a:p>
          <a:p>
            <a:pPr defTabSz="931774" eaLnBrk="0" fontAlgn="base" hangingPunct="0">
              <a:spcBef>
                <a:spcPct val="30000"/>
              </a:spcBef>
              <a:spcAft>
                <a:spcPct val="0"/>
              </a:spcAft>
              <a:defRPr/>
            </a:pPr>
            <a:endParaRPr lang="en-US" dirty="0">
              <a:latin typeface="Times" pitchFamily="48" charset="0"/>
            </a:endParaRPr>
          </a:p>
          <a:p>
            <a:pPr defTabSz="931774" eaLnBrk="0" fontAlgn="base" hangingPunct="0">
              <a:spcBef>
                <a:spcPct val="30000"/>
              </a:spcBef>
              <a:spcAft>
                <a:spcPct val="0"/>
              </a:spcAft>
              <a:defRPr/>
            </a:pPr>
            <a:r>
              <a:rPr lang="en-US" dirty="0" smtClean="0">
                <a:latin typeface="Times" pitchFamily="48" charset="0"/>
              </a:rPr>
              <a:t>However, replacing BWE with BWT for ballast transfer to freshwater ports like the CR/CB may not represent an improvement at all under circumstances when the ballast had been sourced from a low-salinity or freshwater environment.</a:t>
            </a:r>
          </a:p>
          <a:p>
            <a:pPr defTabSz="931774" eaLnBrk="0" fontAlgn="base" hangingPunct="0">
              <a:spcBef>
                <a:spcPct val="30000"/>
              </a:spcBef>
              <a:spcAft>
                <a:spcPct val="0"/>
              </a:spcAft>
              <a:defRPr/>
            </a:pPr>
            <a:r>
              <a:rPr lang="en-US" dirty="0" smtClean="0">
                <a:latin typeface="Times" pitchFamily="48" charset="0"/>
              </a:rPr>
              <a:t>This is because the comparison can’t simply be about number of organisms per unit discharge – but also is about the type of organisms being released and whether they represent an environmental match risk to the receiving environment. </a:t>
            </a:r>
          </a:p>
          <a:p>
            <a:pPr defTabSz="931774" eaLnBrk="0" fontAlgn="base" hangingPunct="0">
              <a:spcBef>
                <a:spcPct val="30000"/>
              </a:spcBef>
              <a:spcAft>
                <a:spcPct val="0"/>
              </a:spcAft>
              <a:defRPr/>
            </a:pPr>
            <a:r>
              <a:rPr lang="en-US" dirty="0" smtClean="0">
                <a:latin typeface="Times" pitchFamily="48" charset="0"/>
              </a:rPr>
              <a:t>Without the mid-ocean exchange, low-salinity organisms in the tank will not be exposed to high mortality from osmotic shock.  Following BWT under federal BWDS, the allowable living organisms that remain may be high-risk species for introduction to Oregon waters.  Under BWE, there may be 1000’s of living zooplankton per m3, but since they are organisms suited to marine conditions, they don’t represent a risk to our FW ports. </a:t>
            </a:r>
          </a:p>
          <a:p>
            <a:pPr defTabSz="931774" eaLnBrk="0" fontAlgn="base" hangingPunct="0">
              <a:spcBef>
                <a:spcPct val="30000"/>
              </a:spcBef>
              <a:spcAft>
                <a:spcPct val="0"/>
              </a:spcAft>
              <a:defRPr/>
            </a:pPr>
            <a:endParaRPr lang="en-US" dirty="0">
              <a:latin typeface="Times" pitchFamily="48" charset="0"/>
            </a:endParaRPr>
          </a:p>
          <a:p>
            <a:pPr defTabSz="931774" eaLnBrk="0" fontAlgn="base" hangingPunct="0">
              <a:spcBef>
                <a:spcPct val="30000"/>
              </a:spcBef>
              <a:spcAft>
                <a:spcPct val="0"/>
              </a:spcAft>
              <a:defRPr/>
            </a:pPr>
            <a:r>
              <a:rPr lang="en-US" u="sng" dirty="0" smtClean="0">
                <a:latin typeface="Times" pitchFamily="48" charset="0"/>
              </a:rPr>
              <a:t>SEGWAY;  </a:t>
            </a:r>
            <a:r>
              <a:rPr lang="en-US" dirty="0" smtClean="0">
                <a:latin typeface="Times" pitchFamily="48" charset="0"/>
              </a:rPr>
              <a:t>Multiple other regulatory jurisdictions have responded to these concerns/challenges…….</a:t>
            </a:r>
          </a:p>
        </p:txBody>
      </p:sp>
      <p:sp>
        <p:nvSpPr>
          <p:cNvPr id="4" name="Slide Number Placeholder 3"/>
          <p:cNvSpPr>
            <a:spLocks noGrp="1"/>
          </p:cNvSpPr>
          <p:nvPr>
            <p:ph type="sldNum" sz="quarter" idx="10"/>
          </p:nvPr>
        </p:nvSpPr>
        <p:spPr/>
        <p:txBody>
          <a:bodyPr/>
          <a:lstStyle/>
          <a:p>
            <a:fld id="{237899EE-E19A-4592-BE5F-CD2A40665C11}" type="slidenum">
              <a:rPr lang="en-US" smtClean="0"/>
              <a:pPr/>
              <a:t>12</a:t>
            </a:fld>
            <a:endParaRPr lang="en-US"/>
          </a:p>
        </p:txBody>
      </p:sp>
    </p:spTree>
    <p:extLst>
      <p:ext uri="{BB962C8B-B14F-4D97-AF65-F5344CB8AC3E}">
        <p14:creationId xmlns:p14="http://schemas.microsoft.com/office/powerpoint/2010/main" val="246540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Including the </a:t>
            </a:r>
            <a:r>
              <a:rPr lang="en-US" baseline="0" dirty="0" smtClean="0"/>
              <a:t>State of California which adopted a state-specific BWDS</a:t>
            </a:r>
            <a:r>
              <a:rPr lang="en-US" dirty="0" smtClean="0"/>
              <a:t> </a:t>
            </a:r>
            <a:r>
              <a:rPr lang="en-US" baseline="0" dirty="0" smtClean="0"/>
              <a:t>that is roughly</a:t>
            </a:r>
            <a:r>
              <a:rPr lang="en-US" dirty="0" smtClean="0"/>
              <a:t> </a:t>
            </a:r>
            <a:r>
              <a:rPr lang="en-US" baseline="0" dirty="0" smtClean="0"/>
              <a:t>100x more stringent</a:t>
            </a:r>
            <a:r>
              <a:rPr lang="en-US" dirty="0" smtClean="0"/>
              <a:t> and essentially would not allow for any larval fish or invertebrate plankton in BWD.</a:t>
            </a:r>
          </a:p>
          <a:p>
            <a:r>
              <a:rPr lang="en-US" dirty="0" smtClean="0"/>
              <a:t>However, </a:t>
            </a:r>
            <a:r>
              <a:rPr lang="en-US" dirty="0"/>
              <a:t>i</a:t>
            </a:r>
            <a:r>
              <a:rPr lang="en-US" baseline="0" dirty="0" smtClean="0"/>
              <a:t>t is important to note that due to a lack</a:t>
            </a:r>
            <a:r>
              <a:rPr lang="en-US" dirty="0" smtClean="0"/>
              <a:t> of available technology to meet this higher standard, CA has repeatedly delayed its implementation timelines, most recently to 2020.</a:t>
            </a:r>
            <a:endParaRPr lang="en-US" baseline="0" dirty="0" smtClean="0"/>
          </a:p>
          <a:p>
            <a:endParaRPr lang="en-US" baseline="0" dirty="0" smtClean="0"/>
          </a:p>
          <a:p>
            <a:r>
              <a:rPr lang="en-US" baseline="0" dirty="0" smtClean="0"/>
              <a:t>Other, more recent responses that have informed our rule development activities include:</a:t>
            </a:r>
          </a:p>
          <a:p>
            <a:pPr lvl="1" eaLnBrk="0" fontAlgn="base" hangingPunct="0">
              <a:spcBef>
                <a:spcPct val="20000"/>
              </a:spcBef>
              <a:spcAft>
                <a:spcPct val="0"/>
              </a:spcAft>
              <a:defRPr/>
            </a:pPr>
            <a:r>
              <a:rPr lang="en-US" kern="0" dirty="0" smtClean="0">
                <a:solidFill>
                  <a:schemeClr val="tx1">
                    <a:lumMod val="75000"/>
                    <a:lumOff val="25000"/>
                  </a:schemeClr>
                </a:solidFill>
              </a:rPr>
              <a:t>EPA 2013 Vessel General Permit</a:t>
            </a:r>
          </a:p>
          <a:p>
            <a:pPr lvl="1" eaLnBrk="0" fontAlgn="base" hangingPunct="0">
              <a:spcBef>
                <a:spcPct val="20000"/>
              </a:spcBef>
              <a:spcAft>
                <a:spcPct val="0"/>
              </a:spcAft>
              <a:defRPr/>
            </a:pPr>
            <a:endParaRPr lang="en-US" kern="0" dirty="0" smtClean="0">
              <a:solidFill>
                <a:schemeClr val="tx1">
                  <a:lumMod val="75000"/>
                  <a:lumOff val="25000"/>
                </a:schemeClr>
              </a:solidFill>
            </a:endParaRPr>
          </a:p>
          <a:p>
            <a:pPr lvl="1" eaLnBrk="0" fontAlgn="base" hangingPunct="0">
              <a:spcBef>
                <a:spcPct val="20000"/>
              </a:spcBef>
              <a:spcAft>
                <a:spcPct val="0"/>
              </a:spcAft>
              <a:defRPr/>
            </a:pPr>
            <a:r>
              <a:rPr lang="en-US" kern="0" dirty="0" smtClean="0">
                <a:solidFill>
                  <a:schemeClr val="tx1">
                    <a:lumMod val="75000"/>
                    <a:lumOff val="25000"/>
                  </a:schemeClr>
                </a:solidFill>
              </a:rPr>
              <a:t>Other States (MA, MI, MN, NY, RI, WI)</a:t>
            </a:r>
          </a:p>
          <a:p>
            <a:pPr lvl="1" eaLnBrk="0" fontAlgn="base" hangingPunct="0">
              <a:spcBef>
                <a:spcPct val="20000"/>
              </a:spcBef>
              <a:spcAft>
                <a:spcPct val="0"/>
              </a:spcAft>
              <a:defRPr/>
            </a:pPr>
            <a:endParaRPr lang="en-US" kern="0" dirty="0" smtClean="0">
              <a:solidFill>
                <a:schemeClr val="tx1">
                  <a:lumMod val="75000"/>
                  <a:lumOff val="25000"/>
                </a:schemeClr>
              </a:solidFill>
            </a:endParaRPr>
          </a:p>
          <a:p>
            <a:pPr lvl="1" eaLnBrk="0" fontAlgn="base" hangingPunct="0">
              <a:spcBef>
                <a:spcPct val="20000"/>
              </a:spcBef>
              <a:spcAft>
                <a:spcPct val="0"/>
              </a:spcAft>
              <a:defRPr/>
            </a:pPr>
            <a:r>
              <a:rPr lang="en-US" kern="0" dirty="0" smtClean="0">
                <a:solidFill>
                  <a:schemeClr val="tx1">
                    <a:lumMod val="75000"/>
                    <a:lumOff val="25000"/>
                  </a:schemeClr>
                </a:solidFill>
              </a:rPr>
              <a:t>Canada (proposed)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13</a:t>
            </a:fld>
            <a:endParaRPr lang="en-US"/>
          </a:p>
        </p:txBody>
      </p:sp>
    </p:spTree>
    <p:extLst>
      <p:ext uri="{BB962C8B-B14F-4D97-AF65-F5344CB8AC3E}">
        <p14:creationId xmlns:p14="http://schemas.microsoft.com/office/powerpoint/2010/main" val="158383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policy response to these Federal changes that are suitable to Oregon conditions has been a process that began over 3 years ago…..</a:t>
            </a:r>
          </a:p>
          <a:p>
            <a:endParaRPr lang="en-US" dirty="0"/>
          </a:p>
          <a:p>
            <a:r>
              <a:rPr lang="en-US" dirty="0" smtClean="0"/>
              <a:t>First,  the legislatively mandated STAIS TF convened throughout 2014 to prepare a report to the 2015 Legislature.  There was unanimous TF support for numerous report recommendations including increasing the vessel arrival fee to help support BWP efforts.  But on the issue of whether Oregon should establish BWE+BWT provisions, a majority of TF members were in favor, while most maritime industry reps voiced a minority opinion in opposition – arguing that the strategy was unproven, and unnecessary at that time.</a:t>
            </a:r>
          </a:p>
          <a:p>
            <a:endParaRPr lang="en-US" dirty="0"/>
          </a:p>
          <a:p>
            <a:r>
              <a:rPr lang="en-US" dirty="0" smtClean="0"/>
              <a:t>In response to the TF recommendations and further stakeholder engagement with legislators, HB2207 was passed to clarify EQC authority for establishing BWE+BWT under Division 143 Rules, following further stakeholder engagement and regional coordination.</a:t>
            </a:r>
          </a:p>
          <a:p>
            <a:endParaRPr lang="en-US" dirty="0" smtClean="0"/>
          </a:p>
          <a:p>
            <a:pPr marL="0" lvl="1"/>
            <a:r>
              <a:rPr lang="en-US" kern="0" dirty="0" smtClean="0">
                <a:solidFill>
                  <a:schemeClr val="tx1">
                    <a:lumMod val="75000"/>
                    <a:lumOff val="25000"/>
                  </a:schemeClr>
                </a:solidFill>
              </a:rPr>
              <a:t>After the 2015 Leg session, </a:t>
            </a:r>
            <a:r>
              <a:rPr lang="en-US" kern="0" dirty="0">
                <a:solidFill>
                  <a:schemeClr val="tx1">
                    <a:lumMod val="75000"/>
                    <a:lumOff val="25000"/>
                  </a:schemeClr>
                </a:solidFill>
              </a:rPr>
              <a:t>the publication of additional scientific </a:t>
            </a:r>
            <a:r>
              <a:rPr lang="en-US" kern="0" dirty="0" smtClean="0">
                <a:solidFill>
                  <a:schemeClr val="tx1">
                    <a:lumMod val="75000"/>
                    <a:lumOff val="25000"/>
                  </a:schemeClr>
                </a:solidFill>
              </a:rPr>
              <a:t>studies supporting BWE+BWT, </a:t>
            </a:r>
            <a:r>
              <a:rPr lang="en-US" kern="0" dirty="0">
                <a:solidFill>
                  <a:schemeClr val="tx1">
                    <a:lumMod val="75000"/>
                    <a:lumOff val="25000"/>
                  </a:schemeClr>
                </a:solidFill>
              </a:rPr>
              <a:t>and dramatic increase in the number of Oregon vessel arrivals that have begun </a:t>
            </a:r>
            <a:r>
              <a:rPr lang="en-US" kern="0" dirty="0" smtClean="0">
                <a:solidFill>
                  <a:schemeClr val="tx1">
                    <a:lumMod val="75000"/>
                    <a:lumOff val="25000"/>
                  </a:schemeClr>
                </a:solidFill>
              </a:rPr>
              <a:t>using shipboard BWTS, DEQ formally launched rulemaking </a:t>
            </a:r>
            <a:r>
              <a:rPr lang="en-US" kern="0" dirty="0">
                <a:solidFill>
                  <a:schemeClr val="tx1">
                    <a:lumMod val="75000"/>
                    <a:lumOff val="25000"/>
                  </a:schemeClr>
                </a:solidFill>
              </a:rPr>
              <a:t>efforts and a RAC in late </a:t>
            </a:r>
            <a:r>
              <a:rPr lang="en-US" kern="0" dirty="0" smtClean="0">
                <a:solidFill>
                  <a:schemeClr val="tx1">
                    <a:lumMod val="75000"/>
                    <a:lumOff val="25000"/>
                  </a:schemeClr>
                </a:solidFill>
              </a:rPr>
              <a:t>2015. The RAC met 3x prior to our development and publication of NPRM in April 2016.</a:t>
            </a:r>
            <a:endParaRPr lang="en-US" kern="0" dirty="0">
              <a:solidFill>
                <a:schemeClr val="tx1">
                  <a:lumMod val="75000"/>
                  <a:lumOff val="25000"/>
                </a:schemeClr>
              </a:solidFill>
            </a:endParaRPr>
          </a:p>
          <a:p>
            <a:pPr lvl="1"/>
            <a:endParaRPr lang="en-US" dirty="0" smtClean="0"/>
          </a:p>
        </p:txBody>
      </p:sp>
      <p:sp>
        <p:nvSpPr>
          <p:cNvPr id="4" name="Slide Number Placeholder 3"/>
          <p:cNvSpPr>
            <a:spLocks noGrp="1"/>
          </p:cNvSpPr>
          <p:nvPr>
            <p:ph type="sldNum" sz="quarter" idx="10"/>
          </p:nvPr>
        </p:nvSpPr>
        <p:spPr/>
        <p:txBody>
          <a:bodyPr/>
          <a:lstStyle/>
          <a:p>
            <a:fld id="{237899EE-E19A-4592-BE5F-CD2A40665C11}" type="slidenum">
              <a:rPr lang="en-US" smtClean="0"/>
              <a:pPr/>
              <a:t>14</a:t>
            </a:fld>
            <a:endParaRPr lang="en-US"/>
          </a:p>
        </p:txBody>
      </p:sp>
    </p:spTree>
    <p:extLst>
      <p:ext uri="{BB962C8B-B14F-4D97-AF65-F5344CB8AC3E}">
        <p14:creationId xmlns:p14="http://schemas.microsoft.com/office/powerpoint/2010/main" val="185896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0" fontAlgn="base" hangingPunct="0">
              <a:spcBef>
                <a:spcPct val="20000"/>
              </a:spcBef>
              <a:spcAft>
                <a:spcPct val="0"/>
              </a:spcAft>
              <a:defRPr/>
            </a:pPr>
            <a:r>
              <a:rPr lang="en-US" kern="0" dirty="0" smtClean="0">
                <a:solidFill>
                  <a:schemeClr val="tx1">
                    <a:lumMod val="75000"/>
                    <a:lumOff val="25000"/>
                  </a:schemeClr>
                </a:solidFill>
              </a:rPr>
              <a:t>Our rulemaking set out to address 3 general areas:</a:t>
            </a:r>
          </a:p>
          <a:p>
            <a:pPr lvl="1" eaLnBrk="0" fontAlgn="base" hangingPunct="0">
              <a:spcBef>
                <a:spcPct val="20000"/>
              </a:spcBef>
              <a:spcAft>
                <a:spcPct val="0"/>
              </a:spcAft>
              <a:defRPr/>
            </a:pPr>
            <a:endParaRPr lang="en-US" kern="0" dirty="0" smtClean="0">
              <a:solidFill>
                <a:schemeClr val="tx1">
                  <a:lumMod val="75000"/>
                  <a:lumOff val="25000"/>
                </a:schemeClr>
              </a:solidFill>
            </a:endParaRPr>
          </a:p>
          <a:p>
            <a:pPr lvl="1" indent="-457200" eaLnBrk="0" fontAlgn="base" hangingPunct="0">
              <a:spcBef>
                <a:spcPct val="20000"/>
              </a:spcBef>
              <a:spcAft>
                <a:spcPct val="0"/>
              </a:spcAft>
              <a:defRPr/>
            </a:pPr>
            <a:r>
              <a:rPr lang="en-US" kern="0" dirty="0" smtClean="0">
                <a:solidFill>
                  <a:schemeClr val="tx1">
                    <a:lumMod val="75000"/>
                    <a:lumOff val="25000"/>
                  </a:schemeClr>
                </a:solidFill>
              </a:rPr>
              <a:t>First, to </a:t>
            </a:r>
            <a:r>
              <a:rPr lang="en-US" kern="0" dirty="0">
                <a:solidFill>
                  <a:schemeClr val="tx1">
                    <a:lumMod val="75000"/>
                    <a:lumOff val="25000"/>
                  </a:schemeClr>
                </a:solidFill>
              </a:rPr>
              <a:t>e</a:t>
            </a:r>
            <a:r>
              <a:rPr lang="en-US" i="1" dirty="0" smtClean="0">
                <a:solidFill>
                  <a:schemeClr val="tx1">
                    <a:lumMod val="75000"/>
                    <a:lumOff val="25000"/>
                  </a:schemeClr>
                </a:solidFill>
              </a:rPr>
              <a:t>stablish management practices that reduce risks associated with ‘empty’ ballast tanks that may be used for ballasting and de-ballasting while in state waters.</a:t>
            </a:r>
            <a:endParaRPr lang="en-US" i="1" kern="0" dirty="0" smtClean="0">
              <a:solidFill>
                <a:schemeClr val="tx1">
                  <a:lumMod val="75000"/>
                  <a:lumOff val="25000"/>
                </a:schemeClr>
              </a:solidFill>
            </a:endParaRPr>
          </a:p>
          <a:p>
            <a:pPr lvl="1" indent="-457200" eaLnBrk="0" fontAlgn="base" hangingPunct="0">
              <a:spcBef>
                <a:spcPct val="20000"/>
              </a:spcBef>
              <a:spcAft>
                <a:spcPct val="0"/>
              </a:spcAft>
              <a:defRPr/>
            </a:pPr>
            <a:r>
              <a:rPr lang="en-US" kern="0" dirty="0" smtClean="0">
                <a:solidFill>
                  <a:schemeClr val="tx1">
                    <a:lumMod val="75000"/>
                    <a:lumOff val="25000"/>
                  </a:schemeClr>
                </a:solidFill>
              </a:rPr>
              <a:t>Second, to </a:t>
            </a:r>
            <a:r>
              <a:rPr lang="en-US" i="1" kern="0" dirty="0">
                <a:solidFill>
                  <a:schemeClr val="tx1">
                    <a:lumMod val="75000"/>
                    <a:lumOff val="25000"/>
                  </a:schemeClr>
                </a:solidFill>
              </a:rPr>
              <a:t>s</a:t>
            </a:r>
            <a:r>
              <a:rPr lang="en-US" i="1" kern="0" dirty="0" smtClean="0">
                <a:solidFill>
                  <a:schemeClr val="tx1">
                    <a:lumMod val="75000"/>
                    <a:lumOff val="25000"/>
                  </a:schemeClr>
                </a:solidFill>
              </a:rPr>
              <a:t>upport implementation and development of shipboard ballast treatment systems, but to mitigate concerns about federal BWDS and BAT status by establishing local strategies that are still compatible within the broader federal and international regulatory framework.</a:t>
            </a:r>
          </a:p>
          <a:p>
            <a:pPr lvl="1" indent="-457200" eaLnBrk="0" fontAlgn="base" hangingPunct="0">
              <a:spcBef>
                <a:spcPct val="20000"/>
              </a:spcBef>
              <a:spcAft>
                <a:spcPct val="0"/>
              </a:spcAft>
              <a:defRPr/>
            </a:pPr>
            <a:r>
              <a:rPr lang="en-US" kern="0" dirty="0" smtClean="0">
                <a:solidFill>
                  <a:schemeClr val="tx1">
                    <a:lumMod val="75000"/>
                    <a:lumOff val="25000"/>
                  </a:schemeClr>
                </a:solidFill>
              </a:rPr>
              <a:t>And lastly, to take the opportunity to make any relevant but non-substantive housekeeping amendments to Division 143 rules.</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15</a:t>
            </a:fld>
            <a:endParaRPr lang="en-US"/>
          </a:p>
        </p:txBody>
      </p:sp>
    </p:spTree>
    <p:extLst>
      <p:ext uri="{BB962C8B-B14F-4D97-AF65-F5344CB8AC3E}">
        <p14:creationId xmlns:p14="http://schemas.microsoft.com/office/powerpoint/2010/main" val="211788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solidFill>
                  <a:schemeClr val="tx1">
                    <a:lumMod val="75000"/>
                    <a:lumOff val="25000"/>
                  </a:schemeClr>
                </a:solidFill>
              </a:rPr>
              <a:t>So, regarding the first issue -</a:t>
            </a:r>
            <a:r>
              <a:rPr lang="en-US" b="1" u="sng" dirty="0">
                <a:solidFill>
                  <a:schemeClr val="tx1">
                    <a:lumMod val="75000"/>
                    <a:lumOff val="25000"/>
                  </a:schemeClr>
                </a:solidFill>
              </a:rPr>
              <a:t> </a:t>
            </a:r>
            <a:r>
              <a:rPr lang="en-US" dirty="0" smtClean="0">
                <a:solidFill>
                  <a:schemeClr val="tx1">
                    <a:lumMod val="75000"/>
                    <a:lumOff val="25000"/>
                  </a:schemeClr>
                </a:solidFill>
              </a:rPr>
              <a:t>to address concerns that ‘empty’ ballast tanks are never truly empty and residual water and sediments represent a vector for AIS, the proposed rules would require that vessel operators conduct a mid-ocean salt water flushing of any tanks that they want to be able to use for ballasting and subsequent de-ballasting operations while in state waters. </a:t>
            </a:r>
          </a:p>
          <a:p>
            <a:pPr marL="0" lvl="1" algn="l"/>
            <a:endParaRPr lang="en-US" dirty="0" smtClean="0">
              <a:solidFill>
                <a:schemeClr val="tx1">
                  <a:lumMod val="75000"/>
                  <a:lumOff val="25000"/>
                </a:schemeClr>
              </a:solidFill>
            </a:endParaRPr>
          </a:p>
          <a:p>
            <a:pPr marL="0" lvl="1" algn="l"/>
            <a:r>
              <a:rPr lang="en-US" dirty="0" smtClean="0">
                <a:solidFill>
                  <a:schemeClr val="tx1">
                    <a:lumMod val="75000"/>
                    <a:lumOff val="25000"/>
                  </a:schemeClr>
                </a:solidFill>
              </a:rPr>
              <a:t>This ‘swish and spit’ operation aims to ensure that residual ballast have salinity &gt; 30 </a:t>
            </a:r>
            <a:r>
              <a:rPr lang="en-US" dirty="0" err="1" smtClean="0">
                <a:solidFill>
                  <a:schemeClr val="tx1">
                    <a:lumMod val="75000"/>
                    <a:lumOff val="25000"/>
                  </a:schemeClr>
                </a:solidFill>
              </a:rPr>
              <a:t>ppt</a:t>
            </a:r>
            <a:r>
              <a:rPr lang="en-US" dirty="0" smtClean="0">
                <a:solidFill>
                  <a:schemeClr val="tx1">
                    <a:lumMod val="75000"/>
                    <a:lumOff val="25000"/>
                  </a:schemeClr>
                </a:solidFill>
              </a:rPr>
              <a:t> which has been shown to be highly effective at removing and killing fresh/brackish water organisms that may inhabit residual contents of ‘empty’ tanks and represent a threat to our local ports.</a:t>
            </a:r>
          </a:p>
          <a:p>
            <a:pPr marL="0" lvl="1" algn="l"/>
            <a:endParaRPr lang="en-US" dirty="0">
              <a:solidFill>
                <a:schemeClr val="tx1">
                  <a:lumMod val="75000"/>
                  <a:lumOff val="25000"/>
                </a:schemeClr>
              </a:solidFill>
            </a:endParaRPr>
          </a:p>
          <a:p>
            <a:pPr marL="0" lvl="1" algn="l"/>
            <a:r>
              <a:rPr lang="en-US" dirty="0" smtClean="0">
                <a:solidFill>
                  <a:schemeClr val="tx1">
                    <a:lumMod val="75000"/>
                    <a:lumOff val="25000"/>
                  </a:schemeClr>
                </a:solidFill>
              </a:rPr>
              <a:t>This management practice is already required under the </a:t>
            </a:r>
            <a:r>
              <a:rPr lang="en-US" i="1" dirty="0" smtClean="0">
                <a:solidFill>
                  <a:schemeClr val="tx1">
                    <a:lumMod val="75000"/>
                    <a:lumOff val="25000"/>
                  </a:schemeClr>
                </a:solidFill>
              </a:rPr>
              <a:t>EPA Vessel General Permit</a:t>
            </a:r>
            <a:r>
              <a:rPr lang="en-US" dirty="0" smtClean="0">
                <a:solidFill>
                  <a:schemeClr val="tx1">
                    <a:lumMod val="75000"/>
                    <a:lumOff val="25000"/>
                  </a:schemeClr>
                </a:solidFill>
              </a:rPr>
              <a:t> and would simply enable OR DEQ inspection and compliance verification efforts to be applied toward this important prevention practices.</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1696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smtClean="0">
                <a:latin typeface="Times" pitchFamily="48" charset="0"/>
              </a:rPr>
              <a:t>Next, to address concerns about federal standards implementation and 1</a:t>
            </a:r>
            <a:r>
              <a:rPr lang="en-US" baseline="30000" dirty="0" smtClean="0">
                <a:latin typeface="Times" pitchFamily="48" charset="0"/>
              </a:rPr>
              <a:t>st</a:t>
            </a:r>
            <a:r>
              <a:rPr lang="en-US" dirty="0" smtClean="0">
                <a:latin typeface="Times" pitchFamily="48" charset="0"/>
              </a:rPr>
              <a:t> gen BWTS reliability, we have proposed adopting a BWE+BWT strategy similar to the model already established by EPA for vessels operating in the GL.</a:t>
            </a:r>
          </a:p>
          <a:p>
            <a:pPr defTabSz="931774" eaLnBrk="0" fontAlgn="base" hangingPunct="0">
              <a:spcBef>
                <a:spcPct val="30000"/>
              </a:spcBef>
              <a:spcAft>
                <a:spcPct val="0"/>
              </a:spcAft>
              <a:defRPr/>
            </a:pPr>
            <a:endParaRPr lang="en-US" dirty="0" smtClean="0">
              <a:latin typeface="Times" pitchFamily="48" charset="0"/>
            </a:endParaRPr>
          </a:p>
          <a:p>
            <a:pPr defTabSz="931774" eaLnBrk="0" fontAlgn="base" hangingPunct="0">
              <a:spcBef>
                <a:spcPct val="30000"/>
              </a:spcBef>
              <a:spcAft>
                <a:spcPct val="0"/>
              </a:spcAft>
              <a:defRPr/>
            </a:pPr>
            <a:r>
              <a:rPr lang="en-US" dirty="0" smtClean="0">
                <a:latin typeface="Times" pitchFamily="48" charset="0"/>
              </a:rPr>
              <a:t>There are a multitude of supporting arguments for why BWE+BWT would be a valuable and practicable solution for protecting Oregon ports during this transition towards a new management paradigm.</a:t>
            </a:r>
          </a:p>
          <a:p>
            <a:pPr defTabSz="931774" eaLnBrk="0" fontAlgn="base" hangingPunct="0">
              <a:spcBef>
                <a:spcPct val="30000"/>
              </a:spcBef>
              <a:spcAft>
                <a:spcPct val="0"/>
              </a:spcAft>
              <a:defRPr/>
            </a:pPr>
            <a:r>
              <a:rPr lang="en-US" dirty="0" smtClean="0">
                <a:latin typeface="Times" pitchFamily="48" charset="0"/>
              </a:rPr>
              <a:t>The </a:t>
            </a:r>
            <a:r>
              <a:rPr lang="en-US" dirty="0">
                <a:latin typeface="Times" pitchFamily="48" charset="0"/>
              </a:rPr>
              <a:t>principal benefits of this strategy </a:t>
            </a:r>
            <a:r>
              <a:rPr lang="en-US" dirty="0" smtClean="0">
                <a:latin typeface="Times" pitchFamily="48" charset="0"/>
              </a:rPr>
              <a:t>include: </a:t>
            </a:r>
            <a:endParaRPr lang="en-US" dirty="0">
              <a:latin typeface="Times" pitchFamily="48" charset="0"/>
            </a:endParaRPr>
          </a:p>
          <a:p>
            <a:pPr lvl="1" indent="-228600" eaLnBrk="0" fontAlgn="base" hangingPunct="0">
              <a:spcAft>
                <a:spcPct val="0"/>
              </a:spcAft>
              <a:buFont typeface="Wingdings" charset="2"/>
              <a:buChar char="Ø"/>
              <a:defRPr/>
            </a:pPr>
            <a:r>
              <a:rPr lang="en-US" kern="0" dirty="0" smtClean="0">
                <a:solidFill>
                  <a:schemeClr val="tx1">
                    <a:lumMod val="85000"/>
                    <a:lumOff val="15000"/>
                  </a:schemeClr>
                </a:solidFill>
                <a:latin typeface="Times" panose="02020603050405020304" pitchFamily="18" charset="0"/>
                <a:cs typeface="Times" panose="02020603050405020304" pitchFamily="18" charset="0"/>
              </a:rPr>
              <a:t>The fact that it targets both propogule pressure reduction as well as disrupting an environmental mismatch between source and receiving locations</a:t>
            </a:r>
            <a:endParaRPr lang="en-US" kern="0" dirty="0">
              <a:solidFill>
                <a:schemeClr val="tx1">
                  <a:lumMod val="85000"/>
                  <a:lumOff val="15000"/>
                </a:schemeClr>
              </a:solidFill>
              <a:latin typeface="Times" panose="02020603050405020304" pitchFamily="18" charset="0"/>
              <a:cs typeface="Times" panose="02020603050405020304" pitchFamily="18" charset="0"/>
            </a:endParaRPr>
          </a:p>
          <a:p>
            <a:pPr lvl="1" indent="-228600" eaLnBrk="0" fontAlgn="base" hangingPunct="0">
              <a:spcAft>
                <a:spcPct val="0"/>
              </a:spcAft>
              <a:buFont typeface="Wingdings" charset="2"/>
              <a:buChar char="Ø"/>
              <a:defRPr/>
            </a:pPr>
            <a:r>
              <a:rPr lang="en-US" kern="0" dirty="0" smtClean="0">
                <a:solidFill>
                  <a:schemeClr val="tx1">
                    <a:lumMod val="85000"/>
                    <a:lumOff val="15000"/>
                  </a:schemeClr>
                </a:solidFill>
                <a:latin typeface="Times" panose="02020603050405020304" pitchFamily="18" charset="0"/>
                <a:cs typeface="Times" panose="02020603050405020304" pitchFamily="18" charset="0"/>
              </a:rPr>
              <a:t>The strategy does </a:t>
            </a:r>
            <a:r>
              <a:rPr lang="en-US" kern="0" dirty="0">
                <a:solidFill>
                  <a:schemeClr val="tx1">
                    <a:lumMod val="85000"/>
                    <a:lumOff val="15000"/>
                  </a:schemeClr>
                </a:solidFill>
                <a:latin typeface="Times" panose="02020603050405020304" pitchFamily="18" charset="0"/>
                <a:cs typeface="Times" panose="02020603050405020304" pitchFamily="18" charset="0"/>
              </a:rPr>
              <a:t>not require anything ‘new’ of vessel operators – it simply </a:t>
            </a:r>
            <a:r>
              <a:rPr lang="en-US" kern="0" dirty="0">
                <a:solidFill>
                  <a:schemeClr val="tx1">
                    <a:lumMod val="75000"/>
                    <a:lumOff val="25000"/>
                  </a:schemeClr>
                </a:solidFill>
                <a:latin typeface="Times" panose="02020603050405020304" pitchFamily="18" charset="0"/>
                <a:cs typeface="Times" panose="02020603050405020304" pitchFamily="18" charset="0"/>
              </a:rPr>
              <a:t>retains a management practice that has been the standard operational requirement for 15+ years.</a:t>
            </a:r>
            <a:endParaRPr lang="en-US" kern="0" dirty="0">
              <a:solidFill>
                <a:schemeClr val="tx1">
                  <a:lumMod val="85000"/>
                  <a:lumOff val="15000"/>
                </a:schemeClr>
              </a:solidFill>
              <a:latin typeface="Times" panose="02020603050405020304" pitchFamily="18" charset="0"/>
              <a:cs typeface="Times" panose="02020603050405020304" pitchFamily="18" charset="0"/>
            </a:endParaRPr>
          </a:p>
          <a:p>
            <a:pPr lvl="1" indent="-228600" eaLnBrk="0" fontAlgn="base" hangingPunct="0">
              <a:spcAft>
                <a:spcPct val="0"/>
              </a:spcAft>
              <a:buFont typeface="Wingdings" charset="2"/>
              <a:buChar char="Ø"/>
              <a:defRPr/>
            </a:pPr>
            <a:r>
              <a:rPr lang="en-US" kern="0" dirty="0" smtClean="0">
                <a:solidFill>
                  <a:schemeClr val="tx1">
                    <a:lumMod val="85000"/>
                    <a:lumOff val="15000"/>
                  </a:schemeClr>
                </a:solidFill>
                <a:latin typeface="Times" panose="02020603050405020304" pitchFamily="18" charset="0"/>
                <a:cs typeface="Times" panose="02020603050405020304" pitchFamily="18" charset="0"/>
              </a:rPr>
              <a:t>It provides a precautionary </a:t>
            </a:r>
            <a:r>
              <a:rPr lang="en-US" kern="0" dirty="0">
                <a:solidFill>
                  <a:schemeClr val="tx1">
                    <a:lumMod val="85000"/>
                    <a:lumOff val="15000"/>
                  </a:schemeClr>
                </a:solidFill>
                <a:latin typeface="Times" panose="02020603050405020304" pitchFamily="18" charset="0"/>
                <a:cs typeface="Times" panose="02020603050405020304" pitchFamily="18" charset="0"/>
              </a:rPr>
              <a:t>safeguard against 1</a:t>
            </a:r>
            <a:r>
              <a:rPr lang="en-US" kern="0" baseline="30000" dirty="0">
                <a:solidFill>
                  <a:schemeClr val="tx1">
                    <a:lumMod val="85000"/>
                    <a:lumOff val="15000"/>
                  </a:schemeClr>
                </a:solidFill>
                <a:latin typeface="Times" panose="02020603050405020304" pitchFamily="18" charset="0"/>
                <a:cs typeface="Times" panose="02020603050405020304" pitchFamily="18" charset="0"/>
              </a:rPr>
              <a:t>st</a:t>
            </a:r>
            <a:r>
              <a:rPr lang="en-US" kern="0" dirty="0">
                <a:solidFill>
                  <a:schemeClr val="tx1">
                    <a:lumMod val="85000"/>
                    <a:lumOff val="15000"/>
                  </a:schemeClr>
                </a:solidFill>
                <a:latin typeface="Times" panose="02020603050405020304" pitchFamily="18" charset="0"/>
                <a:cs typeface="Times" panose="02020603050405020304" pitchFamily="18" charset="0"/>
              </a:rPr>
              <a:t> generation technology uncertainties and reliability</a:t>
            </a:r>
            <a:r>
              <a:rPr lang="en-US" kern="0" dirty="0" smtClean="0">
                <a:solidFill>
                  <a:schemeClr val="tx1">
                    <a:lumMod val="85000"/>
                    <a:lumOff val="15000"/>
                  </a:schemeClr>
                </a:solidFill>
                <a:latin typeface="Times" panose="02020603050405020304" pitchFamily="18" charset="0"/>
                <a:cs typeface="Times" panose="02020603050405020304" pitchFamily="18" charset="0"/>
              </a:rPr>
              <a:t>.</a:t>
            </a:r>
          </a:p>
          <a:p>
            <a:pPr lvl="1" indent="-228600" eaLnBrk="0" fontAlgn="base" hangingPunct="0">
              <a:spcAft>
                <a:spcPct val="0"/>
              </a:spcAft>
              <a:buFont typeface="Wingdings" charset="2"/>
              <a:buChar char="Ø"/>
              <a:defRPr/>
            </a:pPr>
            <a:r>
              <a:rPr lang="en-US" kern="0" dirty="0" smtClean="0">
                <a:solidFill>
                  <a:schemeClr val="tx1">
                    <a:lumMod val="85000"/>
                    <a:lumOff val="15000"/>
                  </a:schemeClr>
                </a:solidFill>
                <a:latin typeface="Times" panose="02020603050405020304" pitchFamily="18" charset="0"/>
                <a:cs typeface="Times" panose="02020603050405020304" pitchFamily="18" charset="0"/>
              </a:rPr>
              <a:t>And perhaps most convincing, studies have demonstrated that low-salinity ports could be more vulnerable to AIS if they rely on BWT alone, rather than BWE+BWT.</a:t>
            </a:r>
            <a:endParaRPr lang="en-US" dirty="0">
              <a:latin typeface="Times" panose="02020603050405020304" pitchFamily="18" charset="0"/>
              <a:cs typeface="Times" panose="02020603050405020304" pitchFamily="18"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12747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strategy can also be applied strategically to only target highest risk voyages – specifically, our proposed rule established that BWE – in addition to meeting federal BWDS – would only be required of ballast tanks that were sourced with water that is less than 18 </a:t>
            </a:r>
            <a:r>
              <a:rPr lang="en-US" dirty="0" err="1" smtClean="0"/>
              <a:t>ppt</a:t>
            </a:r>
            <a:r>
              <a:rPr lang="en-US" dirty="0" smtClean="0"/>
              <a:t> and for BWD to low-salinity environments of Oregon.</a:t>
            </a:r>
          </a:p>
          <a:p>
            <a:endParaRPr lang="en-US" dirty="0"/>
          </a:p>
          <a:p>
            <a:r>
              <a:rPr lang="en-US" dirty="0" smtClean="0"/>
              <a:t>Because essentially all BWD to Oregon occurs to environments that are FW or low-salinity for at least some parts of the year, the RAC</a:t>
            </a:r>
            <a:r>
              <a:rPr lang="en-US" baseline="0" dirty="0" smtClean="0"/>
              <a:t> had generally agreed that</a:t>
            </a:r>
            <a:r>
              <a:rPr lang="en-US" dirty="0" smtClean="0"/>
              <a:t> applying the rule to all Oregon waters </a:t>
            </a:r>
            <a:r>
              <a:rPr lang="en-US" baseline="0" dirty="0" smtClean="0"/>
              <a:t>would alleviate</a:t>
            </a:r>
            <a:r>
              <a:rPr lang="en-US" dirty="0" smtClean="0"/>
              <a:t> potential confusion of trying to define affected Oregon waters by geographical boundaries, river miles or salinity conditions</a:t>
            </a:r>
            <a:r>
              <a:rPr lang="en-US" baseline="0" dirty="0" smtClean="0"/>
              <a:t>.</a:t>
            </a:r>
          </a:p>
          <a:p>
            <a:endParaRPr lang="en-US" dirty="0" smtClean="0"/>
          </a:p>
          <a:p>
            <a:r>
              <a:rPr lang="en-US" dirty="0" smtClean="0"/>
              <a:t>*The proposed rule also establishes exemptions in cases where vessel or crew safety were at risk, and a forward looking exemption from BWE for any vessels that had invested in BWTS that meet higher BWDS such as those sought by CA.</a:t>
            </a:r>
          </a:p>
          <a:p>
            <a:endParaRPr lang="en-US" dirty="0" smtClean="0"/>
          </a:p>
          <a:p>
            <a:r>
              <a:rPr lang="en-US" dirty="0" smtClean="0"/>
              <a:t>Also, because this strategy is intended to provide a safeguard bridge until we can establish greater confidence in shipboard BWTS efficacy, we proposed a repeal date for this section of the rule in 2025.</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18</a:t>
            </a:fld>
            <a:endParaRPr lang="en-US"/>
          </a:p>
        </p:txBody>
      </p:sp>
    </p:spTree>
    <p:extLst>
      <p:ext uri="{BB962C8B-B14F-4D97-AF65-F5344CB8AC3E}">
        <p14:creationId xmlns:p14="http://schemas.microsoft.com/office/powerpoint/2010/main" val="362252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Unless there is a significant</a:t>
            </a:r>
            <a:r>
              <a:rPr lang="en-US" baseline="0" dirty="0" smtClean="0"/>
              <a:t> shift in global shipping patterns – resulting in more vessels carrying low-salinity</a:t>
            </a:r>
            <a:r>
              <a:rPr lang="en-US" dirty="0" smtClean="0"/>
              <a:t> ballast to Oregon</a:t>
            </a:r>
            <a:r>
              <a:rPr lang="en-US" baseline="0" dirty="0" smtClean="0"/>
              <a:t>– we are confident that the proposed rule will affect less than 15% of the total</a:t>
            </a:r>
            <a:r>
              <a:rPr lang="en-US" dirty="0" smtClean="0"/>
              <a:t> </a:t>
            </a:r>
            <a:r>
              <a:rPr lang="en-US" baseline="0" dirty="0" smtClean="0"/>
              <a:t>BWD volume to Oregon waters</a:t>
            </a:r>
          </a:p>
          <a:p>
            <a:endParaRPr lang="en-US" baseline="0" dirty="0" smtClean="0"/>
          </a:p>
          <a:p>
            <a:r>
              <a:rPr lang="en-US" dirty="0" smtClean="0"/>
              <a:t>*</a:t>
            </a:r>
            <a:r>
              <a:rPr lang="en-US" baseline="0" dirty="0" smtClean="0"/>
              <a:t>which translates</a:t>
            </a:r>
            <a:r>
              <a:rPr lang="en-US" dirty="0" smtClean="0"/>
              <a:t> to</a:t>
            </a:r>
            <a:r>
              <a:rPr lang="en-US" baseline="0" dirty="0" smtClean="0"/>
              <a:t> less than 10% of vessel</a:t>
            </a:r>
            <a:r>
              <a:rPr lang="en-US" dirty="0" smtClean="0"/>
              <a:t> arrivals</a:t>
            </a:r>
            <a:r>
              <a:rPr lang="en-US" baseline="0" dirty="0" smtClean="0"/>
              <a:t> to the state (or ~ 135 per year).</a:t>
            </a:r>
          </a:p>
          <a:p>
            <a:endParaRPr lang="en-US" dirty="0"/>
          </a:p>
          <a:p>
            <a:r>
              <a:rPr lang="en-US" baseline="0" dirty="0" smtClean="0"/>
              <a:t>And, as I hope that I have made clear, the proposed rules will not prohibit those high-risk vessels from conducting their normal cargo loading operations in Oregon, but rather would simply require that they conduct mid-ocean exchange – in addition to meeting Federal treatment requirements – before entering Oregon waters.</a:t>
            </a:r>
            <a:endParaRPr lang="en-US" dirty="0" smtClean="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6140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aseline="0" dirty="0" smtClean="0"/>
              <a:t>efore launching into the primary focus of this presentation on </a:t>
            </a:r>
            <a:r>
              <a:rPr lang="en-US" dirty="0" smtClean="0"/>
              <a:t>IS prevention and BWM strategies</a:t>
            </a:r>
            <a:r>
              <a:rPr lang="en-US" baseline="0" dirty="0" smtClean="0"/>
              <a:t>, I want to point out that this rulemaking package includes a second, unrelated topic</a:t>
            </a:r>
            <a:r>
              <a:rPr lang="en-US" dirty="0" smtClean="0"/>
              <a:t> concerning</a:t>
            </a:r>
            <a:r>
              <a:rPr lang="en-US" baseline="0" dirty="0" smtClean="0"/>
              <a:t> Noise Control 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dirty="0" smtClean="0"/>
              <a:t>DEQ </a:t>
            </a:r>
            <a:r>
              <a:rPr lang="en-US" dirty="0"/>
              <a:t>is asking the EQC to approve amendments </a:t>
            </a:r>
            <a:r>
              <a:rPr lang="en-US" dirty="0" smtClean="0"/>
              <a:t>that merely </a:t>
            </a:r>
            <a:r>
              <a:rPr lang="en-US" dirty="0"/>
              <a:t>incorporate directly into the </a:t>
            </a:r>
            <a:r>
              <a:rPr lang="en-US" dirty="0" smtClean="0"/>
              <a:t>noise control rules, </a:t>
            </a:r>
            <a:r>
              <a:rPr lang="en-US" dirty="0"/>
              <a:t>the tables and documents </a:t>
            </a:r>
            <a:r>
              <a:rPr lang="en-US" dirty="0" smtClean="0"/>
              <a:t>that the </a:t>
            </a:r>
            <a:r>
              <a:rPr lang="en-US" dirty="0"/>
              <a:t>rules already refer to. This will make it easier for users of these rules to </a:t>
            </a:r>
            <a:r>
              <a:rPr lang="en-US" dirty="0" smtClean="0"/>
              <a:t>find the </a:t>
            </a:r>
            <a:r>
              <a:rPr lang="en-US" dirty="0"/>
              <a:t>information they need to interpret and apply the rules. It will also relieve DEQ from the cost and responsibility of maintaining these documents on its web site</a:t>
            </a:r>
            <a:r>
              <a:rPr lang="en-US" dirty="0" smtClean="0"/>
              <a:t>.  The rule change does not have any effect on the meaning or application of these rules nor does it change any policies or practices.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a:t>I will not be providing any further </a:t>
            </a:r>
            <a:r>
              <a:rPr lang="en-US" dirty="0" smtClean="0"/>
              <a:t>details on this, </a:t>
            </a:r>
            <a:r>
              <a:rPr lang="en-US" dirty="0"/>
              <a:t>but Meyer Goldstein – our agencies rules coordinator – is here and </a:t>
            </a:r>
            <a:r>
              <a:rPr lang="en-US" dirty="0" smtClean="0"/>
              <a:t>available to answer any questions you might have following my presentation.</a:t>
            </a: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2</a:t>
            </a:fld>
            <a:endParaRPr lang="en-US"/>
          </a:p>
        </p:txBody>
      </p:sp>
    </p:spTree>
    <p:extLst>
      <p:ext uri="{BB962C8B-B14F-4D97-AF65-F5344CB8AC3E}">
        <p14:creationId xmlns:p14="http://schemas.microsoft.com/office/powerpoint/2010/main" val="106389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Due to new concerns raised by some stakeholders during the public comment period we re-opened the comment period two additional times to allow for further engagement with concerned parties and with the RAC.</a:t>
            </a:r>
          </a:p>
          <a:p>
            <a:endParaRPr lang="en-US" dirty="0"/>
          </a:p>
          <a:p>
            <a:r>
              <a:rPr lang="en-US" dirty="0" smtClean="0"/>
              <a:t>Over the course of the three public comment periods, comments were submitted by 16 entities, individuals or coalitions.</a:t>
            </a:r>
          </a:p>
          <a:p>
            <a:endParaRPr lang="en-US" dirty="0"/>
          </a:p>
          <a:p>
            <a:r>
              <a:rPr lang="en-US" dirty="0" smtClean="0"/>
              <a:t>Generally speaking, </a:t>
            </a:r>
          </a:p>
          <a:p>
            <a:r>
              <a:rPr lang="en-US" dirty="0"/>
              <a:t>T</a:t>
            </a:r>
            <a:r>
              <a:rPr lang="en-US" dirty="0" smtClean="0"/>
              <a:t>here were zero comments on the Noise control portion of the proposed changes;</a:t>
            </a:r>
          </a:p>
          <a:p>
            <a:r>
              <a:rPr lang="en-US" dirty="0" smtClean="0"/>
              <a:t>And there was only supporting comments for the salt-water flushing requirements of empty tanks;</a:t>
            </a:r>
          </a:p>
          <a:p>
            <a:endParaRPr lang="en-US" dirty="0" smtClean="0"/>
          </a:p>
          <a:p>
            <a:r>
              <a:rPr lang="en-US" dirty="0" smtClean="0"/>
              <a:t>All other substantive comments </a:t>
            </a:r>
            <a:r>
              <a:rPr lang="en-US" dirty="0" err="1" smtClean="0"/>
              <a:t>an</a:t>
            </a:r>
            <a:r>
              <a:rPr lang="en-US" dirty="0" smtClean="0"/>
              <a:t>/or suggested changes were focused on the BWE+BWT portion of the rules.</a:t>
            </a:r>
          </a:p>
          <a:p>
            <a:endParaRPr lang="en-US" dirty="0" smtClean="0"/>
          </a:p>
          <a:p>
            <a:r>
              <a:rPr lang="en-US" dirty="0" smtClean="0"/>
              <a:t>Some members of the maritime industry continued to question the need for BWE+BWT and requested further postponement of this rule effort.  However, barring postponement, they asked for some specific revisions to the proposed rule if we opted to go forth with recommending a final rule to the EQC.  </a:t>
            </a:r>
          </a:p>
          <a:p>
            <a:endParaRPr lang="en-US" dirty="0" smtClean="0"/>
          </a:p>
          <a:p>
            <a:r>
              <a:rPr lang="en-US" dirty="0" smtClean="0"/>
              <a:t>Conversely, various members representing environmental, research, tribal or other regulatory jurisdictions voiced support for the BWE+BWT rule, some advocating that we adopt the more protective version of the policy that has been established by states such as WI, MN, MI, NY and RI.</a:t>
            </a: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20</a:t>
            </a:fld>
            <a:endParaRPr lang="en-US"/>
          </a:p>
        </p:txBody>
      </p:sp>
    </p:spTree>
    <p:extLst>
      <p:ext uri="{BB962C8B-B14F-4D97-AF65-F5344CB8AC3E}">
        <p14:creationId xmlns:p14="http://schemas.microsoft.com/office/powerpoint/2010/main" val="1083824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revised final rule that we are presenting for your consideration includes four </a:t>
            </a:r>
            <a:r>
              <a:rPr lang="en-US" dirty="0" err="1" smtClean="0"/>
              <a:t>modifcations</a:t>
            </a:r>
            <a:r>
              <a:rPr lang="en-US" dirty="0" smtClean="0"/>
              <a:t> to the original NPRM.</a:t>
            </a:r>
          </a:p>
          <a:p>
            <a:endParaRPr lang="en-US" dirty="0"/>
          </a:p>
          <a:p>
            <a:r>
              <a:rPr lang="en-US" dirty="0" smtClean="0"/>
              <a:t>Despite the perceived unanimous RAC support for applying BWE+BWT for all low-salinity </a:t>
            </a:r>
            <a:r>
              <a:rPr lang="en-US" dirty="0"/>
              <a:t>B</a:t>
            </a:r>
            <a:r>
              <a:rPr lang="en-US" dirty="0" smtClean="0"/>
              <a:t>WD to any location in OR, some commenters requested that we define areas more specifically within the state where there is greatest concern.  We have responded by revising the rule to specify that BWE+BWT is required for BWD to CR, CB, and YB…</a:t>
            </a:r>
          </a:p>
          <a:p>
            <a:endParaRPr lang="en-US" dirty="0" smtClean="0"/>
          </a:p>
          <a:p>
            <a:r>
              <a:rPr lang="en-US" dirty="0" smtClean="0"/>
              <a:t>We provided additional exemption specificity from the exchange portion of the rule for vessels that have BWTS or piping configurations that are incompatible with or preclude conducting BWE prior to BWT, per manufacturer specifications.</a:t>
            </a:r>
          </a:p>
          <a:p>
            <a:endParaRPr lang="en-US" dirty="0" smtClean="0"/>
          </a:p>
          <a:p>
            <a:r>
              <a:rPr lang="en-US" dirty="0" smtClean="0"/>
              <a:t>We have also added exemption language to reduce the possibility that vessels using an active biocide BWTS, but under short voyage timelines, would feel tempted to discharge treated ballast that had not undergone the required deactivation times.</a:t>
            </a:r>
          </a:p>
          <a:p>
            <a:endParaRPr lang="en-US" dirty="0" smtClean="0"/>
          </a:p>
          <a:p>
            <a:r>
              <a:rPr lang="en-US" dirty="0" smtClean="0"/>
              <a:t>Lastly, per request from industry, we moved the repeal date up by two years to 2023 to be in line with the five-year re-issuance cycle of the EPA VGP.</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610829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recognizes that preventing AIS is critical to maintaining healthy habitats and ecosystem services; preserving commercial prosperity and opportunities; and sustaining tourism and recreational opportunities.</a:t>
            </a:r>
          </a:p>
          <a:p>
            <a:pPr marL="0" indent="0">
              <a:buFont typeface="+mj-lt"/>
              <a:buNone/>
            </a:pPr>
            <a:endParaRPr lang="en-US" dirty="0" smtClean="0"/>
          </a:p>
          <a:p>
            <a:r>
              <a:rPr lang="en-US" dirty="0" smtClean="0"/>
              <a:t>And based </a:t>
            </a:r>
            <a:r>
              <a:rPr lang="en-US" dirty="0"/>
              <a:t>on the concerns </a:t>
            </a:r>
            <a:r>
              <a:rPr lang="en-US" dirty="0" smtClean="0"/>
              <a:t>over implementation of new federal policies aimed at a one-size fits all strategy - </a:t>
            </a:r>
            <a:r>
              <a:rPr lang="en-US" dirty="0"/>
              <a:t>and the importance of preventing AIS before they become </a:t>
            </a:r>
            <a:r>
              <a:rPr lang="en-US" dirty="0" smtClean="0"/>
              <a:t>established - </a:t>
            </a:r>
            <a:r>
              <a:rPr lang="en-US" dirty="0"/>
              <a:t>we recommend that the EQC adopt the</a:t>
            </a:r>
            <a:r>
              <a:rPr lang="en-US" dirty="0" smtClean="0"/>
              <a:t> Division 143 rule amendments, as revised.</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736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 my presentation and I would be happy to answer any questions you may have.</a:t>
            </a:r>
          </a:p>
          <a:p>
            <a:endParaRPr lang="en-US" dirty="0" smtClean="0"/>
          </a:p>
          <a:p>
            <a:r>
              <a:rPr lang="en-US" dirty="0" smtClean="0"/>
              <a:t>Thank you.</a:t>
            </a: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980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BW.  Because oceangoing ships are designed </a:t>
            </a:r>
            <a:r>
              <a:rPr lang="en-US" dirty="0"/>
              <a:t>to travel at full cargo capacity </a:t>
            </a:r>
            <a:r>
              <a:rPr lang="en-US" dirty="0" smtClean="0"/>
              <a:t>they </a:t>
            </a:r>
            <a:r>
              <a:rPr lang="en-US" dirty="0"/>
              <a:t>rely on the routine uptake/discharge of BW </a:t>
            </a:r>
            <a:r>
              <a:rPr lang="en-US" dirty="0" smtClean="0"/>
              <a:t>to </a:t>
            </a:r>
            <a:r>
              <a:rPr lang="en-US" dirty="0"/>
              <a:t>compensate for changes in cargo load </a:t>
            </a:r>
            <a:r>
              <a:rPr lang="en-US" dirty="0" smtClean="0"/>
              <a:t>status and ensure proper trim and stability.</a:t>
            </a:r>
          </a:p>
          <a:p>
            <a:endParaRPr lang="en-US" dirty="0"/>
          </a:p>
          <a:p>
            <a:r>
              <a:rPr lang="en-US" dirty="0"/>
              <a:t>Generally, a vessel </a:t>
            </a:r>
            <a:r>
              <a:rPr lang="en-US" dirty="0" smtClean="0"/>
              <a:t>will </a:t>
            </a:r>
            <a:r>
              <a:rPr lang="en-US" dirty="0"/>
              <a:t>take on ballast </a:t>
            </a:r>
            <a:r>
              <a:rPr lang="en-US" dirty="0" smtClean="0"/>
              <a:t>water from their ambient surroundings as </a:t>
            </a:r>
            <a:r>
              <a:rPr lang="en-US" dirty="0"/>
              <a:t>the cargo is </a:t>
            </a:r>
            <a:r>
              <a:rPr lang="en-US" dirty="0" smtClean="0"/>
              <a:t>unloaded, and conversely</a:t>
            </a:r>
            <a:r>
              <a:rPr lang="en-US" dirty="0"/>
              <a:t>, </a:t>
            </a:r>
            <a:r>
              <a:rPr lang="en-US" dirty="0" smtClean="0"/>
              <a:t>will </a:t>
            </a:r>
            <a:r>
              <a:rPr lang="en-US" dirty="0"/>
              <a:t>discharge </a:t>
            </a:r>
            <a:r>
              <a:rPr lang="en-US" dirty="0" smtClean="0"/>
              <a:t>its ballast water when </a:t>
            </a:r>
            <a:r>
              <a:rPr lang="en-US" dirty="0"/>
              <a:t>loading </a:t>
            </a:r>
            <a:r>
              <a:rPr lang="en-US" dirty="0" smtClean="0"/>
              <a:t>cargo.</a:t>
            </a:r>
          </a:p>
          <a:p>
            <a:endParaRPr lang="en-US" dirty="0"/>
          </a:p>
          <a:p>
            <a:r>
              <a:rPr lang="en-US" dirty="0" smtClean="0"/>
              <a:t>*Intake </a:t>
            </a:r>
            <a:r>
              <a:rPr lang="en-US" dirty="0"/>
              <a:t>of large volumes </a:t>
            </a:r>
            <a:r>
              <a:rPr lang="en-US" dirty="0" smtClean="0"/>
              <a:t>of water into dedicated </a:t>
            </a:r>
            <a:r>
              <a:rPr lang="en-US" dirty="0"/>
              <a:t>ballast</a:t>
            </a:r>
            <a:r>
              <a:rPr lang="en-US" dirty="0" smtClean="0"/>
              <a:t> tanks effectively entraps an </a:t>
            </a:r>
            <a:r>
              <a:rPr lang="en-US" dirty="0"/>
              <a:t>entire planktonic community </a:t>
            </a:r>
            <a:r>
              <a:rPr lang="en-US" dirty="0" smtClean="0"/>
              <a:t>of organisms– </a:t>
            </a:r>
            <a:r>
              <a:rPr lang="en-US" dirty="0"/>
              <a:t>from larval fish </a:t>
            </a:r>
            <a:r>
              <a:rPr lang="en-US" dirty="0" smtClean="0"/>
              <a:t>and invertebrates to </a:t>
            </a:r>
            <a:r>
              <a:rPr lang="en-US" dirty="0"/>
              <a:t>microbes and </a:t>
            </a:r>
            <a:r>
              <a:rPr lang="en-US" dirty="0" smtClean="0"/>
              <a:t>viruses – and unfortunately the transport and discharge of this water can </a:t>
            </a:r>
            <a:r>
              <a:rPr lang="en-US" dirty="0"/>
              <a:t>be a vector for a unique form of biological pollution </a:t>
            </a:r>
            <a:endParaRPr lang="en-US" dirty="0" smtClean="0"/>
          </a:p>
          <a:p>
            <a:endParaRPr lang="en-US" dirty="0"/>
          </a:p>
          <a:p>
            <a:endParaRPr lang="en-US" dirty="0"/>
          </a:p>
          <a:p>
            <a:pPr marL="228600" indent="-228600">
              <a:buFont typeface="+mj-lt"/>
              <a:buNone/>
            </a:pPr>
            <a:r>
              <a:rPr lang="en-US" u="sng" dirty="0"/>
              <a:t>SEGWAY:  </a:t>
            </a:r>
            <a:r>
              <a:rPr lang="en-US" dirty="0" smtClean="0"/>
              <a:t>When organisms get introduced </a:t>
            </a:r>
            <a:r>
              <a:rPr lang="en-US" dirty="0"/>
              <a:t>and </a:t>
            </a:r>
            <a:r>
              <a:rPr lang="en-US" dirty="0" smtClean="0"/>
              <a:t>establish a new population to regions outside their native range it may result in a bio invasion that can cause severe environmental, economic and/or human health consequences.</a:t>
            </a:r>
            <a:endParaRPr lang="en-US" dirty="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3</a:t>
            </a:fld>
            <a:endParaRPr lang="en-US"/>
          </a:p>
        </p:txBody>
      </p:sp>
    </p:spTree>
    <p:extLst>
      <p:ext uri="{BB962C8B-B14F-4D97-AF65-F5344CB8AC3E}">
        <p14:creationId xmlns:p14="http://schemas.microsoft.com/office/powerpoint/2010/main" val="239059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BW</a:t>
            </a:r>
            <a:r>
              <a:rPr lang="en-US" baseline="0" dirty="0" smtClean="0"/>
              <a:t> transport has been implicated as the source of </a:t>
            </a:r>
            <a:r>
              <a:rPr lang="en-US" baseline="0" dirty="0" err="1" smtClean="0"/>
              <a:t>bioinvasions</a:t>
            </a:r>
            <a:r>
              <a:rPr lang="en-US" dirty="0" smtClean="0"/>
              <a:t> by everything from invasive fish and</a:t>
            </a:r>
            <a:r>
              <a:rPr lang="en-US" baseline="0" dirty="0" smtClean="0"/>
              <a:t> crab species, to HAB’s and Cholera outbreaks.</a:t>
            </a:r>
          </a:p>
          <a:p>
            <a:endParaRPr lang="en-US" baseline="0" dirty="0" smtClean="0"/>
          </a:p>
          <a:p>
            <a:r>
              <a:rPr lang="en-US" baseline="0" dirty="0" smtClean="0"/>
              <a:t>One of the most notorious examples in North America – and our best poster child for local prevention efforts are Q/Z mussels</a:t>
            </a:r>
            <a:r>
              <a:rPr lang="en-US" dirty="0"/>
              <a:t> </a:t>
            </a:r>
            <a:r>
              <a:rPr lang="en-US" dirty="0" smtClean="0"/>
              <a:t>– small freshwater fouling organisms that have severely affected water resources and conveyance infrastructure; and disrupted a variety of ecosystem processes including food web dynamics relied upon by native </a:t>
            </a:r>
            <a:r>
              <a:rPr lang="en-US" dirty="0"/>
              <a:t>species</a:t>
            </a:r>
            <a:r>
              <a:rPr lang="en-US" dirty="0" smtClean="0"/>
              <a:t>.</a:t>
            </a:r>
          </a:p>
          <a:p>
            <a:endParaRPr lang="en-US" dirty="0" smtClean="0"/>
          </a:p>
          <a:p>
            <a:r>
              <a:rPr lang="en-US" dirty="0"/>
              <a:t>E</a:t>
            </a:r>
            <a:r>
              <a:rPr lang="en-US" baseline="0" dirty="0" smtClean="0"/>
              <a:t>conomic</a:t>
            </a:r>
            <a:r>
              <a:rPr lang="en-US" dirty="0" smtClean="0"/>
              <a:t> losses attributed to Q/Z in N.A. are estimated to be in the ballpark of 1 Billion dollars per year and could rise significantly higher if this nuisance species becomes established throughout the PNW.</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pPr/>
              <a:t>4</a:t>
            </a:fld>
            <a:endParaRPr lang="en-US"/>
          </a:p>
        </p:txBody>
      </p:sp>
    </p:spTree>
    <p:extLst>
      <p:ext uri="{BB962C8B-B14F-4D97-AF65-F5344CB8AC3E}">
        <p14:creationId xmlns:p14="http://schemas.microsoft.com/office/powerpoint/2010/main" val="279775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Bioinvasions</a:t>
            </a:r>
            <a:r>
              <a:rPr lang="en-US" dirty="0" smtClean="0"/>
              <a:t> </a:t>
            </a:r>
            <a:r>
              <a:rPr lang="en-US" baseline="0" dirty="0" smtClean="0"/>
              <a:t>follow a typical pattern of exponential population growth and spread.</a:t>
            </a:r>
            <a:r>
              <a:rPr lang="en-US" dirty="0" smtClean="0"/>
              <a:t> </a:t>
            </a:r>
            <a:r>
              <a:rPr lang="en-US" baseline="0" dirty="0" smtClean="0"/>
              <a:t>As this occurs – particularly in aquatic environments –options for eradication or containment diminish and an entire region can be left with irreversible long term management costs.</a:t>
            </a:r>
          </a:p>
          <a:p>
            <a:endParaRPr lang="en-US" baseline="0" dirty="0" smtClean="0"/>
          </a:p>
          <a:p>
            <a:r>
              <a:rPr lang="en-US" baseline="0" dirty="0" smtClean="0"/>
              <a:t>*To</a:t>
            </a:r>
            <a:r>
              <a:rPr lang="en-US" dirty="0" smtClean="0"/>
              <a:t> avoid the much greater costs associated with controlling and managing a nuisance species, c</a:t>
            </a:r>
            <a:r>
              <a:rPr lang="en-US" baseline="0" dirty="0" smtClean="0"/>
              <a:t>ase studies repeatedly</a:t>
            </a:r>
            <a:r>
              <a:rPr lang="en-US" dirty="0" smtClean="0"/>
              <a:t> point </a:t>
            </a:r>
            <a:r>
              <a:rPr lang="en-US" baseline="0" dirty="0" smtClean="0"/>
              <a:t>to the </a:t>
            </a:r>
            <a:r>
              <a:rPr lang="en-US" baseline="0" dirty="0" err="1" smtClean="0"/>
              <a:t>cost:benefit</a:t>
            </a:r>
            <a:r>
              <a:rPr lang="en-US" baseline="0" dirty="0" smtClean="0"/>
              <a:t> value of investing in prevention</a:t>
            </a:r>
            <a:r>
              <a:rPr lang="en-US" dirty="0" smtClean="0"/>
              <a:t>….</a:t>
            </a:r>
            <a:endParaRPr lang="en-US" baseline="0" dirty="0" smtClean="0"/>
          </a:p>
          <a:p>
            <a:endParaRPr lang="en-US" baseline="0" dirty="0" smtClean="0"/>
          </a:p>
          <a:p>
            <a:r>
              <a:rPr lang="en-US" baseline="0" dirty="0" smtClean="0"/>
              <a:t>… which is what our states ballast water regulations</a:t>
            </a:r>
            <a:r>
              <a:rPr lang="en-US" dirty="0" smtClean="0"/>
              <a:t> </a:t>
            </a:r>
            <a:r>
              <a:rPr lang="en-US" baseline="0" dirty="0" smtClean="0"/>
              <a:t>and programmatic</a:t>
            </a:r>
            <a:r>
              <a:rPr lang="en-US" dirty="0" smtClean="0"/>
              <a:t> efforts </a:t>
            </a:r>
            <a:r>
              <a:rPr lang="en-US" baseline="0" dirty="0" smtClean="0"/>
              <a:t>are built around</a:t>
            </a:r>
            <a:r>
              <a:rPr lang="en-US" dirty="0" smtClean="0"/>
              <a:t>.</a:t>
            </a: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2816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solidFill>
                  <a:schemeClr val="tx1">
                    <a:lumMod val="85000"/>
                    <a:lumOff val="15000"/>
                  </a:schemeClr>
                </a:solidFill>
              </a:rPr>
              <a:t>ORS 783 prohibits BWD unless it meets specific management criteria. </a:t>
            </a:r>
          </a:p>
          <a:p>
            <a:pPr>
              <a:defRPr/>
            </a:pPr>
            <a:r>
              <a:rPr lang="en-US" dirty="0" smtClean="0">
                <a:solidFill>
                  <a:schemeClr val="tx1">
                    <a:lumMod val="85000"/>
                    <a:lumOff val="15000"/>
                  </a:schemeClr>
                </a:solidFill>
              </a:rPr>
              <a:t>It also establishes EQC responsibility to adopt </a:t>
            </a:r>
            <a:r>
              <a:rPr lang="en-US" dirty="0">
                <a:solidFill>
                  <a:schemeClr val="tx1">
                    <a:lumMod val="85000"/>
                    <a:lumOff val="15000"/>
                  </a:schemeClr>
                </a:solidFill>
              </a:rPr>
              <a:t>rules and procedures that </a:t>
            </a:r>
            <a:r>
              <a:rPr lang="en-US" dirty="0" smtClean="0">
                <a:solidFill>
                  <a:schemeClr val="tx1">
                    <a:lumMod val="85000"/>
                    <a:lumOff val="15000"/>
                  </a:schemeClr>
                </a:solidFill>
              </a:rPr>
              <a:t>“minimize </a:t>
            </a:r>
            <a:r>
              <a:rPr lang="en-US" dirty="0">
                <a:solidFill>
                  <a:schemeClr val="tx1">
                    <a:lumMod val="85000"/>
                    <a:lumOff val="15000"/>
                  </a:schemeClr>
                </a:solidFill>
              </a:rPr>
              <a:t>the risk of introducing </a:t>
            </a:r>
            <a:r>
              <a:rPr lang="en-US" dirty="0" smtClean="0">
                <a:solidFill>
                  <a:schemeClr val="tx1">
                    <a:lumMod val="85000"/>
                    <a:lumOff val="15000"/>
                  </a:schemeClr>
                </a:solidFill>
              </a:rPr>
              <a:t>AIS </a:t>
            </a:r>
            <a:r>
              <a:rPr lang="en-US" dirty="0">
                <a:solidFill>
                  <a:schemeClr val="tx1">
                    <a:lumMod val="85000"/>
                    <a:lumOff val="15000"/>
                  </a:schemeClr>
                </a:solidFill>
              </a:rPr>
              <a:t>into the waters of this state</a:t>
            </a:r>
            <a:r>
              <a:rPr lang="en-US" dirty="0" smtClean="0">
                <a:solidFill>
                  <a:schemeClr val="tx1">
                    <a:lumMod val="85000"/>
                    <a:lumOff val="15000"/>
                  </a:schemeClr>
                </a:solidFill>
              </a:rPr>
              <a:t>”.</a:t>
            </a:r>
            <a:endParaRPr lang="en-US" sz="900" i="1" dirty="0" smtClean="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lumMod val="85000"/>
                    <a:lumOff val="15000"/>
                  </a:schemeClr>
                </a:solidFill>
              </a:rPr>
              <a:t>DEQ’s</a:t>
            </a:r>
            <a:r>
              <a:rPr lang="en-US" dirty="0" smtClean="0">
                <a:solidFill>
                  <a:schemeClr val="tx1">
                    <a:lumMod val="85000"/>
                    <a:lumOff val="15000"/>
                  </a:schemeClr>
                </a:solidFill>
              </a:rPr>
              <a:t> BWP efforts are based on a 1.5 FTE resource: </a:t>
            </a:r>
            <a:r>
              <a:rPr lang="en-US" sz="1200" dirty="0" smtClean="0">
                <a:solidFill>
                  <a:schemeClr val="tx1">
                    <a:lumMod val="85000"/>
                    <a:lumOff val="15000"/>
                  </a:schemeClr>
                </a:solidFill>
              </a:rPr>
              <a:t>supported by a 50/50 cost share between GF allocations and revenue generated from an $88 per vessel arrival fee.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85000"/>
                    <a:lumOff val="15000"/>
                  </a:schemeClr>
                </a:solidFill>
              </a:rPr>
              <a:t>*Our routine program operations include monitoring ship arrivals and screening pre-arrival reporting forms to identify high-risk vessels where we focus our outreach, inspection and compliance verification efforts.</a:t>
            </a:r>
          </a:p>
        </p:txBody>
      </p:sp>
      <p:sp>
        <p:nvSpPr>
          <p:cNvPr id="4" name="Slide Number Placeholder 3"/>
          <p:cNvSpPr>
            <a:spLocks noGrp="1"/>
          </p:cNvSpPr>
          <p:nvPr>
            <p:ph type="sldNum" sz="quarter" idx="10"/>
          </p:nvPr>
        </p:nvSpPr>
        <p:spPr/>
        <p:txBody>
          <a:bodyPr/>
          <a:lstStyle/>
          <a:p>
            <a:fld id="{237899EE-E19A-4592-BE5F-CD2A40665C11}" type="slidenum">
              <a:rPr lang="en-US" smtClean="0"/>
              <a:pPr/>
              <a:t>6</a:t>
            </a:fld>
            <a:endParaRPr lang="en-US"/>
          </a:p>
        </p:txBody>
      </p:sp>
    </p:spTree>
    <p:extLst>
      <p:ext uri="{BB962C8B-B14F-4D97-AF65-F5344CB8AC3E}">
        <p14:creationId xmlns:p14="http://schemas.microsoft.com/office/powerpoint/2010/main" val="261285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t>
            </a:r>
            <a:r>
              <a:rPr lang="en-US" dirty="0" smtClean="0"/>
              <a:t>ommercial vessels discharge over 12 M m3 of ballast water to Oregon ports each year.  Each month, that equates to roughly 400 Olympic sized swimming pools (265 Million gallons) – a vast majority of which is being discharged in a 50 mile stretch of river from Broadway Bridge on the lower Willamette to the Rainier/Longview vicinity on the Columbia.  Although vessels carry BW to OR from ports all around the world, over 90% was originally sourced from ports in China, Japan and Korea.</a:t>
            </a:r>
          </a:p>
          <a:p>
            <a:endParaRPr lang="en-US" dirty="0" smtClean="0"/>
          </a:p>
          <a:p>
            <a:r>
              <a:rPr lang="en-US" dirty="0" smtClean="0"/>
              <a:t>*There </a:t>
            </a:r>
            <a:r>
              <a:rPr lang="en-US" dirty="0"/>
              <a:t>are </a:t>
            </a:r>
            <a:r>
              <a:rPr lang="en-US" dirty="0" smtClean="0"/>
              <a:t>two key </a:t>
            </a:r>
            <a:r>
              <a:rPr lang="en-US" dirty="0"/>
              <a:t>factors to keep in mind when considering </a:t>
            </a:r>
            <a:r>
              <a:rPr lang="en-US" dirty="0" smtClean="0"/>
              <a:t>BW transfer risk for AIS.  First, we generally refer to BWD volume as a surrogate measure for estimate propagule </a:t>
            </a:r>
            <a:r>
              <a:rPr lang="en-US" dirty="0"/>
              <a:t>pressure </a:t>
            </a:r>
            <a:r>
              <a:rPr lang="en-US" dirty="0" smtClean="0"/>
              <a:t>- the number of living </a:t>
            </a:r>
            <a:r>
              <a:rPr lang="en-US" dirty="0"/>
              <a:t>organisms </a:t>
            </a:r>
            <a:r>
              <a:rPr lang="en-US" dirty="0" smtClean="0"/>
              <a:t>being transported and discharged that </a:t>
            </a:r>
            <a:r>
              <a:rPr lang="en-US" dirty="0"/>
              <a:t>could </a:t>
            </a:r>
            <a:r>
              <a:rPr lang="en-US" dirty="0" smtClean="0"/>
              <a:t>seed </a:t>
            </a:r>
            <a:r>
              <a:rPr lang="en-US" dirty="0"/>
              <a:t>and establish a new </a:t>
            </a:r>
            <a:r>
              <a:rPr lang="en-US" dirty="0" smtClean="0"/>
              <a:t>population. The second is ‘environmental match’ or the similarity between the source location and the port environment receiving the discharged ballast.</a:t>
            </a:r>
          </a:p>
          <a:p>
            <a:endParaRPr lang="en-US" dirty="0" smtClean="0"/>
          </a:p>
          <a:p>
            <a:r>
              <a:rPr lang="en-US" dirty="0" smtClean="0"/>
              <a:t>In this regard, it </a:t>
            </a:r>
            <a:r>
              <a:rPr lang="en-US" dirty="0"/>
              <a:t>important to note that compared to the larger west coast ports of </a:t>
            </a:r>
            <a:r>
              <a:rPr lang="en-US" dirty="0" smtClean="0"/>
              <a:t>LA/SF/PS, </a:t>
            </a:r>
            <a:r>
              <a:rPr lang="en-US" dirty="0"/>
              <a:t>Oregon is managing port environments that are predominantly freshwater or low-salinity, not </a:t>
            </a:r>
            <a:r>
              <a:rPr lang="en-US" dirty="0" smtClean="0"/>
              <a:t>marine</a:t>
            </a:r>
            <a:r>
              <a:rPr lang="en-US" dirty="0"/>
              <a:t> </a:t>
            </a:r>
            <a:r>
              <a:rPr lang="en-US" dirty="0" smtClean="0"/>
              <a:t>– (a difference that has important implications when evaluating available BWM strategies)</a:t>
            </a:r>
            <a:endParaRPr lang="en-US" dirty="0"/>
          </a:p>
          <a:p>
            <a:endParaRPr lang="en-US" dirty="0" smtClean="0"/>
          </a:p>
          <a:p>
            <a:r>
              <a:rPr lang="en-US" u="sng" dirty="0" smtClean="0"/>
              <a:t>SEGWAY:  </a:t>
            </a:r>
            <a:r>
              <a:rPr lang="en-US" dirty="0" smtClean="0"/>
              <a:t>Fortunately, this substantial volume of BW discharged to OR each year is not directly transferred from these foreign harbors, but instead – due to our regulations - has undergone risk-reduction management practices……</a:t>
            </a:r>
          </a:p>
          <a:p>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4987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solidFill>
                  <a:schemeClr val="tx1">
                    <a:lumMod val="85000"/>
                    <a:lumOff val="15000"/>
                  </a:schemeClr>
                </a:solidFill>
              </a:rPr>
              <a:t>Currently, vessel operators may discharge ballast </a:t>
            </a:r>
            <a:r>
              <a:rPr lang="en-US" dirty="0">
                <a:solidFill>
                  <a:schemeClr val="tx1">
                    <a:lumMod val="85000"/>
                    <a:lumOff val="15000"/>
                  </a:schemeClr>
                </a:solidFill>
              </a:rPr>
              <a:t>to </a:t>
            </a:r>
            <a:r>
              <a:rPr lang="en-US" dirty="0" smtClean="0">
                <a:solidFill>
                  <a:schemeClr val="tx1">
                    <a:lumMod val="85000"/>
                    <a:lumOff val="15000"/>
                  </a:schemeClr>
                </a:solidFill>
              </a:rPr>
              <a:t>state waters if it meets one of three management options:</a:t>
            </a:r>
          </a:p>
          <a:p>
            <a:pPr lvl="0">
              <a:defRPr/>
            </a:pPr>
            <a:endParaRPr lang="en-US" dirty="0">
              <a:solidFill>
                <a:schemeClr val="tx1">
                  <a:lumMod val="85000"/>
                  <a:lumOff val="15000"/>
                </a:schemeClr>
              </a:solidFill>
            </a:endParaRPr>
          </a:p>
          <a:p>
            <a:pPr lvl="0">
              <a:defRPr/>
            </a:pPr>
            <a:r>
              <a:rPr lang="en-US" dirty="0" smtClean="0">
                <a:solidFill>
                  <a:schemeClr val="tx1">
                    <a:lumMod val="85000"/>
                    <a:lumOff val="15000"/>
                  </a:schemeClr>
                </a:solidFill>
              </a:rPr>
              <a:t>Ballast water exchange is achieved mid-voyage by replacing the water sourced from a coastal or inland port environment with water from the open ocean.  For transoceanic voyages this operation is supposed to occur &gt;200nm from shore, whereas coastwise voyages may conduct their exchange 50 or more nm from shore.</a:t>
            </a:r>
          </a:p>
          <a:p>
            <a:pPr lvl="0">
              <a:defRPr/>
            </a:pPr>
            <a:endParaRPr lang="en-US" dirty="0" smtClean="0">
              <a:solidFill>
                <a:schemeClr val="tx1">
                  <a:lumMod val="85000"/>
                  <a:lumOff val="15000"/>
                </a:schemeClr>
              </a:solidFill>
            </a:endParaRPr>
          </a:p>
          <a:p>
            <a:pPr lvl="0">
              <a:defRPr/>
            </a:pPr>
            <a:r>
              <a:rPr lang="en-US" dirty="0" smtClean="0">
                <a:solidFill>
                  <a:schemeClr val="tx1">
                    <a:lumMod val="85000"/>
                    <a:lumOff val="15000"/>
                  </a:schemeClr>
                </a:solidFill>
              </a:rPr>
              <a:t>The second option is to use shipboard treatment technology </a:t>
            </a:r>
            <a:r>
              <a:rPr lang="en-US" dirty="0">
                <a:solidFill>
                  <a:schemeClr val="tx1">
                    <a:lumMod val="85000"/>
                    <a:lumOff val="15000"/>
                  </a:schemeClr>
                </a:solidFill>
              </a:rPr>
              <a:t>in a manner consistent with standards </a:t>
            </a:r>
            <a:r>
              <a:rPr lang="en-US" dirty="0" smtClean="0">
                <a:solidFill>
                  <a:schemeClr val="tx1">
                    <a:lumMod val="85000"/>
                    <a:lumOff val="15000"/>
                  </a:schemeClr>
                </a:solidFill>
              </a:rPr>
              <a:t>established by the USCG - </a:t>
            </a:r>
            <a:r>
              <a:rPr lang="en-US" dirty="0"/>
              <a:t>language that has been on the books since </a:t>
            </a:r>
            <a:r>
              <a:rPr lang="en-US" dirty="0" smtClean="0"/>
              <a:t>2001 </a:t>
            </a:r>
            <a:r>
              <a:rPr lang="en-US" dirty="0"/>
              <a:t>despite there not having been any federal discharge standards to guide BWTS development until very </a:t>
            </a:r>
            <a:r>
              <a:rPr lang="en-US" dirty="0" smtClean="0"/>
              <a:t>recently.</a:t>
            </a:r>
          </a:p>
          <a:p>
            <a:pPr lvl="0">
              <a:defRPr/>
            </a:pPr>
            <a:endParaRPr lang="en-US" dirty="0"/>
          </a:p>
          <a:p>
            <a:pPr lvl="0">
              <a:defRPr/>
            </a:pPr>
            <a:r>
              <a:rPr lang="en-US" dirty="0" smtClean="0"/>
              <a:t>Lastly, vessel operators  may discharge ballast without conducting exchange or treatment is they meet one of various exemptions</a:t>
            </a:r>
            <a:r>
              <a:rPr lang="en-US" dirty="0"/>
              <a:t> </a:t>
            </a:r>
            <a:r>
              <a:rPr lang="en-US" dirty="0" smtClean="0"/>
              <a:t>that are provided, including for safety reasons or short voyages (e.g. Puget Sound to CR).</a:t>
            </a:r>
          </a:p>
          <a:p>
            <a:pPr lvl="0">
              <a:defRPr/>
            </a:pPr>
            <a:endParaRPr lang="en-US" dirty="0" smtClean="0"/>
          </a:p>
          <a:p>
            <a:pPr>
              <a:defRPr/>
            </a:pPr>
            <a:r>
              <a:rPr lang="en-US" u="sng" dirty="0" smtClean="0"/>
              <a:t>SEGWAY: </a:t>
            </a:r>
            <a:r>
              <a:rPr lang="en-US" dirty="0" smtClean="0"/>
              <a:t>So, ballast exchange has been the primary management strategy that we have relied on for the past 15+ years and – </a:t>
            </a:r>
            <a:r>
              <a:rPr lang="en-US" dirty="0"/>
              <a:t>when combined with adequate compliance verification resources/efforts – </a:t>
            </a:r>
            <a:r>
              <a:rPr lang="en-US" dirty="0" smtClean="0"/>
              <a:t>we are confident that has been a valuable and effective </a:t>
            </a:r>
            <a:r>
              <a:rPr lang="en-US" dirty="0"/>
              <a:t>strategy for protecting </a:t>
            </a:r>
            <a:r>
              <a:rPr lang="en-US" dirty="0" smtClean="0"/>
              <a:t>our ports.</a:t>
            </a:r>
            <a:endParaRPr lang="en-US" dirty="0"/>
          </a:p>
          <a:p>
            <a:pPr lvl="0">
              <a:defRPr/>
            </a:pPr>
            <a:endParaRPr lang="en-US" dirty="0" smtClean="0"/>
          </a:p>
          <a:p>
            <a:pPr lvl="0">
              <a:defRPr/>
            </a:pPr>
            <a:endParaRPr lang="en-US" dirty="0"/>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8877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briefly demonstrate, this picture shows a vial containing the  concentrated zooplankton sample collected from a ship that had entered CR without conducting BWE of its ballast tanks:</a:t>
            </a:r>
          </a:p>
          <a:p>
            <a:pPr marL="171450" indent="-171450">
              <a:buFontTx/>
              <a:buChar char="-"/>
            </a:pPr>
            <a:r>
              <a:rPr lang="en-US" dirty="0" smtClean="0"/>
              <a:t>The small white dots in this vial and accumulated at the bottom show zooplankton from the before sample…..</a:t>
            </a:r>
          </a:p>
          <a:p>
            <a:pPr marL="171450" indent="-171450">
              <a:buFontTx/>
              <a:buChar char="-"/>
            </a:pPr>
            <a:r>
              <a:rPr lang="en-US" dirty="0" smtClean="0"/>
              <a:t>*…and this second vial is the result of the same sampling method collected from the same tank, but after the vessel had transited offshore 50 miles to conduct BWE, and then came back so that it could proceed with their loading operations.</a:t>
            </a:r>
          </a:p>
          <a:p>
            <a:pPr marL="171450" indent="-171450">
              <a:buFontTx/>
              <a:buChar char="-"/>
            </a:pPr>
            <a:r>
              <a:rPr lang="en-US" dirty="0" smtClean="0"/>
              <a:t>Both visually and quantitatively you can see that BWE dramatically decreased the risk that BWD from this tank would introduce a new non-native species to our rivers.</a:t>
            </a:r>
          </a:p>
          <a:p>
            <a:endParaRPr lang="en-US" dirty="0" smtClean="0"/>
          </a:p>
          <a:p>
            <a:r>
              <a:rPr lang="en-US" u="sng" dirty="0" smtClean="0"/>
              <a:t>SEGWAY: </a:t>
            </a:r>
            <a:r>
              <a:rPr lang="en-US" dirty="0" smtClean="0"/>
              <a:t>Despite the efficacy of BWE for preventing AIS transfer to low-salinity ports - it has long been considered to be a stop-gap measure. With the aim to eventually replace BWE with a one-size fits all strategy that would be more protective of marine ports, not just FW ports</a:t>
            </a:r>
            <a:r>
              <a:rPr lang="en-US" dirty="0"/>
              <a:t>.</a:t>
            </a:r>
          </a:p>
        </p:txBody>
      </p:sp>
      <p:sp>
        <p:nvSpPr>
          <p:cNvPr id="4" name="Slide Number Placeholder 3"/>
          <p:cNvSpPr>
            <a:spLocks noGrp="1"/>
          </p:cNvSpPr>
          <p:nvPr>
            <p:ph type="sldNum" sz="quarter" idx="10"/>
          </p:nvPr>
        </p:nvSpPr>
        <p:spPr/>
        <p:txBody>
          <a:bodyPr/>
          <a:lstStyle/>
          <a:p>
            <a:fld id="{237899EE-E19A-4592-BE5F-CD2A40665C1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5501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E06B6-2200-48FD-9B32-BE0D5073011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E06B6-2200-48FD-9B32-BE0D5073011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E06B6-2200-48FD-9B32-BE0D5073011D}"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E06B6-2200-48FD-9B32-BE0D5073011D}"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E06B6-2200-48FD-9B32-BE0D5073011D}"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E06B6-2200-48FD-9B32-BE0D5073011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E06B6-2200-48FD-9B32-BE0D5073011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E06B6-2200-48FD-9B32-BE0D5073011D}" type="datetimeFigureOut">
              <a:rPr lang="en-US" smtClean="0"/>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077200" cy="1447800"/>
          </a:xfrm>
          <a:solidFill>
            <a:srgbClr val="439777"/>
          </a:solidFill>
        </p:spPr>
        <p:txBody>
          <a:bodyPr>
            <a:normAutofit fontScale="90000"/>
          </a:bodyPr>
          <a:lstStyle/>
          <a:p>
            <a:r>
              <a:rPr lang="en-US" sz="3200" b="1" dirty="0">
                <a:solidFill>
                  <a:schemeClr val="bg1">
                    <a:lumMod val="95000"/>
                  </a:schemeClr>
                </a:solidFill>
                <a:latin typeface="Arial" pitchFamily="34" charset="0"/>
                <a:cs typeface="Arial" pitchFamily="34" charset="0"/>
              </a:rPr>
              <a:t>Aquatic Invasive Species </a:t>
            </a:r>
            <a:r>
              <a:rPr lang="en-US" sz="3200" b="1" dirty="0" smtClean="0">
                <a:solidFill>
                  <a:schemeClr val="bg1">
                    <a:lumMod val="95000"/>
                  </a:schemeClr>
                </a:solidFill>
                <a:latin typeface="Arial" pitchFamily="34" charset="0"/>
                <a:cs typeface="Arial" pitchFamily="34" charset="0"/>
              </a:rPr>
              <a:t>Prevention &amp;</a:t>
            </a:r>
            <a:r>
              <a:rPr lang="en-US" sz="3200" b="1" dirty="0">
                <a:solidFill>
                  <a:schemeClr val="bg1">
                    <a:lumMod val="95000"/>
                  </a:schemeClr>
                </a:solidFill>
                <a:latin typeface="Arial" pitchFamily="34" charset="0"/>
                <a:cs typeface="Arial" pitchFamily="34" charset="0"/>
              </a:rPr>
              <a:t/>
            </a:r>
            <a:br>
              <a:rPr lang="en-US" sz="3200" b="1" dirty="0">
                <a:solidFill>
                  <a:schemeClr val="bg1">
                    <a:lumMod val="95000"/>
                  </a:schemeClr>
                </a:solidFill>
                <a:latin typeface="Arial" pitchFamily="34" charset="0"/>
                <a:cs typeface="Arial" pitchFamily="34" charset="0"/>
              </a:rPr>
            </a:br>
            <a:r>
              <a:rPr lang="en-US" sz="3200" b="1" dirty="0">
                <a:solidFill>
                  <a:schemeClr val="bg1">
                    <a:lumMod val="95000"/>
                  </a:schemeClr>
                </a:solidFill>
                <a:latin typeface="Arial" pitchFamily="34" charset="0"/>
                <a:cs typeface="Arial" pitchFamily="34" charset="0"/>
              </a:rPr>
              <a:t>Ballast </a:t>
            </a:r>
            <a:r>
              <a:rPr lang="en-US" sz="3200" b="1" dirty="0" smtClean="0">
                <a:solidFill>
                  <a:schemeClr val="bg1">
                    <a:lumMod val="95000"/>
                  </a:schemeClr>
                </a:solidFill>
                <a:latin typeface="Arial" pitchFamily="34" charset="0"/>
                <a:cs typeface="Arial" pitchFamily="34" charset="0"/>
              </a:rPr>
              <a:t>Water Management</a:t>
            </a:r>
            <a:r>
              <a:rPr lang="en-US" sz="3200" dirty="0" smtClean="0">
                <a:solidFill>
                  <a:schemeClr val="bg1">
                    <a:lumMod val="95000"/>
                  </a:schemeClr>
                </a:solidFill>
                <a:latin typeface="Arial" pitchFamily="34" charset="0"/>
                <a:cs typeface="Arial" pitchFamily="34" charset="0"/>
              </a:rPr>
              <a:t/>
            </a:r>
            <a:br>
              <a:rPr lang="en-US" sz="3200" dirty="0" smtClean="0">
                <a:solidFill>
                  <a:schemeClr val="bg1">
                    <a:lumMod val="95000"/>
                  </a:schemeClr>
                </a:solidFill>
                <a:latin typeface="Arial" pitchFamily="34" charset="0"/>
                <a:cs typeface="Arial" pitchFamily="34" charset="0"/>
              </a:rPr>
            </a:br>
            <a:r>
              <a:rPr lang="en-US" sz="3200" b="1" dirty="0" smtClean="0">
                <a:solidFill>
                  <a:schemeClr val="bg1">
                    <a:lumMod val="95000"/>
                  </a:schemeClr>
                </a:solidFill>
                <a:latin typeface="Arial" pitchFamily="34" charset="0"/>
                <a:cs typeface="Arial" pitchFamily="34" charset="0"/>
              </a:rPr>
              <a:t>Rulemaking</a:t>
            </a:r>
            <a:endParaRPr lang="en-US" sz="3200" b="1" dirty="0">
              <a:solidFill>
                <a:schemeClr val="bg1">
                  <a:lumMod val="95000"/>
                </a:schemeClr>
              </a:solidFill>
              <a:latin typeface="Arial" pitchFamily="34" charset="0"/>
              <a:cs typeface="Arial" pitchFamily="34" charset="0"/>
            </a:endParaRPr>
          </a:p>
        </p:txBody>
      </p:sp>
      <p:sp>
        <p:nvSpPr>
          <p:cNvPr id="3" name="Subtitle 2"/>
          <p:cNvSpPr>
            <a:spLocks noGrp="1"/>
          </p:cNvSpPr>
          <p:nvPr>
            <p:ph type="subTitle" idx="1"/>
          </p:nvPr>
        </p:nvSpPr>
        <p:spPr>
          <a:xfrm>
            <a:off x="4953000" y="4495800"/>
            <a:ext cx="3810000" cy="1066216"/>
          </a:xfrm>
        </p:spPr>
        <p:txBody>
          <a:bodyPr>
            <a:normAutofit/>
          </a:bodyPr>
          <a:lstStyle/>
          <a:p>
            <a:pPr algn="l"/>
            <a:r>
              <a:rPr lang="en-US" sz="1800" i="1" dirty="0" smtClean="0">
                <a:latin typeface="Arial" pitchFamily="34" charset="0"/>
                <a:cs typeface="Arial" pitchFamily="34" charset="0"/>
              </a:rPr>
              <a:t>Environmental Quality Commission</a:t>
            </a:r>
          </a:p>
          <a:p>
            <a:pPr algn="l">
              <a:lnSpc>
                <a:spcPct val="110000"/>
              </a:lnSpc>
              <a:spcBef>
                <a:spcPts val="0"/>
              </a:spcBef>
            </a:pPr>
            <a:r>
              <a:rPr lang="en-US" sz="1800" i="1" dirty="0" smtClean="0">
                <a:latin typeface="Arial" pitchFamily="34" charset="0"/>
                <a:cs typeface="Arial" pitchFamily="34" charset="0"/>
              </a:rPr>
              <a:t>January 2017</a:t>
            </a:r>
          </a:p>
          <a:p>
            <a:pPr algn="l">
              <a:lnSpc>
                <a:spcPct val="110000"/>
              </a:lnSpc>
              <a:spcBef>
                <a:spcPts val="0"/>
              </a:spcBef>
            </a:pPr>
            <a:r>
              <a:rPr lang="en-US" sz="1800" i="1" dirty="0" smtClean="0">
                <a:latin typeface="Arial" pitchFamily="34" charset="0"/>
                <a:cs typeface="Arial" pitchFamily="34" charset="0"/>
              </a:rPr>
              <a:t>Hillsboro,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r>
              <a:rPr lang="en-US" sz="1400" dirty="0" smtClean="0">
                <a:latin typeface="Arial" pitchFamily="34" charset="0"/>
                <a:cs typeface="Arial" pitchFamily="34" charset="0"/>
              </a:rPr>
              <a:t>    Rian vanden Hooff   Oregon Department of Environmental Quality</a:t>
            </a:r>
            <a:endParaRPr lang="en-US" sz="14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Picture 6"/>
          <p:cNvPicPr>
            <a:picLocks noChangeAspect="1"/>
          </p:cNvPicPr>
          <p:nvPr/>
        </p:nvPicPr>
        <p:blipFill>
          <a:blip r:embed="rId4"/>
          <a:stretch>
            <a:fillRect/>
          </a:stretch>
        </p:blipFill>
        <p:spPr>
          <a:xfrm>
            <a:off x="533400" y="2337383"/>
            <a:ext cx="4315963" cy="3149017"/>
          </a:xfrm>
          <a:prstGeom prst="rect">
            <a:avLst/>
          </a:prstGeom>
        </p:spPr>
      </p:pic>
      <p:pic>
        <p:nvPicPr>
          <p:cNvPr id="6" name="Picture 5"/>
          <p:cNvPicPr>
            <a:picLocks noChangeAspect="1"/>
          </p:cNvPicPr>
          <p:nvPr/>
        </p:nvPicPr>
        <p:blipFill>
          <a:blip r:embed="rId5"/>
          <a:stretch>
            <a:fillRect/>
          </a:stretch>
        </p:blipFill>
        <p:spPr>
          <a:xfrm>
            <a:off x="2895600" y="5080583"/>
            <a:ext cx="1459145" cy="1092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cxnSp>
        <p:nvCxnSpPr>
          <p:cNvPr id="9" name="Straight Arrow Connector 8"/>
          <p:cNvCxnSpPr/>
          <p:nvPr/>
        </p:nvCxnSpPr>
        <p:spPr>
          <a:xfrm>
            <a:off x="381000" y="5638800"/>
            <a:ext cx="8534400" cy="0"/>
          </a:xfrm>
          <a:prstGeom prst="straightConnector1">
            <a:avLst/>
          </a:prstGeom>
          <a:ln w="571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72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5867400"/>
            <a:ext cx="762000" cy="400110"/>
          </a:xfrm>
          <a:prstGeom prst="rect">
            <a:avLst/>
          </a:prstGeom>
          <a:noFill/>
        </p:spPr>
        <p:txBody>
          <a:bodyPr wrap="square" rtlCol="0">
            <a:spAutoFit/>
          </a:bodyPr>
          <a:lstStyle/>
          <a:p>
            <a:pPr fontAlgn="auto">
              <a:spcBef>
                <a:spcPts val="0"/>
              </a:spcBef>
              <a:spcAft>
                <a:spcPts val="0"/>
              </a:spcAft>
            </a:pPr>
            <a:r>
              <a:rPr lang="en-US" sz="2000" b="1" dirty="0" smtClean="0">
                <a:solidFill>
                  <a:schemeClr val="tx1">
                    <a:lumMod val="75000"/>
                    <a:lumOff val="25000"/>
                  </a:schemeClr>
                </a:solidFill>
                <a:latin typeface="Calibri"/>
              </a:rPr>
              <a:t>1990</a:t>
            </a:r>
            <a:endParaRPr lang="en-US" sz="2000" b="1" dirty="0">
              <a:solidFill>
                <a:schemeClr val="tx1">
                  <a:lumMod val="75000"/>
                  <a:lumOff val="25000"/>
                </a:schemeClr>
              </a:solidFill>
              <a:latin typeface="Calibri"/>
            </a:endParaRPr>
          </a:p>
        </p:txBody>
      </p:sp>
      <p:cxnSp>
        <p:nvCxnSpPr>
          <p:cNvPr id="13" name="Straight Connector 12"/>
          <p:cNvCxnSpPr/>
          <p:nvPr/>
        </p:nvCxnSpPr>
        <p:spPr>
          <a:xfrm rot="5400000">
            <a:off x="67056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200" y="5867400"/>
            <a:ext cx="762000" cy="400110"/>
          </a:xfrm>
          <a:prstGeom prst="rect">
            <a:avLst/>
          </a:prstGeom>
          <a:noFill/>
        </p:spPr>
        <p:txBody>
          <a:bodyPr wrap="square" rtlCol="0">
            <a:spAutoFit/>
          </a:bodyPr>
          <a:lstStyle/>
          <a:p>
            <a:pPr fontAlgn="auto">
              <a:spcBef>
                <a:spcPts val="0"/>
              </a:spcBef>
              <a:spcAft>
                <a:spcPts val="0"/>
              </a:spcAft>
            </a:pPr>
            <a:r>
              <a:rPr lang="en-US" sz="2000" b="1" dirty="0" smtClean="0">
                <a:solidFill>
                  <a:schemeClr val="tx1">
                    <a:lumMod val="75000"/>
                    <a:lumOff val="25000"/>
                  </a:schemeClr>
                </a:solidFill>
                <a:latin typeface="Calibri"/>
              </a:rPr>
              <a:t>2010</a:t>
            </a:r>
            <a:endParaRPr lang="en-US" sz="2000" b="1" dirty="0">
              <a:solidFill>
                <a:schemeClr val="tx1">
                  <a:lumMod val="75000"/>
                  <a:lumOff val="25000"/>
                </a:schemeClr>
              </a:solidFill>
              <a:latin typeface="Calibri"/>
            </a:endParaRPr>
          </a:p>
        </p:txBody>
      </p:sp>
      <p:cxnSp>
        <p:nvCxnSpPr>
          <p:cNvPr id="15" name="Straight Connector 14"/>
          <p:cNvCxnSpPr/>
          <p:nvPr/>
        </p:nvCxnSpPr>
        <p:spPr>
          <a:xfrm rot="5400000">
            <a:off x="2209800" y="5650468"/>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0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7600" y="5867400"/>
            <a:ext cx="762000" cy="400110"/>
          </a:xfrm>
          <a:prstGeom prst="rect">
            <a:avLst/>
          </a:prstGeom>
          <a:noFill/>
        </p:spPr>
        <p:txBody>
          <a:bodyPr wrap="square" rtlCol="0">
            <a:spAutoFit/>
          </a:bodyPr>
          <a:lstStyle/>
          <a:p>
            <a:pPr fontAlgn="auto">
              <a:spcBef>
                <a:spcPts val="0"/>
              </a:spcBef>
              <a:spcAft>
                <a:spcPts val="0"/>
              </a:spcAft>
            </a:pPr>
            <a:r>
              <a:rPr lang="en-US" sz="2000" b="1" dirty="0" smtClean="0">
                <a:solidFill>
                  <a:schemeClr val="tx1">
                    <a:lumMod val="75000"/>
                    <a:lumOff val="25000"/>
                  </a:schemeClr>
                </a:solidFill>
                <a:latin typeface="Calibri"/>
              </a:rPr>
              <a:t>2000</a:t>
            </a:r>
            <a:endParaRPr lang="en-US" sz="2000" b="1" dirty="0">
              <a:solidFill>
                <a:schemeClr val="tx1">
                  <a:lumMod val="75000"/>
                  <a:lumOff val="25000"/>
                </a:schemeClr>
              </a:solidFill>
              <a:latin typeface="Calibri"/>
            </a:endParaRPr>
          </a:p>
        </p:txBody>
      </p:sp>
      <p:sp>
        <p:nvSpPr>
          <p:cNvPr id="18" name="TextBox 17"/>
          <p:cNvSpPr txBox="1"/>
          <p:nvPr/>
        </p:nvSpPr>
        <p:spPr>
          <a:xfrm>
            <a:off x="228600" y="3581400"/>
            <a:ext cx="1214229" cy="1754326"/>
          </a:xfrm>
          <a:prstGeom prst="rect">
            <a:avLst/>
          </a:prstGeom>
          <a:noFill/>
        </p:spPr>
        <p:txBody>
          <a:bodyPr wrap="square" rtlCol="0">
            <a:spAutoFit/>
          </a:bodyPr>
          <a:lstStyle/>
          <a:p>
            <a:pPr algn="ctr" fontAlgn="auto">
              <a:spcBef>
                <a:spcPts val="0"/>
              </a:spcBef>
              <a:spcAft>
                <a:spcPts val="0"/>
              </a:spcAft>
            </a:pPr>
            <a:r>
              <a:rPr lang="en-US" b="1" i="1" dirty="0" smtClean="0">
                <a:solidFill>
                  <a:schemeClr val="tx1">
                    <a:lumMod val="75000"/>
                    <a:lumOff val="25000"/>
                  </a:schemeClr>
                </a:solidFill>
                <a:latin typeface="Calibri"/>
              </a:rPr>
              <a:t>National Aquatic Nuisance Control &amp; Prevention Act (1990)</a:t>
            </a:r>
            <a:endParaRPr lang="en-US" b="1" i="1" dirty="0">
              <a:solidFill>
                <a:schemeClr val="tx1">
                  <a:lumMod val="75000"/>
                  <a:lumOff val="25000"/>
                </a:schemeClr>
              </a:solidFill>
              <a:latin typeface="Calibri"/>
            </a:endParaRPr>
          </a:p>
        </p:txBody>
      </p:sp>
      <p:sp>
        <p:nvSpPr>
          <p:cNvPr id="20" name="TextBox 19"/>
          <p:cNvSpPr txBox="1"/>
          <p:nvPr/>
        </p:nvSpPr>
        <p:spPr>
          <a:xfrm>
            <a:off x="3352800" y="4267200"/>
            <a:ext cx="1676400" cy="923330"/>
          </a:xfrm>
          <a:prstGeom prst="rect">
            <a:avLst/>
          </a:prstGeom>
          <a:noFill/>
        </p:spPr>
        <p:txBody>
          <a:bodyPr wrap="square" rtlCol="0">
            <a:spAutoFit/>
          </a:bodyPr>
          <a:lstStyle/>
          <a:p>
            <a:pPr algn="ctr" fontAlgn="auto">
              <a:spcBef>
                <a:spcPts val="0"/>
              </a:spcBef>
              <a:spcAft>
                <a:spcPts val="0"/>
              </a:spcAft>
            </a:pPr>
            <a:r>
              <a:rPr lang="en-US" b="1" i="1" dirty="0" smtClean="0">
                <a:solidFill>
                  <a:schemeClr val="tx1">
                    <a:lumMod val="75000"/>
                    <a:lumOff val="25000"/>
                  </a:schemeClr>
                </a:solidFill>
                <a:latin typeface="Calibri"/>
              </a:rPr>
              <a:t>State Programs Established </a:t>
            </a:r>
            <a:r>
              <a:rPr lang="en-US" i="1" dirty="0" smtClean="0">
                <a:solidFill>
                  <a:schemeClr val="tx1">
                    <a:lumMod val="75000"/>
                    <a:lumOff val="25000"/>
                  </a:schemeClr>
                </a:solidFill>
                <a:latin typeface="Calibri"/>
              </a:rPr>
              <a:t>(CA/OR/WA ) </a:t>
            </a:r>
            <a:endParaRPr lang="en-US" i="1" dirty="0">
              <a:solidFill>
                <a:schemeClr val="tx1">
                  <a:lumMod val="75000"/>
                  <a:lumOff val="25000"/>
                </a:schemeClr>
              </a:solidFill>
              <a:latin typeface="Calibri"/>
            </a:endParaRPr>
          </a:p>
        </p:txBody>
      </p:sp>
      <p:sp>
        <p:nvSpPr>
          <p:cNvPr id="21" name="Right Brace 20"/>
          <p:cNvSpPr/>
          <p:nvPr/>
        </p:nvSpPr>
        <p:spPr>
          <a:xfrm rot="16200000">
            <a:off x="4114801" y="4953001"/>
            <a:ext cx="304798" cy="762000"/>
          </a:xfrm>
          <a:prstGeom prst="righ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schemeClr val="tx1">
                  <a:lumMod val="75000"/>
                  <a:lumOff val="25000"/>
                </a:schemeClr>
              </a:solidFill>
            </a:endParaRPr>
          </a:p>
        </p:txBody>
      </p:sp>
      <p:sp>
        <p:nvSpPr>
          <p:cNvPr id="23" name="TextBox 22"/>
          <p:cNvSpPr txBox="1"/>
          <p:nvPr/>
        </p:nvSpPr>
        <p:spPr>
          <a:xfrm>
            <a:off x="7239000" y="3530025"/>
            <a:ext cx="1066800" cy="584775"/>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EPA 2013 VGP</a:t>
            </a:r>
            <a:endParaRPr lang="en-US" sz="1600" b="1" i="1" dirty="0">
              <a:solidFill>
                <a:schemeClr val="tx1">
                  <a:lumMod val="75000"/>
                  <a:lumOff val="25000"/>
                </a:schemeClr>
              </a:solidFill>
              <a:latin typeface="Calibri"/>
            </a:endParaRPr>
          </a:p>
        </p:txBody>
      </p:sp>
      <p:cxnSp>
        <p:nvCxnSpPr>
          <p:cNvPr id="24" name="Straight Arrow Connector 23"/>
          <p:cNvCxnSpPr/>
          <p:nvPr/>
        </p:nvCxnSpPr>
        <p:spPr>
          <a:xfrm>
            <a:off x="7086600" y="3810000"/>
            <a:ext cx="228598" cy="1524000"/>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12565" y="3251491"/>
            <a:ext cx="1447800" cy="584775"/>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USCG 2012 Rule</a:t>
            </a:r>
            <a:endParaRPr lang="en-US" sz="1600" b="1" i="1" dirty="0">
              <a:solidFill>
                <a:schemeClr val="tx1">
                  <a:lumMod val="75000"/>
                  <a:lumOff val="25000"/>
                </a:schemeClr>
              </a:solidFill>
              <a:latin typeface="Calibri"/>
            </a:endParaRPr>
          </a:p>
        </p:txBody>
      </p:sp>
      <p:sp>
        <p:nvSpPr>
          <p:cNvPr id="26" name="TextBox 25"/>
          <p:cNvSpPr txBox="1"/>
          <p:nvPr/>
        </p:nvSpPr>
        <p:spPr>
          <a:xfrm>
            <a:off x="4953000" y="4486870"/>
            <a:ext cx="1295399" cy="830997"/>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IMO</a:t>
            </a:r>
          </a:p>
          <a:p>
            <a:pPr algn="ctr" fontAlgn="auto">
              <a:spcBef>
                <a:spcPts val="0"/>
              </a:spcBef>
              <a:spcAft>
                <a:spcPts val="0"/>
              </a:spcAft>
            </a:pPr>
            <a:r>
              <a:rPr lang="en-US" sz="1600" b="1" i="1" dirty="0" smtClean="0">
                <a:solidFill>
                  <a:schemeClr val="tx1">
                    <a:lumMod val="75000"/>
                    <a:lumOff val="25000"/>
                  </a:schemeClr>
                </a:solidFill>
                <a:latin typeface="Calibri"/>
              </a:rPr>
              <a:t>2004 BWM Convention </a:t>
            </a:r>
            <a:endParaRPr lang="en-US" sz="1600" b="1" i="1" dirty="0">
              <a:solidFill>
                <a:schemeClr val="tx1">
                  <a:lumMod val="75000"/>
                  <a:lumOff val="25000"/>
                </a:schemeClr>
              </a:solidFill>
              <a:latin typeface="Calibri"/>
            </a:endParaRPr>
          </a:p>
        </p:txBody>
      </p:sp>
      <p:sp>
        <p:nvSpPr>
          <p:cNvPr id="27" name="TextBox 26"/>
          <p:cNvSpPr txBox="1"/>
          <p:nvPr/>
        </p:nvSpPr>
        <p:spPr>
          <a:xfrm>
            <a:off x="5638800" y="3893403"/>
            <a:ext cx="1524000" cy="830997"/>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CA Marine Protection Act 2006</a:t>
            </a:r>
            <a:endParaRPr lang="en-US" sz="1600" b="1" i="1" dirty="0">
              <a:solidFill>
                <a:schemeClr val="tx1">
                  <a:lumMod val="75000"/>
                  <a:lumOff val="25000"/>
                </a:schemeClr>
              </a:solidFill>
              <a:latin typeface="Calibri"/>
            </a:endParaRPr>
          </a:p>
        </p:txBody>
      </p:sp>
      <p:cxnSp>
        <p:nvCxnSpPr>
          <p:cNvPr id="28" name="Straight Connector 27"/>
          <p:cNvCxnSpPr/>
          <p:nvPr/>
        </p:nvCxnSpPr>
        <p:spPr>
          <a:xfrm rot="5400000">
            <a:off x="54102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2"/>
          </p:cNvCxnSpPr>
          <p:nvPr/>
        </p:nvCxnSpPr>
        <p:spPr>
          <a:xfrm flipH="1">
            <a:off x="6165341" y="4724400"/>
            <a:ext cx="235459" cy="593467"/>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029200" y="3200400"/>
            <a:ext cx="4000500" cy="2209800"/>
          </a:xfrm>
          <a:prstGeom prst="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31" name="Straight Connector 30"/>
          <p:cNvCxnSpPr/>
          <p:nvPr/>
        </p:nvCxnSpPr>
        <p:spPr>
          <a:xfrm rot="5400000">
            <a:off x="8153400" y="5638800"/>
            <a:ext cx="4572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89010" y="4057471"/>
            <a:ext cx="1235190" cy="1200329"/>
          </a:xfrm>
          <a:prstGeom prst="rect">
            <a:avLst/>
          </a:prstGeom>
          <a:noFill/>
        </p:spPr>
        <p:txBody>
          <a:bodyPr wrap="square" rtlCol="0">
            <a:spAutoFit/>
          </a:bodyPr>
          <a:lstStyle/>
          <a:p>
            <a:pPr algn="ctr" fontAlgn="auto">
              <a:spcBef>
                <a:spcPts val="0"/>
              </a:spcBef>
              <a:spcAft>
                <a:spcPts val="0"/>
              </a:spcAft>
            </a:pPr>
            <a:r>
              <a:rPr lang="en-US" b="1" i="1" dirty="0" smtClean="0">
                <a:solidFill>
                  <a:schemeClr val="tx1">
                    <a:lumMod val="75000"/>
                    <a:lumOff val="25000"/>
                  </a:schemeClr>
                </a:solidFill>
                <a:latin typeface="Calibri"/>
              </a:rPr>
              <a:t>National Invasive Species Act (1996)</a:t>
            </a:r>
            <a:endParaRPr lang="en-US" b="1" i="1" dirty="0">
              <a:solidFill>
                <a:schemeClr val="tx1">
                  <a:lumMod val="75000"/>
                  <a:lumOff val="25000"/>
                </a:schemeClr>
              </a:solidFill>
              <a:latin typeface="Calibri"/>
            </a:endParaRPr>
          </a:p>
        </p:txBody>
      </p:sp>
      <p:sp>
        <p:nvSpPr>
          <p:cNvPr id="35" name="TextBox 34"/>
          <p:cNvSpPr txBox="1"/>
          <p:nvPr/>
        </p:nvSpPr>
        <p:spPr>
          <a:xfrm>
            <a:off x="7467600" y="4274403"/>
            <a:ext cx="1638300" cy="830997"/>
          </a:xfrm>
          <a:prstGeom prst="rect">
            <a:avLst/>
          </a:prstGeom>
          <a:noFill/>
        </p:spPr>
        <p:txBody>
          <a:bodyPr wrap="square" rtlCol="0">
            <a:spAutoFit/>
          </a:bodyPr>
          <a:lstStyle/>
          <a:p>
            <a:pPr algn="ctr" fontAlgn="auto">
              <a:spcBef>
                <a:spcPts val="0"/>
              </a:spcBef>
              <a:spcAft>
                <a:spcPts val="0"/>
              </a:spcAft>
            </a:pPr>
            <a:r>
              <a:rPr lang="en-US" sz="1600" b="1" i="1" dirty="0" smtClean="0">
                <a:solidFill>
                  <a:schemeClr val="tx1">
                    <a:lumMod val="75000"/>
                    <a:lumOff val="25000"/>
                  </a:schemeClr>
                </a:solidFill>
                <a:latin typeface="Calibri"/>
              </a:rPr>
              <a:t>IMO Convention Implementation</a:t>
            </a:r>
          </a:p>
          <a:p>
            <a:pPr algn="ctr" fontAlgn="auto">
              <a:spcBef>
                <a:spcPts val="0"/>
              </a:spcBef>
              <a:spcAft>
                <a:spcPts val="0"/>
              </a:spcAft>
            </a:pPr>
            <a:r>
              <a:rPr lang="en-US" sz="1600" b="1" i="1" dirty="0" smtClean="0">
                <a:solidFill>
                  <a:schemeClr val="tx1">
                    <a:lumMod val="75000"/>
                    <a:lumOff val="25000"/>
                  </a:schemeClr>
                </a:solidFill>
                <a:latin typeface="Calibri"/>
              </a:rPr>
              <a:t>2017</a:t>
            </a:r>
            <a:endParaRPr lang="en-US" sz="1600" b="1" i="1" dirty="0">
              <a:solidFill>
                <a:schemeClr val="tx1">
                  <a:lumMod val="75000"/>
                  <a:lumOff val="25000"/>
                </a:schemeClr>
              </a:solidFill>
              <a:latin typeface="Calibri"/>
            </a:endParaRPr>
          </a:p>
        </p:txBody>
      </p:sp>
      <p:cxnSp>
        <p:nvCxnSpPr>
          <p:cNvPr id="41" name="Straight Arrow Connector 40"/>
          <p:cNvCxnSpPr/>
          <p:nvPr/>
        </p:nvCxnSpPr>
        <p:spPr>
          <a:xfrm>
            <a:off x="8543544" y="4930897"/>
            <a:ext cx="152401" cy="429399"/>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533400" y="2286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Ballast Regulatory Landscape</a:t>
            </a:r>
            <a:endParaRPr lang="en-US" sz="3200" dirty="0">
              <a:solidFill>
                <a:schemeClr val="bg1"/>
              </a:solidFill>
              <a:latin typeface="Arial" pitchFamily="34" charset="0"/>
              <a:cs typeface="Arial" pitchFamily="34" charset="0"/>
            </a:endParaRPr>
          </a:p>
        </p:txBody>
      </p:sp>
      <p:grpSp>
        <p:nvGrpSpPr>
          <p:cNvPr id="2" name="Group 1"/>
          <p:cNvGrpSpPr/>
          <p:nvPr/>
        </p:nvGrpSpPr>
        <p:grpSpPr>
          <a:xfrm>
            <a:off x="685800" y="1371600"/>
            <a:ext cx="7772400" cy="1600200"/>
            <a:chOff x="685800" y="1371600"/>
            <a:chExt cx="7772400" cy="1600200"/>
          </a:xfrm>
        </p:grpSpPr>
        <p:sp>
          <p:nvSpPr>
            <p:cNvPr id="43" name="Text Placeholder 5"/>
            <p:cNvSpPr txBox="1">
              <a:spLocks/>
            </p:cNvSpPr>
            <p:nvPr/>
          </p:nvSpPr>
          <p:spPr>
            <a:xfrm>
              <a:off x="762000" y="1676400"/>
              <a:ext cx="2057400" cy="91440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vert="horz" lIns="91425" tIns="91440" rIns="91425" bIns="45713" rtlCol="0" anchor="ctr">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algn="ctr">
                <a:defRPr/>
              </a:pPr>
              <a:endParaRPr lang="en-US" sz="1600" b="1" i="1" u="sng" dirty="0" smtClean="0">
                <a:solidFill>
                  <a:prstClr val="black">
                    <a:lumMod val="85000"/>
                    <a:lumOff val="15000"/>
                  </a:prstClr>
                </a:solidFill>
                <a:cs typeface="Arial" pitchFamily="34" charset="0"/>
              </a:endParaRPr>
            </a:p>
            <a:p>
              <a:pPr algn="ctr">
                <a:defRPr/>
              </a:pPr>
              <a:r>
                <a:rPr lang="en-US" b="1" i="1" u="sng" dirty="0" smtClean="0">
                  <a:solidFill>
                    <a:prstClr val="black">
                      <a:lumMod val="85000"/>
                      <a:lumOff val="15000"/>
                    </a:prstClr>
                  </a:solidFill>
                  <a:cs typeface="Arial" pitchFamily="34" charset="0"/>
                </a:rPr>
                <a:t>Oceanic Ballast Water Exchange (BWE)</a:t>
              </a:r>
            </a:p>
            <a:p>
              <a:pPr algn="ctr"/>
              <a:endParaRPr lang="en-US" dirty="0">
                <a:solidFill>
                  <a:prstClr val="black">
                    <a:lumMod val="85000"/>
                    <a:lumOff val="15000"/>
                  </a:prstClr>
                </a:solidFill>
                <a:cs typeface="Arial" pitchFamily="34" charset="0"/>
              </a:endParaRPr>
            </a:p>
          </p:txBody>
        </p:sp>
        <p:sp>
          <p:nvSpPr>
            <p:cNvPr id="44" name="Text Placeholder 5"/>
            <p:cNvSpPr txBox="1">
              <a:spLocks/>
            </p:cNvSpPr>
            <p:nvPr/>
          </p:nvSpPr>
          <p:spPr>
            <a:xfrm>
              <a:off x="5486400" y="1676400"/>
              <a:ext cx="2895600" cy="91440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vert="horz" lIns="91425" tIns="91440" rIns="91425" bIns="45713" rtlCol="0" anchor="ctr">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algn="ctr">
                <a:defRPr/>
              </a:pPr>
              <a:endParaRPr lang="en-US" b="1" i="1" u="sng" dirty="0" smtClean="0">
                <a:solidFill>
                  <a:prstClr val="black">
                    <a:lumMod val="85000"/>
                    <a:lumOff val="15000"/>
                  </a:prstClr>
                </a:solidFill>
                <a:cs typeface="Arial" pitchFamily="34" charset="0"/>
              </a:endParaRPr>
            </a:p>
            <a:p>
              <a:pPr algn="ctr">
                <a:defRPr/>
              </a:pPr>
              <a:r>
                <a:rPr lang="en-US" b="1" i="1" u="sng" dirty="0" smtClean="0">
                  <a:solidFill>
                    <a:prstClr val="black">
                      <a:lumMod val="85000"/>
                      <a:lumOff val="15000"/>
                    </a:prstClr>
                  </a:solidFill>
                  <a:cs typeface="Arial" pitchFamily="34" charset="0"/>
                </a:rPr>
                <a:t>Numeric discharge standards and ballast water treatment (BWT) </a:t>
              </a:r>
            </a:p>
            <a:p>
              <a:pPr algn="ctr"/>
              <a:endParaRPr lang="en-US" dirty="0">
                <a:solidFill>
                  <a:prstClr val="black">
                    <a:lumMod val="85000"/>
                    <a:lumOff val="15000"/>
                  </a:prstClr>
                </a:solidFill>
                <a:cs typeface="Arial" pitchFamily="34" charset="0"/>
              </a:endParaRPr>
            </a:p>
          </p:txBody>
        </p:sp>
        <p:sp>
          <p:nvSpPr>
            <p:cNvPr id="45" name="Right Arrow 44"/>
            <p:cNvSpPr/>
            <p:nvPr/>
          </p:nvSpPr>
          <p:spPr>
            <a:xfrm>
              <a:off x="3048000" y="1524000"/>
              <a:ext cx="2286000" cy="1219200"/>
            </a:xfrm>
            <a:prstGeom prst="rightArrow">
              <a:avLst/>
            </a:prstGeom>
            <a:solidFill>
              <a:srgbClr val="FFFFCC"/>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3216390" y="1828800"/>
              <a:ext cx="1736610" cy="646331"/>
            </a:xfrm>
            <a:prstGeom prst="rect">
              <a:avLst/>
            </a:prstGeom>
            <a:noFill/>
          </p:spPr>
          <p:txBody>
            <a:bodyPr wrap="square" rtlCol="0">
              <a:spAutoFit/>
            </a:bodyPr>
            <a:lstStyle/>
            <a:p>
              <a:r>
                <a:rPr lang="en-US" dirty="0" smtClean="0"/>
                <a:t>Management Shift Underway</a:t>
              </a:r>
              <a:endParaRPr lang="en-US" dirty="0"/>
            </a:p>
          </p:txBody>
        </p:sp>
        <p:sp>
          <p:nvSpPr>
            <p:cNvPr id="49" name="Rectangle 48"/>
            <p:cNvSpPr/>
            <p:nvPr/>
          </p:nvSpPr>
          <p:spPr>
            <a:xfrm>
              <a:off x="685800" y="1371600"/>
              <a:ext cx="7772400" cy="16002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p:cNvCxnSpPr/>
          <p:nvPr/>
        </p:nvCxnSpPr>
        <p:spPr>
          <a:xfrm>
            <a:off x="7486651" y="4057471"/>
            <a:ext cx="21929" cy="1267599"/>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300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Paradigm Shift: Discharge Standards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pSp>
        <p:nvGrpSpPr>
          <p:cNvPr id="4" name="Group 3"/>
          <p:cNvGrpSpPr/>
          <p:nvPr/>
        </p:nvGrpSpPr>
        <p:grpSpPr>
          <a:xfrm>
            <a:off x="1143000" y="1524000"/>
            <a:ext cx="3733800" cy="4343400"/>
            <a:chOff x="457200" y="1676400"/>
            <a:chExt cx="3200401" cy="4191000"/>
          </a:xfrm>
        </p:grpSpPr>
        <p:pic>
          <p:nvPicPr>
            <p:cNvPr id="8" name="Picture 7"/>
            <p:cNvPicPr>
              <a:picLocks noChangeAspect="1" noChangeArrowheads="1"/>
            </p:cNvPicPr>
            <p:nvPr/>
          </p:nvPicPr>
          <p:blipFill rotWithShape="1">
            <a:blip r:embed="rId4" cstate="print"/>
            <a:srcRect r="48790"/>
            <a:stretch/>
          </p:blipFill>
          <p:spPr bwMode="auto">
            <a:xfrm>
              <a:off x="533401" y="1704975"/>
              <a:ext cx="3124200" cy="4162425"/>
            </a:xfrm>
            <a:prstGeom prst="rect">
              <a:avLst/>
            </a:prstGeom>
            <a:noFill/>
            <a:ln w="9525">
              <a:noFill/>
              <a:miter lim="800000"/>
              <a:headEnd/>
              <a:tailEnd/>
            </a:ln>
            <a:effectLst/>
          </p:spPr>
        </p:pic>
        <p:sp>
          <p:nvSpPr>
            <p:cNvPr id="9" name="Rectangle 8"/>
            <p:cNvSpPr/>
            <p:nvPr/>
          </p:nvSpPr>
          <p:spPr>
            <a:xfrm>
              <a:off x="457200" y="1676400"/>
              <a:ext cx="3200401" cy="403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sp>
        <p:nvSpPr>
          <p:cNvPr id="13" name="TextBox 38"/>
          <p:cNvSpPr txBox="1">
            <a:spLocks noChangeArrowheads="1"/>
          </p:cNvSpPr>
          <p:nvPr/>
        </p:nvSpPr>
        <p:spPr bwMode="auto">
          <a:xfrm>
            <a:off x="1231902" y="6043136"/>
            <a:ext cx="6761222" cy="52322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400" b="1" i="1" dirty="0" smtClean="0">
                <a:solidFill>
                  <a:schemeClr val="tx1">
                    <a:lumMod val="85000"/>
                    <a:lumOff val="15000"/>
                  </a:schemeClr>
                </a:solidFill>
                <a:latin typeface="Arial" pitchFamily="34" charset="0"/>
              </a:rPr>
              <a:t>Effective 2014 for new build vessels;</a:t>
            </a:r>
          </a:p>
          <a:p>
            <a:pPr algn="ctr" eaLnBrk="0" fontAlgn="base" hangingPunct="0">
              <a:spcBef>
                <a:spcPct val="0"/>
              </a:spcBef>
              <a:spcAft>
                <a:spcPct val="0"/>
              </a:spcAft>
            </a:pPr>
            <a:r>
              <a:rPr lang="en-US" sz="1400" b="1" i="1" dirty="0" smtClean="0">
                <a:solidFill>
                  <a:schemeClr val="tx1">
                    <a:lumMod val="85000"/>
                    <a:lumOff val="15000"/>
                  </a:schemeClr>
                </a:solidFill>
                <a:latin typeface="Arial" pitchFamily="34" charset="0"/>
              </a:rPr>
              <a:t>Effective January 2016 for existing </a:t>
            </a:r>
            <a:r>
              <a:rPr lang="en-US" sz="1400" b="1" i="1" dirty="0">
                <a:solidFill>
                  <a:schemeClr val="tx1">
                    <a:lumMod val="85000"/>
                    <a:lumOff val="15000"/>
                  </a:schemeClr>
                </a:solidFill>
                <a:latin typeface="Arial" pitchFamily="34" charset="0"/>
              </a:rPr>
              <a:t>vessels (following 1</a:t>
            </a:r>
            <a:r>
              <a:rPr lang="en-US" sz="1400" b="1" i="1" baseline="30000" dirty="0">
                <a:solidFill>
                  <a:schemeClr val="tx1">
                    <a:lumMod val="85000"/>
                    <a:lumOff val="15000"/>
                  </a:schemeClr>
                </a:solidFill>
                <a:latin typeface="Arial" pitchFamily="34" charset="0"/>
              </a:rPr>
              <a:t>st</a:t>
            </a:r>
            <a:r>
              <a:rPr lang="en-US" sz="1400" b="1" i="1" dirty="0">
                <a:solidFill>
                  <a:schemeClr val="tx1">
                    <a:lumMod val="85000"/>
                    <a:lumOff val="15000"/>
                  </a:schemeClr>
                </a:solidFill>
                <a:latin typeface="Arial" pitchFamily="34" charset="0"/>
              </a:rPr>
              <a:t> </a:t>
            </a:r>
            <a:r>
              <a:rPr lang="en-US" sz="1400" b="1" i="1" dirty="0" err="1">
                <a:solidFill>
                  <a:schemeClr val="tx1">
                    <a:lumMod val="85000"/>
                    <a:lumOff val="15000"/>
                  </a:schemeClr>
                </a:solidFill>
                <a:latin typeface="Arial" pitchFamily="34" charset="0"/>
              </a:rPr>
              <a:t>drydock</a:t>
            </a:r>
            <a:r>
              <a:rPr lang="en-US" sz="1400" b="1" i="1" dirty="0">
                <a:solidFill>
                  <a:schemeClr val="tx1">
                    <a:lumMod val="85000"/>
                    <a:lumOff val="15000"/>
                  </a:schemeClr>
                </a:solidFill>
                <a:latin typeface="Arial" pitchFamily="34" charset="0"/>
              </a:rPr>
              <a:t>) .</a:t>
            </a:r>
            <a:endParaRPr lang="en-US" sz="1400" b="1" i="1" dirty="0" smtClean="0">
              <a:solidFill>
                <a:schemeClr val="tx1">
                  <a:lumMod val="85000"/>
                  <a:lumOff val="15000"/>
                </a:schemeClr>
              </a:solidFill>
              <a:latin typeface="Arial"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1739457"/>
            <a:ext cx="2659124" cy="199434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3942251"/>
            <a:ext cx="2659124" cy="1772749"/>
          </a:xfrm>
          <a:prstGeom prst="rect">
            <a:avLst/>
          </a:prstGeom>
        </p:spPr>
      </p:pic>
      <p:sp>
        <p:nvSpPr>
          <p:cNvPr id="3" name="Rectangle 2"/>
          <p:cNvSpPr/>
          <p:nvPr/>
        </p:nvSpPr>
        <p:spPr>
          <a:xfrm>
            <a:off x="1308101" y="3124200"/>
            <a:ext cx="1663699"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27792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Strategy Efficacy Dependent Upon Environmental Conditions</a:t>
            </a:r>
            <a:endParaRPr lang="en-US" sz="27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Rectangle 6"/>
          <p:cNvSpPr/>
          <p:nvPr/>
        </p:nvSpPr>
        <p:spPr>
          <a:xfrm>
            <a:off x="152400" y="1219200"/>
            <a:ext cx="43434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2895600"/>
            <a:ext cx="19050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438400" y="2895600"/>
            <a:ext cx="19050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2510135"/>
            <a:ext cx="1524000" cy="461665"/>
          </a:xfrm>
          <a:prstGeom prst="rect">
            <a:avLst/>
          </a:prstGeom>
          <a:noFill/>
        </p:spPr>
        <p:txBody>
          <a:bodyPr wrap="square" rtlCol="0">
            <a:spAutoFit/>
          </a:bodyPr>
          <a:lstStyle/>
          <a:p>
            <a:pPr algn="ctr"/>
            <a:r>
              <a:rPr lang="en-US" sz="2400" b="1" dirty="0" smtClean="0"/>
              <a:t>BWE</a:t>
            </a:r>
            <a:endParaRPr lang="en-US" sz="2400" b="1" dirty="0"/>
          </a:p>
        </p:txBody>
      </p:sp>
      <p:sp>
        <p:nvSpPr>
          <p:cNvPr id="11" name="TextBox 10"/>
          <p:cNvSpPr txBox="1"/>
          <p:nvPr/>
        </p:nvSpPr>
        <p:spPr>
          <a:xfrm>
            <a:off x="2667000" y="2510135"/>
            <a:ext cx="1524000" cy="461665"/>
          </a:xfrm>
          <a:prstGeom prst="rect">
            <a:avLst/>
          </a:prstGeom>
          <a:noFill/>
        </p:spPr>
        <p:txBody>
          <a:bodyPr wrap="square" rtlCol="0">
            <a:spAutoFit/>
          </a:bodyPr>
          <a:lstStyle/>
          <a:p>
            <a:pPr algn="ctr"/>
            <a:r>
              <a:rPr lang="en-US" sz="2400" b="1" dirty="0" smtClean="0"/>
              <a:t>BWT</a:t>
            </a:r>
            <a:endParaRPr lang="en-US" sz="2400" b="1" dirty="0"/>
          </a:p>
        </p:txBody>
      </p:sp>
      <p:sp>
        <p:nvSpPr>
          <p:cNvPr id="12" name="5-Point Star 11"/>
          <p:cNvSpPr/>
          <p:nvPr/>
        </p:nvSpPr>
        <p:spPr>
          <a:xfrm>
            <a:off x="2819400" y="3200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6670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971800" y="3962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3581400" y="3962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38100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38862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30480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34290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3810000" y="4953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457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7620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12954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16002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1066800" y="4114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3716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19050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9812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1143000" y="5257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15240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19050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609600" y="3276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457200" y="4495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9906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10668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7620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13716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16002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16764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838200" y="5181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1219200" y="4648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1752600" y="4876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457200" y="3048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3048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838200" y="3124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9144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6096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1219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1447800" y="3200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1524000" y="4114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685800" y="4953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4572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1447800" y="4800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1219200" y="3124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p:cNvSpPr/>
          <p:nvPr/>
        </p:nvSpPr>
        <p:spPr>
          <a:xfrm>
            <a:off x="10668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1600200" y="3200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1676400" y="3581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3810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5-Point Star 58"/>
          <p:cNvSpPr/>
          <p:nvPr/>
        </p:nvSpPr>
        <p:spPr>
          <a:xfrm>
            <a:off x="1981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a:off x="1828800" y="3048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1600200" y="5181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14478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1828800" y="4495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1143000" y="4876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5-Point Star 64"/>
          <p:cNvSpPr/>
          <p:nvPr/>
        </p:nvSpPr>
        <p:spPr>
          <a:xfrm>
            <a:off x="1066800" y="2971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838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a:off x="1447800" y="3048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67"/>
          <p:cNvSpPr/>
          <p:nvPr/>
        </p:nvSpPr>
        <p:spPr>
          <a:xfrm>
            <a:off x="914400" y="4800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12192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18288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2057400" y="3124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1905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5-Point Star 72"/>
          <p:cNvSpPr/>
          <p:nvPr/>
        </p:nvSpPr>
        <p:spPr>
          <a:xfrm>
            <a:off x="1828800" y="5257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16764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5-Point Star 74"/>
          <p:cNvSpPr/>
          <p:nvPr/>
        </p:nvSpPr>
        <p:spPr>
          <a:xfrm>
            <a:off x="20574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5-Point Star 75"/>
          <p:cNvSpPr/>
          <p:nvPr/>
        </p:nvSpPr>
        <p:spPr>
          <a:xfrm>
            <a:off x="6858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5-Point Star 76"/>
          <p:cNvSpPr/>
          <p:nvPr/>
        </p:nvSpPr>
        <p:spPr>
          <a:xfrm>
            <a:off x="5334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5-Point Star 77"/>
          <p:cNvSpPr/>
          <p:nvPr/>
        </p:nvSpPr>
        <p:spPr>
          <a:xfrm>
            <a:off x="1066800" y="3581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5-Point Star 78"/>
          <p:cNvSpPr/>
          <p:nvPr/>
        </p:nvSpPr>
        <p:spPr>
          <a:xfrm>
            <a:off x="16764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5-Point Star 79"/>
          <p:cNvSpPr/>
          <p:nvPr/>
        </p:nvSpPr>
        <p:spPr>
          <a:xfrm>
            <a:off x="8382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5-Point Star 80"/>
          <p:cNvSpPr/>
          <p:nvPr/>
        </p:nvSpPr>
        <p:spPr>
          <a:xfrm>
            <a:off x="14478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5-Point Star 81"/>
          <p:cNvSpPr/>
          <p:nvPr/>
        </p:nvSpPr>
        <p:spPr>
          <a:xfrm>
            <a:off x="609600" y="2971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5-Point Star 82"/>
          <p:cNvSpPr/>
          <p:nvPr/>
        </p:nvSpPr>
        <p:spPr>
          <a:xfrm>
            <a:off x="17526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83"/>
          <p:cNvSpPr/>
          <p:nvPr/>
        </p:nvSpPr>
        <p:spPr>
          <a:xfrm>
            <a:off x="609600" y="4267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5-Point Star 84"/>
          <p:cNvSpPr/>
          <p:nvPr/>
        </p:nvSpPr>
        <p:spPr>
          <a:xfrm>
            <a:off x="9906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5-Point Star 85"/>
          <p:cNvSpPr/>
          <p:nvPr/>
        </p:nvSpPr>
        <p:spPr>
          <a:xfrm>
            <a:off x="1676400" y="5257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ontent Placeholder 4"/>
          <p:cNvSpPr txBox="1">
            <a:spLocks/>
          </p:cNvSpPr>
          <p:nvPr/>
        </p:nvSpPr>
        <p:spPr>
          <a:xfrm>
            <a:off x="228600" y="2209800"/>
            <a:ext cx="3505200" cy="533400"/>
          </a:xfrm>
          <a:prstGeom prst="rect">
            <a:avLst/>
          </a:prstGeom>
        </p:spPr>
        <p:txBody>
          <a:bodyPr/>
          <a:lstStyle/>
          <a:p>
            <a:pPr marL="457200" marR="0" lvl="1" indent="-457200" algn="l"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600" b="1" i="1" u="sng" strike="noStrike" kern="1200" cap="none" spc="0" normalizeH="0" baseline="0" noProof="0" dirty="0" smtClean="0">
                <a:ln>
                  <a:noFill/>
                </a:ln>
                <a:effectLst/>
                <a:uLnTx/>
                <a:uFillTx/>
                <a:latin typeface="Arial" pitchFamily="34" charset="0"/>
                <a:ea typeface="+mn-ea"/>
                <a:cs typeface="Arial" pitchFamily="34" charset="0"/>
              </a:rPr>
              <a:t>End-of-pipe discharge following:</a:t>
            </a:r>
          </a:p>
          <a:p>
            <a:pPr marL="457200" marR="0" lvl="1" indent="-457200" algn="l"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1" u="sng" strike="noStrike" kern="1200" cap="none" spc="0" normalizeH="0" baseline="0" noProof="0" dirty="0">
              <a:ln>
                <a:noFill/>
              </a:ln>
              <a:effectLst/>
              <a:uLnTx/>
              <a:uFillTx/>
              <a:latin typeface="Arial" pitchFamily="34" charset="0"/>
              <a:ea typeface="+mn-ea"/>
              <a:cs typeface="Arial" pitchFamily="34" charset="0"/>
            </a:endParaRPr>
          </a:p>
        </p:txBody>
      </p:sp>
      <p:sp>
        <p:nvSpPr>
          <p:cNvPr id="88" name="Content Placeholder 4"/>
          <p:cNvSpPr txBox="1">
            <a:spLocks/>
          </p:cNvSpPr>
          <p:nvPr/>
        </p:nvSpPr>
        <p:spPr>
          <a:xfrm>
            <a:off x="228600" y="1219200"/>
            <a:ext cx="4114800" cy="5334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lang="en-US" sz="2400" b="1" u="sng" noProof="0" dirty="0" smtClean="0">
                <a:cs typeface="Arial" pitchFamily="34" charset="0"/>
              </a:rPr>
              <a:t>Saltwater → Saltwater</a:t>
            </a:r>
            <a:endParaRPr lang="en-US" sz="2400" b="1" u="sng" noProof="0" dirty="0" smtClean="0">
              <a:solidFill>
                <a:schemeClr val="accent1"/>
              </a:solidFill>
              <a:cs typeface="Arial" pitchFamily="34" charset="0"/>
            </a:endParaRPr>
          </a:p>
          <a:p>
            <a:pPr lvl="1" indent="-457200" algn="ctr" defTabSz="914252">
              <a:spcBef>
                <a:spcPct val="20000"/>
              </a:spcBef>
              <a:defRPr/>
            </a:pPr>
            <a:r>
              <a:rPr lang="en-US" sz="1600" noProof="0" dirty="0" smtClean="0">
                <a:cs typeface="Arial" pitchFamily="34" charset="0"/>
              </a:rPr>
              <a:t>(</a:t>
            </a:r>
            <a:r>
              <a:rPr lang="en-US" sz="1600" dirty="0">
                <a:solidFill>
                  <a:schemeClr val="tx1">
                    <a:lumMod val="75000"/>
                    <a:lumOff val="25000"/>
                  </a:schemeClr>
                </a:solidFill>
                <a:cs typeface="Arial" pitchFamily="34" charset="0"/>
              </a:rPr>
              <a:t>High risk = </a:t>
            </a:r>
            <a:r>
              <a:rPr lang="en-US" sz="1600" noProof="0" dirty="0" smtClean="0">
                <a:solidFill>
                  <a:schemeClr val="accent1"/>
                </a:solidFill>
                <a:cs typeface="Arial" pitchFamily="34" charset="0"/>
              </a:rPr>
              <a:t>marine organisms</a:t>
            </a:r>
            <a:r>
              <a:rPr lang="en-US" noProof="0" dirty="0" smtClean="0">
                <a:cs typeface="Arial" pitchFamily="34" charset="0"/>
              </a:rPr>
              <a:t>)</a:t>
            </a:r>
            <a:endParaRPr kumimoji="0" lang="en-US"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u="sng"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grpSp>
        <p:nvGrpSpPr>
          <p:cNvPr id="89" name="Group 88"/>
          <p:cNvGrpSpPr/>
          <p:nvPr/>
        </p:nvGrpSpPr>
        <p:grpSpPr>
          <a:xfrm>
            <a:off x="4648200" y="1219200"/>
            <a:ext cx="4343400" cy="4572000"/>
            <a:chOff x="4648200" y="1524000"/>
            <a:chExt cx="4343400" cy="4572000"/>
          </a:xfrm>
        </p:grpSpPr>
        <p:sp>
          <p:nvSpPr>
            <p:cNvPr id="90" name="Rectangle 89"/>
            <p:cNvSpPr/>
            <p:nvPr/>
          </p:nvSpPr>
          <p:spPr>
            <a:xfrm>
              <a:off x="4648200" y="1524000"/>
              <a:ext cx="43434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4800600" y="3200400"/>
              <a:ext cx="19050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6934200" y="3200400"/>
              <a:ext cx="19050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953000" y="2814935"/>
              <a:ext cx="1524000" cy="461665"/>
            </a:xfrm>
            <a:prstGeom prst="rect">
              <a:avLst/>
            </a:prstGeom>
            <a:noFill/>
          </p:spPr>
          <p:txBody>
            <a:bodyPr wrap="square" rtlCol="0">
              <a:spAutoFit/>
            </a:bodyPr>
            <a:lstStyle/>
            <a:p>
              <a:pPr algn="ctr"/>
              <a:r>
                <a:rPr lang="en-US" sz="2400" b="1" dirty="0" smtClean="0"/>
                <a:t>BWE</a:t>
              </a:r>
              <a:endParaRPr lang="en-US" sz="2400" b="1" dirty="0"/>
            </a:p>
          </p:txBody>
        </p:sp>
        <p:sp>
          <p:nvSpPr>
            <p:cNvPr id="94" name="TextBox 93"/>
            <p:cNvSpPr txBox="1"/>
            <p:nvPr/>
          </p:nvSpPr>
          <p:spPr>
            <a:xfrm>
              <a:off x="7162800" y="2814935"/>
              <a:ext cx="1524000" cy="461665"/>
            </a:xfrm>
            <a:prstGeom prst="rect">
              <a:avLst/>
            </a:prstGeom>
            <a:noFill/>
          </p:spPr>
          <p:txBody>
            <a:bodyPr wrap="square" rtlCol="0">
              <a:spAutoFit/>
            </a:bodyPr>
            <a:lstStyle/>
            <a:p>
              <a:pPr algn="ctr"/>
              <a:r>
                <a:rPr lang="en-US" sz="2400" b="1" dirty="0" smtClean="0"/>
                <a:t>BWT</a:t>
              </a:r>
              <a:endParaRPr lang="en-US" sz="2400" b="1" dirty="0"/>
            </a:p>
          </p:txBody>
        </p:sp>
        <p:sp>
          <p:nvSpPr>
            <p:cNvPr id="95" name="5-Point Star 94"/>
            <p:cNvSpPr/>
            <p:nvPr/>
          </p:nvSpPr>
          <p:spPr>
            <a:xfrm>
              <a:off x="7315200" y="35052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6" name="5-Point Star 95"/>
            <p:cNvSpPr/>
            <p:nvPr/>
          </p:nvSpPr>
          <p:spPr>
            <a:xfrm>
              <a:off x="7162800" y="47244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7" name="5-Point Star 96"/>
            <p:cNvSpPr/>
            <p:nvPr/>
          </p:nvSpPr>
          <p:spPr>
            <a:xfrm>
              <a:off x="7467600" y="42672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8" name="5-Point Star 97"/>
            <p:cNvSpPr/>
            <p:nvPr/>
          </p:nvSpPr>
          <p:spPr>
            <a:xfrm>
              <a:off x="8077200" y="42672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9" name="5-Point Star 98"/>
            <p:cNvSpPr/>
            <p:nvPr/>
          </p:nvSpPr>
          <p:spPr>
            <a:xfrm>
              <a:off x="8305800" y="36576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0" name="5-Point Star 99"/>
            <p:cNvSpPr/>
            <p:nvPr/>
          </p:nvSpPr>
          <p:spPr>
            <a:xfrm>
              <a:off x="8382000" y="45720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1" name="5-Point Star 100"/>
            <p:cNvSpPr/>
            <p:nvPr/>
          </p:nvSpPr>
          <p:spPr>
            <a:xfrm>
              <a:off x="7543800" y="54102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2" name="5-Point Star 101"/>
            <p:cNvSpPr/>
            <p:nvPr/>
          </p:nvSpPr>
          <p:spPr>
            <a:xfrm>
              <a:off x="7924800" y="4876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5-Point Star 102"/>
            <p:cNvSpPr/>
            <p:nvPr/>
          </p:nvSpPr>
          <p:spPr>
            <a:xfrm>
              <a:off x="8305800" y="5257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4" name="5-Point Star 103"/>
            <p:cNvSpPr/>
            <p:nvPr/>
          </p:nvSpPr>
          <p:spPr>
            <a:xfrm>
              <a:off x="4953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5-Point Star 104"/>
            <p:cNvSpPr/>
            <p:nvPr/>
          </p:nvSpPr>
          <p:spPr>
            <a:xfrm>
              <a:off x="5257800" y="4876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5-Point Star 105"/>
            <p:cNvSpPr/>
            <p:nvPr/>
          </p:nvSpPr>
          <p:spPr>
            <a:xfrm>
              <a:off x="57912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5-Point Star 106"/>
            <p:cNvSpPr/>
            <p:nvPr/>
          </p:nvSpPr>
          <p:spPr>
            <a:xfrm>
              <a:off x="6096000" y="4114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5-Point Star 107"/>
            <p:cNvSpPr/>
            <p:nvPr/>
          </p:nvSpPr>
          <p:spPr>
            <a:xfrm>
              <a:off x="55626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5-Point Star 108"/>
            <p:cNvSpPr/>
            <p:nvPr/>
          </p:nvSpPr>
          <p:spPr>
            <a:xfrm>
              <a:off x="58674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5-Point Star 109"/>
            <p:cNvSpPr/>
            <p:nvPr/>
          </p:nvSpPr>
          <p:spPr>
            <a:xfrm>
              <a:off x="64008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5-Point Star 110"/>
            <p:cNvSpPr/>
            <p:nvPr/>
          </p:nvSpPr>
          <p:spPr>
            <a:xfrm>
              <a:off x="6477000" y="4724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5-Point Star 111"/>
            <p:cNvSpPr/>
            <p:nvPr/>
          </p:nvSpPr>
          <p:spPr>
            <a:xfrm>
              <a:off x="5638800" y="5562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5-Point Star 112"/>
            <p:cNvSpPr/>
            <p:nvPr/>
          </p:nvSpPr>
          <p:spPr>
            <a:xfrm>
              <a:off x="60198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5-Point Star 113"/>
            <p:cNvSpPr/>
            <p:nvPr/>
          </p:nvSpPr>
          <p:spPr>
            <a:xfrm>
              <a:off x="6400800" y="5410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5-Point Star 114"/>
            <p:cNvSpPr/>
            <p:nvPr/>
          </p:nvSpPr>
          <p:spPr>
            <a:xfrm>
              <a:off x="5105400" y="3581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5-Point Star 115"/>
            <p:cNvSpPr/>
            <p:nvPr/>
          </p:nvSpPr>
          <p:spPr>
            <a:xfrm>
              <a:off x="4953000" y="4800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5-Point Star 116"/>
            <p:cNvSpPr/>
            <p:nvPr/>
          </p:nvSpPr>
          <p:spPr>
            <a:xfrm>
              <a:off x="5486400" y="3657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5-Point Star 117"/>
            <p:cNvSpPr/>
            <p:nvPr/>
          </p:nvSpPr>
          <p:spPr>
            <a:xfrm>
              <a:off x="55626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5-Point Star 118"/>
            <p:cNvSpPr/>
            <p:nvPr/>
          </p:nvSpPr>
          <p:spPr>
            <a:xfrm>
              <a:off x="52578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5-Point Star 119"/>
            <p:cNvSpPr/>
            <p:nvPr/>
          </p:nvSpPr>
          <p:spPr>
            <a:xfrm>
              <a:off x="58674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5-Point Star 120"/>
            <p:cNvSpPr/>
            <p:nvPr/>
          </p:nvSpPr>
          <p:spPr>
            <a:xfrm>
              <a:off x="6096000" y="3733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5-Point Star 121"/>
            <p:cNvSpPr/>
            <p:nvPr/>
          </p:nvSpPr>
          <p:spPr>
            <a:xfrm>
              <a:off x="6172200" y="4648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5-Point Star 122"/>
            <p:cNvSpPr/>
            <p:nvPr/>
          </p:nvSpPr>
          <p:spPr>
            <a:xfrm>
              <a:off x="5334000" y="5486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5-Point Star 123"/>
            <p:cNvSpPr/>
            <p:nvPr/>
          </p:nvSpPr>
          <p:spPr>
            <a:xfrm>
              <a:off x="5715000" y="4953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5-Point Star 124"/>
            <p:cNvSpPr/>
            <p:nvPr/>
          </p:nvSpPr>
          <p:spPr>
            <a:xfrm>
              <a:off x="6248400" y="5181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5-Point Star 125"/>
            <p:cNvSpPr/>
            <p:nvPr/>
          </p:nvSpPr>
          <p:spPr>
            <a:xfrm>
              <a:off x="49530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5-Point Star 126"/>
            <p:cNvSpPr/>
            <p:nvPr/>
          </p:nvSpPr>
          <p:spPr>
            <a:xfrm>
              <a:off x="48006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5-Point Star 127"/>
            <p:cNvSpPr/>
            <p:nvPr/>
          </p:nvSpPr>
          <p:spPr>
            <a:xfrm>
              <a:off x="53340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5-Point Star 128"/>
            <p:cNvSpPr/>
            <p:nvPr/>
          </p:nvSpPr>
          <p:spPr>
            <a:xfrm>
              <a:off x="54102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5-Point Star 129"/>
            <p:cNvSpPr/>
            <p:nvPr/>
          </p:nvSpPr>
          <p:spPr>
            <a:xfrm>
              <a:off x="5105400" y="4114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5-Point Star 130"/>
            <p:cNvSpPr/>
            <p:nvPr/>
          </p:nvSpPr>
          <p:spPr>
            <a:xfrm>
              <a:off x="5715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5-Point Star 131"/>
            <p:cNvSpPr/>
            <p:nvPr/>
          </p:nvSpPr>
          <p:spPr>
            <a:xfrm>
              <a:off x="59436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5-Point Star 132"/>
            <p:cNvSpPr/>
            <p:nvPr/>
          </p:nvSpPr>
          <p:spPr>
            <a:xfrm>
              <a:off x="6019800" y="4419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5-Point Star 133"/>
            <p:cNvSpPr/>
            <p:nvPr/>
          </p:nvSpPr>
          <p:spPr>
            <a:xfrm>
              <a:off x="5181600" y="5257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5-Point Star 134"/>
            <p:cNvSpPr/>
            <p:nvPr/>
          </p:nvSpPr>
          <p:spPr>
            <a:xfrm>
              <a:off x="4953000" y="5410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5-Point Star 135"/>
            <p:cNvSpPr/>
            <p:nvPr/>
          </p:nvSpPr>
          <p:spPr>
            <a:xfrm>
              <a:off x="59436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5-Point Star 136"/>
            <p:cNvSpPr/>
            <p:nvPr/>
          </p:nvSpPr>
          <p:spPr>
            <a:xfrm>
              <a:off x="57150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5-Point Star 137"/>
            <p:cNvSpPr/>
            <p:nvPr/>
          </p:nvSpPr>
          <p:spPr>
            <a:xfrm>
              <a:off x="5562600" y="4648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5-Point Star 138"/>
            <p:cNvSpPr/>
            <p:nvPr/>
          </p:nvSpPr>
          <p:spPr>
            <a:xfrm>
              <a:off x="6096000" y="3505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5-Point Star 139"/>
            <p:cNvSpPr/>
            <p:nvPr/>
          </p:nvSpPr>
          <p:spPr>
            <a:xfrm>
              <a:off x="61722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5-Point Star 140"/>
            <p:cNvSpPr/>
            <p:nvPr/>
          </p:nvSpPr>
          <p:spPr>
            <a:xfrm>
              <a:off x="48768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5-Point Star 141"/>
            <p:cNvSpPr/>
            <p:nvPr/>
          </p:nvSpPr>
          <p:spPr>
            <a:xfrm>
              <a:off x="6477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5-Point Star 142"/>
            <p:cNvSpPr/>
            <p:nvPr/>
          </p:nvSpPr>
          <p:spPr>
            <a:xfrm>
              <a:off x="63246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5-Point Star 143"/>
            <p:cNvSpPr/>
            <p:nvPr/>
          </p:nvSpPr>
          <p:spPr>
            <a:xfrm>
              <a:off x="6096000" y="5486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5-Point Star 144"/>
            <p:cNvSpPr/>
            <p:nvPr/>
          </p:nvSpPr>
          <p:spPr>
            <a:xfrm>
              <a:off x="5943600" y="5334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5-Point Star 145"/>
            <p:cNvSpPr/>
            <p:nvPr/>
          </p:nvSpPr>
          <p:spPr>
            <a:xfrm>
              <a:off x="6324600" y="4800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5-Point Star 146"/>
            <p:cNvSpPr/>
            <p:nvPr/>
          </p:nvSpPr>
          <p:spPr>
            <a:xfrm>
              <a:off x="5638800" y="5181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5-Point Star 147"/>
            <p:cNvSpPr/>
            <p:nvPr/>
          </p:nvSpPr>
          <p:spPr>
            <a:xfrm>
              <a:off x="5562600" y="3276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5-Point Star 148"/>
            <p:cNvSpPr/>
            <p:nvPr/>
          </p:nvSpPr>
          <p:spPr>
            <a:xfrm>
              <a:off x="5334000" y="4191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5-Point Star 149"/>
            <p:cNvSpPr/>
            <p:nvPr/>
          </p:nvSpPr>
          <p:spPr>
            <a:xfrm>
              <a:off x="5943600" y="3352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5-Point Star 150"/>
            <p:cNvSpPr/>
            <p:nvPr/>
          </p:nvSpPr>
          <p:spPr>
            <a:xfrm>
              <a:off x="5410200" y="5105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5-Point Star 151"/>
            <p:cNvSpPr/>
            <p:nvPr/>
          </p:nvSpPr>
          <p:spPr>
            <a:xfrm>
              <a:off x="57150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5-Point Star 152"/>
            <p:cNvSpPr/>
            <p:nvPr/>
          </p:nvSpPr>
          <p:spPr>
            <a:xfrm>
              <a:off x="6324600" y="4038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5-Point Star 153"/>
            <p:cNvSpPr/>
            <p:nvPr/>
          </p:nvSpPr>
          <p:spPr>
            <a:xfrm>
              <a:off x="6553200" y="3429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5-Point Star 154"/>
            <p:cNvSpPr/>
            <p:nvPr/>
          </p:nvSpPr>
          <p:spPr>
            <a:xfrm>
              <a:off x="6400800" y="4495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5-Point Star 155"/>
            <p:cNvSpPr/>
            <p:nvPr/>
          </p:nvSpPr>
          <p:spPr>
            <a:xfrm>
              <a:off x="6324600" y="5562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5-Point Star 156"/>
            <p:cNvSpPr/>
            <p:nvPr/>
          </p:nvSpPr>
          <p:spPr>
            <a:xfrm>
              <a:off x="6172200" y="4648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5-Point Star 157"/>
            <p:cNvSpPr/>
            <p:nvPr/>
          </p:nvSpPr>
          <p:spPr>
            <a:xfrm>
              <a:off x="65532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5-Point Star 158"/>
            <p:cNvSpPr/>
            <p:nvPr/>
          </p:nvSpPr>
          <p:spPr>
            <a:xfrm>
              <a:off x="5181600" y="3810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5-Point Star 159"/>
            <p:cNvSpPr/>
            <p:nvPr/>
          </p:nvSpPr>
          <p:spPr>
            <a:xfrm>
              <a:off x="5029200" y="5029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5-Point Star 160"/>
            <p:cNvSpPr/>
            <p:nvPr/>
          </p:nvSpPr>
          <p:spPr>
            <a:xfrm>
              <a:off x="5562600" y="38862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5-Point Star 161"/>
            <p:cNvSpPr/>
            <p:nvPr/>
          </p:nvSpPr>
          <p:spPr>
            <a:xfrm>
              <a:off x="6172200" y="43434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5-Point Star 162"/>
            <p:cNvSpPr/>
            <p:nvPr/>
          </p:nvSpPr>
          <p:spPr>
            <a:xfrm>
              <a:off x="53340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5-Point Star 163"/>
            <p:cNvSpPr/>
            <p:nvPr/>
          </p:nvSpPr>
          <p:spPr>
            <a:xfrm>
              <a:off x="59436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5-Point Star 164"/>
            <p:cNvSpPr/>
            <p:nvPr/>
          </p:nvSpPr>
          <p:spPr>
            <a:xfrm>
              <a:off x="5105400" y="3276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5-Point Star 165"/>
            <p:cNvSpPr/>
            <p:nvPr/>
          </p:nvSpPr>
          <p:spPr>
            <a:xfrm>
              <a:off x="6248400" y="48768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5-Point Star 166"/>
            <p:cNvSpPr/>
            <p:nvPr/>
          </p:nvSpPr>
          <p:spPr>
            <a:xfrm>
              <a:off x="5105400" y="4572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5-Point Star 167"/>
            <p:cNvSpPr/>
            <p:nvPr/>
          </p:nvSpPr>
          <p:spPr>
            <a:xfrm>
              <a:off x="5486400" y="53340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5-Point Star 168"/>
            <p:cNvSpPr/>
            <p:nvPr/>
          </p:nvSpPr>
          <p:spPr>
            <a:xfrm>
              <a:off x="6172200" y="5562600"/>
              <a:ext cx="76200" cy="762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ontent Placeholder 4"/>
            <p:cNvSpPr txBox="1">
              <a:spLocks/>
            </p:cNvSpPr>
            <p:nvPr/>
          </p:nvSpPr>
          <p:spPr>
            <a:xfrm>
              <a:off x="4724400" y="2514600"/>
              <a:ext cx="3505200" cy="533400"/>
            </a:xfrm>
            <a:prstGeom prst="rect">
              <a:avLst/>
            </a:prstGeom>
          </p:spPr>
          <p:txBody>
            <a:bodyPr/>
            <a:lstStyle/>
            <a:p>
              <a:pPr marL="457200" marR="0" lvl="1" indent="-457200" algn="l"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600" b="1" i="1" u="sng" strike="noStrike" kern="1200" cap="none" spc="0" normalizeH="0" baseline="0" noProof="0" dirty="0" smtClean="0">
                  <a:ln>
                    <a:noFill/>
                  </a:ln>
                  <a:effectLst/>
                  <a:uLnTx/>
                  <a:uFillTx/>
                  <a:latin typeface="Arial" pitchFamily="34" charset="0"/>
                  <a:ea typeface="+mn-ea"/>
                  <a:cs typeface="Arial" pitchFamily="34" charset="0"/>
                </a:rPr>
                <a:t>End-of-pipe discharge following:</a:t>
              </a:r>
            </a:p>
            <a:p>
              <a:pPr marL="457200" marR="0" lvl="1" indent="-457200" algn="l"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1" u="sng" strike="noStrike" kern="1200" cap="none" spc="0" normalizeH="0" baseline="0" noProof="0" dirty="0">
                <a:ln>
                  <a:noFill/>
                </a:ln>
                <a:effectLst/>
                <a:uLnTx/>
                <a:uFillTx/>
                <a:latin typeface="Arial" pitchFamily="34" charset="0"/>
                <a:ea typeface="+mn-ea"/>
                <a:cs typeface="Arial" pitchFamily="34" charset="0"/>
              </a:endParaRPr>
            </a:p>
          </p:txBody>
        </p:sp>
        <p:sp>
          <p:nvSpPr>
            <p:cNvPr id="171" name="Content Placeholder 4"/>
            <p:cNvSpPr txBox="1">
              <a:spLocks/>
            </p:cNvSpPr>
            <p:nvPr/>
          </p:nvSpPr>
          <p:spPr>
            <a:xfrm>
              <a:off x="4724400" y="1524000"/>
              <a:ext cx="4114800" cy="533400"/>
            </a:xfrm>
            <a:prstGeom prst="rect">
              <a:avLst/>
            </a:prstGeom>
          </p:spPr>
          <p:txBody>
            <a:bodyPr/>
            <a:lstStyle/>
            <a:p>
              <a:pPr lvl="1" indent="-457200" algn="ctr" defTabSz="914252" fontAlgn="auto">
                <a:spcBef>
                  <a:spcPct val="20000"/>
                </a:spcBef>
                <a:spcAft>
                  <a:spcPts val="0"/>
                </a:spcAft>
                <a:defRPr/>
              </a:pPr>
              <a:r>
                <a:rPr lang="en-US" sz="2400" b="1" u="sng" noProof="0" dirty="0" smtClean="0">
                  <a:cs typeface="Arial" pitchFamily="34" charset="0"/>
                </a:rPr>
                <a:t>Freshwater → Freshwater</a:t>
              </a:r>
              <a:endParaRPr lang="en-US" sz="2400" b="1" u="sng" dirty="0" smtClean="0">
                <a:solidFill>
                  <a:schemeClr val="accent6">
                    <a:lumMod val="75000"/>
                  </a:schemeClr>
                </a:solidFill>
                <a:cs typeface="Arial" pitchFamily="34" charset="0"/>
              </a:endParaRPr>
            </a:p>
            <a:p>
              <a:pPr lvl="1" indent="-457200" algn="ctr" defTabSz="914252" fontAlgn="auto">
                <a:spcBef>
                  <a:spcPct val="20000"/>
                </a:spcBef>
                <a:spcAft>
                  <a:spcPts val="0"/>
                </a:spcAft>
                <a:defRPr/>
              </a:pPr>
              <a:r>
                <a:rPr lang="en-US" sz="1600" dirty="0" smtClean="0">
                  <a:solidFill>
                    <a:schemeClr val="tx1">
                      <a:lumMod val="75000"/>
                      <a:lumOff val="25000"/>
                    </a:schemeClr>
                  </a:solidFill>
                  <a:cs typeface="Arial" pitchFamily="34" charset="0"/>
                </a:rPr>
                <a:t>(High risk = </a:t>
              </a:r>
              <a:r>
                <a:rPr lang="en-US" sz="1600" dirty="0" smtClean="0">
                  <a:solidFill>
                    <a:srgbClr val="C00000"/>
                  </a:solidFill>
                  <a:cs typeface="Arial" pitchFamily="34" charset="0"/>
                </a:rPr>
                <a:t>freshwater organisms</a:t>
              </a:r>
              <a:r>
                <a:rPr lang="en-US" sz="1600" dirty="0" smtClean="0">
                  <a:cs typeface="Arial" pitchFamily="34" charset="0"/>
                </a:rPr>
                <a:t>)</a:t>
              </a:r>
            </a:p>
            <a:p>
              <a:pPr lvl="1" indent="-457200" algn="ctr" defTabSz="914252" fontAlgn="auto">
                <a:spcBef>
                  <a:spcPct val="20000"/>
                </a:spcBef>
                <a:spcAft>
                  <a:spcPts val="0"/>
                </a:spcAft>
              </a:pPr>
              <a:endParaRPr kumimoji="0" lang="en-US" sz="2400" b="1" u="sng"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u="sng"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sp>
          <p:nvSpPr>
            <p:cNvPr id="172" name="Content Placeholder 4"/>
            <p:cNvSpPr txBox="1">
              <a:spLocks/>
            </p:cNvSpPr>
            <p:nvPr/>
          </p:nvSpPr>
          <p:spPr>
            <a:xfrm>
              <a:off x="5029200" y="5715000"/>
              <a:ext cx="1447800" cy="3048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400" b="1" u="none" strike="noStrike" kern="1200" cap="none" spc="0" normalizeH="0" baseline="0" noProof="0" dirty="0" smtClean="0">
                  <a:ln>
                    <a:noFill/>
                  </a:ln>
                  <a:effectLst/>
                  <a:uLnTx/>
                  <a:uFillTx/>
                  <a:latin typeface="Arial" pitchFamily="34" charset="0"/>
                  <a:ea typeface="+mn-ea"/>
                  <a:cs typeface="Arial" pitchFamily="34" charset="0"/>
                </a:rPr>
                <a:t>1000’s</a:t>
              </a:r>
              <a:r>
                <a:rPr lang="en-US" sz="1400" b="1" dirty="0" smtClean="0">
                  <a:cs typeface="Arial" pitchFamily="34" charset="0"/>
                </a:rPr>
                <a:t> per m3</a:t>
              </a:r>
              <a:endParaRPr kumimoji="0" lang="en-US" sz="1400" b="1"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sp>
          <p:nvSpPr>
            <p:cNvPr id="173" name="Content Placeholder 4"/>
            <p:cNvSpPr txBox="1">
              <a:spLocks/>
            </p:cNvSpPr>
            <p:nvPr/>
          </p:nvSpPr>
          <p:spPr>
            <a:xfrm>
              <a:off x="7162800" y="5715000"/>
              <a:ext cx="1447800" cy="3048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400" b="1" u="none" strike="noStrike" kern="1200" cap="none" spc="0" normalizeH="0" baseline="0" noProof="0" dirty="0" smtClean="0">
                  <a:ln>
                    <a:noFill/>
                  </a:ln>
                  <a:effectLst/>
                  <a:uLnTx/>
                  <a:uFillTx/>
                  <a:latin typeface="Arial" pitchFamily="34" charset="0"/>
                  <a:ea typeface="+mn-ea"/>
                  <a:cs typeface="Arial" pitchFamily="34" charset="0"/>
                </a:rPr>
                <a:t>&lt;10</a:t>
              </a:r>
              <a:r>
                <a:rPr lang="en-US" sz="1400" b="1" dirty="0" smtClean="0">
                  <a:cs typeface="Arial" pitchFamily="34" charset="0"/>
                </a:rPr>
                <a:t> per m3</a:t>
              </a:r>
              <a:endParaRPr kumimoji="0" lang="en-US" sz="1400" b="1"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grpSp>
      <p:sp>
        <p:nvSpPr>
          <p:cNvPr id="174" name="Content Placeholder 4"/>
          <p:cNvSpPr txBox="1">
            <a:spLocks/>
          </p:cNvSpPr>
          <p:nvPr/>
        </p:nvSpPr>
        <p:spPr>
          <a:xfrm>
            <a:off x="533400" y="5410200"/>
            <a:ext cx="1447800" cy="3048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400" b="1" u="none" strike="noStrike" kern="1200" cap="none" spc="0" normalizeH="0" baseline="0" noProof="0" dirty="0" smtClean="0">
                <a:ln>
                  <a:noFill/>
                </a:ln>
                <a:effectLst/>
                <a:uLnTx/>
                <a:uFillTx/>
                <a:latin typeface="Arial" pitchFamily="34" charset="0"/>
                <a:ea typeface="+mn-ea"/>
                <a:cs typeface="Arial" pitchFamily="34" charset="0"/>
              </a:rPr>
              <a:t>1000’s</a:t>
            </a:r>
            <a:r>
              <a:rPr lang="en-US" sz="1400" b="1" dirty="0" smtClean="0">
                <a:cs typeface="Arial" pitchFamily="34" charset="0"/>
              </a:rPr>
              <a:t> per m3</a:t>
            </a:r>
            <a:endParaRPr kumimoji="0" lang="en-US" sz="1400" b="1"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sp>
        <p:nvSpPr>
          <p:cNvPr id="175" name="Content Placeholder 4"/>
          <p:cNvSpPr txBox="1">
            <a:spLocks/>
          </p:cNvSpPr>
          <p:nvPr/>
        </p:nvSpPr>
        <p:spPr>
          <a:xfrm>
            <a:off x="2667000" y="5410200"/>
            <a:ext cx="1447800" cy="304800"/>
          </a:xfrm>
          <a:prstGeom prst="rect">
            <a:avLst/>
          </a:prstGeom>
        </p:spPr>
        <p:txBody>
          <a:bodyPr/>
          <a:lstStyle/>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r>
              <a:rPr kumimoji="0" lang="en-US" sz="1400" b="1" u="none" strike="noStrike" kern="1200" cap="none" spc="0" normalizeH="0" baseline="0" noProof="0" dirty="0" smtClean="0">
                <a:ln>
                  <a:noFill/>
                </a:ln>
                <a:effectLst/>
                <a:uLnTx/>
                <a:uFillTx/>
                <a:latin typeface="Arial" pitchFamily="34" charset="0"/>
                <a:ea typeface="+mn-ea"/>
                <a:cs typeface="Arial" pitchFamily="34" charset="0"/>
              </a:rPr>
              <a:t>&lt;10</a:t>
            </a:r>
            <a:r>
              <a:rPr lang="en-US" sz="1400" b="1" dirty="0" smtClean="0">
                <a:cs typeface="Arial" pitchFamily="34" charset="0"/>
              </a:rPr>
              <a:t> per m3</a:t>
            </a:r>
            <a:endParaRPr kumimoji="0" lang="en-US" sz="1400" b="1"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457200" algn="ctr" defTabSz="914252"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p:txBody>
      </p:sp>
      <p:sp>
        <p:nvSpPr>
          <p:cNvPr id="176" name="TextBox 175"/>
          <p:cNvSpPr txBox="1"/>
          <p:nvPr/>
        </p:nvSpPr>
        <p:spPr>
          <a:xfrm>
            <a:off x="304800" y="5867400"/>
            <a:ext cx="5562600" cy="276999"/>
          </a:xfrm>
          <a:prstGeom prst="rect">
            <a:avLst/>
          </a:prstGeom>
          <a:noFill/>
        </p:spPr>
        <p:txBody>
          <a:bodyPr wrap="square" rtlCol="0">
            <a:spAutoFit/>
          </a:bodyPr>
          <a:lstStyle/>
          <a:p>
            <a:pPr fontAlgn="base">
              <a:spcBef>
                <a:spcPct val="0"/>
              </a:spcBef>
              <a:spcAft>
                <a:spcPct val="0"/>
              </a:spcAft>
            </a:pPr>
            <a:r>
              <a:rPr lang="en-US" sz="1200" i="1" dirty="0" smtClean="0">
                <a:solidFill>
                  <a:schemeClr val="tx1">
                    <a:lumMod val="75000"/>
                    <a:lumOff val="25000"/>
                  </a:schemeClr>
                </a:solidFill>
                <a:latin typeface="Arial" pitchFamily="34" charset="0"/>
              </a:rPr>
              <a:t>Based on Ruiz and Reid 2007, J. Cordell (unpublished), and </a:t>
            </a:r>
            <a:r>
              <a:rPr lang="en-US" sz="1200" i="1" dirty="0" err="1" smtClean="0">
                <a:solidFill>
                  <a:schemeClr val="tx1">
                    <a:lumMod val="75000"/>
                    <a:lumOff val="25000"/>
                  </a:schemeClr>
                </a:solidFill>
                <a:latin typeface="Arial" pitchFamily="34" charset="0"/>
              </a:rPr>
              <a:t>Briski</a:t>
            </a:r>
            <a:r>
              <a:rPr lang="en-US" sz="1200" i="1" dirty="0" smtClean="0">
                <a:solidFill>
                  <a:schemeClr val="tx1">
                    <a:lumMod val="75000"/>
                    <a:lumOff val="25000"/>
                  </a:schemeClr>
                </a:solidFill>
                <a:latin typeface="Arial" pitchFamily="34" charset="0"/>
              </a:rPr>
              <a:t> et al. 2013</a:t>
            </a:r>
          </a:p>
        </p:txBody>
      </p:sp>
    </p:spTree>
    <p:extLst>
      <p:ext uri="{BB962C8B-B14F-4D97-AF65-F5344CB8AC3E}">
        <p14:creationId xmlns:p14="http://schemas.microsoft.com/office/powerpoint/2010/main" val="272615822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Response to Int’l/USCG Management Shift </a:t>
            </a:r>
            <a:br>
              <a:rPr lang="en-US" sz="3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(Other Jurisdictions)</a:t>
            </a:r>
            <a:endParaRPr lang="en-US" sz="2200" i="1"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bwMode="auto">
          <a:xfrm>
            <a:off x="533400" y="1371600"/>
            <a:ext cx="8610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06400" lvl="1" indent="-355600" eaLnBrk="0" fontAlgn="base" hangingPunct="0">
              <a:spcBef>
                <a:spcPct val="20000"/>
              </a:spcBef>
              <a:spcAft>
                <a:spcPct val="0"/>
              </a:spcAft>
              <a:buFont typeface="Wingdings" panose="05000000000000000000" pitchFamily="2" charset="2"/>
              <a:buChar char="q"/>
              <a:defRPr/>
            </a:pPr>
            <a:r>
              <a:rPr lang="en-US" sz="2200" b="1" i="1" kern="0" dirty="0" smtClean="0"/>
              <a:t>State of California </a:t>
            </a:r>
          </a:p>
          <a:p>
            <a:pPr marL="800100" lvl="2" indent="-342900" eaLnBrk="0" fontAlgn="base" hangingPunct="0">
              <a:spcBef>
                <a:spcPct val="20000"/>
              </a:spcBef>
              <a:spcAft>
                <a:spcPct val="0"/>
              </a:spcAft>
              <a:buFont typeface="Arial" panose="020B0604020202020204" pitchFamily="34" charset="0"/>
              <a:buChar char="•"/>
              <a:defRPr/>
            </a:pPr>
            <a:r>
              <a:rPr lang="en-US" sz="2200" i="1" kern="0" dirty="0" smtClean="0">
                <a:solidFill>
                  <a:schemeClr val="tx1">
                    <a:lumMod val="75000"/>
                    <a:lumOff val="25000"/>
                  </a:schemeClr>
                </a:solidFill>
              </a:rPr>
              <a:t>State-specific Numeric BWDS (~ 100x more stringent).</a:t>
            </a:r>
          </a:p>
          <a:p>
            <a:pPr marL="406400" lvl="1" indent="-355600" eaLnBrk="0" fontAlgn="base" hangingPunct="0">
              <a:spcBef>
                <a:spcPct val="20000"/>
              </a:spcBef>
              <a:spcAft>
                <a:spcPct val="0"/>
              </a:spcAft>
              <a:buFont typeface="Wingdings" panose="05000000000000000000" pitchFamily="2" charset="2"/>
              <a:buChar char="q"/>
              <a:defRPr/>
            </a:pPr>
            <a:r>
              <a:rPr lang="en-US" sz="2200" b="1" i="1" kern="0" dirty="0" smtClean="0"/>
              <a:t>EPA (Vessel General Permit)</a:t>
            </a:r>
            <a:endParaRPr lang="en-US" sz="2200" b="1" i="1" kern="0" dirty="0"/>
          </a:p>
          <a:p>
            <a:pPr marL="800100" lvl="2" indent="-342900" eaLnBrk="0" fontAlgn="base" hangingPunct="0">
              <a:spcBef>
                <a:spcPct val="20000"/>
              </a:spcBef>
              <a:spcAft>
                <a:spcPct val="0"/>
              </a:spcAft>
              <a:buFont typeface="Arial" panose="020B0604020202020204" pitchFamily="34" charset="0"/>
              <a:buChar char="•"/>
              <a:defRPr/>
            </a:pPr>
            <a:r>
              <a:rPr lang="en-US" sz="2200" i="1" kern="0" dirty="0" smtClean="0">
                <a:solidFill>
                  <a:schemeClr val="tx1">
                    <a:lumMod val="75000"/>
                    <a:lumOff val="25000"/>
                  </a:schemeClr>
                </a:solidFill>
              </a:rPr>
              <a:t>‘Exchange + Treatment’ </a:t>
            </a:r>
            <a:r>
              <a:rPr lang="en-US" sz="2200" i="1" kern="0" dirty="0">
                <a:solidFill>
                  <a:schemeClr val="tx1">
                    <a:lumMod val="75000"/>
                    <a:lumOff val="25000"/>
                  </a:schemeClr>
                </a:solidFill>
              </a:rPr>
              <a:t>(</a:t>
            </a:r>
            <a:r>
              <a:rPr lang="en-US" sz="2200" i="1" kern="0" dirty="0" smtClean="0">
                <a:solidFill>
                  <a:schemeClr val="tx1">
                    <a:lumMod val="75000"/>
                    <a:lumOff val="25000"/>
                  </a:schemeClr>
                </a:solidFill>
              </a:rPr>
              <a:t>BWE+BWT) for low-salinity ballast transfer to the Great Lakes.</a:t>
            </a:r>
          </a:p>
          <a:p>
            <a:pPr marL="406400" lvl="1" indent="-355600" eaLnBrk="0" fontAlgn="base" hangingPunct="0">
              <a:spcBef>
                <a:spcPct val="20000"/>
              </a:spcBef>
              <a:spcAft>
                <a:spcPct val="0"/>
              </a:spcAft>
              <a:buFont typeface="Wingdings" panose="05000000000000000000" pitchFamily="2" charset="2"/>
              <a:buChar char="q"/>
              <a:defRPr/>
            </a:pPr>
            <a:r>
              <a:rPr lang="en-US" sz="2200" b="1" i="1" kern="0" dirty="0" smtClean="0"/>
              <a:t>Other </a:t>
            </a:r>
            <a:r>
              <a:rPr lang="en-US" sz="2200" b="1" i="1" kern="0" dirty="0"/>
              <a:t>States (MA, MI, MN, NY, RI, WI)</a:t>
            </a:r>
          </a:p>
          <a:p>
            <a:pPr marL="800100" lvl="2" indent="-342900" eaLnBrk="0" fontAlgn="base" hangingPunct="0">
              <a:spcBef>
                <a:spcPct val="20000"/>
              </a:spcBef>
              <a:spcAft>
                <a:spcPct val="0"/>
              </a:spcAft>
              <a:buFont typeface="Arial" panose="020B0604020202020204" pitchFamily="34" charset="0"/>
              <a:buChar char="•"/>
              <a:defRPr/>
            </a:pPr>
            <a:r>
              <a:rPr lang="en-US" sz="2200" i="1" kern="0" dirty="0">
                <a:solidFill>
                  <a:schemeClr val="tx1">
                    <a:lumMod val="75000"/>
                    <a:lumOff val="25000"/>
                  </a:schemeClr>
                </a:solidFill>
              </a:rPr>
              <a:t>‘Exchange + Treatment’ (BWE+BWT) for </a:t>
            </a:r>
            <a:r>
              <a:rPr lang="en-US" sz="2200" i="1" kern="0" dirty="0" smtClean="0">
                <a:solidFill>
                  <a:schemeClr val="tx1">
                    <a:lumMod val="75000"/>
                    <a:lumOff val="25000"/>
                  </a:schemeClr>
                </a:solidFill>
              </a:rPr>
              <a:t>all BWD.</a:t>
            </a:r>
            <a:endParaRPr lang="en-US" sz="2200" i="1" kern="0" dirty="0">
              <a:solidFill>
                <a:schemeClr val="tx1">
                  <a:lumMod val="75000"/>
                  <a:lumOff val="25000"/>
                </a:schemeClr>
              </a:solidFill>
            </a:endParaRPr>
          </a:p>
          <a:p>
            <a:pPr marL="406400" lvl="1" indent="-355600" eaLnBrk="0" fontAlgn="base" hangingPunct="0">
              <a:spcBef>
                <a:spcPct val="20000"/>
              </a:spcBef>
              <a:spcAft>
                <a:spcPct val="0"/>
              </a:spcAft>
              <a:buFont typeface="Wingdings" panose="05000000000000000000" pitchFamily="2" charset="2"/>
              <a:buChar char="q"/>
              <a:defRPr/>
            </a:pPr>
            <a:r>
              <a:rPr lang="en-US" sz="2200" b="1" i="1" kern="0" dirty="0" smtClean="0"/>
              <a:t>Canada (proposed)</a:t>
            </a:r>
          </a:p>
          <a:p>
            <a:pPr marL="800100" lvl="2" indent="-342900" eaLnBrk="0" fontAlgn="base" hangingPunct="0">
              <a:spcBef>
                <a:spcPct val="20000"/>
              </a:spcBef>
              <a:spcAft>
                <a:spcPct val="0"/>
              </a:spcAft>
              <a:buFont typeface="Arial" panose="020B0604020202020204" pitchFamily="34" charset="0"/>
              <a:buChar char="•"/>
              <a:defRPr/>
            </a:pPr>
            <a:r>
              <a:rPr lang="en-US" sz="2200" i="1" kern="0" dirty="0">
                <a:solidFill>
                  <a:schemeClr val="tx1">
                    <a:lumMod val="75000"/>
                    <a:lumOff val="25000"/>
                  </a:schemeClr>
                </a:solidFill>
              </a:rPr>
              <a:t>‘Exchange + Treatment’ (BWE+BWT) for </a:t>
            </a:r>
            <a:r>
              <a:rPr lang="en-US" sz="2200" i="1" kern="0" dirty="0" smtClean="0">
                <a:solidFill>
                  <a:schemeClr val="tx1">
                    <a:lumMod val="75000"/>
                    <a:lumOff val="25000"/>
                  </a:schemeClr>
                </a:solidFill>
              </a:rPr>
              <a:t>all ballast transfer to freshwater environments.</a:t>
            </a:r>
            <a:endParaRPr lang="en-US" sz="2200" i="1" kern="0" dirty="0">
              <a:solidFill>
                <a:schemeClr val="tx1">
                  <a:lumMod val="75000"/>
                  <a:lumOff val="25000"/>
                </a:schemeClr>
              </a:solidFill>
            </a:endParaRPr>
          </a:p>
          <a:p>
            <a:pPr lvl="2" eaLnBrk="0" fontAlgn="base" hangingPunct="0">
              <a:spcBef>
                <a:spcPct val="20000"/>
              </a:spcBef>
              <a:spcAft>
                <a:spcPct val="0"/>
              </a:spcAft>
              <a:defRPr/>
            </a:pPr>
            <a:endParaRPr lang="en-US" sz="2200" i="1" kern="0" dirty="0" smtClean="0">
              <a:solidFill>
                <a:schemeClr val="tx1">
                  <a:lumMod val="75000"/>
                  <a:lumOff val="25000"/>
                </a:schemeClr>
              </a:solidFill>
            </a:endParaRPr>
          </a:p>
          <a:p>
            <a:pPr marL="800100" lvl="1" indent="-342900" eaLnBrk="0" fontAlgn="base" hangingPunct="0">
              <a:spcBef>
                <a:spcPct val="20000"/>
              </a:spcBef>
              <a:spcAft>
                <a:spcPct val="0"/>
              </a:spcAft>
              <a:buFont typeface="Wingdings" panose="05000000000000000000" pitchFamily="2" charset="2"/>
              <a:buChar char="Ø"/>
              <a:defRPr/>
            </a:pPr>
            <a:endParaRPr lang="en-US" sz="2200" i="1" kern="0" dirty="0" smtClean="0">
              <a:solidFill>
                <a:schemeClr val="tx1">
                  <a:lumMod val="75000"/>
                  <a:lumOff val="25000"/>
                </a:schemeClr>
              </a:solidFill>
            </a:endParaRPr>
          </a:p>
          <a:p>
            <a:pPr marL="1257300" lvl="2" indent="-342900" eaLnBrk="0" fontAlgn="base" hangingPunct="0">
              <a:spcBef>
                <a:spcPct val="20000"/>
              </a:spcBef>
              <a:spcAft>
                <a:spcPct val="0"/>
              </a:spcAft>
              <a:buFont typeface="Wingdings" panose="05000000000000000000" pitchFamily="2" charset="2"/>
              <a:buChar char="§"/>
              <a:defRPr/>
            </a:pPr>
            <a:endParaRPr lang="en-US" sz="2200" i="1" kern="0" dirty="0" smtClean="0">
              <a:solidFill>
                <a:schemeClr val="tx1">
                  <a:lumMod val="75000"/>
                  <a:lumOff val="25000"/>
                </a:schemeClr>
              </a:solidFill>
            </a:endParaRPr>
          </a:p>
        </p:txBody>
      </p:sp>
    </p:spTree>
    <p:extLst>
      <p:ext uri="{BB962C8B-B14F-4D97-AF65-F5344CB8AC3E}">
        <p14:creationId xmlns:p14="http://schemas.microsoft.com/office/powerpoint/2010/main" val="4226546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Rulemaking Stakeholder Engagement</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3" name="Picture 2"/>
          <p:cNvPicPr>
            <a:picLocks noChangeAspect="1"/>
          </p:cNvPicPr>
          <p:nvPr/>
        </p:nvPicPr>
        <p:blipFill>
          <a:blip r:embed="rId4"/>
          <a:stretch>
            <a:fillRect/>
          </a:stretch>
        </p:blipFill>
        <p:spPr>
          <a:xfrm>
            <a:off x="1537134" y="1219200"/>
            <a:ext cx="2272866" cy="2935073"/>
          </a:xfrm>
          <a:prstGeom prst="rect">
            <a:avLst/>
          </a:prstGeom>
        </p:spPr>
      </p:pic>
      <p:cxnSp>
        <p:nvCxnSpPr>
          <p:cNvPr id="15" name="Straight Arrow Connector 14"/>
          <p:cNvCxnSpPr/>
          <p:nvPr/>
        </p:nvCxnSpPr>
        <p:spPr>
          <a:xfrm>
            <a:off x="609600" y="5486400"/>
            <a:ext cx="816864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85800" y="54864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858000" y="54864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462996" y="5473472"/>
            <a:ext cx="256404" cy="7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962400" y="54864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rot="16200000">
            <a:off x="2247901" y="3924301"/>
            <a:ext cx="228598" cy="2438400"/>
          </a:xfrm>
          <a:prstGeom prst="righ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white">
                  <a:lumMod val="65000"/>
                </a:prstClr>
              </a:solidFill>
            </a:endParaRPr>
          </a:p>
        </p:txBody>
      </p:sp>
      <p:sp>
        <p:nvSpPr>
          <p:cNvPr id="24" name="TextBox 23"/>
          <p:cNvSpPr txBox="1"/>
          <p:nvPr/>
        </p:nvSpPr>
        <p:spPr>
          <a:xfrm>
            <a:off x="533400" y="4306669"/>
            <a:ext cx="1828800" cy="707886"/>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STAIS </a:t>
            </a:r>
          </a:p>
          <a:p>
            <a:pPr algn="ctr" fontAlgn="auto">
              <a:spcBef>
                <a:spcPts val="0"/>
              </a:spcBef>
              <a:spcAft>
                <a:spcPts val="0"/>
              </a:spcAft>
            </a:pPr>
            <a:r>
              <a:rPr lang="en-US" sz="2000" b="1" i="1" dirty="0" smtClean="0">
                <a:solidFill>
                  <a:schemeClr val="tx1">
                    <a:lumMod val="65000"/>
                    <a:lumOff val="35000"/>
                  </a:schemeClr>
                </a:solidFill>
                <a:latin typeface="Calibri"/>
              </a:rPr>
              <a:t>Task Force</a:t>
            </a:r>
            <a:endParaRPr lang="en-US" sz="2000" b="1" i="1" dirty="0">
              <a:solidFill>
                <a:schemeClr val="tx1">
                  <a:lumMod val="65000"/>
                  <a:lumOff val="35000"/>
                </a:schemeClr>
              </a:solidFill>
              <a:latin typeface="Calibri"/>
            </a:endParaRPr>
          </a:p>
        </p:txBody>
      </p:sp>
      <p:cxnSp>
        <p:nvCxnSpPr>
          <p:cNvPr id="25" name="Straight Connector 24"/>
          <p:cNvCxnSpPr/>
          <p:nvPr/>
        </p:nvCxnSpPr>
        <p:spPr>
          <a:xfrm rot="5400000">
            <a:off x="5524105" y="5487373"/>
            <a:ext cx="22939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90800" y="4306669"/>
            <a:ext cx="1828800" cy="707886"/>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Report to the </a:t>
            </a:r>
          </a:p>
          <a:p>
            <a:pPr algn="ctr" fontAlgn="auto">
              <a:spcBef>
                <a:spcPts val="0"/>
              </a:spcBef>
              <a:spcAft>
                <a:spcPts val="0"/>
              </a:spcAft>
            </a:pPr>
            <a:r>
              <a:rPr lang="en-US" sz="2000" b="1" i="1" dirty="0" smtClean="0">
                <a:solidFill>
                  <a:schemeClr val="tx1">
                    <a:lumMod val="65000"/>
                    <a:lumOff val="35000"/>
                  </a:schemeClr>
                </a:solidFill>
                <a:latin typeface="Calibri"/>
              </a:rPr>
              <a:t>OR Legislature</a:t>
            </a:r>
            <a:endParaRPr lang="en-US" sz="2000" b="1" i="1" dirty="0">
              <a:solidFill>
                <a:schemeClr val="tx1">
                  <a:lumMod val="65000"/>
                  <a:lumOff val="35000"/>
                </a:schemeClr>
              </a:solidFill>
              <a:latin typeface="Calibri"/>
            </a:endParaRPr>
          </a:p>
        </p:txBody>
      </p:sp>
      <p:sp>
        <p:nvSpPr>
          <p:cNvPr id="27" name="TextBox 26"/>
          <p:cNvSpPr txBox="1"/>
          <p:nvPr/>
        </p:nvSpPr>
        <p:spPr>
          <a:xfrm>
            <a:off x="4648200" y="4114800"/>
            <a:ext cx="1828800" cy="1015663"/>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2015 </a:t>
            </a:r>
          </a:p>
          <a:p>
            <a:pPr algn="ctr" fontAlgn="auto">
              <a:spcBef>
                <a:spcPts val="0"/>
              </a:spcBef>
              <a:spcAft>
                <a:spcPts val="0"/>
              </a:spcAft>
            </a:pPr>
            <a:r>
              <a:rPr lang="en-US" sz="2000" b="1" i="1" dirty="0" smtClean="0">
                <a:solidFill>
                  <a:schemeClr val="tx1">
                    <a:lumMod val="65000"/>
                    <a:lumOff val="35000"/>
                  </a:schemeClr>
                </a:solidFill>
                <a:latin typeface="Calibri"/>
              </a:rPr>
              <a:t>Legislation</a:t>
            </a:r>
          </a:p>
          <a:p>
            <a:pPr algn="ctr" fontAlgn="auto">
              <a:spcBef>
                <a:spcPts val="0"/>
              </a:spcBef>
              <a:spcAft>
                <a:spcPts val="0"/>
              </a:spcAft>
            </a:pPr>
            <a:r>
              <a:rPr lang="en-US" sz="2000" b="1" i="1" dirty="0" smtClean="0">
                <a:solidFill>
                  <a:schemeClr val="tx1">
                    <a:lumMod val="65000"/>
                    <a:lumOff val="35000"/>
                  </a:schemeClr>
                </a:solidFill>
                <a:latin typeface="Calibri"/>
              </a:rPr>
              <a:t>(HB 2207)</a:t>
            </a:r>
          </a:p>
        </p:txBody>
      </p:sp>
      <p:sp>
        <p:nvSpPr>
          <p:cNvPr id="28" name="TextBox 27"/>
          <p:cNvSpPr txBox="1"/>
          <p:nvPr/>
        </p:nvSpPr>
        <p:spPr>
          <a:xfrm>
            <a:off x="6248400" y="4013537"/>
            <a:ext cx="1981200" cy="1015663"/>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Rulemaking Advisory Committee</a:t>
            </a:r>
            <a:endParaRPr lang="en-US" sz="2000" b="1" i="1" dirty="0">
              <a:solidFill>
                <a:schemeClr val="tx1">
                  <a:lumMod val="65000"/>
                  <a:lumOff val="35000"/>
                </a:schemeClr>
              </a:solidFill>
              <a:latin typeface="Calibri"/>
            </a:endParaRPr>
          </a:p>
        </p:txBody>
      </p:sp>
      <p:sp>
        <p:nvSpPr>
          <p:cNvPr id="29" name="Right Brace 28"/>
          <p:cNvSpPr/>
          <p:nvPr/>
        </p:nvSpPr>
        <p:spPr>
          <a:xfrm rot="16200000">
            <a:off x="7200899" y="4686301"/>
            <a:ext cx="228600" cy="914398"/>
          </a:xfrm>
          <a:prstGeom prst="righ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white">
                  <a:lumMod val="65000"/>
                </a:prstClr>
              </a:solidFill>
            </a:endParaRPr>
          </a:p>
        </p:txBody>
      </p:sp>
      <p:sp>
        <p:nvSpPr>
          <p:cNvPr id="30" name="TextBox 29"/>
          <p:cNvSpPr txBox="1"/>
          <p:nvPr/>
        </p:nvSpPr>
        <p:spPr>
          <a:xfrm>
            <a:off x="1447800" y="4470737"/>
            <a:ext cx="1828800" cy="369332"/>
          </a:xfrm>
          <a:prstGeom prst="rect">
            <a:avLst/>
          </a:prstGeom>
          <a:noFill/>
        </p:spPr>
        <p:txBody>
          <a:bodyPr wrap="square" rtlCol="0">
            <a:spAutoFit/>
          </a:bodyPr>
          <a:lstStyle/>
          <a:p>
            <a:pPr algn="ctr" fontAlgn="auto">
              <a:spcBef>
                <a:spcPts val="0"/>
              </a:spcBef>
              <a:spcAft>
                <a:spcPts val="0"/>
              </a:spcAft>
            </a:pPr>
            <a:r>
              <a:rPr lang="en-US" b="1" i="1" dirty="0" err="1" smtClean="0">
                <a:solidFill>
                  <a:schemeClr val="tx1">
                    <a:lumMod val="65000"/>
                    <a:lumOff val="35000"/>
                  </a:schemeClr>
                </a:solidFill>
                <a:latin typeface="Wingdings"/>
                <a:ea typeface="Wingdings"/>
                <a:cs typeface="Wingdings"/>
              </a:rPr>
              <a:t></a:t>
            </a:r>
            <a:endParaRPr lang="en-US" b="1" i="1" dirty="0">
              <a:solidFill>
                <a:schemeClr val="tx1">
                  <a:lumMod val="65000"/>
                  <a:lumOff val="35000"/>
                </a:schemeClr>
              </a:solidFill>
              <a:latin typeface="Calibri"/>
            </a:endParaRPr>
          </a:p>
        </p:txBody>
      </p:sp>
      <p:sp>
        <p:nvSpPr>
          <p:cNvPr id="31" name="TextBox 30"/>
          <p:cNvSpPr txBox="1"/>
          <p:nvPr/>
        </p:nvSpPr>
        <p:spPr>
          <a:xfrm>
            <a:off x="533400" y="5634335"/>
            <a:ext cx="914400" cy="461665"/>
          </a:xfrm>
          <a:prstGeom prst="rect">
            <a:avLst/>
          </a:prstGeom>
          <a:noFill/>
        </p:spPr>
        <p:txBody>
          <a:bodyPr wrap="square" rtlCol="0">
            <a:spAutoFit/>
          </a:bodyPr>
          <a:lstStyle/>
          <a:p>
            <a:pPr fontAlgn="auto">
              <a:spcBef>
                <a:spcPts val="0"/>
              </a:spcBef>
              <a:spcAft>
                <a:spcPts val="0"/>
              </a:spcAft>
            </a:pPr>
            <a:r>
              <a:rPr lang="en-US" sz="2400" b="1" dirty="0" smtClean="0">
                <a:solidFill>
                  <a:schemeClr val="tx1">
                    <a:lumMod val="85000"/>
                    <a:lumOff val="15000"/>
                  </a:schemeClr>
                </a:solidFill>
                <a:latin typeface="Calibri"/>
              </a:rPr>
              <a:t>2014</a:t>
            </a:r>
            <a:endParaRPr lang="en-US" sz="2400" b="1" dirty="0">
              <a:solidFill>
                <a:schemeClr val="tx1">
                  <a:lumMod val="85000"/>
                  <a:lumOff val="15000"/>
                </a:schemeClr>
              </a:solidFill>
              <a:latin typeface="Calibri"/>
            </a:endParaRPr>
          </a:p>
        </p:txBody>
      </p:sp>
      <p:sp>
        <p:nvSpPr>
          <p:cNvPr id="32" name="TextBox 31"/>
          <p:cNvSpPr txBox="1"/>
          <p:nvPr/>
        </p:nvSpPr>
        <p:spPr>
          <a:xfrm>
            <a:off x="6705600" y="5634335"/>
            <a:ext cx="914400" cy="461665"/>
          </a:xfrm>
          <a:prstGeom prst="rect">
            <a:avLst/>
          </a:prstGeom>
          <a:noFill/>
        </p:spPr>
        <p:txBody>
          <a:bodyPr wrap="square" rtlCol="0">
            <a:spAutoFit/>
          </a:bodyPr>
          <a:lstStyle/>
          <a:p>
            <a:pPr fontAlgn="auto">
              <a:spcBef>
                <a:spcPts val="0"/>
              </a:spcBef>
              <a:spcAft>
                <a:spcPts val="0"/>
              </a:spcAft>
            </a:pPr>
            <a:r>
              <a:rPr lang="en-US" sz="2400" b="1" dirty="0" smtClean="0">
                <a:solidFill>
                  <a:schemeClr val="tx1">
                    <a:lumMod val="85000"/>
                    <a:lumOff val="15000"/>
                  </a:schemeClr>
                </a:solidFill>
                <a:latin typeface="Calibri"/>
              </a:rPr>
              <a:t>2016</a:t>
            </a:r>
            <a:endParaRPr lang="en-US" sz="2400" b="1" dirty="0">
              <a:solidFill>
                <a:schemeClr val="tx1">
                  <a:lumMod val="85000"/>
                  <a:lumOff val="15000"/>
                </a:schemeClr>
              </a:solidFill>
              <a:latin typeface="Calibri"/>
            </a:endParaRPr>
          </a:p>
        </p:txBody>
      </p:sp>
      <p:sp>
        <p:nvSpPr>
          <p:cNvPr id="33" name="TextBox 32"/>
          <p:cNvSpPr txBox="1"/>
          <p:nvPr/>
        </p:nvSpPr>
        <p:spPr>
          <a:xfrm>
            <a:off x="3810000" y="5634335"/>
            <a:ext cx="914400" cy="461665"/>
          </a:xfrm>
          <a:prstGeom prst="rect">
            <a:avLst/>
          </a:prstGeom>
          <a:noFill/>
        </p:spPr>
        <p:txBody>
          <a:bodyPr wrap="square" rtlCol="0">
            <a:spAutoFit/>
          </a:bodyPr>
          <a:lstStyle/>
          <a:p>
            <a:pPr fontAlgn="auto">
              <a:spcBef>
                <a:spcPts val="0"/>
              </a:spcBef>
              <a:spcAft>
                <a:spcPts val="0"/>
              </a:spcAft>
            </a:pPr>
            <a:r>
              <a:rPr lang="en-US" sz="2400" b="1" dirty="0" smtClean="0">
                <a:solidFill>
                  <a:schemeClr val="tx1">
                    <a:lumMod val="85000"/>
                    <a:lumOff val="15000"/>
                  </a:schemeClr>
                </a:solidFill>
                <a:latin typeface="Calibri"/>
              </a:rPr>
              <a:t>2015</a:t>
            </a:r>
            <a:endParaRPr lang="en-US" sz="2400" b="1" dirty="0">
              <a:solidFill>
                <a:schemeClr val="tx1">
                  <a:lumMod val="85000"/>
                  <a:lumOff val="15000"/>
                </a:schemeClr>
              </a:solidFill>
              <a:latin typeface="Calibri"/>
            </a:endParaRPr>
          </a:p>
        </p:txBody>
      </p:sp>
      <p:sp>
        <p:nvSpPr>
          <p:cNvPr id="22" name="TextBox 21"/>
          <p:cNvSpPr txBox="1"/>
          <p:nvPr/>
        </p:nvSpPr>
        <p:spPr>
          <a:xfrm>
            <a:off x="8001000" y="4446585"/>
            <a:ext cx="975360" cy="400110"/>
          </a:xfrm>
          <a:prstGeom prst="rect">
            <a:avLst/>
          </a:prstGeom>
          <a:noFill/>
        </p:spPr>
        <p:txBody>
          <a:bodyPr wrap="square" rtlCol="0">
            <a:spAutoFit/>
          </a:bodyPr>
          <a:lstStyle/>
          <a:p>
            <a:pPr algn="ctr" fontAlgn="auto">
              <a:spcBef>
                <a:spcPts val="0"/>
              </a:spcBef>
              <a:spcAft>
                <a:spcPts val="0"/>
              </a:spcAft>
            </a:pPr>
            <a:r>
              <a:rPr lang="en-US" sz="2000" b="1" i="1" dirty="0" smtClean="0">
                <a:solidFill>
                  <a:schemeClr val="tx1">
                    <a:lumMod val="65000"/>
                    <a:lumOff val="35000"/>
                  </a:schemeClr>
                </a:solidFill>
                <a:latin typeface="Calibri"/>
              </a:rPr>
              <a:t>NPRM</a:t>
            </a:r>
            <a:endParaRPr lang="en-US" sz="2000" b="1" i="1" dirty="0">
              <a:solidFill>
                <a:schemeClr val="tx1">
                  <a:lumMod val="65000"/>
                  <a:lumOff val="35000"/>
                </a:schemeClr>
              </a:solidFill>
              <a:latin typeface="Calibri"/>
            </a:endParaRPr>
          </a:p>
        </p:txBody>
      </p:sp>
      <p:cxnSp>
        <p:nvCxnSpPr>
          <p:cNvPr id="34" name="Straight Connector 33"/>
          <p:cNvCxnSpPr/>
          <p:nvPr/>
        </p:nvCxnSpPr>
        <p:spPr>
          <a:xfrm>
            <a:off x="8458200" y="5334000"/>
            <a:ext cx="0" cy="268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2" idx="2"/>
          </p:cNvCxnSpPr>
          <p:nvPr/>
        </p:nvCxnSpPr>
        <p:spPr>
          <a:xfrm flipH="1">
            <a:off x="8229600" y="4846695"/>
            <a:ext cx="259080" cy="48730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4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Ballast Management Rulemaking Objectives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bwMode="auto">
          <a:xfrm>
            <a:off x="76200" y="1066800"/>
            <a:ext cx="8686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lgn="ctr" eaLnBrk="0" fontAlgn="base" hangingPunct="0">
              <a:spcBef>
                <a:spcPct val="20000"/>
              </a:spcBef>
              <a:spcAft>
                <a:spcPct val="0"/>
              </a:spcAft>
              <a:defRPr/>
            </a:pPr>
            <a:r>
              <a:rPr lang="en-US" sz="2000" i="1" kern="0" dirty="0">
                <a:solidFill>
                  <a:schemeClr val="tx1">
                    <a:lumMod val="75000"/>
                    <a:lumOff val="25000"/>
                  </a:schemeClr>
                </a:solidFill>
              </a:rPr>
              <a:t>Protect Oregon waters from aquatic invasive species threats by preventing discharge of high-risk</a:t>
            </a:r>
            <a:r>
              <a:rPr lang="en-US" sz="2000" b="1" i="1" kern="0" dirty="0">
                <a:solidFill>
                  <a:schemeClr val="tx1">
                    <a:lumMod val="75000"/>
                    <a:lumOff val="25000"/>
                  </a:schemeClr>
                </a:solidFill>
              </a:rPr>
              <a:t> </a:t>
            </a:r>
            <a:r>
              <a:rPr lang="en-US" sz="2000" i="1" kern="0" dirty="0">
                <a:solidFill>
                  <a:schemeClr val="tx1">
                    <a:lumMod val="75000"/>
                    <a:lumOff val="25000"/>
                  </a:schemeClr>
                </a:solidFill>
              </a:rPr>
              <a:t>ballast water.</a:t>
            </a:r>
          </a:p>
          <a:p>
            <a:pPr lvl="1" eaLnBrk="0" fontAlgn="base" hangingPunct="0">
              <a:spcBef>
                <a:spcPct val="20000"/>
              </a:spcBef>
              <a:spcAft>
                <a:spcPct val="0"/>
              </a:spcAft>
              <a:defRPr/>
            </a:pPr>
            <a:endParaRPr lang="en-US" b="1" kern="0" dirty="0" smtClean="0">
              <a:solidFill>
                <a:schemeClr val="tx1">
                  <a:lumMod val="75000"/>
                  <a:lumOff val="25000"/>
                </a:schemeClr>
              </a:solidFill>
            </a:endParaRPr>
          </a:p>
          <a:p>
            <a:pPr marL="914400" lvl="1" indent="-457200" eaLnBrk="0" fontAlgn="base" hangingPunct="0">
              <a:spcBef>
                <a:spcPct val="20000"/>
              </a:spcBef>
              <a:spcAft>
                <a:spcPct val="0"/>
              </a:spcAft>
              <a:buFont typeface="+mj-lt"/>
              <a:buAutoNum type="arabicPeriod"/>
              <a:defRPr/>
            </a:pPr>
            <a:r>
              <a:rPr lang="en-US" sz="2400" b="1" kern="0" dirty="0" smtClean="0">
                <a:solidFill>
                  <a:schemeClr val="tx1">
                    <a:lumMod val="75000"/>
                    <a:lumOff val="25000"/>
                  </a:schemeClr>
                </a:solidFill>
              </a:rPr>
              <a:t>Managing risks from ‘empty’ ballast tanks</a:t>
            </a:r>
          </a:p>
          <a:p>
            <a:pPr lvl="2" eaLnBrk="0" fontAlgn="base" hangingPunct="0">
              <a:spcBef>
                <a:spcPct val="20000"/>
              </a:spcBef>
              <a:spcAft>
                <a:spcPct val="0"/>
              </a:spcAft>
              <a:defRPr/>
            </a:pPr>
            <a:endParaRPr lang="en-US" sz="2000" i="1" kern="0" dirty="0" smtClean="0">
              <a:solidFill>
                <a:schemeClr val="tx1">
                  <a:lumMod val="75000"/>
                  <a:lumOff val="25000"/>
                </a:schemeClr>
              </a:solidFill>
            </a:endParaRPr>
          </a:p>
          <a:p>
            <a:pPr marL="914400" lvl="1" indent="-457200" eaLnBrk="0" fontAlgn="base" hangingPunct="0">
              <a:spcBef>
                <a:spcPct val="20000"/>
              </a:spcBef>
              <a:spcAft>
                <a:spcPct val="0"/>
              </a:spcAft>
              <a:buFont typeface="+mj-lt"/>
              <a:buAutoNum type="arabicPeriod"/>
              <a:defRPr/>
            </a:pPr>
            <a:r>
              <a:rPr lang="en-US" sz="2400" b="1" kern="0" dirty="0" smtClean="0">
                <a:solidFill>
                  <a:schemeClr val="tx1">
                    <a:lumMod val="75000"/>
                    <a:lumOff val="25000"/>
                  </a:schemeClr>
                </a:solidFill>
              </a:rPr>
              <a:t>Implementation of Shipboard Treatment Systems</a:t>
            </a:r>
          </a:p>
          <a:p>
            <a:pPr marL="1377950" lvl="3" indent="-463550" eaLnBrk="0" hangingPunct="0">
              <a:spcBef>
                <a:spcPct val="20000"/>
              </a:spcBef>
              <a:buFont typeface="Wingdings" charset="2"/>
              <a:buChar char="Ø"/>
              <a:defRPr/>
            </a:pPr>
            <a:r>
              <a:rPr lang="en-US" sz="2000" i="1" kern="0" dirty="0" smtClean="0">
                <a:solidFill>
                  <a:schemeClr val="tx1">
                    <a:lumMod val="75000"/>
                    <a:lumOff val="25000"/>
                  </a:schemeClr>
                </a:solidFill>
              </a:rPr>
              <a:t>Support </a:t>
            </a:r>
            <a:r>
              <a:rPr lang="en-US" sz="2000" i="1" kern="0" dirty="0">
                <a:solidFill>
                  <a:schemeClr val="tx1">
                    <a:lumMod val="75000"/>
                    <a:lumOff val="25000"/>
                  </a:schemeClr>
                </a:solidFill>
              </a:rPr>
              <a:t>implementation of numeric ballast water discharge </a:t>
            </a:r>
            <a:r>
              <a:rPr lang="en-US" sz="2000" i="1" kern="0" dirty="0" smtClean="0">
                <a:solidFill>
                  <a:schemeClr val="tx1">
                    <a:lumMod val="75000"/>
                    <a:lumOff val="25000"/>
                  </a:schemeClr>
                </a:solidFill>
              </a:rPr>
              <a:t>standards, but…..</a:t>
            </a:r>
          </a:p>
          <a:p>
            <a:pPr marL="1377950" lvl="3" indent="-463550" eaLnBrk="0" hangingPunct="0">
              <a:spcBef>
                <a:spcPct val="20000"/>
              </a:spcBef>
              <a:buFont typeface="Wingdings" charset="2"/>
              <a:buChar char="Ø"/>
              <a:defRPr/>
            </a:pPr>
            <a:r>
              <a:rPr lang="en-US" sz="2000" i="1" kern="0" dirty="0" smtClean="0">
                <a:solidFill>
                  <a:schemeClr val="tx1">
                    <a:lumMod val="75000"/>
                    <a:lumOff val="25000"/>
                  </a:schemeClr>
                </a:solidFill>
              </a:rPr>
              <a:t>Mitigate </a:t>
            </a:r>
            <a:r>
              <a:rPr lang="en-US" sz="2000" i="1" kern="0" dirty="0">
                <a:solidFill>
                  <a:schemeClr val="tx1">
                    <a:lumMod val="75000"/>
                    <a:lumOff val="25000"/>
                  </a:schemeClr>
                </a:solidFill>
              </a:rPr>
              <a:t>concerns </a:t>
            </a:r>
            <a:r>
              <a:rPr lang="en-US" sz="2000" i="1" kern="0" dirty="0" smtClean="0">
                <a:solidFill>
                  <a:schemeClr val="tx1">
                    <a:lumMod val="75000"/>
                    <a:lumOff val="25000"/>
                  </a:schemeClr>
                </a:solidFill>
              </a:rPr>
              <a:t>by </a:t>
            </a:r>
            <a:r>
              <a:rPr lang="en-US" sz="2000" i="1" kern="0" dirty="0">
                <a:solidFill>
                  <a:schemeClr val="tx1">
                    <a:lumMod val="75000"/>
                    <a:lumOff val="25000"/>
                  </a:schemeClr>
                </a:solidFill>
              </a:rPr>
              <a:t>establishing </a:t>
            </a:r>
            <a:r>
              <a:rPr lang="en-US" sz="2000" i="1" kern="0" dirty="0" smtClean="0">
                <a:solidFill>
                  <a:schemeClr val="tx1">
                    <a:lumMod val="75000"/>
                    <a:lumOff val="25000"/>
                  </a:schemeClr>
                </a:solidFill>
              </a:rPr>
              <a:t>additional prevention practices for high-risk ballast transfer scenarios. </a:t>
            </a:r>
          </a:p>
          <a:p>
            <a:pPr marL="914400" lvl="3" eaLnBrk="0" hangingPunct="0">
              <a:spcBef>
                <a:spcPct val="20000"/>
              </a:spcBef>
              <a:defRPr/>
            </a:pPr>
            <a:endParaRPr lang="en-US" sz="2000" i="1" kern="0" dirty="0">
              <a:solidFill>
                <a:schemeClr val="tx1">
                  <a:lumMod val="75000"/>
                  <a:lumOff val="25000"/>
                </a:schemeClr>
              </a:solidFill>
            </a:endParaRPr>
          </a:p>
          <a:p>
            <a:pPr marL="914400" lvl="1" indent="-457200" eaLnBrk="0" fontAlgn="base" hangingPunct="0">
              <a:spcBef>
                <a:spcPct val="20000"/>
              </a:spcBef>
              <a:spcAft>
                <a:spcPct val="0"/>
              </a:spcAft>
              <a:buFont typeface="+mj-lt"/>
              <a:buAutoNum type="arabicPeriod"/>
              <a:defRPr/>
            </a:pPr>
            <a:r>
              <a:rPr lang="en-US" sz="2400" b="1" kern="0" dirty="0" smtClean="0">
                <a:solidFill>
                  <a:schemeClr val="tx1">
                    <a:lumMod val="75000"/>
                    <a:lumOff val="25000"/>
                  </a:schemeClr>
                </a:solidFill>
              </a:rPr>
              <a:t>Housekeeping</a:t>
            </a:r>
          </a:p>
          <a:p>
            <a:pPr marL="914400" lvl="1" indent="-457200" eaLnBrk="0" fontAlgn="base" hangingPunct="0">
              <a:spcBef>
                <a:spcPct val="20000"/>
              </a:spcBef>
              <a:spcAft>
                <a:spcPct val="0"/>
              </a:spcAft>
              <a:buFont typeface="+mj-lt"/>
              <a:buAutoNum type="arabicPeriod"/>
              <a:defRPr/>
            </a:pPr>
            <a:endParaRPr lang="en-US" sz="2400" i="1" kern="0" dirty="0" smtClean="0">
              <a:solidFill>
                <a:schemeClr val="tx1">
                  <a:lumMod val="75000"/>
                  <a:lumOff val="25000"/>
                </a:schemeClr>
              </a:solidFill>
            </a:endParaRPr>
          </a:p>
        </p:txBody>
      </p:sp>
    </p:spTree>
    <p:extLst>
      <p:ext uri="{BB962C8B-B14F-4D97-AF65-F5344CB8AC3E}">
        <p14:creationId xmlns:p14="http://schemas.microsoft.com/office/powerpoint/2010/main" val="1182363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Managing ‘Empty’ Ballast Tank </a:t>
            </a:r>
            <a:r>
              <a:rPr lang="en-US" sz="3200" dirty="0">
                <a:solidFill>
                  <a:schemeClr val="bg1"/>
                </a:solidFill>
                <a:latin typeface="Arial" pitchFamily="34" charset="0"/>
                <a:cs typeface="Arial" pitchFamily="34" charset="0"/>
              </a:rPr>
              <a:t>R</a:t>
            </a:r>
            <a:r>
              <a:rPr lang="en-US" sz="3200" dirty="0" smtClean="0">
                <a:solidFill>
                  <a:schemeClr val="bg1"/>
                </a:solidFill>
                <a:latin typeface="Arial" pitchFamily="34" charset="0"/>
                <a:cs typeface="Arial" pitchFamily="34" charset="0"/>
              </a:rPr>
              <a:t>isks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Content Placeholder 4"/>
          <p:cNvSpPr txBox="1">
            <a:spLocks/>
          </p:cNvSpPr>
          <p:nvPr/>
        </p:nvSpPr>
        <p:spPr>
          <a:xfrm>
            <a:off x="457200" y="1295400"/>
            <a:ext cx="832104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57200" algn="l"/>
            <a:r>
              <a:rPr lang="en-US" sz="2200" b="1" u="sng" dirty="0" smtClean="0">
                <a:solidFill>
                  <a:schemeClr val="tx1">
                    <a:lumMod val="75000"/>
                    <a:lumOff val="25000"/>
                  </a:schemeClr>
                </a:solidFill>
              </a:rPr>
              <a:t>Proposed Strategy:</a:t>
            </a:r>
            <a:r>
              <a:rPr lang="en-US" sz="2200" dirty="0" smtClean="0">
                <a:solidFill>
                  <a:schemeClr val="tx1">
                    <a:lumMod val="75000"/>
                    <a:lumOff val="25000"/>
                  </a:schemeClr>
                </a:solidFill>
              </a:rPr>
              <a:t>  </a:t>
            </a:r>
          </a:p>
          <a:p>
            <a:pPr lvl="1" indent="-457200" algn="l"/>
            <a:r>
              <a:rPr lang="en-US" dirty="0" smtClean="0">
                <a:solidFill>
                  <a:schemeClr val="tx1">
                    <a:lumMod val="75000"/>
                    <a:lumOff val="25000"/>
                  </a:schemeClr>
                </a:solidFill>
              </a:rPr>
              <a:t>	</a:t>
            </a:r>
            <a:r>
              <a:rPr lang="en-US" sz="2200" dirty="0" smtClean="0">
                <a:solidFill>
                  <a:schemeClr val="tx1">
                    <a:lumMod val="75000"/>
                    <a:lumOff val="25000"/>
                  </a:schemeClr>
                </a:solidFill>
              </a:rPr>
              <a:t>Amend OAR 340-143-0010 to </a:t>
            </a:r>
            <a:r>
              <a:rPr lang="en-US" sz="2200" b="1" i="1" dirty="0" smtClean="0">
                <a:solidFill>
                  <a:schemeClr val="tx1">
                    <a:lumMod val="75000"/>
                    <a:lumOff val="25000"/>
                  </a:schemeClr>
                </a:solidFill>
              </a:rPr>
              <a:t>require salt-water flushing </a:t>
            </a:r>
            <a:r>
              <a:rPr lang="en-US" sz="2200" dirty="0" smtClean="0">
                <a:solidFill>
                  <a:schemeClr val="tx1">
                    <a:lumMod val="75000"/>
                    <a:lumOff val="25000"/>
                  </a:schemeClr>
                </a:solidFill>
              </a:rPr>
              <a:t>management practices for ‘empty’ ballast tanks that may be used for ballasting and de-ballasting while in state waters.</a:t>
            </a:r>
          </a:p>
          <a:p>
            <a:pPr lvl="1" indent="-457200" algn="l"/>
            <a:endParaRPr lang="en-US" dirty="0" smtClean="0">
              <a:solidFill>
                <a:schemeClr val="tx1">
                  <a:lumMod val="75000"/>
                  <a:lumOff val="25000"/>
                </a:schemeClr>
              </a:solidFill>
            </a:endParaRPr>
          </a:p>
          <a:p>
            <a:pPr lvl="1" indent="-457200" algn="l"/>
            <a:r>
              <a:rPr lang="en-US" sz="2200" b="1" u="sng" dirty="0" smtClean="0">
                <a:solidFill>
                  <a:schemeClr val="tx1">
                    <a:lumMod val="75000"/>
                    <a:lumOff val="25000"/>
                  </a:schemeClr>
                </a:solidFill>
              </a:rPr>
              <a:t>Why?</a:t>
            </a:r>
          </a:p>
          <a:p>
            <a:pPr marL="571500" lvl="1" indent="-342900" algn="l">
              <a:buFont typeface="Wingdings" pitchFamily="2" charset="2"/>
              <a:buChar char="§"/>
            </a:pPr>
            <a:r>
              <a:rPr lang="en-US" sz="2200" dirty="0" smtClean="0">
                <a:solidFill>
                  <a:schemeClr val="tx1">
                    <a:lumMod val="75000"/>
                    <a:lumOff val="25000"/>
                  </a:schemeClr>
                </a:solidFill>
              </a:rPr>
              <a:t>‘</a:t>
            </a:r>
            <a:r>
              <a:rPr lang="en-US" sz="2200" dirty="0">
                <a:solidFill>
                  <a:schemeClr val="tx1">
                    <a:lumMod val="75000"/>
                    <a:lumOff val="25000"/>
                  </a:schemeClr>
                </a:solidFill>
              </a:rPr>
              <a:t>E</a:t>
            </a:r>
            <a:r>
              <a:rPr lang="en-US" sz="2200" dirty="0" smtClean="0">
                <a:solidFill>
                  <a:schemeClr val="tx1">
                    <a:lumMod val="75000"/>
                    <a:lumOff val="25000"/>
                  </a:schemeClr>
                </a:solidFill>
              </a:rPr>
              <a:t>mpty’ tanks harbor a wide range of organisms.</a:t>
            </a:r>
          </a:p>
          <a:p>
            <a:pPr marL="571500" lvl="1" indent="-342900" algn="l">
              <a:buFont typeface="Wingdings" pitchFamily="2" charset="2"/>
              <a:buChar char="§"/>
            </a:pPr>
            <a:r>
              <a:rPr lang="en-US" sz="2200" dirty="0" smtClean="0">
                <a:solidFill>
                  <a:schemeClr val="tx1">
                    <a:lumMod val="75000"/>
                    <a:lumOff val="25000"/>
                  </a:schemeClr>
                </a:solidFill>
              </a:rPr>
              <a:t>Salt-water flushing is highly effective at removing and killing fresh/brackish water organisms.</a:t>
            </a:r>
          </a:p>
          <a:p>
            <a:pPr marL="571500" lvl="1" indent="-342900" algn="l">
              <a:buFont typeface="Wingdings" pitchFamily="2" charset="2"/>
              <a:buChar char="§"/>
            </a:pPr>
            <a:r>
              <a:rPr lang="en-US" sz="2200" dirty="0" smtClean="0">
                <a:solidFill>
                  <a:schemeClr val="tx1">
                    <a:lumMod val="75000"/>
                    <a:lumOff val="25000"/>
                  </a:schemeClr>
                </a:solidFill>
              </a:rPr>
              <a:t>Already required by EPA – would enable enforcement by DEQ.</a:t>
            </a:r>
            <a:endParaRPr lang="en-US" dirty="0" smtClean="0">
              <a:solidFill>
                <a:schemeClr val="tx1">
                  <a:lumMod val="75000"/>
                  <a:lumOff val="25000"/>
                </a:schemeClr>
              </a:solidFill>
            </a:endParaRPr>
          </a:p>
          <a:p>
            <a:pPr lvl="1" indent="-457200" algn="l"/>
            <a:endParaRPr lang="en-US" b="1" i="1" u="sng" dirty="0" smtClean="0">
              <a:solidFill>
                <a:schemeClr val="tx1">
                  <a:lumMod val="75000"/>
                  <a:lumOff val="25000"/>
                </a:schemeClr>
              </a:solidFill>
            </a:endParaRPr>
          </a:p>
        </p:txBody>
      </p:sp>
      <p:sp>
        <p:nvSpPr>
          <p:cNvPr id="6" name="Rectangle 5"/>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7448600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Implementation of Shipboard Treatment Systems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4"/>
          <p:cNvSpPr txBox="1">
            <a:spLocks/>
          </p:cNvSpPr>
          <p:nvPr/>
        </p:nvSpPr>
        <p:spPr>
          <a:xfrm>
            <a:off x="304800" y="1172410"/>
            <a:ext cx="8610600" cy="211127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57200" algn="l"/>
            <a:r>
              <a:rPr lang="en-US" sz="2200" b="1" u="sng" dirty="0">
                <a:solidFill>
                  <a:schemeClr val="tx1">
                    <a:lumMod val="85000"/>
                    <a:lumOff val="15000"/>
                  </a:schemeClr>
                </a:solidFill>
              </a:rPr>
              <a:t>Proposed Strategy:</a:t>
            </a:r>
            <a:r>
              <a:rPr lang="en-US" sz="2200" dirty="0">
                <a:solidFill>
                  <a:schemeClr val="tx1">
                    <a:lumMod val="85000"/>
                    <a:lumOff val="15000"/>
                  </a:schemeClr>
                </a:solidFill>
              </a:rPr>
              <a:t>  </a:t>
            </a:r>
          </a:p>
          <a:p>
            <a:pPr lvl="1" indent="-457200" algn="l"/>
            <a:r>
              <a:rPr lang="en-US" sz="2200" dirty="0">
                <a:solidFill>
                  <a:schemeClr val="tx1">
                    <a:lumMod val="85000"/>
                    <a:lumOff val="15000"/>
                  </a:schemeClr>
                </a:solidFill>
              </a:rPr>
              <a:t>	Amend OAR 340-143-0050 to </a:t>
            </a:r>
            <a:r>
              <a:rPr lang="en-US" sz="2200" b="1" i="1" dirty="0">
                <a:solidFill>
                  <a:schemeClr val="tx1">
                    <a:lumMod val="85000"/>
                    <a:lumOff val="15000"/>
                  </a:schemeClr>
                </a:solidFill>
              </a:rPr>
              <a:t>require ballast water exchange – in addition to use of treatment systems (BWE+BWT) - </a:t>
            </a:r>
            <a:r>
              <a:rPr lang="en-US" sz="2200" i="1" dirty="0">
                <a:solidFill>
                  <a:schemeClr val="tx1">
                    <a:lumMod val="85000"/>
                    <a:lumOff val="15000"/>
                  </a:schemeClr>
                </a:solidFill>
              </a:rPr>
              <a:t>for subset of vessel arrivals </a:t>
            </a:r>
            <a:r>
              <a:rPr lang="en-US" sz="2200" dirty="0">
                <a:solidFill>
                  <a:schemeClr val="tx1">
                    <a:lumMod val="85000"/>
                    <a:lumOff val="15000"/>
                  </a:schemeClr>
                </a:solidFill>
              </a:rPr>
              <a:t>representing a high-risk for introducing AIS to Oregon.   </a:t>
            </a:r>
          </a:p>
          <a:p>
            <a:pPr lvl="1" indent="-457200" algn="l"/>
            <a:endParaRPr lang="en-US" sz="1600" dirty="0">
              <a:solidFill>
                <a:schemeClr val="tx1">
                  <a:lumMod val="85000"/>
                  <a:lumOff val="15000"/>
                </a:schemeClr>
              </a:solidFill>
            </a:endParaRPr>
          </a:p>
          <a:p>
            <a:pPr lvl="1" indent="-457200" algn="l"/>
            <a:r>
              <a:rPr lang="en-US" sz="2200" b="1" u="sng" dirty="0">
                <a:solidFill>
                  <a:schemeClr val="tx1">
                    <a:lumMod val="85000"/>
                    <a:lumOff val="15000"/>
                  </a:schemeClr>
                </a:solidFill>
              </a:rPr>
              <a:t>Why?</a:t>
            </a:r>
          </a:p>
          <a:p>
            <a:pPr lvl="1" algn="l" eaLnBrk="0" fontAlgn="base" hangingPunct="0">
              <a:spcAft>
                <a:spcPct val="0"/>
              </a:spcAft>
              <a:defRPr/>
            </a:pPr>
            <a:endParaRPr lang="en-US" sz="2000" kern="0" dirty="0" smtClean="0">
              <a:solidFill>
                <a:schemeClr val="tx1">
                  <a:lumMod val="85000"/>
                  <a:lumOff val="15000"/>
                </a:schemeClr>
              </a:solidFill>
              <a:latin typeface="Arial"/>
            </a:endParaRPr>
          </a:p>
          <a:p>
            <a:pPr lvl="1" indent="-457200" algn="l"/>
            <a:endParaRPr lang="en-US" b="1" u="sng" dirty="0" smtClean="0">
              <a:solidFill>
                <a:schemeClr val="tx1">
                  <a:lumMod val="85000"/>
                  <a:lumOff val="15000"/>
                </a:schemeClr>
              </a:solidFill>
            </a:endParaRPr>
          </a:p>
          <a:p>
            <a:pPr lvl="1" indent="-457200" algn="l"/>
            <a:endParaRPr lang="en-US" dirty="0" smtClean="0">
              <a:solidFill>
                <a:schemeClr val="tx1">
                  <a:lumMod val="85000"/>
                  <a:lumOff val="15000"/>
                </a:schemeClr>
              </a:solidFill>
            </a:endParaRPr>
          </a:p>
        </p:txBody>
      </p:sp>
      <p:sp>
        <p:nvSpPr>
          <p:cNvPr id="11" name="TextBox 10"/>
          <p:cNvSpPr txBox="1"/>
          <p:nvPr/>
        </p:nvSpPr>
        <p:spPr>
          <a:xfrm>
            <a:off x="304800" y="3274995"/>
            <a:ext cx="3124200" cy="1631216"/>
          </a:xfrm>
          <a:prstGeom prst="rect">
            <a:avLst/>
          </a:prstGeom>
          <a:noFill/>
        </p:spPr>
        <p:txBody>
          <a:bodyPr wrap="square" rtlCol="0">
            <a:spAutoFit/>
          </a:bodyPr>
          <a:lstStyle/>
          <a:p>
            <a:pPr algn="ctr"/>
            <a:r>
              <a:rPr lang="en-US" sz="2000" i="1" dirty="0" smtClean="0">
                <a:solidFill>
                  <a:schemeClr val="tx1">
                    <a:lumMod val="85000"/>
                    <a:lumOff val="15000"/>
                  </a:schemeClr>
                </a:solidFill>
              </a:rPr>
              <a:t>“BWE plus BWT proved to be more effective at reducing invasion risk to freshwater recipient systems than BWT alone”</a:t>
            </a:r>
            <a:endParaRPr lang="en-US" dirty="0">
              <a:solidFill>
                <a:schemeClr val="tx1">
                  <a:lumMod val="85000"/>
                  <a:lumOff val="15000"/>
                </a:schemeClr>
              </a:solidFill>
            </a:endParaRPr>
          </a:p>
        </p:txBody>
      </p:sp>
      <p:sp>
        <p:nvSpPr>
          <p:cNvPr id="12" name="Content Placeholder 2"/>
          <p:cNvSpPr txBox="1">
            <a:spLocks/>
          </p:cNvSpPr>
          <p:nvPr/>
        </p:nvSpPr>
        <p:spPr bwMode="auto">
          <a:xfrm>
            <a:off x="304800" y="5439611"/>
            <a:ext cx="8382000" cy="533400"/>
          </a:xfrm>
          <a:prstGeom prst="rect">
            <a:avLst/>
          </a:prstGeom>
          <a:noFill/>
          <a:ln w="9525">
            <a:solidFill>
              <a:schemeClr val="tx1">
                <a:lumMod val="85000"/>
                <a:lumOff val="15000"/>
              </a:schemeClr>
            </a:solidFill>
            <a:miter lim="800000"/>
            <a:headEnd/>
            <a:tailEnd/>
          </a:ln>
          <a:effectLst/>
        </p:spPr>
        <p:txBody>
          <a:bodyPr vert="horz" wrap="square" lIns="91440" tIns="45720" rIns="91440" bIns="45720" numCol="1" anchor="t" anchorCtr="0" compatLnSpc="1">
            <a:prstTxWarp prst="textNoShape">
              <a:avLst/>
            </a:prstTxWarp>
          </a:bodyPr>
          <a:lstStyle/>
          <a:p>
            <a:pPr marL="290513" indent="-290513"/>
            <a:r>
              <a:rPr lang="en-US" sz="1600" b="1" i="1" u="sng" dirty="0" err="1" smtClean="0">
                <a:solidFill>
                  <a:schemeClr val="tx1">
                    <a:lumMod val="75000"/>
                    <a:lumOff val="25000"/>
                  </a:schemeClr>
                </a:solidFill>
              </a:rPr>
              <a:t>Briski</a:t>
            </a:r>
            <a:r>
              <a:rPr lang="en-US" sz="1600" b="1" i="1" u="sng" dirty="0" smtClean="0">
                <a:solidFill>
                  <a:schemeClr val="tx1">
                    <a:lumMod val="75000"/>
                    <a:lumOff val="25000"/>
                  </a:schemeClr>
                </a:solidFill>
              </a:rPr>
              <a:t> et al. (2015) </a:t>
            </a:r>
            <a:r>
              <a:rPr lang="en-US" sz="1400" i="1" dirty="0" smtClean="0">
                <a:solidFill>
                  <a:schemeClr val="tx1">
                    <a:lumMod val="75000"/>
                    <a:lumOff val="25000"/>
                  </a:schemeClr>
                </a:solidFill>
              </a:rPr>
              <a:t>Combining ballast water exchange and treatment to maximize prevention of species introductions to freshwater ecosystems.  Environmental Science &amp; Technology 49, 9566−9573</a:t>
            </a:r>
          </a:p>
          <a:p>
            <a:endParaRPr lang="en-US" i="1" dirty="0" smtClean="0">
              <a:solidFill>
                <a:schemeClr val="tx1">
                  <a:lumMod val="75000"/>
                  <a:lumOff val="25000"/>
                </a:schemeClr>
              </a:solidFill>
            </a:endParaRPr>
          </a:p>
          <a:p>
            <a:endParaRPr lang="en-US" sz="2000" b="1" i="1" kern="0" dirty="0" smtClean="0">
              <a:solidFill>
                <a:schemeClr val="tx1">
                  <a:lumMod val="75000"/>
                  <a:lumOff val="25000"/>
                </a:schemeClr>
              </a:solidFill>
              <a:latin typeface="Arial"/>
            </a:endParaRPr>
          </a:p>
        </p:txBody>
      </p:sp>
      <p:pic>
        <p:nvPicPr>
          <p:cNvPr id="13" name="Picture 2"/>
          <p:cNvPicPr>
            <a:picLocks noChangeAspect="1" noChangeArrowheads="1"/>
          </p:cNvPicPr>
          <p:nvPr/>
        </p:nvPicPr>
        <p:blipFill>
          <a:blip r:embed="rId4" cstate="print"/>
          <a:srcRect/>
          <a:stretch>
            <a:fillRect/>
          </a:stretch>
        </p:blipFill>
        <p:spPr bwMode="auto">
          <a:xfrm>
            <a:off x="3810000" y="2637589"/>
            <a:ext cx="4572000" cy="2620211"/>
          </a:xfrm>
          <a:prstGeom prst="rect">
            <a:avLst/>
          </a:prstGeom>
          <a:noFill/>
          <a:ln w="9525">
            <a:solidFill>
              <a:schemeClr val="tx1">
                <a:lumMod val="85000"/>
                <a:lumOff val="15000"/>
              </a:schemeClr>
            </a:solidFill>
            <a:miter lim="800000"/>
            <a:headEnd/>
            <a:tailEnd/>
          </a:ln>
        </p:spPr>
      </p:pic>
      <p:sp>
        <p:nvSpPr>
          <p:cNvPr id="14" name="5-Point Star 13"/>
          <p:cNvSpPr/>
          <p:nvPr/>
        </p:nvSpPr>
        <p:spPr>
          <a:xfrm>
            <a:off x="6629400" y="2971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5-Point Star 14"/>
          <p:cNvSpPr/>
          <p:nvPr/>
        </p:nvSpPr>
        <p:spPr>
          <a:xfrm>
            <a:off x="6400800" y="35814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5-Point Star 15"/>
          <p:cNvSpPr/>
          <p:nvPr/>
        </p:nvSpPr>
        <p:spPr>
          <a:xfrm>
            <a:off x="6649720" y="38100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5-Point Star 16"/>
          <p:cNvSpPr/>
          <p:nvPr/>
        </p:nvSpPr>
        <p:spPr>
          <a:xfrm>
            <a:off x="6482853" y="44196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8" name="5-Point Star 17"/>
          <p:cNvSpPr/>
          <p:nvPr/>
        </p:nvSpPr>
        <p:spPr>
          <a:xfrm>
            <a:off x="7162800" y="2971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5-Point Star 18"/>
          <p:cNvSpPr/>
          <p:nvPr/>
        </p:nvSpPr>
        <p:spPr>
          <a:xfrm>
            <a:off x="7848600" y="3359884"/>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0" name="5-Point Star 19"/>
          <p:cNvSpPr/>
          <p:nvPr/>
        </p:nvSpPr>
        <p:spPr>
          <a:xfrm>
            <a:off x="7399130" y="3553793"/>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5-Point Star 20"/>
          <p:cNvSpPr/>
          <p:nvPr/>
        </p:nvSpPr>
        <p:spPr>
          <a:xfrm>
            <a:off x="7253909" y="4052503"/>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5-Point Star 21"/>
          <p:cNvSpPr/>
          <p:nvPr/>
        </p:nvSpPr>
        <p:spPr>
          <a:xfrm>
            <a:off x="7177709" y="4613642"/>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5-Point Star 22"/>
          <p:cNvSpPr/>
          <p:nvPr/>
        </p:nvSpPr>
        <p:spPr>
          <a:xfrm>
            <a:off x="8047383" y="3983335"/>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01840828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BWE+BWT Rule Elements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bwMode="auto">
          <a:xfrm>
            <a:off x="2819400" y="1524000"/>
            <a:ext cx="5791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fontAlgn="base" hangingPunct="0">
              <a:spcBef>
                <a:spcPct val="20000"/>
              </a:spcBef>
              <a:spcAft>
                <a:spcPct val="0"/>
              </a:spcAft>
              <a:buFont typeface="Wingdings" panose="05000000000000000000" pitchFamily="2" charset="2"/>
              <a:buChar char="v"/>
              <a:defRPr/>
            </a:pPr>
            <a:r>
              <a:rPr lang="en-US" sz="2400" b="1" i="1" u="sng" kern="0" dirty="0" smtClean="0">
                <a:solidFill>
                  <a:schemeClr val="tx1">
                    <a:lumMod val="75000"/>
                    <a:lumOff val="25000"/>
                  </a:schemeClr>
                </a:solidFill>
              </a:rPr>
              <a:t>Scope</a:t>
            </a:r>
          </a:p>
          <a:p>
            <a:pPr marL="1428750" lvl="2" indent="-514350" eaLnBrk="0" fontAlgn="base" hangingPunct="0">
              <a:spcBef>
                <a:spcPct val="20000"/>
              </a:spcBef>
              <a:spcAft>
                <a:spcPct val="0"/>
              </a:spcAft>
              <a:buFont typeface="+mj-lt"/>
              <a:buAutoNum type="romanLcPeriod"/>
              <a:defRPr/>
            </a:pPr>
            <a:r>
              <a:rPr lang="en-US" sz="2400" i="1" kern="0" dirty="0" smtClean="0">
                <a:solidFill>
                  <a:schemeClr val="tx1">
                    <a:lumMod val="75000"/>
                    <a:lumOff val="25000"/>
                  </a:schemeClr>
                </a:solidFill>
              </a:rPr>
              <a:t>Source salinity criteria</a:t>
            </a:r>
            <a:r>
              <a:rPr lang="en-US" sz="2400" b="1" i="1" kern="0" dirty="0" smtClean="0">
                <a:solidFill>
                  <a:schemeClr val="tx1">
                    <a:lumMod val="75000"/>
                    <a:lumOff val="25000"/>
                  </a:schemeClr>
                </a:solidFill>
              </a:rPr>
              <a:t> </a:t>
            </a:r>
            <a:r>
              <a:rPr lang="en-US" sz="2400" i="1" kern="0" dirty="0" smtClean="0">
                <a:solidFill>
                  <a:schemeClr val="tx1">
                    <a:lumMod val="75000"/>
                    <a:lumOff val="25000"/>
                  </a:schemeClr>
                </a:solidFill>
              </a:rPr>
              <a:t>-</a:t>
            </a:r>
            <a:r>
              <a:rPr lang="en-US" sz="2400" b="1" i="1" kern="0" dirty="0" smtClean="0">
                <a:solidFill>
                  <a:schemeClr val="tx1">
                    <a:lumMod val="75000"/>
                    <a:lumOff val="25000"/>
                  </a:schemeClr>
                </a:solidFill>
              </a:rPr>
              <a:t> </a:t>
            </a:r>
            <a:r>
              <a:rPr lang="en-US" sz="2400" i="1" kern="0" dirty="0" smtClean="0">
                <a:solidFill>
                  <a:schemeClr val="tx1">
                    <a:lumMod val="75000"/>
                    <a:lumOff val="25000"/>
                  </a:schemeClr>
                </a:solidFill>
              </a:rPr>
              <a:t>&lt;18 </a:t>
            </a:r>
            <a:r>
              <a:rPr lang="en-US" sz="2400" i="1" kern="0" dirty="0" err="1" smtClean="0">
                <a:solidFill>
                  <a:schemeClr val="tx1">
                    <a:lumMod val="75000"/>
                    <a:lumOff val="25000"/>
                  </a:schemeClr>
                </a:solidFill>
              </a:rPr>
              <a:t>ppt</a:t>
            </a:r>
            <a:endParaRPr lang="en-US" sz="2400" i="1" kern="0" dirty="0" smtClean="0">
              <a:solidFill>
                <a:schemeClr val="tx1">
                  <a:lumMod val="75000"/>
                  <a:lumOff val="25000"/>
                </a:schemeClr>
              </a:solidFill>
            </a:endParaRPr>
          </a:p>
          <a:p>
            <a:pPr marL="1428750" lvl="2" indent="-514350" eaLnBrk="0" fontAlgn="base" hangingPunct="0">
              <a:spcBef>
                <a:spcPct val="20000"/>
              </a:spcBef>
              <a:spcAft>
                <a:spcPct val="0"/>
              </a:spcAft>
              <a:buFont typeface="+mj-lt"/>
              <a:buAutoNum type="romanLcPeriod"/>
              <a:defRPr/>
            </a:pPr>
            <a:r>
              <a:rPr lang="en-US" sz="2400" i="1" kern="0" dirty="0" smtClean="0">
                <a:solidFill>
                  <a:schemeClr val="tx1">
                    <a:lumMod val="75000"/>
                    <a:lumOff val="25000"/>
                  </a:schemeClr>
                </a:solidFill>
              </a:rPr>
              <a:t>Receiving waters – all OR waters</a:t>
            </a:r>
          </a:p>
          <a:p>
            <a:pPr marL="914400" lvl="1" indent="-457200" eaLnBrk="0" fontAlgn="base" hangingPunct="0">
              <a:spcBef>
                <a:spcPct val="20000"/>
              </a:spcBef>
              <a:spcAft>
                <a:spcPct val="0"/>
              </a:spcAft>
              <a:buFont typeface="Wingdings" panose="05000000000000000000" pitchFamily="2" charset="2"/>
              <a:buChar char="v"/>
              <a:defRPr/>
            </a:pPr>
            <a:r>
              <a:rPr lang="en-US" sz="2400" b="1" i="1" u="sng" kern="0" dirty="0" smtClean="0">
                <a:solidFill>
                  <a:schemeClr val="tx1">
                    <a:lumMod val="75000"/>
                    <a:lumOff val="25000"/>
                  </a:schemeClr>
                </a:solidFill>
              </a:rPr>
              <a:t>Exemptions </a:t>
            </a:r>
          </a:p>
          <a:p>
            <a:pPr marL="1428750" lvl="2" indent="-514350" eaLnBrk="0" fontAlgn="base" hangingPunct="0">
              <a:spcBef>
                <a:spcPct val="20000"/>
              </a:spcBef>
              <a:spcAft>
                <a:spcPct val="0"/>
              </a:spcAft>
              <a:buFont typeface="+mj-lt"/>
              <a:buAutoNum type="romanLcPeriod"/>
              <a:defRPr/>
            </a:pPr>
            <a:r>
              <a:rPr lang="en-US" sz="2400" i="1" kern="0" dirty="0" smtClean="0">
                <a:solidFill>
                  <a:schemeClr val="tx1">
                    <a:lumMod val="75000"/>
                    <a:lumOff val="25000"/>
                  </a:schemeClr>
                </a:solidFill>
              </a:rPr>
              <a:t>Safety</a:t>
            </a:r>
          </a:p>
          <a:p>
            <a:pPr marL="1428750" lvl="2" indent="-514350" eaLnBrk="0" fontAlgn="base" hangingPunct="0">
              <a:spcBef>
                <a:spcPct val="20000"/>
              </a:spcBef>
              <a:spcAft>
                <a:spcPct val="0"/>
              </a:spcAft>
              <a:buFont typeface="+mj-lt"/>
              <a:buAutoNum type="romanLcPeriod"/>
              <a:defRPr/>
            </a:pPr>
            <a:r>
              <a:rPr lang="en-US" sz="2400" i="1" kern="0" dirty="0" smtClean="0">
                <a:solidFill>
                  <a:schemeClr val="tx1">
                    <a:lumMod val="75000"/>
                    <a:lumOff val="25000"/>
                  </a:schemeClr>
                </a:solidFill>
              </a:rPr>
              <a:t>Treatment systems meeting more stringent standards</a:t>
            </a:r>
          </a:p>
          <a:p>
            <a:pPr marL="914400" lvl="1" indent="-457200" eaLnBrk="0" fontAlgn="base" hangingPunct="0">
              <a:spcBef>
                <a:spcPct val="20000"/>
              </a:spcBef>
              <a:spcAft>
                <a:spcPct val="0"/>
              </a:spcAft>
              <a:buFont typeface="Wingdings" panose="05000000000000000000" pitchFamily="2" charset="2"/>
              <a:buChar char="v"/>
              <a:defRPr/>
            </a:pPr>
            <a:r>
              <a:rPr lang="en-US" sz="2400" b="1" i="1" u="sng" kern="0" dirty="0" smtClean="0">
                <a:solidFill>
                  <a:schemeClr val="tx1">
                    <a:lumMod val="75000"/>
                    <a:lumOff val="25000"/>
                  </a:schemeClr>
                </a:solidFill>
              </a:rPr>
              <a:t>Repeal Date </a:t>
            </a:r>
            <a:r>
              <a:rPr lang="en-US" sz="2400" i="1" kern="0" dirty="0" smtClean="0">
                <a:solidFill>
                  <a:schemeClr val="tx1">
                    <a:lumMod val="75000"/>
                    <a:lumOff val="25000"/>
                  </a:schemeClr>
                </a:solidFill>
              </a:rPr>
              <a:t>–</a:t>
            </a:r>
            <a:r>
              <a:rPr lang="en-US" sz="2400" b="1" i="1" kern="0" dirty="0" smtClean="0">
                <a:solidFill>
                  <a:schemeClr val="tx1">
                    <a:lumMod val="75000"/>
                    <a:lumOff val="25000"/>
                  </a:schemeClr>
                </a:solidFill>
              </a:rPr>
              <a:t> </a:t>
            </a:r>
            <a:r>
              <a:rPr lang="en-US" sz="2400" i="1" kern="0" dirty="0" smtClean="0">
                <a:solidFill>
                  <a:schemeClr val="tx1">
                    <a:lumMod val="75000"/>
                    <a:lumOff val="25000"/>
                  </a:schemeClr>
                </a:solidFill>
              </a:rPr>
              <a:t>2025</a:t>
            </a:r>
          </a:p>
          <a:p>
            <a:pPr lvl="1" eaLnBrk="0" fontAlgn="base" hangingPunct="0">
              <a:spcBef>
                <a:spcPct val="20000"/>
              </a:spcBef>
              <a:spcAft>
                <a:spcPct val="0"/>
              </a:spcAft>
              <a:defRPr/>
            </a:pPr>
            <a:endParaRPr lang="en-US" sz="2400" i="1" kern="0" dirty="0" smtClean="0">
              <a:solidFill>
                <a:schemeClr val="tx1">
                  <a:lumMod val="75000"/>
                  <a:lumOff val="25000"/>
                </a:schemeClr>
              </a:solidFill>
            </a:endParaRPr>
          </a:p>
        </p:txBody>
      </p:sp>
      <p:pic>
        <p:nvPicPr>
          <p:cNvPr id="13" name="Picture 12"/>
          <p:cNvPicPr>
            <a:picLocks noChangeAspect="1"/>
          </p:cNvPicPr>
          <p:nvPr/>
        </p:nvPicPr>
        <p:blipFill>
          <a:blip r:embed="rId4"/>
          <a:stretch>
            <a:fillRect/>
          </a:stretch>
        </p:blipFill>
        <p:spPr>
          <a:xfrm>
            <a:off x="330200" y="1676400"/>
            <a:ext cx="2489200" cy="1600200"/>
          </a:xfrm>
          <a:prstGeom prst="rect">
            <a:avLst/>
          </a:prstGeom>
        </p:spPr>
      </p:pic>
      <p:pic>
        <p:nvPicPr>
          <p:cNvPr id="16" name="Picture 15"/>
          <p:cNvPicPr>
            <a:picLocks noChangeAspect="1"/>
          </p:cNvPicPr>
          <p:nvPr/>
        </p:nvPicPr>
        <p:blipFill>
          <a:blip r:embed="rId5"/>
          <a:stretch>
            <a:fillRect/>
          </a:stretch>
        </p:blipFill>
        <p:spPr>
          <a:xfrm>
            <a:off x="374704" y="3399403"/>
            <a:ext cx="2444695" cy="1629797"/>
          </a:xfrm>
          <a:prstGeom prst="rect">
            <a:avLst/>
          </a:prstGeom>
        </p:spPr>
      </p:pic>
    </p:spTree>
    <p:extLst>
      <p:ext uri="{BB962C8B-B14F-4D97-AF65-F5344CB8AC3E}">
        <p14:creationId xmlns:p14="http://schemas.microsoft.com/office/powerpoint/2010/main" val="237433195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2432105" y="2051184"/>
            <a:ext cx="5873695" cy="3530466"/>
          </a:xfrm>
          <a:prstGeom prst="rect">
            <a:avLst/>
          </a:prstGeom>
        </p:spPr>
      </p:pic>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21" name="Oval 20"/>
          <p:cNvSpPr/>
          <p:nvPr/>
        </p:nvSpPr>
        <p:spPr>
          <a:xfrm>
            <a:off x="5638800" y="3733800"/>
            <a:ext cx="1371600" cy="182880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chemeClr val="tx1">
                  <a:lumMod val="85000"/>
                  <a:lumOff val="15000"/>
                </a:schemeClr>
              </a:solidFill>
            </a:endParaRPr>
          </a:p>
        </p:txBody>
      </p:sp>
      <p:sp>
        <p:nvSpPr>
          <p:cNvPr id="22" name="TextBox 21"/>
          <p:cNvSpPr txBox="1"/>
          <p:nvPr/>
        </p:nvSpPr>
        <p:spPr>
          <a:xfrm>
            <a:off x="5867400" y="4191000"/>
            <a:ext cx="1066800" cy="369332"/>
          </a:xfrm>
          <a:prstGeom prst="rect">
            <a:avLst/>
          </a:prstGeom>
          <a:noFill/>
        </p:spPr>
        <p:txBody>
          <a:bodyPr wrap="square" rtlCol="0">
            <a:spAutoFit/>
          </a:bodyPr>
          <a:lstStyle/>
          <a:p>
            <a:pPr algn="ctr" fontAlgn="base">
              <a:spcBef>
                <a:spcPct val="0"/>
              </a:spcBef>
              <a:spcAft>
                <a:spcPct val="0"/>
              </a:spcAft>
            </a:pPr>
            <a:r>
              <a:rPr lang="en-US" b="1" dirty="0" smtClean="0">
                <a:solidFill>
                  <a:schemeClr val="tx1">
                    <a:lumMod val="85000"/>
                    <a:lumOff val="15000"/>
                  </a:schemeClr>
                </a:solidFill>
                <a:latin typeface="Arial" pitchFamily="34" charset="0"/>
              </a:rPr>
              <a:t>8.8%</a:t>
            </a:r>
            <a:endParaRPr lang="en-US" b="1" dirty="0">
              <a:solidFill>
                <a:schemeClr val="tx1">
                  <a:lumMod val="85000"/>
                  <a:lumOff val="15000"/>
                </a:schemeClr>
              </a:solidFill>
              <a:latin typeface="Arial" pitchFamily="34" charset="0"/>
            </a:endParaRPr>
          </a:p>
        </p:txBody>
      </p:sp>
      <p:sp>
        <p:nvSpPr>
          <p:cNvPr id="23" name="TextBox 22"/>
          <p:cNvSpPr txBox="1"/>
          <p:nvPr/>
        </p:nvSpPr>
        <p:spPr>
          <a:xfrm>
            <a:off x="3657600" y="5638800"/>
            <a:ext cx="5334000" cy="461665"/>
          </a:xfrm>
          <a:prstGeom prst="rect">
            <a:avLst/>
          </a:prstGeom>
          <a:noFill/>
        </p:spPr>
        <p:txBody>
          <a:bodyPr wrap="square" rtlCol="0">
            <a:spAutoFit/>
          </a:bodyPr>
          <a:lstStyle/>
          <a:p>
            <a:pPr algn="ctr" fontAlgn="base">
              <a:spcBef>
                <a:spcPct val="0"/>
              </a:spcBef>
              <a:spcAft>
                <a:spcPct val="0"/>
              </a:spcAft>
            </a:pPr>
            <a:r>
              <a:rPr lang="en-US" sz="1200" b="1" dirty="0" smtClean="0">
                <a:solidFill>
                  <a:schemeClr val="tx1">
                    <a:lumMod val="85000"/>
                    <a:lumOff val="15000"/>
                  </a:schemeClr>
                </a:solidFill>
                <a:latin typeface="Arial" pitchFamily="34" charset="0"/>
              </a:rPr>
              <a:t>&lt; 9% of vessel arrivals </a:t>
            </a:r>
            <a:r>
              <a:rPr lang="en-US" sz="1200" dirty="0" smtClean="0">
                <a:solidFill>
                  <a:schemeClr val="tx1">
                    <a:lumMod val="85000"/>
                    <a:lumOff val="15000"/>
                  </a:schemeClr>
                </a:solidFill>
                <a:latin typeface="Arial" pitchFamily="34" charset="0"/>
              </a:rPr>
              <a:t>to state waters </a:t>
            </a:r>
          </a:p>
          <a:p>
            <a:pPr algn="ctr" fontAlgn="base">
              <a:spcBef>
                <a:spcPct val="0"/>
              </a:spcBef>
              <a:spcAft>
                <a:spcPct val="0"/>
              </a:spcAft>
            </a:pPr>
            <a:r>
              <a:rPr lang="en-US" sz="1200" dirty="0" smtClean="0">
                <a:solidFill>
                  <a:schemeClr val="tx1">
                    <a:lumMod val="85000"/>
                    <a:lumOff val="15000"/>
                  </a:schemeClr>
                </a:solidFill>
                <a:latin typeface="Arial" pitchFamily="34" charset="0"/>
              </a:rPr>
              <a:t>(~ 135 per year) may be subject to BWE + BWT rule proposal</a:t>
            </a:r>
            <a:endParaRPr lang="en-US" sz="1200" dirty="0">
              <a:solidFill>
                <a:schemeClr val="tx1">
                  <a:lumMod val="85000"/>
                  <a:lumOff val="15000"/>
                </a:schemeClr>
              </a:solidFill>
              <a:latin typeface="Arial" pitchFamily="34" charset="0"/>
            </a:endParaRPr>
          </a:p>
        </p:txBody>
      </p:sp>
      <p:sp>
        <p:nvSpPr>
          <p:cNvPr id="13" name="TextBox 12"/>
          <p:cNvSpPr txBox="1"/>
          <p:nvPr/>
        </p:nvSpPr>
        <p:spPr>
          <a:xfrm>
            <a:off x="457199" y="1524000"/>
            <a:ext cx="8000999" cy="461665"/>
          </a:xfrm>
          <a:prstGeom prst="rect">
            <a:avLst/>
          </a:prstGeom>
          <a:noFill/>
          <a:ln>
            <a:noFill/>
          </a:ln>
        </p:spPr>
        <p:txBody>
          <a:bodyPr wrap="square" rtlCol="0">
            <a:spAutoFit/>
          </a:bodyPr>
          <a:lstStyle/>
          <a:p>
            <a:pPr fontAlgn="base">
              <a:spcBef>
                <a:spcPct val="0"/>
              </a:spcBef>
              <a:spcAft>
                <a:spcPct val="0"/>
              </a:spcAft>
            </a:pPr>
            <a:r>
              <a:rPr lang="en-US" sz="2400" u="sng" dirty="0" smtClean="0">
                <a:solidFill>
                  <a:schemeClr val="tx1">
                    <a:lumMod val="85000"/>
                    <a:lumOff val="15000"/>
                  </a:schemeClr>
                </a:solidFill>
                <a:latin typeface="Arial" pitchFamily="34" charset="0"/>
              </a:rPr>
              <a:t>Effect of proposed rule on Oregon vessel traffic:</a:t>
            </a:r>
          </a:p>
        </p:txBody>
      </p:sp>
      <p:sp>
        <p:nvSpPr>
          <p:cNvPr id="7" name="TextBox 6"/>
          <p:cNvSpPr txBox="1"/>
          <p:nvPr/>
        </p:nvSpPr>
        <p:spPr>
          <a:xfrm>
            <a:off x="152400" y="5105401"/>
            <a:ext cx="2286000" cy="646331"/>
          </a:xfrm>
          <a:prstGeom prst="rect">
            <a:avLst/>
          </a:prstGeom>
          <a:noFill/>
        </p:spPr>
        <p:txBody>
          <a:bodyPr wrap="square" rtlCol="0">
            <a:spAutoFit/>
          </a:bodyPr>
          <a:lstStyle/>
          <a:p>
            <a:r>
              <a:rPr lang="en-US" sz="1200" i="1" dirty="0" smtClean="0"/>
              <a:t>(* derived from 2013-15 OR DEQ Ballast Reporting Records and Keller et al 2011)</a:t>
            </a:r>
            <a:endParaRPr lang="en-US" sz="1200" i="1" dirty="0"/>
          </a:p>
        </p:txBody>
      </p:sp>
      <p:sp>
        <p:nvSpPr>
          <p:cNvPr id="19" name="Text Placeholder 5"/>
          <p:cNvSpPr txBox="1">
            <a:spLocks/>
          </p:cNvSpPr>
          <p:nvPr/>
        </p:nvSpPr>
        <p:spPr>
          <a:xfrm>
            <a:off x="381000" y="2187575"/>
            <a:ext cx="1676400" cy="2841625"/>
          </a:xfrm>
          <a:prstGeom prst="rect">
            <a:avLst/>
          </a:prstGeom>
          <a:solidFill>
            <a:srgbClr val="3F8D6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25" tIns="91440" rIns="91425" bIns="45713" rtlCol="0" anchor="ctr">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algn="ctr" eaLnBrk="0" hangingPunct="0"/>
            <a:r>
              <a:rPr lang="en-US" sz="1600" i="1" dirty="0" smtClean="0">
                <a:solidFill>
                  <a:prstClr val="white"/>
                </a:solidFill>
                <a:latin typeface="Arial" pitchFamily="34" charset="0"/>
              </a:rPr>
              <a:t>14.7% of BWD (volume) to Oregon sourced from low-salinity ports*</a:t>
            </a:r>
            <a:endParaRPr lang="en-US" dirty="0">
              <a:solidFill>
                <a:prstClr val="white"/>
              </a:solidFill>
              <a:latin typeface="Arial" pitchFamily="34" charset="0"/>
              <a:cs typeface="Arial" pitchFamily="34" charset="0"/>
            </a:endParaRPr>
          </a:p>
        </p:txBody>
      </p:sp>
      <p:sp>
        <p:nvSpPr>
          <p:cNvPr id="24" name="Rectangle 2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a:t>
            </a:r>
            <a:r>
              <a:rPr lang="en-US" sz="1000" dirty="0">
                <a:latin typeface="Arial" pitchFamily="34" charset="0"/>
                <a:cs typeface="Arial" pitchFamily="34" charset="0"/>
              </a:rPr>
              <a:t>Ballast Water Management Rulemaking 2016</a:t>
            </a:r>
            <a:endParaRPr lang="en-US" sz="1200" dirty="0">
              <a:latin typeface="Arial" pitchFamily="34" charset="0"/>
              <a:cs typeface="Arial" pitchFamily="34" charset="0"/>
            </a:endParaRPr>
          </a:p>
        </p:txBody>
      </p:sp>
      <p:sp>
        <p:nvSpPr>
          <p:cNvPr id="25" name="Title 1"/>
          <p:cNvSpPr txBox="1">
            <a:spLocks/>
          </p:cNvSpPr>
          <p:nvPr/>
        </p:nvSpPr>
        <p:spPr>
          <a:xfrm>
            <a:off x="533400" y="2286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Effected Vessel Arrivals to Oregon Waters</a:t>
            </a:r>
            <a:endParaRPr lang="en-US" sz="2400" dirty="0">
              <a:solidFill>
                <a:schemeClr val="bg1"/>
              </a:solidFill>
              <a:latin typeface="Arial" pitchFamily="34" charset="0"/>
              <a:cs typeface="Arial" pitchFamily="34" charset="0"/>
            </a:endParaRPr>
          </a:p>
        </p:txBody>
      </p:sp>
      <p:sp>
        <p:nvSpPr>
          <p:cNvPr id="14" name="TextBox 13"/>
          <p:cNvSpPr txBox="1"/>
          <p:nvPr/>
        </p:nvSpPr>
        <p:spPr>
          <a:xfrm>
            <a:off x="3440483" y="2793551"/>
            <a:ext cx="1066800" cy="369332"/>
          </a:xfrm>
          <a:prstGeom prst="rect">
            <a:avLst/>
          </a:prstGeom>
          <a:noFill/>
        </p:spPr>
        <p:txBody>
          <a:bodyPr wrap="square" rtlCol="0">
            <a:spAutoFit/>
          </a:bodyPr>
          <a:lstStyle/>
          <a:p>
            <a:pPr algn="ctr" fontAlgn="base">
              <a:spcBef>
                <a:spcPct val="0"/>
              </a:spcBef>
              <a:spcAft>
                <a:spcPct val="0"/>
              </a:spcAft>
            </a:pPr>
            <a:r>
              <a:rPr lang="en-US" dirty="0" smtClean="0">
                <a:solidFill>
                  <a:schemeClr val="tx1">
                    <a:lumMod val="85000"/>
                    <a:lumOff val="15000"/>
                  </a:schemeClr>
                </a:solidFill>
                <a:latin typeface="Arial" pitchFamily="34" charset="0"/>
              </a:rPr>
              <a:t>40%</a:t>
            </a:r>
            <a:endParaRPr lang="en-US" dirty="0">
              <a:solidFill>
                <a:schemeClr val="tx1">
                  <a:lumMod val="85000"/>
                  <a:lumOff val="15000"/>
                </a:schemeClr>
              </a:solidFill>
              <a:latin typeface="Arial" pitchFamily="34" charset="0"/>
            </a:endParaRPr>
          </a:p>
        </p:txBody>
      </p:sp>
      <p:sp>
        <p:nvSpPr>
          <p:cNvPr id="16" name="TextBox 15"/>
          <p:cNvSpPr txBox="1"/>
          <p:nvPr/>
        </p:nvSpPr>
        <p:spPr>
          <a:xfrm>
            <a:off x="4653941" y="2523160"/>
            <a:ext cx="1066800" cy="369332"/>
          </a:xfrm>
          <a:prstGeom prst="rect">
            <a:avLst/>
          </a:prstGeom>
          <a:noFill/>
        </p:spPr>
        <p:txBody>
          <a:bodyPr wrap="square" rtlCol="0">
            <a:spAutoFit/>
          </a:bodyPr>
          <a:lstStyle/>
          <a:p>
            <a:pPr algn="ctr" fontAlgn="base">
              <a:spcBef>
                <a:spcPct val="0"/>
              </a:spcBef>
              <a:spcAft>
                <a:spcPct val="0"/>
              </a:spcAft>
            </a:pPr>
            <a:r>
              <a:rPr lang="en-US" dirty="0" smtClean="0">
                <a:solidFill>
                  <a:schemeClr val="tx1">
                    <a:lumMod val="85000"/>
                    <a:lumOff val="15000"/>
                  </a:schemeClr>
                </a:solidFill>
                <a:latin typeface="Arial" pitchFamily="34" charset="0"/>
              </a:rPr>
              <a:t>49%</a:t>
            </a:r>
            <a:endParaRPr lang="en-US" dirty="0">
              <a:solidFill>
                <a:schemeClr val="tx1">
                  <a:lumMod val="85000"/>
                  <a:lumOff val="15000"/>
                </a:schemeClr>
              </a:solidFill>
              <a:latin typeface="Arial" pitchFamily="34" charset="0"/>
            </a:endParaRPr>
          </a:p>
        </p:txBody>
      </p:sp>
      <p:sp>
        <p:nvSpPr>
          <p:cNvPr id="17" name="TextBox 16"/>
          <p:cNvSpPr txBox="1"/>
          <p:nvPr/>
        </p:nvSpPr>
        <p:spPr>
          <a:xfrm>
            <a:off x="7010400" y="4507468"/>
            <a:ext cx="1066800" cy="369332"/>
          </a:xfrm>
          <a:prstGeom prst="rect">
            <a:avLst/>
          </a:prstGeom>
          <a:noFill/>
        </p:spPr>
        <p:txBody>
          <a:bodyPr wrap="square" rtlCol="0">
            <a:spAutoFit/>
          </a:bodyPr>
          <a:lstStyle/>
          <a:p>
            <a:pPr algn="ctr" fontAlgn="base">
              <a:spcBef>
                <a:spcPct val="0"/>
              </a:spcBef>
              <a:spcAft>
                <a:spcPct val="0"/>
              </a:spcAft>
            </a:pPr>
            <a:r>
              <a:rPr lang="en-US" dirty="0" smtClean="0">
                <a:solidFill>
                  <a:schemeClr val="tx1">
                    <a:lumMod val="85000"/>
                    <a:lumOff val="15000"/>
                  </a:schemeClr>
                </a:solidFill>
                <a:latin typeface="Arial" pitchFamily="34" charset="0"/>
              </a:rPr>
              <a:t>2%</a:t>
            </a:r>
            <a:endParaRPr lang="en-US" dirty="0">
              <a:solidFill>
                <a:schemeClr val="tx1">
                  <a:lumMod val="85000"/>
                  <a:lumOff val="15000"/>
                </a:schemeClr>
              </a:solidFill>
              <a:latin typeface="Arial" pitchFamily="34" charset="0"/>
            </a:endParaRPr>
          </a:p>
        </p:txBody>
      </p:sp>
    </p:spTree>
    <p:extLst>
      <p:ext uri="{BB962C8B-B14F-4D97-AF65-F5344CB8AC3E}">
        <p14:creationId xmlns:p14="http://schemas.microsoft.com/office/powerpoint/2010/main" val="164635539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14"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Rulemaking Overview</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bwMode="auto">
          <a:xfrm>
            <a:off x="2133600" y="1676400"/>
            <a:ext cx="55626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fontAlgn="base" hangingPunct="0">
              <a:spcBef>
                <a:spcPct val="20000"/>
              </a:spcBef>
              <a:spcAft>
                <a:spcPct val="0"/>
              </a:spcAft>
              <a:buFont typeface="+mj-lt"/>
              <a:buAutoNum type="arabicPeriod"/>
              <a:defRPr/>
            </a:pPr>
            <a:r>
              <a:rPr lang="en-US" sz="2400" i="1" kern="0" dirty="0">
                <a:solidFill>
                  <a:schemeClr val="tx1">
                    <a:lumMod val="75000"/>
                    <a:lumOff val="25000"/>
                  </a:schemeClr>
                </a:solidFill>
              </a:rPr>
              <a:t>Ballast Water Management</a:t>
            </a:r>
          </a:p>
          <a:p>
            <a:pPr marL="1371600" lvl="2" indent="-457200" eaLnBrk="0" fontAlgn="base" hangingPunct="0">
              <a:spcBef>
                <a:spcPct val="20000"/>
              </a:spcBef>
              <a:spcAft>
                <a:spcPct val="0"/>
              </a:spcAft>
              <a:buFont typeface="Wingdings" panose="05000000000000000000" pitchFamily="2" charset="2"/>
              <a:buChar char="Ø"/>
              <a:defRPr/>
            </a:pPr>
            <a:r>
              <a:rPr lang="en-US" sz="2400" i="1" kern="0" dirty="0">
                <a:solidFill>
                  <a:schemeClr val="tx1">
                    <a:lumMod val="75000"/>
                    <a:lumOff val="25000"/>
                  </a:schemeClr>
                </a:solidFill>
              </a:rPr>
              <a:t>Respond to federal policy </a:t>
            </a:r>
            <a:r>
              <a:rPr lang="en-US" sz="2400" i="1" kern="0" dirty="0" smtClean="0">
                <a:solidFill>
                  <a:schemeClr val="tx1">
                    <a:lumMod val="75000"/>
                    <a:lumOff val="25000"/>
                  </a:schemeClr>
                </a:solidFill>
              </a:rPr>
              <a:t>changes.</a:t>
            </a:r>
            <a:endParaRPr lang="en-US" sz="2400" i="1" kern="0" dirty="0">
              <a:solidFill>
                <a:schemeClr val="tx1">
                  <a:lumMod val="75000"/>
                  <a:lumOff val="25000"/>
                </a:schemeClr>
              </a:solidFill>
            </a:endParaRPr>
          </a:p>
          <a:p>
            <a:pPr marL="1371600" lvl="2" indent="-457200" eaLnBrk="0" fontAlgn="base" hangingPunct="0">
              <a:spcBef>
                <a:spcPct val="20000"/>
              </a:spcBef>
              <a:spcAft>
                <a:spcPct val="0"/>
              </a:spcAft>
              <a:buFont typeface="Wingdings" panose="05000000000000000000" pitchFamily="2" charset="2"/>
              <a:buChar char="Ø"/>
              <a:defRPr/>
            </a:pPr>
            <a:r>
              <a:rPr lang="en-US" sz="2400" i="1" kern="0" dirty="0">
                <a:solidFill>
                  <a:schemeClr val="tx1">
                    <a:lumMod val="75000"/>
                    <a:lumOff val="25000"/>
                  </a:schemeClr>
                </a:solidFill>
              </a:rPr>
              <a:t>Prevent introduction of </a:t>
            </a:r>
            <a:r>
              <a:rPr lang="en-US" sz="2400" i="1" kern="0" dirty="0" smtClean="0">
                <a:solidFill>
                  <a:schemeClr val="tx1">
                    <a:lumMod val="75000"/>
                    <a:lumOff val="25000"/>
                  </a:schemeClr>
                </a:solidFill>
              </a:rPr>
              <a:t>aquatic invasive species (AIS) </a:t>
            </a:r>
            <a:r>
              <a:rPr lang="en-US" sz="2400" i="1" kern="0" dirty="0">
                <a:solidFill>
                  <a:schemeClr val="tx1">
                    <a:lumMod val="75000"/>
                    <a:lumOff val="25000"/>
                  </a:schemeClr>
                </a:solidFill>
              </a:rPr>
              <a:t>from high-risk ballast water </a:t>
            </a:r>
            <a:r>
              <a:rPr lang="en-US" sz="2400" i="1" kern="0" dirty="0" smtClean="0">
                <a:solidFill>
                  <a:schemeClr val="tx1">
                    <a:lumMod val="75000"/>
                    <a:lumOff val="25000"/>
                  </a:schemeClr>
                </a:solidFill>
              </a:rPr>
              <a:t>transfer.</a:t>
            </a:r>
          </a:p>
          <a:p>
            <a:pPr lvl="2" eaLnBrk="0" fontAlgn="base" hangingPunct="0">
              <a:spcBef>
                <a:spcPct val="20000"/>
              </a:spcBef>
              <a:spcAft>
                <a:spcPct val="0"/>
              </a:spcAft>
              <a:defRPr/>
            </a:pPr>
            <a:endParaRPr lang="en-US" sz="2400" i="1" kern="0" dirty="0">
              <a:solidFill>
                <a:schemeClr val="tx1">
                  <a:lumMod val="75000"/>
                  <a:lumOff val="25000"/>
                </a:schemeClr>
              </a:solidFill>
            </a:endParaRPr>
          </a:p>
          <a:p>
            <a:pPr marL="914400" lvl="1" indent="-457200" eaLnBrk="0" fontAlgn="base" hangingPunct="0">
              <a:spcBef>
                <a:spcPct val="20000"/>
              </a:spcBef>
              <a:spcAft>
                <a:spcPct val="0"/>
              </a:spcAft>
              <a:buFont typeface="+mj-lt"/>
              <a:buAutoNum type="arabicPeriod"/>
              <a:defRPr/>
            </a:pPr>
            <a:r>
              <a:rPr lang="en-US" sz="2400" i="1" kern="0" dirty="0" smtClean="0">
                <a:solidFill>
                  <a:schemeClr val="tx1">
                    <a:lumMod val="75000"/>
                    <a:lumOff val="25000"/>
                  </a:schemeClr>
                </a:solidFill>
              </a:rPr>
              <a:t>Noise Control Regulations</a:t>
            </a:r>
          </a:p>
          <a:p>
            <a:pPr marL="1371600" lvl="2" indent="-457200" eaLnBrk="0" fontAlgn="base" hangingPunct="0">
              <a:spcBef>
                <a:spcPct val="20000"/>
              </a:spcBef>
              <a:spcAft>
                <a:spcPct val="0"/>
              </a:spcAft>
              <a:buFont typeface="Wingdings" panose="05000000000000000000" pitchFamily="2" charset="2"/>
              <a:buChar char="Ø"/>
              <a:defRPr/>
            </a:pPr>
            <a:r>
              <a:rPr lang="en-US" sz="2400" i="1" kern="0" dirty="0" smtClean="0">
                <a:solidFill>
                  <a:schemeClr val="tx1">
                    <a:lumMod val="75000"/>
                    <a:lumOff val="25000"/>
                  </a:schemeClr>
                </a:solidFill>
              </a:rPr>
              <a:t>No change to policy or practices</a:t>
            </a:r>
          </a:p>
          <a:p>
            <a:pPr marL="1371600" lvl="2" indent="-457200" eaLnBrk="0" fontAlgn="base" hangingPunct="0">
              <a:spcBef>
                <a:spcPct val="20000"/>
              </a:spcBef>
              <a:spcAft>
                <a:spcPct val="0"/>
              </a:spcAft>
              <a:buFont typeface="Wingdings" panose="05000000000000000000" pitchFamily="2" charset="2"/>
              <a:buChar char="Ø"/>
              <a:defRPr/>
            </a:pPr>
            <a:r>
              <a:rPr lang="en-US" sz="2400" i="1" kern="0" dirty="0" smtClean="0">
                <a:solidFill>
                  <a:schemeClr val="tx1">
                    <a:lumMod val="75000"/>
                    <a:lumOff val="25000"/>
                  </a:schemeClr>
                </a:solidFill>
              </a:rPr>
              <a:t>Administrative action to provide enhanced clarity and efficiency.</a:t>
            </a:r>
            <a:endParaRPr lang="en-US" sz="2400" i="1" kern="0" dirty="0">
              <a:solidFill>
                <a:schemeClr val="tx1">
                  <a:lumMod val="75000"/>
                  <a:lumOff val="25000"/>
                </a:schemeClr>
              </a:solidFill>
            </a:endParaRPr>
          </a:p>
        </p:txBody>
      </p:sp>
      <p:pic>
        <p:nvPicPr>
          <p:cNvPr id="3" name="Picture 2"/>
          <p:cNvPicPr>
            <a:picLocks noChangeAspect="1"/>
          </p:cNvPicPr>
          <p:nvPr/>
        </p:nvPicPr>
        <p:blipFill>
          <a:blip r:embed="rId4"/>
          <a:stretch>
            <a:fillRect/>
          </a:stretch>
        </p:blipFill>
        <p:spPr>
          <a:xfrm>
            <a:off x="533400" y="4205524"/>
            <a:ext cx="1801832" cy="1357076"/>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108" r="2387" b="18181"/>
          <a:stretch/>
        </p:blipFill>
        <p:spPr>
          <a:xfrm>
            <a:off x="689312" y="1447800"/>
            <a:ext cx="1645920" cy="2286000"/>
          </a:xfrm>
          <a:prstGeom prst="rect">
            <a:avLst/>
          </a:prstGeom>
        </p:spPr>
      </p:pic>
    </p:spTree>
    <p:extLst>
      <p:ext uri="{BB962C8B-B14F-4D97-AF65-F5344CB8AC3E}">
        <p14:creationId xmlns:p14="http://schemas.microsoft.com/office/powerpoint/2010/main" val="160158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Summary of Comments Received</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Content Placeholder 2"/>
          <p:cNvSpPr txBox="1">
            <a:spLocks/>
          </p:cNvSpPr>
          <p:nvPr/>
        </p:nvSpPr>
        <p:spPr>
          <a:xfrm>
            <a:off x="457200" y="1524000"/>
            <a:ext cx="8382000" cy="518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457200" indent="-457200">
              <a:spcBef>
                <a:spcPct val="20000"/>
              </a:spcBef>
            </a:pPr>
            <a:endParaRPr lang="en-US" sz="2200" dirty="0" smtClean="0">
              <a:solidFill>
                <a:schemeClr val="bg1"/>
              </a:solidFill>
              <a:latin typeface="Times New Roman" pitchFamily="18" charset="0"/>
            </a:endParaRPr>
          </a:p>
        </p:txBody>
      </p:sp>
      <p:sp>
        <p:nvSpPr>
          <p:cNvPr id="8" name="Content Placeholder 2"/>
          <p:cNvSpPr txBox="1">
            <a:spLocks/>
          </p:cNvSpPr>
          <p:nvPr/>
        </p:nvSpPr>
        <p:spPr bwMode="auto">
          <a:xfrm>
            <a:off x="137160" y="1066800"/>
            <a:ext cx="6187440" cy="47396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hangingPunct="0">
              <a:spcBef>
                <a:spcPct val="20000"/>
              </a:spcBef>
              <a:buFont typeface="+mj-lt"/>
              <a:buAutoNum type="arabicPeriod"/>
              <a:defRPr/>
            </a:pPr>
            <a:r>
              <a:rPr lang="en-US" sz="2400" i="1" kern="0" dirty="0" smtClean="0">
                <a:solidFill>
                  <a:schemeClr val="tx1">
                    <a:lumMod val="85000"/>
                    <a:lumOff val="15000"/>
                  </a:schemeClr>
                </a:solidFill>
              </a:rPr>
              <a:t>Public Comment Periods</a:t>
            </a:r>
          </a:p>
          <a:p>
            <a:pPr marL="1257300" lvl="2" indent="-342900" eaLnBrk="0" hangingPunct="0">
              <a:spcBef>
                <a:spcPct val="20000"/>
              </a:spcBef>
              <a:buFont typeface="Arial" panose="020B0604020202020204" pitchFamily="34" charset="0"/>
              <a:buChar char="•"/>
              <a:defRPr/>
            </a:pPr>
            <a:r>
              <a:rPr lang="en-US" sz="2000" i="1" kern="0" noProof="0" dirty="0" smtClean="0">
                <a:solidFill>
                  <a:schemeClr val="tx1">
                    <a:lumMod val="85000"/>
                    <a:lumOff val="15000"/>
                  </a:schemeClr>
                </a:solidFill>
              </a:rPr>
              <a:t>Three Open Periods: April, </a:t>
            </a:r>
            <a:r>
              <a:rPr lang="en-US" sz="2000" i="1" kern="0" dirty="0" smtClean="0">
                <a:solidFill>
                  <a:schemeClr val="tx1">
                    <a:lumMod val="85000"/>
                    <a:lumOff val="15000"/>
                  </a:schemeClr>
                </a:solidFill>
              </a:rPr>
              <a:t>July, and </a:t>
            </a:r>
            <a:r>
              <a:rPr lang="en-US" sz="2000" i="1" kern="0" noProof="0" dirty="0" smtClean="0">
                <a:solidFill>
                  <a:schemeClr val="tx1">
                    <a:lumMod val="85000"/>
                    <a:lumOff val="15000"/>
                  </a:schemeClr>
                </a:solidFill>
              </a:rPr>
              <a:t>October</a:t>
            </a:r>
          </a:p>
          <a:p>
            <a:pPr marL="914400" lvl="1" indent="-457200" eaLnBrk="0" hangingPunct="0">
              <a:spcBef>
                <a:spcPct val="20000"/>
              </a:spcBef>
              <a:buFont typeface="+mj-lt"/>
              <a:buAutoNum type="arabicPeriod"/>
              <a:defRPr/>
            </a:pPr>
            <a:endParaRPr lang="en-US" sz="2400" i="1" kern="0" noProof="0" dirty="0" smtClean="0">
              <a:solidFill>
                <a:schemeClr val="tx1">
                  <a:lumMod val="85000"/>
                  <a:lumOff val="15000"/>
                </a:schemeClr>
              </a:solidFill>
            </a:endParaRPr>
          </a:p>
          <a:p>
            <a:pPr marL="914400" lvl="1" indent="-457200" eaLnBrk="0" hangingPunct="0">
              <a:spcBef>
                <a:spcPct val="20000"/>
              </a:spcBef>
              <a:buFont typeface="+mj-lt"/>
              <a:buAutoNum type="arabicPeriod"/>
              <a:defRPr/>
            </a:pPr>
            <a:r>
              <a:rPr lang="en-US" sz="2400" i="1" kern="0" noProof="0" dirty="0" smtClean="0">
                <a:solidFill>
                  <a:schemeClr val="tx1">
                    <a:lumMod val="85000"/>
                    <a:lumOff val="15000"/>
                  </a:schemeClr>
                </a:solidFill>
              </a:rPr>
              <a:t>16 submittals</a:t>
            </a:r>
          </a:p>
          <a:p>
            <a:pPr marL="914400" lvl="1" indent="-457200" eaLnBrk="0" hangingPunct="0">
              <a:spcBef>
                <a:spcPct val="20000"/>
              </a:spcBef>
              <a:buFont typeface="+mj-lt"/>
              <a:buAutoNum type="arabicPeriod"/>
              <a:defRPr/>
            </a:pPr>
            <a:endParaRPr lang="en-US" sz="2400" i="1" kern="0" noProof="0" dirty="0" smtClean="0">
              <a:solidFill>
                <a:schemeClr val="tx1">
                  <a:lumMod val="85000"/>
                  <a:lumOff val="15000"/>
                </a:schemeClr>
              </a:solidFill>
            </a:endParaRPr>
          </a:p>
          <a:p>
            <a:pPr marL="914400" lvl="1" indent="-457200" eaLnBrk="0" hangingPunct="0">
              <a:spcBef>
                <a:spcPct val="20000"/>
              </a:spcBef>
              <a:buFont typeface="+mj-lt"/>
              <a:buAutoNum type="arabicPeriod"/>
              <a:defRPr/>
            </a:pPr>
            <a:r>
              <a:rPr lang="en-US" sz="2400" i="1" kern="0" dirty="0" smtClean="0">
                <a:solidFill>
                  <a:schemeClr val="tx1">
                    <a:lumMod val="85000"/>
                    <a:lumOff val="15000"/>
                  </a:schemeClr>
                </a:solidFill>
              </a:rPr>
              <a:t>49 itemized comments (11 categories)</a:t>
            </a: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No comments regarding Noise Control </a:t>
            </a: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Support </a:t>
            </a:r>
            <a:r>
              <a:rPr lang="en-US" sz="2000" i="1" kern="0" dirty="0">
                <a:solidFill>
                  <a:schemeClr val="tx1">
                    <a:lumMod val="85000"/>
                    <a:lumOff val="15000"/>
                  </a:schemeClr>
                </a:solidFill>
              </a:rPr>
              <a:t>for </a:t>
            </a:r>
            <a:r>
              <a:rPr lang="en-US" sz="2000" i="1" kern="0" dirty="0" smtClean="0">
                <a:solidFill>
                  <a:schemeClr val="tx1">
                    <a:lumMod val="85000"/>
                    <a:lumOff val="15000"/>
                  </a:schemeClr>
                </a:solidFill>
              </a:rPr>
              <a:t>‘empty tank’ salt-water flush</a:t>
            </a:r>
            <a:endParaRPr lang="en-US" sz="2000" i="1" kern="0" dirty="0">
              <a:solidFill>
                <a:schemeClr val="tx1">
                  <a:lumMod val="85000"/>
                  <a:lumOff val="15000"/>
                </a:schemeClr>
              </a:solidFill>
            </a:endParaRP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Postponement</a:t>
            </a:r>
            <a:endParaRPr lang="en-US" sz="2000" i="1" kern="0" dirty="0">
              <a:solidFill>
                <a:schemeClr val="tx1">
                  <a:lumMod val="85000"/>
                  <a:lumOff val="15000"/>
                </a:schemeClr>
              </a:solidFill>
            </a:endParaRP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Source </a:t>
            </a:r>
            <a:r>
              <a:rPr lang="en-US" sz="2000" i="1" kern="0" dirty="0">
                <a:solidFill>
                  <a:schemeClr val="tx1">
                    <a:lumMod val="85000"/>
                    <a:lumOff val="15000"/>
                  </a:schemeClr>
                </a:solidFill>
              </a:rPr>
              <a:t>Criteria</a:t>
            </a: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Receiving </a:t>
            </a:r>
            <a:r>
              <a:rPr lang="en-US" sz="2000" i="1" kern="0" dirty="0">
                <a:solidFill>
                  <a:schemeClr val="tx1">
                    <a:lumMod val="85000"/>
                    <a:lumOff val="15000"/>
                  </a:schemeClr>
                </a:solidFill>
              </a:rPr>
              <a:t>Waters Affected</a:t>
            </a: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Exemptions</a:t>
            </a:r>
            <a:endParaRPr lang="en-US" sz="2000" i="1" kern="0" dirty="0">
              <a:solidFill>
                <a:schemeClr val="tx1">
                  <a:lumMod val="85000"/>
                  <a:lumOff val="15000"/>
                </a:schemeClr>
              </a:solidFill>
            </a:endParaRPr>
          </a:p>
          <a:p>
            <a:pPr marL="1371600" lvl="2" indent="-457200" eaLnBrk="0" hangingPunct="0">
              <a:spcBef>
                <a:spcPct val="20000"/>
              </a:spcBef>
              <a:buFont typeface="Arial" panose="020B0604020202020204" pitchFamily="34" charset="0"/>
              <a:buChar char="•"/>
              <a:defRPr/>
            </a:pPr>
            <a:r>
              <a:rPr lang="en-US" sz="2000" i="1" kern="0" dirty="0" smtClean="0">
                <a:solidFill>
                  <a:schemeClr val="tx1">
                    <a:lumMod val="85000"/>
                    <a:lumOff val="15000"/>
                  </a:schemeClr>
                </a:solidFill>
              </a:rPr>
              <a:t>BWE+BWT: Repeal </a:t>
            </a:r>
            <a:r>
              <a:rPr lang="en-US" sz="2000" i="1" kern="0" dirty="0">
                <a:solidFill>
                  <a:schemeClr val="tx1">
                    <a:lumMod val="85000"/>
                    <a:lumOff val="15000"/>
                  </a:schemeClr>
                </a:solidFill>
              </a:rPr>
              <a:t>Date</a:t>
            </a:r>
          </a:p>
          <a:p>
            <a:pPr marL="1371600" lvl="2" indent="-457200" eaLnBrk="0" hangingPunct="0">
              <a:spcBef>
                <a:spcPct val="20000"/>
              </a:spcBef>
              <a:buFont typeface="Arial" panose="020B0604020202020204" pitchFamily="34" charset="0"/>
              <a:buChar char="•"/>
              <a:defRPr/>
            </a:pPr>
            <a:endParaRPr lang="en-US" sz="2400" i="1" kern="0" dirty="0" smtClean="0">
              <a:solidFill>
                <a:schemeClr val="tx1">
                  <a:lumMod val="85000"/>
                  <a:lumOff val="15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8194" y="4419600"/>
            <a:ext cx="2209800" cy="1473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003" y="3075125"/>
            <a:ext cx="2256597" cy="12682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8194" y="1447800"/>
            <a:ext cx="2209799" cy="1542690"/>
          </a:xfrm>
          <a:prstGeom prst="rect">
            <a:avLst/>
          </a:prstGeom>
        </p:spPr>
      </p:pic>
    </p:spTree>
    <p:extLst>
      <p:ext uri="{BB962C8B-B14F-4D97-AF65-F5344CB8AC3E}">
        <p14:creationId xmlns:p14="http://schemas.microsoft.com/office/powerpoint/2010/main" val="22415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765237"/>
          </a:xfrm>
          <a:solidFill>
            <a:srgbClr val="439777"/>
          </a:solidFill>
        </p:spPr>
        <p:txBody>
          <a:bodyPr>
            <a:normAutofit/>
          </a:bodyPr>
          <a:lstStyle/>
          <a:p>
            <a:r>
              <a:rPr lang="en-US" sz="3200" dirty="0" smtClean="0">
                <a:solidFill>
                  <a:schemeClr val="bg1"/>
                </a:solidFill>
                <a:latin typeface="Arial" pitchFamily="34" charset="0"/>
                <a:cs typeface="Arial" pitchFamily="34" charset="0"/>
              </a:rPr>
              <a:t>Response to Comments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4"/>
          <p:cNvSpPr txBox="1">
            <a:spLocks/>
          </p:cNvSpPr>
          <p:nvPr/>
        </p:nvSpPr>
        <p:spPr>
          <a:xfrm>
            <a:off x="3581400" y="1295400"/>
            <a:ext cx="5059680"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Bef>
                <a:spcPts val="0"/>
              </a:spcBef>
            </a:pPr>
            <a:r>
              <a:rPr lang="en-US" b="1" i="1" u="sng" dirty="0" smtClean="0">
                <a:solidFill>
                  <a:prstClr val="black">
                    <a:lumMod val="85000"/>
                    <a:lumOff val="15000"/>
                  </a:prstClr>
                </a:solidFill>
              </a:rPr>
              <a:t>Modifications to Proposed Rule</a:t>
            </a:r>
            <a:r>
              <a:rPr lang="en-US" b="1" i="1" dirty="0" smtClean="0">
                <a:solidFill>
                  <a:prstClr val="black">
                    <a:lumMod val="85000"/>
                    <a:lumOff val="15000"/>
                  </a:prstClr>
                </a:solidFill>
              </a:rPr>
              <a:t>:</a:t>
            </a:r>
          </a:p>
          <a:p>
            <a:pPr marL="0" lvl="1" algn="l">
              <a:spcBef>
                <a:spcPts val="0"/>
              </a:spcBef>
            </a:pPr>
            <a:endParaRPr lang="en-US" dirty="0" smtClean="0">
              <a:solidFill>
                <a:prstClr val="black">
                  <a:lumMod val="85000"/>
                  <a:lumOff val="15000"/>
                </a:prstClr>
              </a:solidFill>
            </a:endParaRPr>
          </a:p>
          <a:p>
            <a:pPr marL="566738" lvl="1" indent="-401638" algn="l">
              <a:spcBef>
                <a:spcPts val="0"/>
              </a:spcBef>
              <a:buFont typeface="Arial" panose="020B0604020202020204" pitchFamily="34" charset="0"/>
              <a:buChar char="•"/>
            </a:pPr>
            <a:r>
              <a:rPr lang="en-US" dirty="0">
                <a:solidFill>
                  <a:prstClr val="black">
                    <a:lumMod val="85000"/>
                    <a:lumOff val="15000"/>
                  </a:prstClr>
                </a:solidFill>
              </a:rPr>
              <a:t>G</a:t>
            </a:r>
            <a:r>
              <a:rPr lang="en-US" dirty="0" smtClean="0">
                <a:solidFill>
                  <a:prstClr val="black">
                    <a:lumMod val="85000"/>
                    <a:lumOff val="15000"/>
                  </a:prstClr>
                </a:solidFill>
              </a:rPr>
              <a:t>reater specificity for receiving </a:t>
            </a:r>
            <a:r>
              <a:rPr lang="en-US" dirty="0">
                <a:solidFill>
                  <a:prstClr val="black">
                    <a:lumMod val="85000"/>
                    <a:lumOff val="15000"/>
                  </a:prstClr>
                </a:solidFill>
              </a:rPr>
              <a:t>water </a:t>
            </a:r>
            <a:r>
              <a:rPr lang="en-US" dirty="0" smtClean="0">
                <a:solidFill>
                  <a:prstClr val="black">
                    <a:lumMod val="85000"/>
                    <a:lumOff val="15000"/>
                  </a:prstClr>
                </a:solidFill>
              </a:rPr>
              <a:t>criteria.</a:t>
            </a:r>
            <a:endParaRPr lang="en-US" dirty="0">
              <a:solidFill>
                <a:prstClr val="black">
                  <a:lumMod val="85000"/>
                  <a:lumOff val="15000"/>
                </a:prstClr>
              </a:solidFill>
            </a:endParaRPr>
          </a:p>
          <a:p>
            <a:pPr marL="566738" lvl="1" indent="-401638" algn="l">
              <a:spcBef>
                <a:spcPts val="0"/>
              </a:spcBef>
              <a:buFont typeface="Arial" panose="020B0604020202020204" pitchFamily="34" charset="0"/>
              <a:buChar char="•"/>
            </a:pPr>
            <a:r>
              <a:rPr lang="en-US" dirty="0" smtClean="0">
                <a:solidFill>
                  <a:prstClr val="black">
                    <a:lumMod val="85000"/>
                    <a:lumOff val="15000"/>
                  </a:prstClr>
                </a:solidFill>
              </a:rPr>
              <a:t>Added exemption for incompatible treatment systems.</a:t>
            </a:r>
          </a:p>
          <a:p>
            <a:pPr marL="566738" lvl="1" indent="-401638" algn="l">
              <a:spcBef>
                <a:spcPts val="0"/>
              </a:spcBef>
              <a:buFont typeface="Arial" panose="020B0604020202020204" pitchFamily="34" charset="0"/>
              <a:buChar char="•"/>
            </a:pPr>
            <a:r>
              <a:rPr lang="en-US" dirty="0" smtClean="0">
                <a:solidFill>
                  <a:prstClr val="black">
                    <a:lumMod val="85000"/>
                    <a:lumOff val="15000"/>
                  </a:prstClr>
                </a:solidFill>
              </a:rPr>
              <a:t>Added exemption for short voyages using active biocides.</a:t>
            </a:r>
            <a:endParaRPr lang="en-US" dirty="0">
              <a:solidFill>
                <a:prstClr val="black">
                  <a:lumMod val="85000"/>
                  <a:lumOff val="15000"/>
                </a:prstClr>
              </a:solidFill>
            </a:endParaRPr>
          </a:p>
          <a:p>
            <a:pPr marL="566738" lvl="1" indent="-401638" algn="l">
              <a:spcBef>
                <a:spcPts val="0"/>
              </a:spcBef>
              <a:buFont typeface="Arial" panose="020B0604020202020204" pitchFamily="34" charset="0"/>
              <a:buChar char="•"/>
            </a:pPr>
            <a:r>
              <a:rPr lang="en-US" dirty="0" smtClean="0">
                <a:solidFill>
                  <a:prstClr val="black">
                    <a:lumMod val="85000"/>
                    <a:lumOff val="15000"/>
                  </a:prstClr>
                </a:solidFill>
              </a:rPr>
              <a:t>Moved repeal date to 2023.</a:t>
            </a:r>
            <a:endParaRPr lang="en-US" b="1" i="1" u="sng" dirty="0">
              <a:solidFill>
                <a:prstClr val="black">
                  <a:lumMod val="85000"/>
                  <a:lumOff val="15000"/>
                </a:prst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028" y="2133600"/>
            <a:ext cx="2745881" cy="18288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31" y="4153527"/>
            <a:ext cx="2732078" cy="1713873"/>
          </a:xfrm>
          <a:prstGeom prst="rect">
            <a:avLst/>
          </a:prstGeom>
        </p:spPr>
      </p:pic>
    </p:spTree>
    <p:extLst>
      <p:ext uri="{BB962C8B-B14F-4D97-AF65-F5344CB8AC3E}">
        <p14:creationId xmlns:p14="http://schemas.microsoft.com/office/powerpoint/2010/main" val="391461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onneville dam irrig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425" y="1165110"/>
            <a:ext cx="3745543" cy="2492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Benefits of Ballast Management </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&amp; AIS Prevention</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a:t>
            </a:r>
            <a:r>
              <a:rPr lang="en-US" sz="1000" dirty="0">
                <a:latin typeface="Arial" pitchFamily="34" charset="0"/>
                <a:cs typeface="Arial" pitchFamily="34" charset="0"/>
              </a:rPr>
              <a:t>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pic>
        <p:nvPicPr>
          <p:cNvPr id="18" name="Picture 17"/>
          <p:cNvPicPr>
            <a:picLocks noChangeAspect="1"/>
          </p:cNvPicPr>
          <p:nvPr/>
        </p:nvPicPr>
        <p:blipFill>
          <a:blip r:embed="rId5" cstate="print"/>
          <a:stretch>
            <a:fillRect/>
          </a:stretch>
        </p:blipFill>
        <p:spPr>
          <a:xfrm>
            <a:off x="115738" y="1165110"/>
            <a:ext cx="3846661" cy="2503545"/>
          </a:xfrm>
          <a:prstGeom prst="rect">
            <a:avLst/>
          </a:prstGeom>
        </p:spPr>
      </p:pic>
      <p:sp>
        <p:nvSpPr>
          <p:cNvPr id="3" name="TextBox 2"/>
          <p:cNvSpPr txBox="1"/>
          <p:nvPr/>
        </p:nvSpPr>
        <p:spPr>
          <a:xfrm>
            <a:off x="304800" y="2888159"/>
            <a:ext cx="3429000" cy="769441"/>
          </a:xfrm>
          <a:prstGeom prst="rect">
            <a:avLst/>
          </a:prstGeom>
          <a:no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rPr>
              <a:t>Maintain Healthy Habitats &amp; Ecosystem Services</a:t>
            </a:r>
            <a:endParaRPr lang="en-US" sz="22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953000" y="2811959"/>
            <a:ext cx="3825240" cy="769441"/>
          </a:xfrm>
          <a:prstGeom prst="rect">
            <a:avLst/>
          </a:prstGeom>
          <a:no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rPr>
              <a:t>Preserve Commercial Prosperity and Opportunities</a:t>
            </a:r>
            <a:endParaRPr lang="en-US" sz="2200" b="1" dirty="0">
              <a:solidFill>
                <a:schemeClr val="bg1"/>
              </a:solidFill>
              <a:effectLst>
                <a:outerShdw blurRad="38100" dist="38100" dir="2700000" algn="tl">
                  <a:srgbClr val="000000">
                    <a:alpha val="43137"/>
                  </a:srgbClr>
                </a:outerShdw>
              </a:effectLst>
            </a:endParaRPr>
          </a:p>
        </p:txBody>
      </p:sp>
      <p:pic>
        <p:nvPicPr>
          <p:cNvPr id="34" name="Picture 33"/>
          <p:cNvPicPr>
            <a:picLocks noChangeAspect="1"/>
          </p:cNvPicPr>
          <p:nvPr/>
        </p:nvPicPr>
        <p:blipFill>
          <a:blip r:embed="rId6" cstate="print"/>
          <a:stretch>
            <a:fillRect/>
          </a:stretch>
        </p:blipFill>
        <p:spPr>
          <a:xfrm>
            <a:off x="2133600" y="3728720"/>
            <a:ext cx="4191000" cy="2380444"/>
          </a:xfrm>
          <a:prstGeom prst="rect">
            <a:avLst/>
          </a:prstGeom>
        </p:spPr>
      </p:pic>
      <p:sp>
        <p:nvSpPr>
          <p:cNvPr id="16" name="TextBox 15"/>
          <p:cNvSpPr txBox="1"/>
          <p:nvPr/>
        </p:nvSpPr>
        <p:spPr>
          <a:xfrm>
            <a:off x="2316480" y="4031159"/>
            <a:ext cx="3825240" cy="769441"/>
          </a:xfrm>
          <a:prstGeom prst="rect">
            <a:avLst/>
          </a:prstGeom>
          <a:no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rPr>
              <a:t>Sustain Tourism and Recreational Opportunities</a:t>
            </a:r>
            <a:endParaRPr lang="en-US" sz="2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708958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Questions?</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9" name="TextBox 18"/>
          <p:cNvSpPr txBox="1"/>
          <p:nvPr/>
        </p:nvSpPr>
        <p:spPr>
          <a:xfrm>
            <a:off x="6858000" y="3389531"/>
            <a:ext cx="914400" cy="461665"/>
          </a:xfrm>
          <a:prstGeom prst="rect">
            <a:avLst/>
          </a:prstGeom>
          <a:noFill/>
        </p:spPr>
        <p:txBody>
          <a:bodyPr wrap="square" rtlCol="0">
            <a:spAutoFit/>
          </a:bodyPr>
          <a:lstStyle/>
          <a:p>
            <a:r>
              <a:rPr lang="en-US" sz="2400" b="1" dirty="0" smtClean="0">
                <a:solidFill>
                  <a:prstClr val="white"/>
                </a:solidFill>
              </a:rPr>
              <a:t>2016</a:t>
            </a:r>
            <a:endParaRPr lang="en-US" sz="2400" b="1" dirty="0">
              <a:solidFill>
                <a:prstClr val="white"/>
              </a:solidFill>
            </a:endParaRPr>
          </a:p>
        </p:txBody>
      </p:sp>
      <p:sp>
        <p:nvSpPr>
          <p:cNvPr id="22" name="TextBox 21"/>
          <p:cNvSpPr txBox="1"/>
          <p:nvPr/>
        </p:nvSpPr>
        <p:spPr>
          <a:xfrm>
            <a:off x="3962400" y="3389531"/>
            <a:ext cx="914400" cy="461665"/>
          </a:xfrm>
          <a:prstGeom prst="rect">
            <a:avLst/>
          </a:prstGeom>
          <a:noFill/>
        </p:spPr>
        <p:txBody>
          <a:bodyPr wrap="square" rtlCol="0">
            <a:spAutoFit/>
          </a:bodyPr>
          <a:lstStyle/>
          <a:p>
            <a:r>
              <a:rPr lang="en-US" sz="2400" b="1" dirty="0" smtClean="0">
                <a:solidFill>
                  <a:prstClr val="white"/>
                </a:solidFill>
              </a:rPr>
              <a:t>2015</a:t>
            </a:r>
            <a:endParaRPr lang="en-US" sz="2400" b="1" dirty="0">
              <a:solidFill>
                <a:prstClr val="white"/>
              </a:solidFill>
            </a:endParaRPr>
          </a:p>
        </p:txBody>
      </p:sp>
      <p:sp>
        <p:nvSpPr>
          <p:cNvPr id="31" name="Rectangle 5"/>
          <p:cNvSpPr>
            <a:spLocks noChangeArrowheads="1"/>
          </p:cNvSpPr>
          <p:nvPr/>
        </p:nvSpPr>
        <p:spPr bwMode="auto">
          <a:xfrm>
            <a:off x="457200" y="5334000"/>
            <a:ext cx="6781800" cy="742471"/>
          </a:xfrm>
          <a:prstGeom prst="rect">
            <a:avLst/>
          </a:prstGeom>
          <a:noFill/>
          <a:ln w="9525">
            <a:noFill/>
            <a:miter lim="800000"/>
            <a:headEnd/>
            <a:tailEnd/>
          </a:ln>
        </p:spPr>
        <p:txBody>
          <a:bodyPr anchor="ctr"/>
          <a:lstStyle/>
          <a:p>
            <a:r>
              <a:rPr lang="en-US" sz="2000" i="1" u="sng" dirty="0" smtClean="0">
                <a:solidFill>
                  <a:schemeClr val="tx1">
                    <a:lumMod val="75000"/>
                    <a:lumOff val="25000"/>
                  </a:schemeClr>
                </a:solidFill>
              </a:rPr>
              <a:t>DEQ BW Program webpage</a:t>
            </a:r>
            <a:r>
              <a:rPr lang="en-US" sz="2000" i="1" u="sng" dirty="0">
                <a:solidFill>
                  <a:schemeClr val="tx1">
                    <a:lumMod val="75000"/>
                    <a:lumOff val="25000"/>
                  </a:schemeClr>
                </a:solidFill>
              </a:rPr>
              <a:t>: </a:t>
            </a:r>
            <a:r>
              <a:rPr lang="en-US" sz="2000" i="1" dirty="0">
                <a:solidFill>
                  <a:schemeClr val="tx1">
                    <a:lumMod val="75000"/>
                    <a:lumOff val="25000"/>
                  </a:schemeClr>
                </a:solidFill>
              </a:rPr>
              <a:t>http://www.deq.state.or.us/lq/cu/emergency/ballast.htm</a:t>
            </a:r>
          </a:p>
        </p:txBody>
      </p:sp>
      <p:pic>
        <p:nvPicPr>
          <p:cNvPr id="33" name="Picture 32" descr="ODEQ3_22_020.JPG"/>
          <p:cNvPicPr>
            <a:picLocks noChangeAspect="1"/>
          </p:cNvPicPr>
          <p:nvPr/>
        </p:nvPicPr>
        <p:blipFill>
          <a:blip r:embed="rId4" cstate="print"/>
          <a:srcRect t="6393" r="15535" b="14779"/>
          <a:stretch>
            <a:fillRect/>
          </a:stretch>
        </p:blipFill>
        <p:spPr>
          <a:xfrm>
            <a:off x="1701229" y="1437965"/>
            <a:ext cx="5741542" cy="3573733"/>
          </a:xfrm>
          <a:prstGeom prst="rect">
            <a:avLst/>
          </a:prstGeom>
        </p:spPr>
      </p:pic>
    </p:spTree>
    <p:extLst>
      <p:ext uri="{BB962C8B-B14F-4D97-AF65-F5344CB8AC3E}">
        <p14:creationId xmlns:p14="http://schemas.microsoft.com/office/powerpoint/2010/main" val="1571033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Ballast Water: Operations &amp; Ecology</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9" name="Picture 8"/>
          <p:cNvPicPr>
            <a:picLocks noChangeAspect="1" noChangeArrowheads="1"/>
          </p:cNvPicPr>
          <p:nvPr/>
        </p:nvPicPr>
        <p:blipFill>
          <a:blip r:embed="rId3" cstate="print"/>
          <a:srcRect/>
          <a:stretch>
            <a:fillRect/>
          </a:stretch>
        </p:blipFill>
        <p:spPr bwMode="auto">
          <a:xfrm>
            <a:off x="7863035" y="5151169"/>
            <a:ext cx="671365" cy="792431"/>
          </a:xfrm>
          <a:prstGeom prst="rect">
            <a:avLst/>
          </a:prstGeom>
          <a:noFill/>
          <a:ln w="9525">
            <a:noFill/>
            <a:miter lim="800000"/>
            <a:headEnd/>
            <a:tailEnd/>
          </a:ln>
        </p:spPr>
      </p:pic>
      <p:pic>
        <p:nvPicPr>
          <p:cNvPr id="12" name="Picture 11"/>
          <p:cNvPicPr>
            <a:picLocks noChangeAspect="1" noChangeArrowheads="1"/>
          </p:cNvPicPr>
          <p:nvPr/>
        </p:nvPicPr>
        <p:blipFill>
          <a:blip r:embed="rId4" cstate="print"/>
          <a:srcRect/>
          <a:stretch>
            <a:fillRect/>
          </a:stretch>
        </p:blipFill>
        <p:spPr bwMode="auto">
          <a:xfrm>
            <a:off x="7863035" y="4592785"/>
            <a:ext cx="671365" cy="512615"/>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6291087" y="4648200"/>
            <a:ext cx="1496660" cy="1264365"/>
          </a:xfrm>
          <a:prstGeom prst="rect">
            <a:avLst/>
          </a:prstGeom>
          <a:noFill/>
          <a:ln w="9525">
            <a:noFill/>
            <a:miter lim="800000"/>
            <a:headEnd/>
            <a:tailEnd/>
          </a:ln>
        </p:spPr>
      </p:pic>
      <p:pic>
        <p:nvPicPr>
          <p:cNvPr id="15" name="Picture 5"/>
          <p:cNvPicPr>
            <a:picLocks noChangeAspect="1" noChangeArrowheads="1"/>
          </p:cNvPicPr>
          <p:nvPr/>
        </p:nvPicPr>
        <p:blipFill>
          <a:blip r:embed="rId6" cstate="print"/>
          <a:srcRect/>
          <a:stretch>
            <a:fillRect/>
          </a:stretch>
        </p:blipFill>
        <p:spPr bwMode="auto">
          <a:xfrm>
            <a:off x="6291087" y="2819400"/>
            <a:ext cx="2243313" cy="1674635"/>
          </a:xfrm>
          <a:prstGeom prst="rect">
            <a:avLst/>
          </a:prstGeom>
          <a:noFill/>
          <a:ln w="9525">
            <a:noFill/>
            <a:miter lim="800000"/>
            <a:headEnd/>
            <a:tailEnd/>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957" y="1295400"/>
            <a:ext cx="5492043" cy="4666585"/>
          </a:xfrm>
          <a:prstGeom prst="rect">
            <a:avLst/>
          </a:prstGeom>
        </p:spPr>
      </p:pic>
    </p:spTree>
    <p:extLst>
      <p:ext uri="{BB962C8B-B14F-4D97-AF65-F5344CB8AC3E}">
        <p14:creationId xmlns:p14="http://schemas.microsoft.com/office/powerpoint/2010/main" val="39270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0" y="318181"/>
            <a:ext cx="9144000" cy="6463619"/>
          </a:xfrm>
          <a:prstGeom prst="rect">
            <a:avLst/>
          </a:prstGeom>
          <a:noFill/>
          <a:ln w="9525">
            <a:noFill/>
            <a:miter lim="800000"/>
            <a:headEnd/>
            <a:tailEnd/>
          </a:ln>
          <a:effectLst/>
        </p:spPr>
      </p:pic>
    </p:spTree>
    <p:extLst>
      <p:ext uri="{BB962C8B-B14F-4D97-AF65-F5344CB8AC3E}">
        <p14:creationId xmlns:p14="http://schemas.microsoft.com/office/powerpoint/2010/main" val="427531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The ‘Invasion Curve’</a:t>
            </a:r>
            <a:br>
              <a:rPr lang="en-US" sz="3200" dirty="0" smtClean="0">
                <a:solidFill>
                  <a:schemeClr val="bg1"/>
                </a:solidFill>
                <a:latin typeface="Arial" pitchFamily="34" charset="0"/>
                <a:cs typeface="Arial" pitchFamily="34" charset="0"/>
              </a:rPr>
            </a:br>
            <a:r>
              <a:rPr lang="en-US" sz="2200" i="1" dirty="0" smtClean="0">
                <a:solidFill>
                  <a:schemeClr val="bg1"/>
                </a:solidFill>
                <a:latin typeface="Arial" pitchFamily="34" charset="0"/>
                <a:cs typeface="Arial" pitchFamily="34" charset="0"/>
              </a:rPr>
              <a:t>&amp; the Value of Prevention</a:t>
            </a:r>
            <a:endParaRPr lang="en-US" sz="2200" i="1"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a:t>
            </a:r>
            <a:r>
              <a:rPr lang="en-US" sz="1000" dirty="0">
                <a:latin typeface="Arial" pitchFamily="34" charset="0"/>
                <a:cs typeface="Arial" pitchFamily="34" charset="0"/>
              </a:rPr>
              <a:t>Ballast Water Management Rulemaking </a:t>
            </a:r>
            <a:r>
              <a:rPr lang="en-US" sz="1000" dirty="0" smtClean="0">
                <a:latin typeface="Arial" pitchFamily="34" charset="0"/>
                <a:cs typeface="Arial" pitchFamily="34" charset="0"/>
              </a:rPr>
              <a:t>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6" name="Picture 5"/>
          <p:cNvPicPr>
            <a:picLocks noChangeAspect="1"/>
          </p:cNvPicPr>
          <p:nvPr/>
        </p:nvPicPr>
        <p:blipFill>
          <a:blip r:embed="rId4"/>
          <a:stretch>
            <a:fillRect/>
          </a:stretch>
        </p:blipFill>
        <p:spPr>
          <a:xfrm>
            <a:off x="761999" y="1143000"/>
            <a:ext cx="7239001" cy="4877843"/>
          </a:xfrm>
          <a:prstGeom prst="rect">
            <a:avLst/>
          </a:prstGeom>
        </p:spPr>
      </p:pic>
      <p:sp>
        <p:nvSpPr>
          <p:cNvPr id="8" name="TextBox 7"/>
          <p:cNvSpPr txBox="1"/>
          <p:nvPr/>
        </p:nvSpPr>
        <p:spPr>
          <a:xfrm>
            <a:off x="1143000" y="4191000"/>
            <a:ext cx="533400" cy="400110"/>
          </a:xfrm>
          <a:prstGeom prst="rect">
            <a:avLst/>
          </a:prstGeom>
          <a:noFill/>
        </p:spPr>
        <p:txBody>
          <a:bodyPr wrap="square" rtlCol="0">
            <a:spAutoFit/>
          </a:bodyPr>
          <a:lstStyle/>
          <a:p>
            <a:r>
              <a:rPr lang="en-US" sz="2000" b="1" dirty="0" smtClean="0"/>
              <a:t>$</a:t>
            </a:r>
            <a:endParaRPr lang="en-US" sz="2000" b="1" dirty="0"/>
          </a:p>
        </p:txBody>
      </p:sp>
      <p:sp>
        <p:nvSpPr>
          <p:cNvPr id="12" name="TextBox 11"/>
          <p:cNvSpPr txBox="1"/>
          <p:nvPr/>
        </p:nvSpPr>
        <p:spPr>
          <a:xfrm>
            <a:off x="1905000" y="3962400"/>
            <a:ext cx="533400" cy="400110"/>
          </a:xfrm>
          <a:prstGeom prst="rect">
            <a:avLst/>
          </a:prstGeom>
          <a:noFill/>
        </p:spPr>
        <p:txBody>
          <a:bodyPr wrap="square" rtlCol="0">
            <a:spAutoFit/>
          </a:bodyPr>
          <a:lstStyle/>
          <a:p>
            <a:pPr algn="ctr"/>
            <a:r>
              <a:rPr lang="en-US" sz="2000" b="1" dirty="0" smtClean="0"/>
              <a:t>$$</a:t>
            </a:r>
            <a:endParaRPr lang="en-US" sz="2000" b="1" dirty="0"/>
          </a:p>
        </p:txBody>
      </p:sp>
      <p:sp>
        <p:nvSpPr>
          <p:cNvPr id="13" name="TextBox 12"/>
          <p:cNvSpPr txBox="1"/>
          <p:nvPr/>
        </p:nvSpPr>
        <p:spPr>
          <a:xfrm>
            <a:off x="3200400" y="3124200"/>
            <a:ext cx="609600" cy="400110"/>
          </a:xfrm>
          <a:prstGeom prst="rect">
            <a:avLst/>
          </a:prstGeom>
          <a:noFill/>
        </p:spPr>
        <p:txBody>
          <a:bodyPr wrap="square" rtlCol="0">
            <a:spAutoFit/>
          </a:bodyPr>
          <a:lstStyle/>
          <a:p>
            <a:pPr algn="ctr"/>
            <a:r>
              <a:rPr lang="en-US" sz="2000" b="1" dirty="0" smtClean="0"/>
              <a:t>$$$</a:t>
            </a:r>
            <a:endParaRPr lang="en-US" sz="2000" b="1" dirty="0"/>
          </a:p>
        </p:txBody>
      </p:sp>
      <p:sp>
        <p:nvSpPr>
          <p:cNvPr id="14" name="TextBox 13"/>
          <p:cNvSpPr txBox="1"/>
          <p:nvPr/>
        </p:nvSpPr>
        <p:spPr>
          <a:xfrm>
            <a:off x="4648200" y="1676400"/>
            <a:ext cx="762000" cy="400110"/>
          </a:xfrm>
          <a:prstGeom prst="rect">
            <a:avLst/>
          </a:prstGeom>
          <a:noFill/>
        </p:spPr>
        <p:txBody>
          <a:bodyPr wrap="square" rtlCol="0">
            <a:spAutoFit/>
          </a:bodyPr>
          <a:lstStyle/>
          <a:p>
            <a:pPr algn="ctr"/>
            <a:r>
              <a:rPr lang="en-US" sz="2000" b="1" dirty="0" smtClean="0"/>
              <a:t>$$$$</a:t>
            </a:r>
            <a:endParaRPr lang="en-US" sz="2000" b="1" dirty="0"/>
          </a:p>
        </p:txBody>
      </p:sp>
      <p:sp>
        <p:nvSpPr>
          <p:cNvPr id="9" name="Oval 8"/>
          <p:cNvSpPr/>
          <p:nvPr/>
        </p:nvSpPr>
        <p:spPr>
          <a:xfrm>
            <a:off x="914400" y="3962400"/>
            <a:ext cx="6858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94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DEQ Ballast Water Program</a:t>
            </a:r>
            <a:endParaRPr lang="en-US" sz="3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Ballast Water Management Rulemaking 2016</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Content Placeholder 2"/>
          <p:cNvSpPr txBox="1">
            <a:spLocks/>
          </p:cNvSpPr>
          <p:nvPr/>
        </p:nvSpPr>
        <p:spPr>
          <a:xfrm>
            <a:off x="2286000" y="1371600"/>
            <a:ext cx="6492240" cy="4419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lvl="0" indent="-342900">
              <a:spcBef>
                <a:spcPct val="20000"/>
              </a:spcBef>
              <a:buFont typeface="Wingdings" pitchFamily="2" charset="2"/>
              <a:buChar char="§"/>
            </a:pPr>
            <a:r>
              <a:rPr lang="en-US" sz="2400" dirty="0" smtClean="0">
                <a:solidFill>
                  <a:schemeClr val="tx1">
                    <a:lumMod val="85000"/>
                    <a:lumOff val="15000"/>
                  </a:schemeClr>
                </a:solidFill>
              </a:rPr>
              <a:t>Regulations established in 2001 </a:t>
            </a:r>
            <a:r>
              <a:rPr lang="en-US" sz="1800" i="1" dirty="0" smtClean="0">
                <a:solidFill>
                  <a:schemeClr val="tx1">
                    <a:lumMod val="85000"/>
                    <a:lumOff val="15000"/>
                  </a:schemeClr>
                </a:solidFill>
              </a:rPr>
              <a:t>(ORS 783.620-992)</a:t>
            </a:r>
          </a:p>
          <a:p>
            <a:pPr lvl="0">
              <a:spcBef>
                <a:spcPct val="20000"/>
              </a:spcBef>
            </a:pPr>
            <a:endParaRPr lang="en-US" sz="1800" i="1" dirty="0" smtClean="0">
              <a:solidFill>
                <a:schemeClr val="tx1">
                  <a:lumMod val="85000"/>
                  <a:lumOff val="15000"/>
                </a:schemeClr>
              </a:solidFill>
            </a:endParaRPr>
          </a:p>
          <a:p>
            <a:pPr marL="342900" lvl="0" indent="-342900">
              <a:spcBef>
                <a:spcPct val="20000"/>
              </a:spcBef>
              <a:buFont typeface="Wingdings" pitchFamily="2" charset="2"/>
              <a:buChar char="§"/>
            </a:pPr>
            <a:r>
              <a:rPr lang="en-US" sz="2400" dirty="0">
                <a:solidFill>
                  <a:schemeClr val="tx1">
                    <a:lumMod val="85000"/>
                    <a:lumOff val="15000"/>
                  </a:schemeClr>
                </a:solidFill>
              </a:rPr>
              <a:t>Program </a:t>
            </a:r>
            <a:r>
              <a:rPr lang="en-US" sz="2400" dirty="0" smtClean="0">
                <a:solidFill>
                  <a:schemeClr val="tx1">
                    <a:lumMod val="85000"/>
                    <a:lumOff val="15000"/>
                  </a:schemeClr>
                </a:solidFill>
              </a:rPr>
              <a:t>funding supported </a:t>
            </a:r>
            <a:r>
              <a:rPr lang="en-US" sz="2400" dirty="0">
                <a:solidFill>
                  <a:schemeClr val="tx1">
                    <a:lumMod val="85000"/>
                    <a:lumOff val="15000"/>
                  </a:schemeClr>
                </a:solidFill>
              </a:rPr>
              <a:t>by 50/50 cost share between fee revenue and GF </a:t>
            </a:r>
            <a:r>
              <a:rPr lang="en-US" sz="2400" dirty="0" smtClean="0">
                <a:solidFill>
                  <a:schemeClr val="tx1">
                    <a:lumMod val="85000"/>
                    <a:lumOff val="15000"/>
                  </a:schemeClr>
                </a:solidFill>
              </a:rPr>
              <a:t>allocation</a:t>
            </a:r>
          </a:p>
          <a:p>
            <a:pPr lvl="0">
              <a:spcBef>
                <a:spcPct val="20000"/>
              </a:spcBef>
            </a:pPr>
            <a:endParaRPr lang="en-US" sz="2400" dirty="0">
              <a:solidFill>
                <a:schemeClr val="tx1">
                  <a:lumMod val="85000"/>
                  <a:lumOff val="15000"/>
                </a:schemeClr>
              </a:solidFill>
            </a:endParaRPr>
          </a:p>
          <a:p>
            <a:pPr marL="342900" lvl="0" indent="-342900">
              <a:spcBef>
                <a:spcPct val="20000"/>
              </a:spcBef>
              <a:buFont typeface="Wingdings" pitchFamily="2" charset="2"/>
              <a:buChar char="§"/>
            </a:pPr>
            <a:r>
              <a:rPr lang="en-US" sz="2400" dirty="0" smtClean="0">
                <a:solidFill>
                  <a:schemeClr val="tx1">
                    <a:lumMod val="85000"/>
                    <a:lumOff val="15000"/>
                  </a:schemeClr>
                </a:solidFill>
              </a:rPr>
              <a:t>Program activities include: </a:t>
            </a:r>
          </a:p>
          <a:p>
            <a:pPr marL="800100" lvl="1" indent="-342900">
              <a:spcBef>
                <a:spcPct val="20000"/>
              </a:spcBef>
              <a:buFont typeface="Arial" panose="020B0604020202020204" pitchFamily="34" charset="0"/>
              <a:buChar char="•"/>
            </a:pPr>
            <a:r>
              <a:rPr lang="en-US" sz="2000" dirty="0" smtClean="0">
                <a:solidFill>
                  <a:schemeClr val="tx1">
                    <a:lumMod val="85000"/>
                    <a:lumOff val="15000"/>
                  </a:schemeClr>
                </a:solidFill>
              </a:rPr>
              <a:t>Pre-arrival reporting form screening</a:t>
            </a:r>
          </a:p>
          <a:p>
            <a:pPr marL="800100" lvl="1" indent="-342900">
              <a:spcBef>
                <a:spcPct val="20000"/>
              </a:spcBef>
              <a:buFont typeface="Arial" panose="020B0604020202020204" pitchFamily="34" charset="0"/>
              <a:buChar char="•"/>
            </a:pPr>
            <a:r>
              <a:rPr lang="en-US" sz="2000" dirty="0">
                <a:solidFill>
                  <a:schemeClr val="tx1">
                    <a:lumMod val="85000"/>
                    <a:lumOff val="15000"/>
                  </a:schemeClr>
                </a:solidFill>
              </a:rPr>
              <a:t>Vessel inspections </a:t>
            </a:r>
          </a:p>
          <a:p>
            <a:pPr marL="800100" lvl="1" indent="-342900">
              <a:spcBef>
                <a:spcPct val="20000"/>
              </a:spcBef>
              <a:buFont typeface="Arial" panose="020B0604020202020204" pitchFamily="34" charset="0"/>
              <a:buChar char="•"/>
            </a:pPr>
            <a:r>
              <a:rPr lang="en-US" sz="2000" dirty="0">
                <a:solidFill>
                  <a:schemeClr val="tx1">
                    <a:lumMod val="85000"/>
                    <a:lumOff val="15000"/>
                  </a:schemeClr>
                </a:solidFill>
              </a:rPr>
              <a:t>Outreach &amp; technical support</a:t>
            </a:r>
          </a:p>
          <a:p>
            <a:pPr marL="800100" lvl="1" indent="-342900">
              <a:spcBef>
                <a:spcPct val="20000"/>
              </a:spcBef>
              <a:buFont typeface="Arial" panose="020B0604020202020204" pitchFamily="34" charset="0"/>
              <a:buChar char="•"/>
            </a:pPr>
            <a:r>
              <a:rPr lang="en-US" sz="2000" dirty="0" smtClean="0">
                <a:solidFill>
                  <a:schemeClr val="tx1">
                    <a:lumMod val="85000"/>
                    <a:lumOff val="15000"/>
                  </a:schemeClr>
                </a:solidFill>
              </a:rPr>
              <a:t>Enforcement</a:t>
            </a:r>
            <a:endParaRPr lang="en-US" sz="2000" dirty="0">
              <a:solidFill>
                <a:schemeClr val="tx1">
                  <a:lumMod val="85000"/>
                  <a:lumOff val="15000"/>
                </a:schemeClr>
              </a:solidFill>
            </a:endParaRPr>
          </a:p>
          <a:p>
            <a:pPr marL="800100" lvl="1" indent="-342900">
              <a:spcBef>
                <a:spcPct val="20000"/>
              </a:spcBef>
              <a:buFont typeface="Arial" panose="020B0604020202020204" pitchFamily="34" charset="0"/>
              <a:buChar char="•"/>
            </a:pPr>
            <a:r>
              <a:rPr lang="en-US" sz="2000" dirty="0" smtClean="0">
                <a:solidFill>
                  <a:schemeClr val="tx1">
                    <a:lumMod val="85000"/>
                    <a:lumOff val="15000"/>
                  </a:schemeClr>
                </a:solidFill>
              </a:rPr>
              <a:t>Policy development</a:t>
            </a:r>
          </a:p>
          <a:p>
            <a:pPr marL="800100" lvl="1" indent="-342900">
              <a:spcBef>
                <a:spcPct val="20000"/>
              </a:spcBef>
              <a:buFont typeface="Arial" panose="020B0604020202020204" pitchFamily="34" charset="0"/>
              <a:buChar char="•"/>
            </a:pPr>
            <a:r>
              <a:rPr lang="en-US" sz="2000" dirty="0" smtClean="0">
                <a:solidFill>
                  <a:schemeClr val="tx1">
                    <a:lumMod val="85000"/>
                    <a:lumOff val="15000"/>
                  </a:schemeClr>
                </a:solidFill>
              </a:rPr>
              <a:t>Regional and inter-agency coordination</a:t>
            </a:r>
          </a:p>
          <a:p>
            <a:pPr marL="342900" indent="-342900">
              <a:spcBef>
                <a:spcPct val="20000"/>
              </a:spcBef>
            </a:pPr>
            <a:endParaRPr lang="en-US" sz="2400" dirty="0" smtClean="0">
              <a:solidFill>
                <a:schemeClr val="tx1">
                  <a:lumMod val="85000"/>
                  <a:lumOff val="15000"/>
                </a:schemeClr>
              </a:solidFill>
              <a:latin typeface="Times New Roman" pitchFamily="18" charset="0"/>
            </a:endParaRPr>
          </a:p>
        </p:txBody>
      </p:sp>
      <p:pic>
        <p:nvPicPr>
          <p:cNvPr id="7" name="Picture 6" descr="Vessel entering Columbia.jpg"/>
          <p:cNvPicPr>
            <a:picLocks noChangeAspect="1"/>
          </p:cNvPicPr>
          <p:nvPr/>
        </p:nvPicPr>
        <p:blipFill>
          <a:blip r:embed="rId4" cstate="print"/>
          <a:stretch>
            <a:fillRect/>
          </a:stretch>
        </p:blipFill>
        <p:spPr>
          <a:xfrm>
            <a:off x="76200" y="2895600"/>
            <a:ext cx="1981200" cy="14859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 y="1371600"/>
            <a:ext cx="1993392" cy="13289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 y="4572000"/>
            <a:ext cx="1987296" cy="1490472"/>
          </a:xfrm>
          <a:prstGeom prst="rect">
            <a:avLst/>
          </a:prstGeom>
        </p:spPr>
      </p:pic>
    </p:spTree>
    <p:extLst>
      <p:ext uri="{BB962C8B-B14F-4D97-AF65-F5344CB8AC3E}">
        <p14:creationId xmlns:p14="http://schemas.microsoft.com/office/powerpoint/2010/main" val="148986876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1507"/>
            <a:ext cx="8153400" cy="932023"/>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Original Source of Oregon Ballast Discharge</a:t>
            </a:r>
            <a:br>
              <a:rPr lang="en-US" sz="3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&amp; </a:t>
            </a:r>
            <a:r>
              <a:rPr lang="en-US" sz="2200" dirty="0">
                <a:solidFill>
                  <a:schemeClr val="bg1"/>
                </a:solidFill>
                <a:latin typeface="Arial" pitchFamily="34" charset="0"/>
                <a:cs typeface="Arial" pitchFamily="34" charset="0"/>
              </a:rPr>
              <a:t>R</a:t>
            </a:r>
            <a:r>
              <a:rPr lang="en-US" sz="2200" dirty="0" smtClean="0">
                <a:solidFill>
                  <a:schemeClr val="bg1"/>
                </a:solidFill>
                <a:latin typeface="Arial" pitchFamily="34" charset="0"/>
                <a:cs typeface="Arial" pitchFamily="34" charset="0"/>
              </a:rPr>
              <a:t>elated Risk Factors</a:t>
            </a:r>
            <a:endParaRPr lang="en-US" sz="2000" dirty="0">
              <a:solidFill>
                <a:schemeClr val="bg1"/>
              </a:solidFill>
              <a:latin typeface="Arial" pitchFamily="34" charset="0"/>
              <a:cs typeface="Arial" pitchFamily="34" charset="0"/>
            </a:endParaRPr>
          </a:p>
        </p:txBody>
      </p:sp>
      <p:sp>
        <p:nvSpPr>
          <p:cNvPr id="8" name="Slide Number Placeholder 5"/>
          <p:cNvSpPr>
            <a:spLocks noGrp="1"/>
          </p:cNvSpPr>
          <p:nvPr>
            <p:ph type="sldNum" sz="quarter" idx="12"/>
          </p:nvPr>
        </p:nvSpPr>
        <p:spPr>
          <a:xfrm>
            <a:off x="6629400" y="5883275"/>
            <a:ext cx="2133600" cy="365125"/>
          </a:xfrm>
        </p:spPr>
        <p:txBody>
          <a:bodyPr/>
          <a:lstStyle/>
          <a:p>
            <a:fld id="{2363C456-CFC3-4674-83B9-34DB1ABF1FA1}" type="slidenum">
              <a:rPr lang="en-US" smtClean="0">
                <a:solidFill>
                  <a:prstClr val="black">
                    <a:tint val="75000"/>
                  </a:prstClr>
                </a:solidFill>
              </a:rPr>
              <a:pPr/>
              <a:t>7</a:t>
            </a:fld>
            <a:endParaRPr lang="en-US" dirty="0">
              <a:solidFill>
                <a:prstClr val="black">
                  <a:tint val="75000"/>
                </a:prstClr>
              </a:solidFill>
            </a:endParaRPr>
          </a:p>
        </p:txBody>
      </p:sp>
      <p:sp>
        <p:nvSpPr>
          <p:cNvPr id="9" name="Content Placeholder 2"/>
          <p:cNvSpPr txBox="1">
            <a:spLocks/>
          </p:cNvSpPr>
          <p:nvPr/>
        </p:nvSpPr>
        <p:spPr>
          <a:xfrm>
            <a:off x="152400" y="2454272"/>
            <a:ext cx="7162800" cy="2819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indent="-342900">
              <a:spcBef>
                <a:spcPct val="20000"/>
              </a:spcBef>
              <a:buFont typeface="Arial" pitchFamily="34" charset="0"/>
              <a:buChar char="•"/>
            </a:pPr>
            <a:endParaRPr lang="en-US" sz="1800" dirty="0" smtClean="0">
              <a:solidFill>
                <a:prstClr val="white"/>
              </a:solidFill>
              <a:latin typeface="Times New Roman" pitchFamily="18" charset="0"/>
            </a:endParaRPr>
          </a:p>
        </p:txBody>
      </p:sp>
      <p:pic>
        <p:nvPicPr>
          <p:cNvPr id="19" name="Picture 18" descr="GlobalMap_v2.jpg"/>
          <p:cNvPicPr>
            <a:picLocks noChangeAspect="1"/>
          </p:cNvPicPr>
          <p:nvPr/>
        </p:nvPicPr>
        <p:blipFill>
          <a:blip r:embed="rId3" cstate="print"/>
          <a:stretch>
            <a:fillRect/>
          </a:stretch>
        </p:blipFill>
        <p:spPr>
          <a:xfrm>
            <a:off x="0" y="1094839"/>
            <a:ext cx="9144000" cy="5029200"/>
          </a:xfrm>
          <a:prstGeom prst="rect">
            <a:avLst/>
          </a:prstGeom>
        </p:spPr>
      </p:pic>
      <p:sp>
        <p:nvSpPr>
          <p:cNvPr id="20" name="Slide Number Placeholder 5"/>
          <p:cNvSpPr txBox="1">
            <a:spLocks/>
          </p:cNvSpPr>
          <p:nvPr/>
        </p:nvSpPr>
        <p:spPr>
          <a:xfrm>
            <a:off x="6553200" y="533400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63C456-CFC3-4674-83B9-34DB1ABF1FA1}" type="slidenum">
              <a:rPr lang="en-US" smtClean="0">
                <a:solidFill>
                  <a:prstClr val="black">
                    <a:tint val="75000"/>
                  </a:prstClr>
                </a:solidFill>
              </a:rPr>
              <a:pPr/>
              <a:t>7</a:t>
            </a:fld>
            <a:endParaRPr lang="en-US" dirty="0">
              <a:solidFill>
                <a:prstClr val="black">
                  <a:tint val="75000"/>
                </a:prstClr>
              </a:solidFill>
            </a:endParaRPr>
          </a:p>
        </p:txBody>
      </p:sp>
      <p:sp>
        <p:nvSpPr>
          <p:cNvPr id="21" name="TextBox 20"/>
          <p:cNvSpPr txBox="1"/>
          <p:nvPr/>
        </p:nvSpPr>
        <p:spPr>
          <a:xfrm>
            <a:off x="3124200" y="2362200"/>
            <a:ext cx="762000" cy="1323439"/>
          </a:xfrm>
          <a:prstGeom prst="rect">
            <a:avLst/>
          </a:prstGeom>
          <a:noFill/>
        </p:spPr>
        <p:txBody>
          <a:bodyPr wrap="square" rtlCol="0">
            <a:spAutoFit/>
          </a:bodyPr>
          <a:lstStyle/>
          <a:p>
            <a:pPr fontAlgn="base">
              <a:spcBef>
                <a:spcPct val="0"/>
              </a:spcBef>
              <a:spcAft>
                <a:spcPct val="0"/>
              </a:spcAft>
            </a:pPr>
            <a:r>
              <a:rPr lang="en-US" sz="8000" dirty="0" smtClean="0">
                <a:solidFill>
                  <a:srgbClr val="0070C0"/>
                </a:solidFill>
                <a:latin typeface="Arial" pitchFamily="34" charset="0"/>
              </a:rPr>
              <a:t>●</a:t>
            </a:r>
            <a:endParaRPr lang="en-US" sz="8000" dirty="0">
              <a:solidFill>
                <a:srgbClr val="0070C0"/>
              </a:solidFill>
              <a:latin typeface="Arial" pitchFamily="34" charset="0"/>
            </a:endParaRPr>
          </a:p>
        </p:txBody>
      </p:sp>
      <p:sp>
        <p:nvSpPr>
          <p:cNvPr id="22" name="TextBox 21"/>
          <p:cNvSpPr txBox="1"/>
          <p:nvPr/>
        </p:nvSpPr>
        <p:spPr>
          <a:xfrm>
            <a:off x="3886200" y="2286000"/>
            <a:ext cx="762000" cy="1323439"/>
          </a:xfrm>
          <a:prstGeom prst="rect">
            <a:avLst/>
          </a:prstGeom>
          <a:noFill/>
        </p:spPr>
        <p:txBody>
          <a:bodyPr wrap="square" rtlCol="0">
            <a:spAutoFit/>
          </a:bodyPr>
          <a:lstStyle/>
          <a:p>
            <a:pPr fontAlgn="base">
              <a:spcBef>
                <a:spcPct val="0"/>
              </a:spcBef>
              <a:spcAft>
                <a:spcPct val="0"/>
              </a:spcAft>
            </a:pPr>
            <a:r>
              <a:rPr lang="en-US" sz="8000" dirty="0" smtClean="0">
                <a:solidFill>
                  <a:srgbClr val="0070C0"/>
                </a:solidFill>
                <a:latin typeface="Arial" pitchFamily="34" charset="0"/>
              </a:rPr>
              <a:t>●</a:t>
            </a:r>
            <a:endParaRPr lang="en-US" sz="8000" dirty="0">
              <a:solidFill>
                <a:srgbClr val="0070C0"/>
              </a:solidFill>
              <a:latin typeface="Arial" pitchFamily="34" charset="0"/>
            </a:endParaRPr>
          </a:p>
        </p:txBody>
      </p:sp>
      <p:sp>
        <p:nvSpPr>
          <p:cNvPr id="23" name="TextBox 22"/>
          <p:cNvSpPr txBox="1"/>
          <p:nvPr/>
        </p:nvSpPr>
        <p:spPr>
          <a:xfrm>
            <a:off x="3581400" y="2362200"/>
            <a:ext cx="685800" cy="1015663"/>
          </a:xfrm>
          <a:prstGeom prst="rect">
            <a:avLst/>
          </a:prstGeom>
          <a:noFill/>
        </p:spPr>
        <p:txBody>
          <a:bodyPr wrap="square" rtlCol="0">
            <a:spAutoFit/>
          </a:bodyPr>
          <a:lstStyle/>
          <a:p>
            <a:pPr fontAlgn="base">
              <a:spcBef>
                <a:spcPct val="0"/>
              </a:spcBef>
              <a:spcAft>
                <a:spcPct val="0"/>
              </a:spcAft>
            </a:pPr>
            <a:r>
              <a:rPr lang="en-US" sz="6000" dirty="0" smtClean="0">
                <a:solidFill>
                  <a:srgbClr val="0070C0"/>
                </a:solidFill>
                <a:latin typeface="Arial" pitchFamily="34" charset="0"/>
              </a:rPr>
              <a:t>●</a:t>
            </a:r>
            <a:endParaRPr lang="en-US" sz="6000" dirty="0">
              <a:solidFill>
                <a:srgbClr val="0070C0"/>
              </a:solidFill>
              <a:latin typeface="Arial" pitchFamily="34" charset="0"/>
            </a:endParaRPr>
          </a:p>
        </p:txBody>
      </p:sp>
      <p:sp>
        <p:nvSpPr>
          <p:cNvPr id="24" name="TextBox 23"/>
          <p:cNvSpPr txBox="1"/>
          <p:nvPr/>
        </p:nvSpPr>
        <p:spPr>
          <a:xfrm>
            <a:off x="6324600" y="2133600"/>
            <a:ext cx="4572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25" name="TextBox 24"/>
          <p:cNvSpPr txBox="1"/>
          <p:nvPr/>
        </p:nvSpPr>
        <p:spPr>
          <a:xfrm>
            <a:off x="6629400" y="2706469"/>
            <a:ext cx="4572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26" name="TextBox 25"/>
          <p:cNvSpPr txBox="1"/>
          <p:nvPr/>
        </p:nvSpPr>
        <p:spPr>
          <a:xfrm>
            <a:off x="6477000" y="2286000"/>
            <a:ext cx="4572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27" name="TextBox 26"/>
          <p:cNvSpPr txBox="1"/>
          <p:nvPr/>
        </p:nvSpPr>
        <p:spPr>
          <a:xfrm>
            <a:off x="3124200" y="3276600"/>
            <a:ext cx="4572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28" name="TextBox 27"/>
          <p:cNvSpPr txBox="1"/>
          <p:nvPr/>
        </p:nvSpPr>
        <p:spPr>
          <a:xfrm>
            <a:off x="5867400" y="18288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29" name="TextBox 28"/>
          <p:cNvSpPr txBox="1"/>
          <p:nvPr/>
        </p:nvSpPr>
        <p:spPr>
          <a:xfrm>
            <a:off x="7010400" y="32574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0" name="TextBox 29"/>
          <p:cNvSpPr txBox="1"/>
          <p:nvPr/>
        </p:nvSpPr>
        <p:spPr>
          <a:xfrm>
            <a:off x="7467600" y="34290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1" name="TextBox 30"/>
          <p:cNvSpPr txBox="1"/>
          <p:nvPr/>
        </p:nvSpPr>
        <p:spPr>
          <a:xfrm>
            <a:off x="5638800" y="32766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2" name="TextBox 31"/>
          <p:cNvSpPr txBox="1"/>
          <p:nvPr/>
        </p:nvSpPr>
        <p:spPr>
          <a:xfrm>
            <a:off x="7924800" y="44004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3" name="TextBox 32"/>
          <p:cNvSpPr txBox="1"/>
          <p:nvPr/>
        </p:nvSpPr>
        <p:spPr>
          <a:xfrm>
            <a:off x="3886200" y="44958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4" name="TextBox 33"/>
          <p:cNvSpPr txBox="1"/>
          <p:nvPr/>
        </p:nvSpPr>
        <p:spPr>
          <a:xfrm>
            <a:off x="533400" y="26478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35" name="TextBox 34"/>
          <p:cNvSpPr txBox="1"/>
          <p:nvPr/>
        </p:nvSpPr>
        <p:spPr>
          <a:xfrm>
            <a:off x="1524000" y="28764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grpSp>
        <p:nvGrpSpPr>
          <p:cNvPr id="36" name="Group 37"/>
          <p:cNvGrpSpPr/>
          <p:nvPr/>
        </p:nvGrpSpPr>
        <p:grpSpPr>
          <a:xfrm>
            <a:off x="152400" y="3642955"/>
            <a:ext cx="2362200" cy="2224445"/>
            <a:chOff x="76200" y="4557355"/>
            <a:chExt cx="2362200" cy="2224445"/>
          </a:xfrm>
        </p:grpSpPr>
        <p:sp>
          <p:nvSpPr>
            <p:cNvPr id="37" name="Rectangle 36"/>
            <p:cNvSpPr/>
            <p:nvPr/>
          </p:nvSpPr>
          <p:spPr>
            <a:xfrm>
              <a:off x="76200" y="5014555"/>
              <a:ext cx="1828800" cy="1752600"/>
            </a:xfrm>
            <a:prstGeom prst="rect">
              <a:avLst/>
            </a:prstGeom>
            <a:solidFill>
              <a:schemeClr val="bg1">
                <a:lumMod val="9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TextBox 37"/>
            <p:cNvSpPr txBox="1"/>
            <p:nvPr/>
          </p:nvSpPr>
          <p:spPr>
            <a:xfrm>
              <a:off x="76200" y="4557355"/>
              <a:ext cx="685800" cy="1200329"/>
            </a:xfrm>
            <a:prstGeom prst="rect">
              <a:avLst/>
            </a:prstGeom>
            <a:noFill/>
          </p:spPr>
          <p:txBody>
            <a:bodyPr wrap="square" rtlCol="0">
              <a:spAutoFit/>
            </a:bodyPr>
            <a:lstStyle/>
            <a:p>
              <a:pPr fontAlgn="base">
                <a:spcBef>
                  <a:spcPct val="0"/>
                </a:spcBef>
                <a:spcAft>
                  <a:spcPct val="0"/>
                </a:spcAft>
              </a:pPr>
              <a:r>
                <a:rPr lang="en-US" sz="7200" dirty="0" smtClean="0">
                  <a:solidFill>
                    <a:srgbClr val="0070C0"/>
                  </a:solidFill>
                  <a:latin typeface="Arial" pitchFamily="34" charset="0"/>
                </a:rPr>
                <a:t>●</a:t>
              </a:r>
              <a:endParaRPr lang="en-US" dirty="0">
                <a:solidFill>
                  <a:srgbClr val="0070C0"/>
                </a:solidFill>
                <a:latin typeface="Arial" pitchFamily="34" charset="0"/>
              </a:endParaRPr>
            </a:p>
          </p:txBody>
        </p:sp>
        <p:sp>
          <p:nvSpPr>
            <p:cNvPr id="39" name="TextBox 38"/>
            <p:cNvSpPr txBox="1"/>
            <p:nvPr/>
          </p:nvSpPr>
          <p:spPr>
            <a:xfrm>
              <a:off x="76200" y="5090755"/>
              <a:ext cx="685800" cy="1015663"/>
            </a:xfrm>
            <a:prstGeom prst="rect">
              <a:avLst/>
            </a:prstGeom>
            <a:noFill/>
          </p:spPr>
          <p:txBody>
            <a:bodyPr wrap="square" rtlCol="0">
              <a:spAutoFit/>
            </a:bodyPr>
            <a:lstStyle/>
            <a:p>
              <a:pPr fontAlgn="base">
                <a:spcBef>
                  <a:spcPct val="0"/>
                </a:spcBef>
                <a:spcAft>
                  <a:spcPct val="0"/>
                </a:spcAft>
              </a:pPr>
              <a:r>
                <a:rPr lang="en-US" sz="6000" dirty="0" smtClean="0">
                  <a:solidFill>
                    <a:srgbClr val="0070C0"/>
                  </a:solidFill>
                  <a:latin typeface="Arial" pitchFamily="34" charset="0"/>
                </a:rPr>
                <a:t>●</a:t>
              </a:r>
              <a:endParaRPr lang="en-US" sz="6000" dirty="0">
                <a:solidFill>
                  <a:srgbClr val="0070C0"/>
                </a:solidFill>
                <a:latin typeface="Arial" pitchFamily="34" charset="0"/>
              </a:endParaRPr>
            </a:p>
          </p:txBody>
        </p:sp>
        <p:sp>
          <p:nvSpPr>
            <p:cNvPr id="40" name="TextBox 39"/>
            <p:cNvSpPr txBox="1"/>
            <p:nvPr/>
          </p:nvSpPr>
          <p:spPr>
            <a:xfrm>
              <a:off x="152400" y="5547955"/>
              <a:ext cx="685800" cy="830997"/>
            </a:xfrm>
            <a:prstGeom prst="rect">
              <a:avLst/>
            </a:prstGeom>
            <a:noFill/>
          </p:spPr>
          <p:txBody>
            <a:bodyPr wrap="square" rtlCol="0">
              <a:spAutoFit/>
            </a:bodyPr>
            <a:lstStyle/>
            <a:p>
              <a:pPr fontAlgn="base">
                <a:spcBef>
                  <a:spcPct val="0"/>
                </a:spcBef>
                <a:spcAft>
                  <a:spcPct val="0"/>
                </a:spcAft>
              </a:pPr>
              <a:r>
                <a:rPr lang="en-US" sz="4800" dirty="0" smtClean="0">
                  <a:solidFill>
                    <a:srgbClr val="0070C0"/>
                  </a:solidFill>
                  <a:latin typeface="Arial" pitchFamily="34" charset="0"/>
                </a:rPr>
                <a:t>●</a:t>
              </a:r>
              <a:endParaRPr lang="en-US" sz="4800" dirty="0">
                <a:solidFill>
                  <a:srgbClr val="0070C0"/>
                </a:solidFill>
                <a:latin typeface="Arial" pitchFamily="34" charset="0"/>
              </a:endParaRPr>
            </a:p>
          </p:txBody>
        </p:sp>
        <p:sp>
          <p:nvSpPr>
            <p:cNvPr id="41" name="TextBox 40"/>
            <p:cNvSpPr txBox="1"/>
            <p:nvPr/>
          </p:nvSpPr>
          <p:spPr>
            <a:xfrm>
              <a:off x="152400" y="5968424"/>
              <a:ext cx="685800" cy="646331"/>
            </a:xfrm>
            <a:prstGeom prst="rect">
              <a:avLst/>
            </a:prstGeom>
            <a:noFill/>
          </p:spPr>
          <p:txBody>
            <a:bodyPr wrap="square" rtlCol="0">
              <a:spAutoFit/>
            </a:bodyPr>
            <a:lstStyle/>
            <a:p>
              <a:pPr fontAlgn="base">
                <a:spcBef>
                  <a:spcPct val="0"/>
                </a:spcBef>
                <a:spcAft>
                  <a:spcPct val="0"/>
                </a:spcAft>
              </a:pPr>
              <a:r>
                <a:rPr lang="en-US" sz="3600" dirty="0" smtClean="0">
                  <a:solidFill>
                    <a:srgbClr val="0070C0"/>
                  </a:solidFill>
                  <a:latin typeface="Arial" pitchFamily="34" charset="0"/>
                </a:rPr>
                <a:t>●</a:t>
              </a:r>
              <a:endParaRPr lang="en-US" sz="3600" dirty="0">
                <a:solidFill>
                  <a:srgbClr val="0070C0"/>
                </a:solidFill>
                <a:latin typeface="Arial" pitchFamily="34" charset="0"/>
              </a:endParaRPr>
            </a:p>
          </p:txBody>
        </p:sp>
        <p:sp>
          <p:nvSpPr>
            <p:cNvPr id="42" name="TextBox 41"/>
            <p:cNvSpPr txBox="1"/>
            <p:nvPr/>
          </p:nvSpPr>
          <p:spPr>
            <a:xfrm>
              <a:off x="228600" y="6381690"/>
              <a:ext cx="6858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3" name="TextBox 42"/>
            <p:cNvSpPr txBox="1"/>
            <p:nvPr/>
          </p:nvSpPr>
          <p:spPr>
            <a:xfrm>
              <a:off x="685800" y="5715000"/>
              <a:ext cx="1752600" cy="1021883"/>
            </a:xfrm>
            <a:prstGeom prst="rect">
              <a:avLst/>
            </a:prstGeom>
            <a:noFill/>
          </p:spPr>
          <p:txBody>
            <a:bodyPr wrap="square" rtlCol="0">
              <a:spAutoFit/>
            </a:bodyPr>
            <a:lstStyle/>
            <a:p>
              <a:pPr fontAlgn="base">
                <a:lnSpc>
                  <a:spcPct val="150000"/>
                </a:lnSpc>
                <a:spcBef>
                  <a:spcPct val="0"/>
                </a:spcBef>
                <a:spcAft>
                  <a:spcPct val="0"/>
                </a:spcAft>
              </a:pPr>
              <a:r>
                <a:rPr lang="en-US" sz="1400" b="1" i="1" dirty="0" smtClean="0">
                  <a:solidFill>
                    <a:prstClr val="black"/>
                  </a:solidFill>
                  <a:latin typeface="Arial" pitchFamily="34" charset="0"/>
                </a:rPr>
                <a:t> 1-2 M</a:t>
              </a:r>
            </a:p>
            <a:p>
              <a:pPr fontAlgn="base">
                <a:lnSpc>
                  <a:spcPct val="150000"/>
                </a:lnSpc>
                <a:spcBef>
                  <a:spcPct val="0"/>
                </a:spcBef>
                <a:spcAft>
                  <a:spcPct val="0"/>
                </a:spcAft>
              </a:pPr>
              <a:r>
                <a:rPr lang="en-US" sz="1400" b="1" i="1" dirty="0" smtClean="0">
                  <a:solidFill>
                    <a:prstClr val="black"/>
                  </a:solidFill>
                  <a:latin typeface="Arial" pitchFamily="34" charset="0"/>
                </a:rPr>
                <a:t>100k – 1M</a:t>
              </a:r>
            </a:p>
            <a:p>
              <a:pPr fontAlgn="base">
                <a:lnSpc>
                  <a:spcPct val="150000"/>
                </a:lnSpc>
                <a:spcBef>
                  <a:spcPct val="0"/>
                </a:spcBef>
                <a:spcAft>
                  <a:spcPct val="0"/>
                </a:spcAft>
              </a:pPr>
              <a:r>
                <a:rPr lang="en-US" sz="1400" b="1" i="1" dirty="0" smtClean="0">
                  <a:solidFill>
                    <a:prstClr val="black"/>
                  </a:solidFill>
                  <a:latin typeface="Arial" pitchFamily="34" charset="0"/>
                </a:rPr>
                <a:t> &lt; 100k</a:t>
              </a:r>
            </a:p>
          </p:txBody>
        </p:sp>
        <p:sp>
          <p:nvSpPr>
            <p:cNvPr id="44" name="TextBox 43"/>
            <p:cNvSpPr txBox="1"/>
            <p:nvPr/>
          </p:nvSpPr>
          <p:spPr>
            <a:xfrm>
              <a:off x="685800" y="5029200"/>
              <a:ext cx="1752600" cy="738664"/>
            </a:xfrm>
            <a:prstGeom prst="rect">
              <a:avLst/>
            </a:prstGeom>
            <a:noFill/>
          </p:spPr>
          <p:txBody>
            <a:bodyPr wrap="square" rtlCol="0">
              <a:spAutoFit/>
            </a:bodyPr>
            <a:lstStyle/>
            <a:p>
              <a:pPr fontAlgn="base">
                <a:lnSpc>
                  <a:spcPct val="150000"/>
                </a:lnSpc>
                <a:spcBef>
                  <a:spcPct val="0"/>
                </a:spcBef>
                <a:spcAft>
                  <a:spcPct val="0"/>
                </a:spcAft>
              </a:pPr>
              <a:r>
                <a:rPr lang="en-US" sz="1400" b="1" i="1" dirty="0" smtClean="0">
                  <a:solidFill>
                    <a:prstClr val="black"/>
                  </a:solidFill>
                  <a:latin typeface="Arial" pitchFamily="34" charset="0"/>
                </a:rPr>
                <a:t>  &gt; 4 M</a:t>
              </a:r>
            </a:p>
            <a:p>
              <a:pPr fontAlgn="base">
                <a:lnSpc>
                  <a:spcPct val="150000"/>
                </a:lnSpc>
                <a:spcBef>
                  <a:spcPct val="0"/>
                </a:spcBef>
                <a:spcAft>
                  <a:spcPct val="0"/>
                </a:spcAft>
              </a:pPr>
              <a:r>
                <a:rPr lang="en-US" sz="1400" b="1" i="1" dirty="0" smtClean="0">
                  <a:solidFill>
                    <a:prstClr val="black"/>
                  </a:solidFill>
                  <a:latin typeface="Arial" pitchFamily="34" charset="0"/>
                </a:rPr>
                <a:t> 2-4 M</a:t>
              </a:r>
            </a:p>
          </p:txBody>
        </p:sp>
      </p:grpSp>
      <p:sp>
        <p:nvSpPr>
          <p:cNvPr id="45" name="TextBox 44"/>
          <p:cNvSpPr txBox="1"/>
          <p:nvPr/>
        </p:nvSpPr>
        <p:spPr>
          <a:xfrm>
            <a:off x="7848600" y="27432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6" name="TextBox 45"/>
          <p:cNvSpPr txBox="1"/>
          <p:nvPr/>
        </p:nvSpPr>
        <p:spPr>
          <a:xfrm>
            <a:off x="7391400" y="30288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7" name="TextBox 46"/>
          <p:cNvSpPr txBox="1"/>
          <p:nvPr/>
        </p:nvSpPr>
        <p:spPr>
          <a:xfrm>
            <a:off x="8534400" y="40386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8" name="TextBox 47"/>
          <p:cNvSpPr txBox="1"/>
          <p:nvPr/>
        </p:nvSpPr>
        <p:spPr>
          <a:xfrm>
            <a:off x="3886200" y="203829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49" name="TextBox 48"/>
          <p:cNvSpPr txBox="1"/>
          <p:nvPr/>
        </p:nvSpPr>
        <p:spPr>
          <a:xfrm>
            <a:off x="3581400" y="37338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
        <p:nvSpPr>
          <p:cNvPr id="51" name="TextBox 38"/>
          <p:cNvSpPr txBox="1">
            <a:spLocks noChangeArrowheads="1"/>
          </p:cNvSpPr>
          <p:nvPr/>
        </p:nvSpPr>
        <p:spPr bwMode="auto">
          <a:xfrm>
            <a:off x="7010400" y="1683603"/>
            <a:ext cx="2057400" cy="830997"/>
          </a:xfrm>
          <a:prstGeom prst="rect">
            <a:avLst/>
          </a:prstGeom>
          <a:solidFill>
            <a:schemeClr val="bg1">
              <a:lumMod val="85000"/>
              <a:alpha val="65000"/>
            </a:schemeClr>
          </a:solidFill>
          <a:ln w="9525">
            <a:solidFill>
              <a:schemeClr val="tx1"/>
            </a:solidFill>
            <a:miter lim="800000"/>
            <a:headEnd/>
            <a:tailEnd/>
          </a:ln>
        </p:spPr>
        <p:txBody>
          <a:bodyPr wrap="square">
            <a:spAutoFit/>
          </a:bodyPr>
          <a:lstStyle/>
          <a:p>
            <a:pPr algn="ctr" fontAlgn="base">
              <a:spcBef>
                <a:spcPct val="0"/>
              </a:spcBef>
              <a:spcAft>
                <a:spcPct val="0"/>
              </a:spcAft>
            </a:pPr>
            <a:r>
              <a:rPr lang="en-US" sz="1600" b="1" i="1" dirty="0" smtClean="0">
                <a:solidFill>
                  <a:prstClr val="black"/>
                </a:solidFill>
                <a:latin typeface="Arial" pitchFamily="34" charset="0"/>
              </a:rPr>
              <a:t>&gt; 12 Million m3 discharged to Oregon each year</a:t>
            </a:r>
            <a:endParaRPr lang="en-US" sz="1600" b="1" dirty="0">
              <a:solidFill>
                <a:prstClr val="black"/>
              </a:solidFill>
              <a:latin typeface="Arial" pitchFamily="34" charset="0"/>
            </a:endParaRPr>
          </a:p>
        </p:txBody>
      </p:sp>
      <p:sp>
        <p:nvSpPr>
          <p:cNvPr id="52" name="Bent Arrow 51"/>
          <p:cNvSpPr/>
          <p:nvPr/>
        </p:nvSpPr>
        <p:spPr>
          <a:xfrm rot="10613709">
            <a:off x="6768544" y="2529920"/>
            <a:ext cx="536745" cy="380495"/>
          </a:xfrm>
          <a:prstGeom prst="ben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pic>
        <p:nvPicPr>
          <p:cNvPr id="5" name="Picture 4" descr="Logo Color RegularSM.jpg"/>
          <p:cNvPicPr>
            <a:picLocks noChangeAspect="1"/>
          </p:cNvPicPr>
          <p:nvPr/>
        </p:nvPicPr>
        <p:blipFill>
          <a:blip r:embed="rId4" cstate="print"/>
          <a:stretch>
            <a:fillRect/>
          </a:stretch>
        </p:blipFill>
        <p:spPr>
          <a:xfrm>
            <a:off x="8747760" y="6019800"/>
            <a:ext cx="320040" cy="731520"/>
          </a:xfrm>
          <a:prstGeom prst="rect">
            <a:avLst/>
          </a:prstGeom>
        </p:spPr>
      </p:pic>
      <p:sp>
        <p:nvSpPr>
          <p:cNvPr id="4" name="TextBox 3"/>
          <p:cNvSpPr txBox="1"/>
          <p:nvPr/>
        </p:nvSpPr>
        <p:spPr>
          <a:xfrm>
            <a:off x="5105400" y="5213628"/>
            <a:ext cx="2743200" cy="1415772"/>
          </a:xfrm>
          <a:prstGeom prst="rect">
            <a:avLst/>
          </a:prstGeom>
          <a:noFill/>
          <a:ln w="12700">
            <a:solidFill>
              <a:schemeClr val="tx1">
                <a:lumMod val="75000"/>
                <a:lumOff val="25000"/>
              </a:schemeClr>
            </a:solidFill>
          </a:ln>
        </p:spPr>
        <p:txBody>
          <a:bodyPr wrap="square" rtlCol="0">
            <a:spAutoFit/>
          </a:bodyPr>
          <a:lstStyle/>
          <a:p>
            <a:r>
              <a:rPr lang="en-US" b="1" u="sng" dirty="0" smtClean="0"/>
              <a:t>Risk Factors:</a:t>
            </a:r>
          </a:p>
          <a:p>
            <a:pPr marL="342900" indent="-342900">
              <a:buFont typeface="+mj-lt"/>
              <a:buAutoNum type="arabicPeriod"/>
            </a:pPr>
            <a:r>
              <a:rPr lang="en-US" dirty="0" smtClean="0"/>
              <a:t>Propogule Pressure </a:t>
            </a:r>
            <a:r>
              <a:rPr lang="en-US" sz="1600" dirty="0" smtClean="0"/>
              <a:t>(Discharge Volume)</a:t>
            </a:r>
          </a:p>
          <a:p>
            <a:pPr marL="342900" indent="-342900">
              <a:buFont typeface="+mj-lt"/>
              <a:buAutoNum type="arabicPeriod"/>
            </a:pPr>
            <a:r>
              <a:rPr lang="en-US" dirty="0"/>
              <a:t>Environmental ‘Match’ </a:t>
            </a:r>
            <a:r>
              <a:rPr lang="en-US" sz="1600" dirty="0" smtClean="0"/>
              <a:t>(Source vs. Receiving port)</a:t>
            </a:r>
            <a:endParaRPr lang="en-US" sz="1600" dirty="0"/>
          </a:p>
        </p:txBody>
      </p:sp>
      <p:sp>
        <p:nvSpPr>
          <p:cNvPr id="50" name="Content Placeholder 2"/>
          <p:cNvSpPr txBox="1">
            <a:spLocks/>
          </p:cNvSpPr>
          <p:nvPr/>
        </p:nvSpPr>
        <p:spPr bwMode="auto">
          <a:xfrm>
            <a:off x="152400" y="5874790"/>
            <a:ext cx="1828800" cy="934044"/>
          </a:xfrm>
          <a:prstGeom prst="rect">
            <a:avLst/>
          </a:prstGeom>
          <a:noFill/>
          <a:ln w="9525">
            <a:solidFill>
              <a:schemeClr val="tx1">
                <a:lumMod val="85000"/>
                <a:lumOff val="15000"/>
              </a:schemeClr>
            </a:solidFill>
            <a:miter lim="800000"/>
            <a:headEnd/>
            <a:tailEnd/>
          </a:ln>
          <a:effectLst/>
        </p:spPr>
        <p:txBody>
          <a:bodyPr vert="horz" wrap="square" lIns="91440" tIns="45720" rIns="91440" bIns="45720" numCol="1" anchor="t" anchorCtr="0" compatLnSpc="1">
            <a:prstTxWarp prst="textNoShape">
              <a:avLst/>
            </a:prstTxWarp>
          </a:bodyPr>
          <a:lstStyle/>
          <a:p>
            <a:pPr algn="ctr"/>
            <a:r>
              <a:rPr lang="en-US" sz="1400" b="1" dirty="0" smtClean="0">
                <a:solidFill>
                  <a:schemeClr val="tx1">
                    <a:lumMod val="75000"/>
                    <a:lumOff val="25000"/>
                  </a:schemeClr>
                </a:solidFill>
              </a:rPr>
              <a:t>Ballast Water Discharged to Oregon (Millions of m</a:t>
            </a:r>
            <a:r>
              <a:rPr lang="en-US" sz="1400" b="1" baseline="30000" dirty="0" smtClean="0">
                <a:solidFill>
                  <a:schemeClr val="tx1">
                    <a:lumMod val="75000"/>
                    <a:lumOff val="25000"/>
                  </a:schemeClr>
                </a:solidFill>
              </a:rPr>
              <a:t>3</a:t>
            </a:r>
            <a:r>
              <a:rPr lang="en-US" sz="1400" b="1" dirty="0" smtClean="0">
                <a:solidFill>
                  <a:schemeClr val="tx1">
                    <a:lumMod val="75000"/>
                    <a:lumOff val="25000"/>
                  </a:schemeClr>
                </a:solidFill>
              </a:rPr>
              <a:t>) </a:t>
            </a:r>
          </a:p>
          <a:p>
            <a:pPr algn="ctr"/>
            <a:r>
              <a:rPr lang="en-US" sz="1400" b="1" dirty="0" smtClean="0">
                <a:solidFill>
                  <a:schemeClr val="tx1">
                    <a:lumMod val="75000"/>
                    <a:lumOff val="25000"/>
                  </a:schemeClr>
                </a:solidFill>
              </a:rPr>
              <a:t>by Source Region</a:t>
            </a:r>
            <a:endParaRPr lang="en-US" sz="1400" dirty="0" smtClean="0">
              <a:solidFill>
                <a:schemeClr val="tx1">
                  <a:lumMod val="75000"/>
                  <a:lumOff val="25000"/>
                </a:schemeClr>
              </a:solidFill>
            </a:endParaRPr>
          </a:p>
          <a:p>
            <a:endParaRPr lang="en-US" sz="2000" b="1" i="1" kern="0" dirty="0" smtClean="0">
              <a:solidFill>
                <a:schemeClr val="tx1">
                  <a:lumMod val="75000"/>
                  <a:lumOff val="25000"/>
                </a:schemeClr>
              </a:solidFill>
              <a:latin typeface="Arial"/>
            </a:endParaRPr>
          </a:p>
        </p:txBody>
      </p:sp>
      <p:sp>
        <p:nvSpPr>
          <p:cNvPr id="53" name="TextBox 52"/>
          <p:cNvSpPr txBox="1"/>
          <p:nvPr/>
        </p:nvSpPr>
        <p:spPr>
          <a:xfrm>
            <a:off x="685800" y="2209800"/>
            <a:ext cx="381000" cy="400110"/>
          </a:xfrm>
          <a:prstGeom prst="rect">
            <a:avLst/>
          </a:prstGeom>
          <a:noFill/>
        </p:spPr>
        <p:txBody>
          <a:bodyPr wrap="square" rtlCol="0">
            <a:spAutoFit/>
          </a:bodyPr>
          <a:lstStyle/>
          <a:p>
            <a:pPr fontAlgn="base">
              <a:spcBef>
                <a:spcPct val="0"/>
              </a:spcBef>
              <a:spcAft>
                <a:spcPct val="0"/>
              </a:spcAft>
            </a:pPr>
            <a:r>
              <a:rPr lang="en-US" sz="2000" dirty="0" smtClean="0">
                <a:solidFill>
                  <a:srgbClr val="0070C0"/>
                </a:solidFill>
                <a:latin typeface="Arial" pitchFamily="34" charset="0"/>
              </a:rPr>
              <a:t>●</a:t>
            </a:r>
            <a:endParaRPr lang="en-US" sz="2000" dirty="0">
              <a:solidFill>
                <a:srgbClr val="0070C0"/>
              </a:solidFill>
              <a:latin typeface="Arial" pitchFamily="34" charset="0"/>
            </a:endParaRPr>
          </a:p>
        </p:txBody>
      </p:sp>
    </p:spTree>
    <p:extLst>
      <p:ext uri="{BB962C8B-B14F-4D97-AF65-F5344CB8AC3E}">
        <p14:creationId xmlns:p14="http://schemas.microsoft.com/office/powerpoint/2010/main" val="280539728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Oregon Ballast Management Requirements </a:t>
            </a:r>
            <a:br>
              <a:rPr lang="en-US" sz="3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(OAR 340-143)</a:t>
            </a:r>
            <a:endParaRPr lang="en-US" sz="2200" dirty="0">
              <a:solidFill>
                <a:schemeClr val="bg1"/>
              </a:solidFill>
              <a:latin typeface="Arial" pitchFamily="34" charset="0"/>
              <a:cs typeface="Arial" pitchFamily="34" charset="0"/>
            </a:endParaRPr>
          </a:p>
        </p:txBody>
      </p:sp>
      <p:sp>
        <p:nvSpPr>
          <p:cNvPr id="4" name="Rectangle 3"/>
          <p:cNvSpPr/>
          <p:nvPr/>
        </p:nvSpPr>
        <p:spPr>
          <a:xfrm>
            <a:off x="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prstClr val="white"/>
                </a:solidFill>
                <a:latin typeface="Arial" pitchFamily="34" charset="0"/>
                <a:cs typeface="Arial" pitchFamily="34" charset="0"/>
              </a:rPr>
              <a:t>    Ballast Water Management Rulemaking 2016</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228599" y="2420541"/>
            <a:ext cx="4876801" cy="2246769"/>
          </a:xfrm>
          <a:prstGeom prst="rect">
            <a:avLst/>
          </a:prstGeom>
          <a:noFill/>
        </p:spPr>
        <p:txBody>
          <a:bodyPr wrap="square" rtlCol="0">
            <a:spAutoFit/>
          </a:bodyPr>
          <a:lstStyle/>
          <a:p>
            <a:pPr marL="457200" lvl="0" indent="-457200" fontAlgn="base">
              <a:spcBef>
                <a:spcPct val="0"/>
              </a:spcBef>
              <a:spcAft>
                <a:spcPct val="0"/>
              </a:spcAft>
              <a:buFont typeface="+mj-lt"/>
              <a:buAutoNum type="arabicPeriod"/>
            </a:pPr>
            <a:r>
              <a:rPr lang="en-US" sz="2800" b="1" dirty="0" smtClean="0">
                <a:solidFill>
                  <a:schemeClr val="tx1">
                    <a:lumMod val="65000"/>
                    <a:lumOff val="35000"/>
                  </a:schemeClr>
                </a:solidFill>
              </a:rPr>
              <a:t>Ballast Water Exchange </a:t>
            </a:r>
            <a:r>
              <a:rPr lang="en-US" sz="2000" b="1" dirty="0" smtClean="0">
                <a:solidFill>
                  <a:schemeClr val="tx1">
                    <a:lumMod val="65000"/>
                    <a:lumOff val="35000"/>
                  </a:schemeClr>
                </a:solidFill>
              </a:rPr>
              <a:t>(BWE), </a:t>
            </a:r>
            <a:r>
              <a:rPr lang="en-US" sz="2800" b="1" i="1" dirty="0" smtClean="0">
                <a:solidFill>
                  <a:prstClr val="black">
                    <a:lumMod val="65000"/>
                    <a:lumOff val="35000"/>
                  </a:prstClr>
                </a:solidFill>
              </a:rPr>
              <a:t>or</a:t>
            </a:r>
            <a:endParaRPr lang="en-US" sz="2800" b="1" dirty="0" smtClean="0">
              <a:solidFill>
                <a:schemeClr val="tx1">
                  <a:lumMod val="65000"/>
                  <a:lumOff val="35000"/>
                </a:schemeClr>
              </a:solidFill>
            </a:endParaRPr>
          </a:p>
          <a:p>
            <a:pPr marL="457200" lvl="0" indent="-457200" fontAlgn="base">
              <a:spcBef>
                <a:spcPct val="0"/>
              </a:spcBef>
              <a:spcAft>
                <a:spcPct val="0"/>
              </a:spcAft>
              <a:buFont typeface="+mj-lt"/>
              <a:buAutoNum type="arabicPeriod"/>
            </a:pPr>
            <a:r>
              <a:rPr lang="en-US" sz="2800" b="1" i="1" dirty="0" smtClean="0">
                <a:solidFill>
                  <a:prstClr val="black">
                    <a:lumMod val="65000"/>
                    <a:lumOff val="35000"/>
                  </a:prstClr>
                </a:solidFill>
              </a:rPr>
              <a:t>Shipboard Treatment </a:t>
            </a:r>
            <a:r>
              <a:rPr lang="en-US" sz="2000" b="1" i="1" dirty="0" smtClean="0">
                <a:solidFill>
                  <a:prstClr val="black">
                    <a:lumMod val="65000"/>
                    <a:lumOff val="35000"/>
                  </a:prstClr>
                </a:solidFill>
              </a:rPr>
              <a:t>(</a:t>
            </a:r>
            <a:r>
              <a:rPr lang="en-US" sz="2000" b="1" i="1" dirty="0">
                <a:solidFill>
                  <a:prstClr val="black">
                    <a:lumMod val="65000"/>
                    <a:lumOff val="35000"/>
                  </a:prstClr>
                </a:solidFill>
              </a:rPr>
              <a:t>BWT), </a:t>
            </a:r>
            <a:r>
              <a:rPr lang="en-US" sz="2800" b="1" i="1" dirty="0" smtClean="0">
                <a:solidFill>
                  <a:prstClr val="black">
                    <a:lumMod val="65000"/>
                    <a:lumOff val="35000"/>
                  </a:prstClr>
                </a:solidFill>
              </a:rPr>
              <a:t>or</a:t>
            </a:r>
            <a:endParaRPr lang="en-US" sz="2800" b="1" i="1" dirty="0">
              <a:solidFill>
                <a:prstClr val="black">
                  <a:lumMod val="65000"/>
                  <a:lumOff val="35000"/>
                </a:prstClr>
              </a:solidFill>
            </a:endParaRPr>
          </a:p>
          <a:p>
            <a:pPr marL="457200" lvl="0" indent="-457200" fontAlgn="base">
              <a:spcBef>
                <a:spcPct val="0"/>
              </a:spcBef>
              <a:spcAft>
                <a:spcPct val="0"/>
              </a:spcAft>
              <a:buFont typeface="+mj-lt"/>
              <a:buAutoNum type="arabicPeriod"/>
            </a:pPr>
            <a:r>
              <a:rPr lang="en-US" sz="2800" b="1" i="1" dirty="0">
                <a:solidFill>
                  <a:prstClr val="black">
                    <a:lumMod val="65000"/>
                    <a:lumOff val="35000"/>
                  </a:prstClr>
                </a:solidFill>
              </a:rPr>
              <a:t>Meet </a:t>
            </a:r>
            <a:r>
              <a:rPr lang="en-US" sz="2800" b="1" i="1" dirty="0" smtClean="0">
                <a:solidFill>
                  <a:prstClr val="black">
                    <a:lumMod val="65000"/>
                    <a:lumOff val="35000"/>
                  </a:prstClr>
                </a:solidFill>
              </a:rPr>
              <a:t>exemption criteria.</a:t>
            </a:r>
            <a:endParaRPr lang="en-US" sz="2800" b="1" dirty="0" smtClean="0">
              <a:solidFill>
                <a:schemeClr val="tx1">
                  <a:lumMod val="65000"/>
                  <a:lumOff val="35000"/>
                </a:schemeClr>
              </a:solidFill>
            </a:endParaRPr>
          </a:p>
        </p:txBody>
      </p:sp>
      <p:grpSp>
        <p:nvGrpSpPr>
          <p:cNvPr id="11" name="Group 10"/>
          <p:cNvGrpSpPr/>
          <p:nvPr/>
        </p:nvGrpSpPr>
        <p:grpSpPr>
          <a:xfrm>
            <a:off x="4937760" y="1066798"/>
            <a:ext cx="4267200" cy="5105401"/>
            <a:chOff x="76200" y="1330036"/>
            <a:chExt cx="2966357" cy="3775364"/>
          </a:xfrm>
        </p:grpSpPr>
        <p:pic>
          <p:nvPicPr>
            <p:cNvPr id="12" name="Picture 11" descr="BWmap_PCR_base_text.jpg"/>
            <p:cNvPicPr>
              <a:picLocks noChangeAspect="1"/>
            </p:cNvPicPr>
            <p:nvPr/>
          </p:nvPicPr>
          <p:blipFill>
            <a:blip r:embed="rId4" cstate="print"/>
            <a:stretch>
              <a:fillRect/>
            </a:stretch>
          </p:blipFill>
          <p:spPr>
            <a:xfrm>
              <a:off x="76200" y="1330036"/>
              <a:ext cx="2966357" cy="3775364"/>
            </a:xfrm>
            <a:prstGeom prst="rect">
              <a:avLst/>
            </a:prstGeom>
          </p:spPr>
        </p:pic>
        <p:sp>
          <p:nvSpPr>
            <p:cNvPr id="13" name="Right Arrow 8"/>
            <p:cNvSpPr>
              <a:spLocks noChangeArrowheads="1"/>
            </p:cNvSpPr>
            <p:nvPr/>
          </p:nvSpPr>
          <p:spPr bwMode="auto">
            <a:xfrm>
              <a:off x="499965" y="3076847"/>
              <a:ext cx="719235" cy="303744"/>
            </a:xfrm>
            <a:prstGeom prst="rightArrow">
              <a:avLst>
                <a:gd name="adj1" fmla="val 56037"/>
                <a:gd name="adj2" fmla="val 77827"/>
              </a:avLst>
            </a:prstGeom>
            <a:solidFill>
              <a:srgbClr val="C00000"/>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FFFFFF"/>
                </a:solidFill>
              </a:endParaRPr>
            </a:p>
          </p:txBody>
        </p:sp>
        <p:sp>
          <p:nvSpPr>
            <p:cNvPr id="14" name="Up-Down Arrow 13"/>
            <p:cNvSpPr>
              <a:spLocks noChangeArrowheads="1"/>
            </p:cNvSpPr>
            <p:nvPr/>
          </p:nvSpPr>
          <p:spPr bwMode="auto">
            <a:xfrm rot="21186197">
              <a:off x="1623651" y="2867661"/>
              <a:ext cx="199366" cy="838699"/>
            </a:xfrm>
            <a:prstGeom prst="upDownArrow">
              <a:avLst>
                <a:gd name="adj1" fmla="val 50000"/>
                <a:gd name="adj2" fmla="val 72743"/>
              </a:avLst>
            </a:prstGeom>
            <a:solidFill>
              <a:srgbClr val="C00000"/>
            </a:solidFill>
            <a:ln w="9525" algn="ctr">
              <a:solidFill>
                <a:schemeClr val="tx1"/>
              </a:solidFill>
              <a:round/>
              <a:headEnd type="triangle" w="med" len="med"/>
              <a:tailEnd type="triangle" w="med" len="med"/>
            </a:ln>
          </p:spPr>
          <p:txBody>
            <a:bodyPr/>
            <a:lstStyle/>
            <a:p>
              <a:pPr eaLnBrk="0" fontAlgn="base" hangingPunct="0">
                <a:spcBef>
                  <a:spcPct val="0"/>
                </a:spcBef>
                <a:spcAft>
                  <a:spcPct val="0"/>
                </a:spcAft>
              </a:pPr>
              <a:endParaRPr lang="en-US" smtClean="0">
                <a:solidFill>
                  <a:srgbClr val="FFFFFF"/>
                </a:solidFill>
              </a:endParaRPr>
            </a:p>
          </p:txBody>
        </p:sp>
      </p:grpSp>
    </p:spTree>
    <p:extLst>
      <p:ext uri="{BB962C8B-B14F-4D97-AF65-F5344CB8AC3E}">
        <p14:creationId xmlns:p14="http://schemas.microsoft.com/office/powerpoint/2010/main" val="438194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Ballast Exchange Efficacy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6346050" y="5794783"/>
            <a:ext cx="298589" cy="682488"/>
          </a:xfrm>
          <a:prstGeom prst="rect">
            <a:avLst/>
          </a:prstGeom>
        </p:spPr>
      </p:pic>
      <p:grpSp>
        <p:nvGrpSpPr>
          <p:cNvPr id="6" name="Group 24"/>
          <p:cNvGrpSpPr/>
          <p:nvPr/>
        </p:nvGrpSpPr>
        <p:grpSpPr>
          <a:xfrm>
            <a:off x="2743200" y="1326151"/>
            <a:ext cx="3886200" cy="5306226"/>
            <a:chOff x="4553193" y="1092112"/>
            <a:chExt cx="4362208" cy="5814599"/>
          </a:xfrm>
        </p:grpSpPr>
        <p:pic>
          <p:nvPicPr>
            <p:cNvPr id="7" name="Picture 4" descr="IKAN ACAPULCO"/>
            <p:cNvPicPr>
              <a:picLocks noChangeAspect="1" noChangeArrowheads="1"/>
            </p:cNvPicPr>
            <p:nvPr/>
          </p:nvPicPr>
          <p:blipFill>
            <a:blip r:embed="rId4" cstate="print"/>
            <a:srcRect/>
            <a:stretch>
              <a:fillRect/>
            </a:stretch>
          </p:blipFill>
          <p:spPr bwMode="auto">
            <a:xfrm>
              <a:off x="4553193" y="1092112"/>
              <a:ext cx="4362208" cy="5811337"/>
            </a:xfrm>
            <a:prstGeom prst="rect">
              <a:avLst/>
            </a:prstGeom>
            <a:noFill/>
            <a:ln w="9525">
              <a:noFill/>
              <a:miter lim="800000"/>
              <a:headEnd/>
              <a:tailEnd/>
            </a:ln>
          </p:spPr>
        </p:pic>
        <p:sp>
          <p:nvSpPr>
            <p:cNvPr id="8" name="Text Box 9"/>
            <p:cNvSpPr txBox="1">
              <a:spLocks noChangeArrowheads="1"/>
            </p:cNvSpPr>
            <p:nvPr/>
          </p:nvSpPr>
          <p:spPr bwMode="auto">
            <a:xfrm>
              <a:off x="5494061" y="6569447"/>
              <a:ext cx="2822606" cy="337264"/>
            </a:xfrm>
            <a:prstGeom prst="rect">
              <a:avLst/>
            </a:prstGeom>
            <a:noFill/>
            <a:ln w="9525">
              <a:noFill/>
              <a:miter lim="800000"/>
              <a:headEnd/>
              <a:tailEnd/>
            </a:ln>
          </p:spPr>
          <p:txBody>
            <a:bodyPr wrap="square">
              <a:spAutoFit/>
            </a:bodyPr>
            <a:lstStyle/>
            <a:p>
              <a:pPr fontAlgn="base">
                <a:spcBef>
                  <a:spcPct val="0"/>
                </a:spcBef>
                <a:spcAft>
                  <a:spcPct val="0"/>
                </a:spcAft>
              </a:pPr>
              <a:r>
                <a:rPr lang="en-US" sz="1400" i="1" dirty="0" smtClean="0">
                  <a:solidFill>
                    <a:srgbClr val="FFFFFF"/>
                  </a:solidFill>
                </a:rPr>
                <a:t>Credit: </a:t>
              </a:r>
              <a:r>
                <a:rPr lang="en-US" sz="1400" i="1" dirty="0">
                  <a:solidFill>
                    <a:srgbClr val="FFFFFF"/>
                  </a:solidFill>
                </a:rPr>
                <a:t>Jeff Cordell </a:t>
              </a:r>
              <a:r>
                <a:rPr lang="en-US" sz="1400" i="1" dirty="0" smtClean="0">
                  <a:solidFill>
                    <a:srgbClr val="FFFFFF"/>
                  </a:solidFill>
                </a:rPr>
                <a:t>(Univ. of WA)</a:t>
              </a:r>
              <a:endParaRPr lang="en-US" sz="1400" i="1" dirty="0">
                <a:solidFill>
                  <a:srgbClr val="FFFFFF"/>
                </a:solidFill>
              </a:endParaRPr>
            </a:p>
          </p:txBody>
        </p:sp>
      </p:grpSp>
      <p:sp>
        <p:nvSpPr>
          <p:cNvPr id="9" name="TextBox 8"/>
          <p:cNvSpPr txBox="1">
            <a:spLocks noChangeArrowheads="1"/>
          </p:cNvSpPr>
          <p:nvPr/>
        </p:nvSpPr>
        <p:spPr bwMode="auto">
          <a:xfrm>
            <a:off x="3436282" y="3194613"/>
            <a:ext cx="1288118" cy="2215991"/>
          </a:xfrm>
          <a:prstGeom prst="rect">
            <a:avLst/>
          </a:prstGeom>
          <a:noFill/>
          <a:ln w="9525">
            <a:noFill/>
            <a:miter lim="800000"/>
            <a:headEnd/>
            <a:tailEnd/>
          </a:ln>
        </p:spPr>
        <p:txBody>
          <a:bodyPr wrap="square">
            <a:spAutoFit/>
          </a:bodyPr>
          <a:lstStyle/>
          <a:p>
            <a:pPr fontAlgn="base">
              <a:spcBef>
                <a:spcPct val="0"/>
              </a:spcBef>
              <a:spcAft>
                <a:spcPct val="0"/>
              </a:spcAft>
            </a:pPr>
            <a:r>
              <a:rPr lang="en-US" dirty="0">
                <a:solidFill>
                  <a:srgbClr val="FFFFFF"/>
                </a:solidFill>
                <a:latin typeface="Arial" pitchFamily="34" charset="0"/>
              </a:rPr>
              <a:t>~ 28,000 </a:t>
            </a:r>
            <a:r>
              <a:rPr lang="en-US" dirty="0" err="1">
                <a:solidFill>
                  <a:srgbClr val="FFFFFF"/>
                </a:solidFill>
                <a:latin typeface="Arial" pitchFamily="34" charset="0"/>
              </a:rPr>
              <a:t>ind.</a:t>
            </a:r>
            <a:r>
              <a:rPr lang="en-US" dirty="0">
                <a:solidFill>
                  <a:srgbClr val="FFFFFF"/>
                </a:solidFill>
                <a:latin typeface="Arial" pitchFamily="34" charset="0"/>
              </a:rPr>
              <a:t>/</a:t>
            </a:r>
            <a:r>
              <a:rPr lang="en-US" dirty="0" smtClean="0">
                <a:solidFill>
                  <a:srgbClr val="FFFFFF"/>
                </a:solidFill>
                <a:latin typeface="Arial" pitchFamily="34" charset="0"/>
              </a:rPr>
              <a:t>m</a:t>
            </a:r>
            <a:r>
              <a:rPr lang="en-US" baseline="30000" dirty="0" smtClean="0">
                <a:solidFill>
                  <a:srgbClr val="FFFFFF"/>
                </a:solidFill>
                <a:latin typeface="Arial" pitchFamily="34" charset="0"/>
              </a:rPr>
              <a:t>3</a:t>
            </a: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endParaRPr lang="en-US" baseline="30000" dirty="0" smtClean="0">
              <a:solidFill>
                <a:srgbClr val="FFFFFF"/>
              </a:solidFill>
              <a:latin typeface="Arial" pitchFamily="34" charset="0"/>
            </a:endParaRP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r>
              <a:rPr lang="en-US" dirty="0" smtClean="0">
                <a:solidFill>
                  <a:srgbClr val="FFFFFF"/>
                </a:solidFill>
                <a:latin typeface="Arial" pitchFamily="34" charset="0"/>
              </a:rPr>
              <a:t>85</a:t>
            </a:r>
            <a:r>
              <a:rPr lang="en-US" dirty="0">
                <a:solidFill>
                  <a:srgbClr val="FFFFFF"/>
                </a:solidFill>
                <a:latin typeface="Arial" pitchFamily="34" charset="0"/>
              </a:rPr>
              <a:t>% high-risk taxa</a:t>
            </a:r>
          </a:p>
          <a:p>
            <a:pPr fontAlgn="base">
              <a:spcBef>
                <a:spcPct val="0"/>
              </a:spcBef>
              <a:spcAft>
                <a:spcPct val="0"/>
              </a:spcAft>
            </a:pPr>
            <a:endParaRPr lang="en-US" dirty="0" smtClean="0">
              <a:solidFill>
                <a:srgbClr val="FFFFFF"/>
              </a:solidFill>
              <a:latin typeface="Arial" pitchFamily="34" charset="0"/>
            </a:endParaRPr>
          </a:p>
        </p:txBody>
      </p:sp>
      <p:sp>
        <p:nvSpPr>
          <p:cNvPr id="10" name="TextBox 8"/>
          <p:cNvSpPr txBox="1">
            <a:spLocks noChangeArrowheads="1"/>
          </p:cNvSpPr>
          <p:nvPr/>
        </p:nvSpPr>
        <p:spPr bwMode="auto">
          <a:xfrm>
            <a:off x="4807882" y="3194613"/>
            <a:ext cx="1288118" cy="1938992"/>
          </a:xfrm>
          <a:prstGeom prst="rect">
            <a:avLst/>
          </a:prstGeom>
          <a:noFill/>
          <a:ln w="9525">
            <a:noFill/>
            <a:miter lim="800000"/>
            <a:headEnd/>
            <a:tailEnd/>
          </a:ln>
        </p:spPr>
        <p:txBody>
          <a:bodyPr wrap="square">
            <a:spAutoFit/>
          </a:bodyPr>
          <a:lstStyle/>
          <a:p>
            <a:pPr fontAlgn="base">
              <a:spcBef>
                <a:spcPct val="0"/>
              </a:spcBef>
              <a:spcAft>
                <a:spcPct val="0"/>
              </a:spcAft>
            </a:pPr>
            <a:r>
              <a:rPr lang="en-US" dirty="0">
                <a:solidFill>
                  <a:srgbClr val="FFFFFF"/>
                </a:solidFill>
                <a:latin typeface="Arial" pitchFamily="34" charset="0"/>
              </a:rPr>
              <a:t>~ 10 </a:t>
            </a:r>
            <a:r>
              <a:rPr lang="en-US" dirty="0" err="1">
                <a:solidFill>
                  <a:srgbClr val="FFFFFF"/>
                </a:solidFill>
                <a:latin typeface="Arial" pitchFamily="34" charset="0"/>
              </a:rPr>
              <a:t>ind.</a:t>
            </a:r>
            <a:r>
              <a:rPr lang="en-US" dirty="0">
                <a:solidFill>
                  <a:srgbClr val="FFFFFF"/>
                </a:solidFill>
                <a:latin typeface="Arial" pitchFamily="34" charset="0"/>
              </a:rPr>
              <a:t>/</a:t>
            </a:r>
            <a:r>
              <a:rPr lang="en-US" dirty="0" smtClean="0">
                <a:solidFill>
                  <a:srgbClr val="FFFFFF"/>
                </a:solidFill>
                <a:latin typeface="Arial" pitchFamily="34" charset="0"/>
              </a:rPr>
              <a:t>m</a:t>
            </a:r>
            <a:r>
              <a:rPr lang="en-US" baseline="30000" dirty="0" smtClean="0">
                <a:solidFill>
                  <a:srgbClr val="FFFFFF"/>
                </a:solidFill>
                <a:latin typeface="Arial" pitchFamily="34" charset="0"/>
              </a:rPr>
              <a:t>3</a:t>
            </a: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endParaRPr lang="en-US" baseline="30000" dirty="0" smtClean="0">
              <a:solidFill>
                <a:srgbClr val="FFFFFF"/>
              </a:solidFill>
              <a:latin typeface="Arial" pitchFamily="34" charset="0"/>
            </a:endParaRP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endParaRPr lang="en-US" baseline="30000" dirty="0">
              <a:solidFill>
                <a:srgbClr val="FFFFFF"/>
              </a:solidFill>
              <a:latin typeface="Arial" pitchFamily="34" charset="0"/>
            </a:endParaRPr>
          </a:p>
          <a:p>
            <a:pPr fontAlgn="base">
              <a:spcBef>
                <a:spcPct val="0"/>
              </a:spcBef>
              <a:spcAft>
                <a:spcPct val="0"/>
              </a:spcAft>
            </a:pPr>
            <a:r>
              <a:rPr lang="en-US" dirty="0" smtClean="0">
                <a:solidFill>
                  <a:srgbClr val="FFFFFF"/>
                </a:solidFill>
                <a:latin typeface="Arial" pitchFamily="34" charset="0"/>
              </a:rPr>
              <a:t>&lt;</a:t>
            </a:r>
            <a:r>
              <a:rPr lang="en-US" dirty="0">
                <a:solidFill>
                  <a:srgbClr val="FFFFFF"/>
                </a:solidFill>
                <a:latin typeface="Arial" pitchFamily="34" charset="0"/>
              </a:rPr>
              <a:t>4% high-risk </a:t>
            </a:r>
            <a:r>
              <a:rPr lang="en-US" dirty="0" smtClean="0">
                <a:solidFill>
                  <a:srgbClr val="FFFFFF"/>
                </a:solidFill>
                <a:latin typeface="Arial" pitchFamily="34" charset="0"/>
              </a:rPr>
              <a:t>taxa</a:t>
            </a:r>
            <a:endParaRPr lang="en-US" dirty="0">
              <a:solidFill>
                <a:srgbClr val="FFFFFF"/>
              </a:solidFill>
              <a:latin typeface="Arial" pitchFamily="34" charset="0"/>
            </a:endParaRPr>
          </a:p>
        </p:txBody>
      </p:sp>
      <p:sp>
        <p:nvSpPr>
          <p:cNvPr id="11" name="TextBox 10"/>
          <p:cNvSpPr txBox="1"/>
          <p:nvPr/>
        </p:nvSpPr>
        <p:spPr>
          <a:xfrm>
            <a:off x="3200401" y="1368597"/>
            <a:ext cx="2971800" cy="338554"/>
          </a:xfrm>
          <a:prstGeom prst="rect">
            <a:avLst/>
          </a:prstGeom>
          <a:solidFill>
            <a:schemeClr val="tx1"/>
          </a:solidFill>
        </p:spPr>
        <p:txBody>
          <a:bodyPr wrap="square" rtlCol="0">
            <a:spAutoFit/>
          </a:bodyPr>
          <a:lstStyle/>
          <a:p>
            <a:pPr algn="ctr" fontAlgn="base">
              <a:spcBef>
                <a:spcPct val="0"/>
              </a:spcBef>
              <a:spcAft>
                <a:spcPct val="0"/>
              </a:spcAft>
            </a:pPr>
            <a:r>
              <a:rPr lang="en-US" sz="1600" b="1" u="sng" dirty="0" smtClean="0">
                <a:solidFill>
                  <a:prstClr val="white"/>
                </a:solidFill>
                <a:latin typeface="Arial" pitchFamily="34" charset="0"/>
              </a:rPr>
              <a:t>Exchange: Before &amp; After</a:t>
            </a:r>
            <a:endParaRPr lang="en-US" sz="1600" b="1" u="sng" dirty="0">
              <a:solidFill>
                <a:prstClr val="white"/>
              </a:solidFill>
              <a:latin typeface="Arial" pitchFamily="34" charset="0"/>
            </a:endParaRPr>
          </a:p>
        </p:txBody>
      </p:sp>
      <p:pic>
        <p:nvPicPr>
          <p:cNvPr id="17" name="Picture 16"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2" name="Rectangle 11"/>
          <p:cNvSpPr/>
          <p:nvPr/>
        </p:nvSpPr>
        <p:spPr>
          <a:xfrm>
            <a:off x="4724400" y="1676400"/>
            <a:ext cx="1524000" cy="464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51337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9DCD194BA37C41A5E9BF4C84633164" ma:contentTypeVersion="" ma:contentTypeDescription="Create a new document." ma:contentTypeScope="" ma:versionID="3b32c7bbf11e0c5bbe5ee3381ae24456">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3CB8D650-DE62-4581-84A2-39BF9DEF10F6}"/>
</file>

<file path=customXml/itemProps2.xml><?xml version="1.0" encoding="utf-8"?>
<ds:datastoreItem xmlns:ds="http://schemas.openxmlformats.org/officeDocument/2006/customXml" ds:itemID="{CB99DFDC-CC8D-45D0-AC12-A6D5C25935DB}"/>
</file>

<file path=customXml/itemProps3.xml><?xml version="1.0" encoding="utf-8"?>
<ds:datastoreItem xmlns:ds="http://schemas.openxmlformats.org/officeDocument/2006/customXml" ds:itemID="{EE506BAE-1D8E-417C-ACEB-383FD9B9D280}"/>
</file>

<file path=docProps/app.xml><?xml version="1.0" encoding="utf-8"?>
<Properties xmlns="http://schemas.openxmlformats.org/officeDocument/2006/extended-properties" xmlns:vt="http://schemas.openxmlformats.org/officeDocument/2006/docPropsVTypes">
  <Template/>
  <TotalTime>6247</TotalTime>
  <Words>4354</Words>
  <Application>Microsoft Office PowerPoint</Application>
  <PresentationFormat>On-screen Show (4:3)</PresentationFormat>
  <Paragraphs>416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vt:lpstr>
      <vt:lpstr>Times New Roman</vt:lpstr>
      <vt:lpstr>Wingdings</vt:lpstr>
      <vt:lpstr>Office Theme</vt:lpstr>
      <vt:lpstr>Aquatic Invasive Species Prevention &amp; Ballast Water Management Rulemaking</vt:lpstr>
      <vt:lpstr>Rulemaking Overview</vt:lpstr>
      <vt:lpstr>Ballast Water: Operations &amp; Ecology</vt:lpstr>
      <vt:lpstr>PowerPoint Presentation</vt:lpstr>
      <vt:lpstr>The ‘Invasion Curve’ &amp; the Value of Prevention</vt:lpstr>
      <vt:lpstr>DEQ Ballast Water Program</vt:lpstr>
      <vt:lpstr>Original Source of Oregon Ballast Discharge &amp; Related Risk Factors</vt:lpstr>
      <vt:lpstr>Oregon Ballast Management Requirements  (OAR 340-143)</vt:lpstr>
      <vt:lpstr>Ballast Exchange Efficacy</vt:lpstr>
      <vt:lpstr>PowerPoint Presentation</vt:lpstr>
      <vt:lpstr>Paradigm Shift: Discharge Standards</vt:lpstr>
      <vt:lpstr>Strategy Efficacy Dependent Upon Environmental Conditions</vt:lpstr>
      <vt:lpstr>Response to Int’l/USCG Management Shift  (Other Jurisdictions)</vt:lpstr>
      <vt:lpstr>Rulemaking Stakeholder Engagement</vt:lpstr>
      <vt:lpstr>Ballast Management Rulemaking Objectives</vt:lpstr>
      <vt:lpstr>Managing ‘Empty’ Ballast Tank Risks</vt:lpstr>
      <vt:lpstr>Implementation of Shipboard Treatment Systems</vt:lpstr>
      <vt:lpstr>Proposed BWE+BWT Rule Elements</vt:lpstr>
      <vt:lpstr>PowerPoint Presentation</vt:lpstr>
      <vt:lpstr>Summary of Comments Received</vt:lpstr>
      <vt:lpstr>Response to Comments</vt:lpstr>
      <vt:lpstr>Benefits of Ballast Management  &amp; AIS Prevention</vt:lpstr>
      <vt:lpstr>Questions?</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HOOFF Rian</cp:lastModifiedBy>
  <cp:revision>440</cp:revision>
  <cp:lastPrinted>2017-01-18T22:16:23Z</cp:lastPrinted>
  <dcterms:created xsi:type="dcterms:W3CDTF">2017-01-17T02:39:33Z</dcterms:created>
  <dcterms:modified xsi:type="dcterms:W3CDTF">2017-01-19T01:27:19Z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0x010100269DCD194BA37C41A5E9BF4C84633164</vt:lpwstr>
  </property>
</Properties>
</file>