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61450" autoAdjust="0"/>
  </p:normalViewPr>
  <p:slideViewPr>
    <p:cSldViewPr>
      <p:cViewPr varScale="1">
        <p:scale>
          <a:sx n="75" d="100"/>
          <a:sy n="75" d="100"/>
        </p:scale>
        <p:origin x="22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</a:t>
            </a:r>
            <a:r>
              <a:rPr lang="en-US" i="1" baseline="0" dirty="0" smtClean="0"/>
              <a:t>section . </a:t>
            </a:r>
            <a:endParaRPr lang="en-US" i="1" baseline="0" dirty="0" smtClean="0"/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</a:t>
            </a:r>
            <a:r>
              <a:rPr lang="en-US" i="1" baseline="0" dirty="0" smtClean="0"/>
              <a:t>2 </a:t>
            </a:r>
            <a:r>
              <a:rPr lang="en-US" i="1" baseline="0" dirty="0" smtClean="0"/>
              <a:t>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</a:t>
            </a:r>
            <a:r>
              <a:rPr lang="en-US" baseline="0" dirty="0" smtClean="0"/>
              <a:t>Donald </a:t>
            </a:r>
            <a:r>
              <a:rPr lang="en-US" baseline="0" dirty="0" smtClean="0"/>
              <a:t>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one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</a:t>
            </a:r>
            <a:r>
              <a:rPr lang="en-US" dirty="0" smtClean="0"/>
              <a:t>1 presentation, </a:t>
            </a:r>
            <a:r>
              <a:rPr lang="en-US" dirty="0" smtClean="0"/>
              <a:t>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</a:t>
            </a:r>
            <a:r>
              <a:rPr lang="en-US" baseline="0" dirty="0" smtClean="0"/>
              <a:t>2 </a:t>
            </a:r>
            <a:r>
              <a:rPr lang="en-US" baseline="0" dirty="0" smtClean="0"/>
              <a:t>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</a:t>
            </a:r>
            <a:r>
              <a:rPr lang="en-US" baseline="0" dirty="0" smtClean="0"/>
              <a:t>words, </a:t>
            </a:r>
            <a:r>
              <a:rPr lang="en-US" baseline="0" dirty="0" smtClean="0"/>
              <a:t>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</a:t>
            </a:r>
            <a:r>
              <a:rPr lang="en-US" baseline="0" dirty="0" smtClean="0"/>
              <a:t>1 </a:t>
            </a:r>
            <a:r>
              <a:rPr lang="en-US" baseline="0" dirty="0" smtClean="0"/>
              <a:t>increase of </a:t>
            </a:r>
            <a:r>
              <a:rPr lang="en-US" baseline="0" dirty="0" smtClean="0"/>
              <a:t>.45% </a:t>
            </a:r>
            <a:r>
              <a:rPr lang="en-US" baseline="0" dirty="0" smtClean="0"/>
              <a:t>in </a:t>
            </a:r>
            <a:r>
              <a:rPr lang="en-US" baseline="0" dirty="0" smtClean="0"/>
              <a:t>John Day </a:t>
            </a:r>
            <a:r>
              <a:rPr lang="en-US" baseline="0" dirty="0" smtClean="0"/>
              <a:t>in </a:t>
            </a:r>
            <a:r>
              <a:rPr lang="en-US" baseline="0" dirty="0" smtClean="0"/>
              <a:t>June, </a:t>
            </a:r>
            <a:r>
              <a:rPr lang="en-US" baseline="0" dirty="0" smtClean="0"/>
              <a:t>which was based on the </a:t>
            </a:r>
            <a:r>
              <a:rPr lang="en-US" baseline="0" dirty="0" smtClean="0"/>
              <a:t>2015 </a:t>
            </a:r>
            <a:r>
              <a:rPr lang="en-US" baseline="0" dirty="0" smtClean="0"/>
              <a:t>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of the rulemaking is a proposed 0.80%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2016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2018 estimate is </a:t>
            </a:r>
            <a:r>
              <a:rPr lang="en-US" baseline="0" dirty="0" smtClean="0"/>
              <a:t>based on latest projection as of </a:t>
            </a:r>
            <a:r>
              <a:rPr lang="en-US" baseline="0" dirty="0" smtClean="0"/>
              <a:t>October </a:t>
            </a:r>
            <a:r>
              <a:rPr lang="en-US" baseline="0" dirty="0" smtClean="0"/>
              <a:t>2016.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current Title V fees for </a:t>
            </a:r>
            <a:r>
              <a:rPr lang="en-US" baseline="0" dirty="0" smtClean="0"/>
              <a:t>2016, </a:t>
            </a:r>
            <a:r>
              <a:rPr lang="en-US" baseline="0" dirty="0" smtClean="0"/>
              <a:t>proposed </a:t>
            </a:r>
            <a:r>
              <a:rPr lang="en-US" baseline="0" dirty="0" smtClean="0"/>
              <a:t>2</a:t>
            </a:r>
            <a:r>
              <a:rPr lang="en-US" dirty="0" smtClean="0"/>
              <a:t>017 </a:t>
            </a:r>
            <a:r>
              <a:rPr lang="en-US" dirty="0" smtClean="0"/>
              <a:t>and the estimated </a:t>
            </a:r>
            <a:r>
              <a:rPr lang="en-US" baseline="0" dirty="0" smtClean="0"/>
              <a:t>proposed fees for 2018.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$8,010.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</a:t>
            </a:r>
            <a:r>
              <a:rPr lang="en-US" dirty="0" smtClean="0"/>
              <a:t>60.56/Ton</a:t>
            </a: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in </a:t>
            </a:r>
            <a:r>
              <a:rPr lang="en-US" sz="1100" u="none" baseline="0" dirty="0" smtClean="0"/>
              <a:t>January 15, 2016</a:t>
            </a:r>
            <a:r>
              <a:rPr lang="en-US" sz="1100" dirty="0" smtClean="0"/>
              <a:t>.  </a:t>
            </a:r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</a:t>
            </a:r>
            <a:r>
              <a:rPr lang="en-US" sz="1100" baseline="0" dirty="0" smtClean="0"/>
              <a:t>18, 2016.  </a:t>
            </a:r>
            <a:r>
              <a:rPr lang="en-US" sz="1100" baseline="0" dirty="0" smtClean="0"/>
              <a:t>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</a:t>
            </a:r>
            <a:r>
              <a:rPr lang="en-US" sz="1100" i="0" baseline="0" dirty="0" smtClean="0">
                <a:solidFill>
                  <a:srgbClr val="FFFF00"/>
                </a:solidFill>
              </a:rPr>
              <a:t>$8,010 </a:t>
            </a:r>
            <a:r>
              <a:rPr lang="en-US" sz="1100" i="0" baseline="0" dirty="0" smtClean="0">
                <a:solidFill>
                  <a:srgbClr val="FFFF00"/>
                </a:solidFill>
              </a:rPr>
              <a:t>and $</a:t>
            </a:r>
            <a:r>
              <a:rPr lang="en-US" sz="1100" i="0" baseline="0" dirty="0" smtClean="0">
                <a:solidFill>
                  <a:srgbClr val="FFFF00"/>
                </a:solidFill>
              </a:rPr>
              <a:t>431,930 </a:t>
            </a:r>
            <a:r>
              <a:rPr lang="en-US" sz="1100" i="0" baseline="0" dirty="0" smtClean="0">
                <a:solidFill>
                  <a:srgbClr val="FFFF00"/>
                </a:solidFill>
              </a:rPr>
              <a:t>Average: $</a:t>
            </a:r>
            <a:r>
              <a:rPr lang="en-US" sz="1100" i="0" baseline="0" dirty="0" smtClean="0">
                <a:solidFill>
                  <a:srgbClr val="FFFF00"/>
                </a:solidFill>
              </a:rPr>
              <a:t>32,515 </a:t>
            </a:r>
            <a:endParaRPr lang="en-US" sz="1100" i="0" baseline="0" dirty="0" smtClean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One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January 18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-19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2017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Lab, Hillsboro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Donald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Donald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</a:t>
            </a:r>
            <a:r>
              <a:rPr lang="en-US" b="1" dirty="0" smtClean="0"/>
              <a:t>2: </a:t>
            </a:r>
            <a:r>
              <a:rPr lang="en-US" dirty="0" smtClean="0"/>
              <a:t>2016 CPI;  invoice in Aug. 2017; 0.80%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Donald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382530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Current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Estimated Proposed 2018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$8,108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$61.30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484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$494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1,938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$1,977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14,536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$14,832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29,072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$29,665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3,876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$3,955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Donald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</a:t>
            </a:r>
            <a:r>
              <a:rPr lang="en-US" sz="2000" b="1" dirty="0" smtClean="0"/>
              <a:t>15, 2016 </a:t>
            </a:r>
            <a:endParaRPr lang="en-US" sz="20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</a:t>
            </a:r>
            <a:r>
              <a:rPr lang="en-US" sz="2000" b="1" dirty="0" smtClean="0"/>
              <a:t>18, 2016</a:t>
            </a:r>
            <a:endParaRPr lang="en-US" sz="20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</a:t>
            </a:r>
            <a:r>
              <a:rPr lang="en-US" sz="2000" b="1" dirty="0" smtClean="0"/>
              <a:t>22, </a:t>
            </a:r>
            <a:r>
              <a:rPr lang="en-US" sz="2000" b="1" dirty="0" smtClean="0"/>
              <a:t>2016</a:t>
            </a:r>
            <a:endParaRPr lang="en-US" sz="20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One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Donald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8B6918-A811-4D53-B8BB-79F2DA1DEFF5}">
  <ds:schemaRefs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$ListId:docs;"/>
    <ds:schemaRef ds:uri="http://purl.org/dc/elements/1.1/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2540</TotalTime>
  <Words>1167</Words>
  <Application>Microsoft Office PowerPoint</Application>
  <PresentationFormat>On-screen Show (4:3)</PresentationFormat>
  <Paragraphs>159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210</cp:revision>
  <cp:lastPrinted>2016-05-20T23:49:43Z</cp:lastPrinted>
  <dcterms:created xsi:type="dcterms:W3CDTF">2014-07-23T22:28:02Z</dcterms:created>
  <dcterms:modified xsi:type="dcterms:W3CDTF">2016-12-14T17:02:20Z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