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9" r:id="rId6"/>
    <p:sldId id="266" r:id="rId7"/>
    <p:sldId id="264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g" initials="GB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01" autoAdjust="0"/>
    <p:restoredTop sz="61450" autoAdjust="0"/>
  </p:normalViewPr>
  <p:slideViewPr>
    <p:cSldViewPr>
      <p:cViewPr varScale="1">
        <p:scale>
          <a:sx n="75" d="100"/>
          <a:sy n="75" d="100"/>
        </p:scale>
        <p:origin x="229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95" d="100"/>
        <a:sy n="95" d="100"/>
      </p:scale>
      <p:origin x="0" y="0"/>
    </p:cViewPr>
  </p:notesTextViewPr>
  <p:notesViewPr>
    <p:cSldViewPr>
      <p:cViewPr>
        <p:scale>
          <a:sx n="150" d="100"/>
          <a:sy n="150" d="100"/>
        </p:scale>
        <p:origin x="-4304" y="70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724A0F9-2829-4EA2-BBD4-05763CBE77FF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63DEFE-92C0-465F-AD1A-D4893C4CFF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Documents needed for EQC</a:t>
            </a:r>
            <a:r>
              <a:rPr lang="en-US" b="1" baseline="0" dirty="0" smtClean="0"/>
              <a:t> hearing: Rule package, statute, CFR, and note pages. 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Introduction  by Jaclyn:</a:t>
            </a:r>
          </a:p>
          <a:p>
            <a:r>
              <a:rPr lang="en-US" dirty="0" smtClean="0"/>
              <a:t>Good morning, Chair O’Keefe, Commissioners. </a:t>
            </a:r>
          </a:p>
          <a:p>
            <a:endParaRPr lang="en-US" dirty="0" smtClean="0"/>
          </a:p>
          <a:p>
            <a:r>
              <a:rPr lang="en-US" i="1" dirty="0" smtClean="0"/>
              <a:t>My</a:t>
            </a:r>
            <a:r>
              <a:rPr lang="en-US" i="1" baseline="0" dirty="0" smtClean="0"/>
              <a:t> name is</a:t>
            </a:r>
            <a:r>
              <a:rPr lang="en-US" i="1" dirty="0" smtClean="0"/>
              <a:t> Jaclyn Palermo</a:t>
            </a:r>
            <a:r>
              <a:rPr lang="en-US" i="1" baseline="0" dirty="0" smtClean="0">
                <a:solidFill>
                  <a:srgbClr val="FF0000"/>
                </a:solidFill>
              </a:rPr>
              <a:t> and I am the Air Quality Operations manager</a:t>
            </a:r>
            <a:r>
              <a:rPr lang="en-US" i="1" baseline="0" dirty="0" smtClean="0"/>
              <a:t>, and with me is Don Hendrix, Title V Accounting Technician with the Air Operations section. </a:t>
            </a:r>
          </a:p>
          <a:p>
            <a:endParaRPr lang="en-US" i="1" dirty="0" smtClean="0"/>
          </a:p>
          <a:p>
            <a:r>
              <a:rPr lang="en-US" i="1" baseline="0" dirty="0" smtClean="0"/>
              <a:t>Today we are presenting to you phase one of a rulemaking which proposes to increase the Title V permit fees by the Consumer Price Index, or CPI. </a:t>
            </a:r>
          </a:p>
          <a:p>
            <a:endParaRPr lang="en-US" i="1" dirty="0" smtClean="0"/>
          </a:p>
          <a:p>
            <a:r>
              <a:rPr lang="en-US" i="1" baseline="0" dirty="0" smtClean="0"/>
              <a:t>Now Don will explain the proposed rules.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Thank you, Jaclyn.  Chair O’Keefe, Commissioners.</a:t>
            </a:r>
          </a:p>
          <a:p>
            <a:r>
              <a:rPr lang="en-US" baseline="0" dirty="0" smtClean="0"/>
              <a:t>My name is Don Hendrix. </a:t>
            </a:r>
          </a:p>
          <a:p>
            <a:endParaRPr lang="en-US" dirty="0" smtClean="0"/>
          </a:p>
          <a:p>
            <a:r>
              <a:rPr lang="en-US" baseline="0" dirty="0" smtClean="0"/>
              <a:t>Thank you for the opportunity to present </a:t>
            </a:r>
            <a:r>
              <a:rPr lang="en-US" u="none" baseline="0" dirty="0" smtClean="0">
                <a:solidFill>
                  <a:srgbClr val="C00000"/>
                </a:solidFill>
              </a:rPr>
              <a:t>our phase one proposal to increase the Title V Permit Fees by the Consumer Price Index or CPI. </a:t>
            </a:r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u="none" baseline="0" dirty="0" smtClean="0"/>
              <a:t>First</a:t>
            </a:r>
            <a:r>
              <a:rPr lang="en-US" baseline="0" dirty="0" smtClean="0"/>
              <a:t>, I will give you a little context for this proposal, explain the proposed fee increases and finally give you our recommendation. 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51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As you may recall from the phase 2 presentation in January in Portland, the federal Clean Air Act requires all Title V program costs to be fully funded through Title V permit fees.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Regular fee increases are needed because program costs, namely staff costs, increase.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Failure to increase fees could jeopardize DEQ’s ability to maintain federal approval of the program.</a:t>
            </a:r>
          </a:p>
          <a:p>
            <a:pPr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Federal/state statutes authorize</a:t>
            </a:r>
            <a:r>
              <a:rPr lang="en-US" baseline="0" dirty="0" smtClean="0"/>
              <a:t> the EQC to adopt annual CPI increases to cover the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costs of implementing the program.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Today we are asking you to approve a CPI increase for phase 1 of the rulemaking.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We are doing a 2-phased rulemaking approach in order to save administrative costs.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other word, w</a:t>
            </a:r>
            <a:r>
              <a:rPr lang="en-US" dirty="0" smtClean="0"/>
              <a:t>e are proposing</a:t>
            </a:r>
            <a:r>
              <a:rPr lang="en-US" baseline="0" dirty="0" smtClean="0"/>
              <a:t> the adoption of 2 years of fee increases through 1 rulemaking, 1 public comment period, and 1</a:t>
            </a:r>
            <a:r>
              <a:rPr lang="en-US" dirty="0" smtClean="0"/>
              <a:t> public hearing.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EQC adopted the phase 2 increase of 1.6% in Portland in January, which was based on the 2014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1 of the rulemaking is a proposed 0.45%</a:t>
            </a:r>
            <a:r>
              <a:rPr lang="en-US" dirty="0" smtClean="0"/>
              <a:t> </a:t>
            </a:r>
            <a:r>
              <a:rPr lang="en-US" baseline="0" dirty="0" smtClean="0"/>
              <a:t>increase, based on the 2015 CPI.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Phase 2 estimate is based on latest projection as of May 23, 2016.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63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This table shows the current Title V fees for 2015, proposed 2</a:t>
            </a:r>
            <a:r>
              <a:rPr lang="en-US" dirty="0" smtClean="0"/>
              <a:t>016 and the estimated </a:t>
            </a:r>
            <a:r>
              <a:rPr lang="en-US" baseline="0" dirty="0" smtClean="0"/>
              <a:t>proposed fees for 2018.  </a:t>
            </a:r>
          </a:p>
          <a:p>
            <a:endParaRPr lang="en-US" dirty="0" smtClean="0"/>
          </a:p>
          <a:p>
            <a:r>
              <a:rPr lang="en-US" baseline="0" dirty="0" smtClean="0"/>
              <a:t>This proposal affects several different fee types, shown in the first column of the table.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First, DEQ is proposing to increase the annual base fee, which all Title V permit holders pay, to $8,010.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Next, DEQ is proposing to increase the emission fee to $60.56.</a:t>
            </a:r>
          </a:p>
          <a:p>
            <a:pPr lvl="0">
              <a:lnSpc>
                <a:spcPct val="110000"/>
              </a:lnSpc>
              <a:buFont typeface="Arial" pitchFamily="34" charset="0"/>
              <a:buChar char="•"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As opposed</a:t>
            </a:r>
            <a:r>
              <a:rPr lang="en-US" baseline="0" dirty="0" smtClean="0"/>
              <a:t> to the annual base fee which is the same for all Title V permit holders, e</a:t>
            </a:r>
            <a:r>
              <a:rPr lang="en-US" dirty="0" smtClean="0"/>
              <a:t>mission fees are specific to a permittee and are based on an individual permittee’s emissions of PM10, NOX, SO2 and VOCs.  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There is a 7,000 tons per year cap on the emissions when calculating emission fees.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Finally, the proposed increase also applies to special activity fees.  </a:t>
            </a:r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endParaRPr lang="en-US" dirty="0" smtClean="0"/>
          </a:p>
          <a:p>
            <a:pPr lvl="0">
              <a:lnSpc>
                <a:spcPct val="110000"/>
              </a:lnSpc>
              <a:buFont typeface="Arial" pitchFamily="34" charset="0"/>
              <a:buNone/>
            </a:pPr>
            <a:r>
              <a:rPr lang="en-US" dirty="0" smtClean="0"/>
              <a:t>These include fees for administrative permits amendments; simple, moderate and complex permit modifications; and air monitoring reviews.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572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100" dirty="0" smtClean="0"/>
              <a:t>Now I will address the public</a:t>
            </a:r>
            <a:r>
              <a:rPr lang="en-US" sz="1100" baseline="0" dirty="0" smtClean="0"/>
              <a:t> notice and comment process for this rulemaking</a:t>
            </a:r>
            <a:r>
              <a:rPr lang="en-US" sz="1100" dirty="0" smtClean="0"/>
              <a:t>. </a:t>
            </a:r>
          </a:p>
          <a:p>
            <a:endParaRPr lang="en-US" sz="1100" dirty="0" smtClean="0"/>
          </a:p>
          <a:p>
            <a:r>
              <a:rPr lang="en-US" sz="1100" dirty="0" smtClean="0"/>
              <a:t>The proposed rules were put on public </a:t>
            </a:r>
            <a:r>
              <a:rPr lang="en-US" sz="1100" u="none" dirty="0" smtClean="0"/>
              <a:t>notice</a:t>
            </a:r>
            <a:r>
              <a:rPr lang="en-US" sz="1100" u="none" baseline="0" dirty="0" smtClean="0"/>
              <a:t> in January</a:t>
            </a:r>
            <a:r>
              <a:rPr lang="en-US" sz="1100" dirty="0" smtClean="0"/>
              <a:t>.  </a:t>
            </a:r>
          </a:p>
          <a:p>
            <a:endParaRPr lang="en-US" sz="1100" dirty="0" smtClean="0"/>
          </a:p>
          <a:p>
            <a:r>
              <a:rPr lang="en-US" sz="1100" dirty="0" smtClean="0"/>
              <a:t>We requested input from the 115 Title</a:t>
            </a:r>
            <a:r>
              <a:rPr lang="en-US" sz="1100" baseline="0" dirty="0" smtClean="0"/>
              <a:t> V </a:t>
            </a:r>
            <a:r>
              <a:rPr lang="en-US" sz="1100" dirty="0" smtClean="0"/>
              <a:t>permit holders and notified an additional 7,617</a:t>
            </a:r>
            <a:r>
              <a:rPr lang="en-US" sz="1100" baseline="0" dirty="0" smtClean="0"/>
              <a:t> interested parties by mail and email. 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DEQ held a public hearing on February 18</a:t>
            </a:r>
            <a:r>
              <a:rPr lang="en-US" sz="1100" baseline="30000" dirty="0" smtClean="0"/>
              <a:t>th</a:t>
            </a:r>
            <a:r>
              <a:rPr lang="en-US" sz="1100" baseline="0" dirty="0" smtClean="0"/>
              <a:t>.  No one attended the public hearing. 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Two public comments were received, which isn’t surprising because this is a routine rulemaking, the CAA authorizes states to increase their Title V fees by the CPI</a:t>
            </a:r>
            <a:r>
              <a:rPr lang="en-US" sz="1100" baseline="0" dirty="0" smtClean="0">
                <a:solidFill>
                  <a:srgbClr val="000000"/>
                </a:solidFill>
              </a:rPr>
              <a:t>, and it does not usually </a:t>
            </a:r>
            <a:r>
              <a:rPr lang="en-US" sz="1100" baseline="0" dirty="0" smtClean="0"/>
              <a:t>get a lot of interest or opposition.</a:t>
            </a:r>
          </a:p>
          <a:p>
            <a:endParaRPr lang="en-US" sz="1100" baseline="0" dirty="0" smtClean="0"/>
          </a:p>
          <a:p>
            <a:r>
              <a:rPr lang="en-US" sz="1100" baseline="0" dirty="0" smtClean="0"/>
              <a:t>The comments DEQ received addressed the amount of the fee increase and program operations rather than any specific rule language. </a:t>
            </a:r>
            <a:endParaRPr lang="en-US" sz="1100" dirty="0" smtClean="0"/>
          </a:p>
          <a:p>
            <a:endParaRPr lang="en-US" sz="1100" baseline="0" dirty="0" smtClean="0"/>
          </a:p>
          <a:p>
            <a:r>
              <a:rPr lang="en-US" sz="1100" i="0" strike="noStrike" baseline="0" dirty="0" smtClean="0"/>
              <a:t>One</a:t>
            </a:r>
            <a:r>
              <a:rPr lang="en-US" sz="1100" i="0" baseline="0" dirty="0" smtClean="0"/>
              <a:t> commenter inquired as to the overall Title V staff levels, operating costs and number of permit holders.  </a:t>
            </a:r>
          </a:p>
          <a:p>
            <a:endParaRPr lang="en-US" sz="1100" dirty="0" smtClean="0"/>
          </a:p>
          <a:p>
            <a:r>
              <a:rPr lang="en-US" sz="1100" i="0" baseline="0" dirty="0" smtClean="0"/>
              <a:t>The other commenter recommended that the fees be increased to support operational costs as in the private sector. </a:t>
            </a:r>
          </a:p>
          <a:p>
            <a:endParaRPr lang="en-US" sz="1100" i="0" baseline="0" dirty="0" smtClean="0"/>
          </a:p>
          <a:p>
            <a:r>
              <a:rPr lang="en-US" sz="1100" baseline="0" dirty="0" smtClean="0"/>
              <a:t>Because the EQC is not authorized to increase Oregon’s Title V fees by more than the CPI and not authorized to decrease them, no changes were made in the proposed rules based on the comments received.</a:t>
            </a:r>
          </a:p>
          <a:p>
            <a:endParaRPr lang="en-US" sz="1100" i="0" baseline="0" dirty="0" smtClean="0"/>
          </a:p>
          <a:p>
            <a:r>
              <a:rPr lang="en-US" sz="1100" i="0" baseline="0" dirty="0" smtClean="0">
                <a:solidFill>
                  <a:srgbClr val="FFFF00"/>
                </a:solidFill>
              </a:rPr>
              <a:t>Notes: Range $7,946 and $428,506. Average: $33,184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251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baseline="0" dirty="0" smtClean="0"/>
          </a:p>
          <a:p>
            <a:r>
              <a:rPr lang="en-US" b="1" dirty="0" smtClean="0"/>
              <a:t>In conclusion,</a:t>
            </a:r>
            <a:r>
              <a:rPr lang="en-US" b="1" baseline="0" dirty="0" smtClean="0"/>
              <a:t> </a:t>
            </a:r>
            <a:r>
              <a:rPr lang="en-US" b="1" dirty="0" smtClean="0"/>
              <a:t>DEQ recommends that the Environmental Quality Commission</a:t>
            </a:r>
            <a:r>
              <a:rPr lang="en-US" b="1" baseline="0" dirty="0" smtClean="0"/>
              <a:t> a</a:t>
            </a:r>
            <a:r>
              <a:rPr lang="en-US" b="1" dirty="0" smtClean="0"/>
              <a:t>dopt Phase One of the proposed rules in Attachment A as part of chapter 340 of the Oregon Administrative Rules.</a:t>
            </a:r>
          </a:p>
          <a:p>
            <a:endParaRPr lang="en-US" baseline="0" dirty="0" smtClean="0"/>
          </a:p>
          <a:p>
            <a:r>
              <a:rPr lang="en-US" dirty="0" smtClean="0"/>
              <a:t>If you have any</a:t>
            </a:r>
            <a:r>
              <a:rPr lang="en-US" baseline="0" dirty="0" smtClean="0"/>
              <a:t> questions, I’d be happy to answer them.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(Wait for EQC actions)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Thank you, Chair O’Keefe and Commissioners.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3DEFE-92C0-465F-AD1A-D4893C4CFF2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1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E06B6-2200-48FD-9B32-BE0D5073011D}" type="datetimeFigureOut">
              <a:rPr lang="en-US" smtClean="0"/>
              <a:pPr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 fontScale="85000" lnSpcReduction="20000"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Air Quality Program</a:t>
            </a:r>
          </a:p>
          <a:p>
            <a:endParaRPr lang="en-US" sz="3600" strike="sngStrike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Proposed Rule Adoption</a:t>
            </a: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Environmental Quality Commission Meeting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June 8</a:t>
            </a:r>
            <a:r>
              <a:rPr lang="en-US" sz="2800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- 9</a:t>
            </a:r>
            <a:r>
              <a:rPr lang="en-US" sz="2800" baseline="30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2016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John Day, Oregon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Don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7543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600200"/>
            <a:ext cx="77724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altLang="en-US" b="1" dirty="0" smtClean="0"/>
              <a:t>Background – Title V Permit Program Fees</a:t>
            </a:r>
          </a:p>
          <a:p>
            <a:pPr algn="ctr">
              <a:buNone/>
            </a:pPr>
            <a:endParaRPr lang="en-US" altLang="en-US" sz="1000" b="1" dirty="0" smtClean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Clean Air Act requires Title V program to be fully funded by permit fees.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Fee increases needed as Title V program operating costs increase. 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Federal and state statutes authorize fee increases by annual consumer price index (CPI) increases.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Today’s CPI increase proposal:</a:t>
            </a: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b="1" dirty="0" smtClean="0"/>
              <a:t>Phase Two: </a:t>
            </a:r>
            <a:r>
              <a:rPr lang="en-US" dirty="0" smtClean="0"/>
              <a:t>2016 CPI;  invoice in Aug. 2017; </a:t>
            </a:r>
            <a:r>
              <a:rPr lang="en-US" dirty="0" smtClean="0"/>
              <a:t>0.80</a:t>
            </a:r>
            <a:r>
              <a:rPr lang="en-US" dirty="0" smtClean="0"/>
              <a:t>% fee increase</a:t>
            </a:r>
          </a:p>
          <a:p>
            <a:pPr lvl="1"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/>
          </a:p>
          <a:p>
            <a:pPr>
              <a:spcAft>
                <a:spcPts val="60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</p:spPr>
        <p:txBody>
          <a:bodyPr>
            <a:normAutofit/>
          </a:bodyPr>
          <a:lstStyle/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r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5800" y="1752600"/>
            <a:ext cx="754380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382530"/>
              </p:ext>
            </p:extLst>
          </p:nvPr>
        </p:nvGraphicFramePr>
        <p:xfrm>
          <a:off x="762000" y="2014220"/>
          <a:ext cx="7391400" cy="3624576"/>
        </p:xfrm>
        <a:graphic>
          <a:graphicData uri="http://schemas.openxmlformats.org/drawingml/2006/table">
            <a:tbl>
              <a:tblPr/>
              <a:tblGrid>
                <a:gridCol w="2636542"/>
                <a:gridCol w="1509275"/>
                <a:gridCol w="1579358"/>
                <a:gridCol w="1586269"/>
                <a:gridCol w="79956"/>
              </a:tblGrid>
              <a:tr h="276561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Title</a:t>
                      </a:r>
                      <a:r>
                        <a:rPr lang="en-US" sz="1300" b="1" baseline="0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V Permit</a:t>
                      </a:r>
                      <a:r>
                        <a:rPr lang="en-US" sz="1300" b="1" dirty="0" smtClean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Cambria"/>
                        </a:rPr>
                        <a:t>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2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79152"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Arial"/>
                          <a:ea typeface="Calibri"/>
                        </a:rPr>
                        <a:t>Fee category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4445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Current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Proposed 2017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 smtClean="0">
                          <a:latin typeface="Arial"/>
                          <a:ea typeface="Calibri"/>
                        </a:rPr>
                        <a:t>Estimated Proposed 2018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Annual Title V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Annual Base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$7,946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$8,010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8,108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Emission Fee 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$60.08  per</a:t>
                      </a:r>
                      <a:r>
                        <a:rPr lang="en-US" sz="12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t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on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$60.56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61.30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 gridSpan="4">
                  <a:txBody>
                    <a:bodyPr/>
                    <a:lstStyle/>
                    <a:p>
                      <a:pPr marL="0" marR="24765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latin typeface="Arial"/>
                          <a:ea typeface="Calibri"/>
                        </a:rPr>
                        <a:t>   Specific Activity Fees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latin typeface="Arial"/>
                        <a:ea typeface="Calibri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DFF1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F1EB"/>
                    </a:solidFill>
                  </a:tcPr>
                </a:tc>
              </a:tr>
              <a:tr h="491303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Administrative Amendment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484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$488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$494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Simple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1,938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$1,953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1,977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Moderate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14,536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$14,653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14,832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Complex Modification</a:t>
                      </a:r>
                      <a:endParaRPr lang="en-US" sz="120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29,072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$29,306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29,665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695">
                <a:tc>
                  <a:txBody>
                    <a:bodyPr/>
                    <a:lstStyle/>
                    <a:p>
                      <a:pPr marL="53975" marR="62230" algn="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Ambient Air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Monitoring Review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3,876</a:t>
                      </a:r>
                      <a:endParaRPr lang="en-US" sz="1200" dirty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$3,907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$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3,955</a:t>
                      </a:r>
                      <a:endParaRPr lang="en-US" sz="1200" dirty="0" smtClean="0">
                        <a:latin typeface="Arial"/>
                        <a:ea typeface="Calibri"/>
                      </a:endParaRPr>
                    </a:p>
                  </a:txBody>
                  <a:tcPr marL="8890" marR="8890" marT="8890" marB="889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6223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8890" marR="8890" marT="8890" marB="88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8077200" cy="9144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by the CPI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9600" y="1697756"/>
            <a:ext cx="792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000" b="1" dirty="0" smtClean="0"/>
              <a:t>PUBLIC INVOLVEMENT, COMMENTS and RESPONSES</a:t>
            </a:r>
          </a:p>
          <a:p>
            <a:pPr>
              <a:buNone/>
            </a:pPr>
            <a:endParaRPr lang="en-US" sz="1600" b="1" dirty="0" smtClean="0"/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proposed rules were placed on public notice on January 15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. 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DEQ held a public hearing in Portland on February 18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The public comment period ended on February 22</a:t>
            </a:r>
            <a:r>
              <a:rPr lang="en-US" sz="2000" b="1" baseline="30000" dirty="0" smtClean="0"/>
              <a:t>nd</a:t>
            </a:r>
            <a:r>
              <a:rPr lang="en-US" sz="2000" b="1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Two comments were received.</a:t>
            </a:r>
          </a:p>
          <a:p>
            <a:pPr lvl="0">
              <a:lnSpc>
                <a:spcPct val="150000"/>
              </a:lnSpc>
            </a:pPr>
            <a:r>
              <a:rPr lang="en-US" sz="2000" b="1" dirty="0" smtClean="0"/>
              <a:t>No changes to the proposed rules were made based on the comments.</a:t>
            </a:r>
          </a:p>
          <a:p>
            <a:pPr lvl="0">
              <a:lnSpc>
                <a:spcPct val="15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1447800"/>
          </a:xfrm>
          <a:solidFill>
            <a:srgbClr val="439777"/>
          </a:solidFill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Increase Title V Permit Fees  </a:t>
            </a:r>
            <a:r>
              <a:rPr lang="en-U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by the Consumer Price Index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362200"/>
            <a:ext cx="7162800" cy="3429000"/>
          </a:xfrm>
          <a:ln>
            <a:noFill/>
          </a:ln>
        </p:spPr>
        <p:txBody>
          <a:bodyPr>
            <a:normAutofit/>
          </a:bodyPr>
          <a:lstStyle/>
          <a:p>
            <a:pPr fontAlgn="t">
              <a:spcAft>
                <a:spcPts val="600"/>
              </a:spcAft>
            </a:pPr>
            <a:r>
              <a:rPr lang="en-US" sz="3000" dirty="0" smtClean="0"/>
              <a:t> </a:t>
            </a:r>
            <a:r>
              <a:rPr lang="en-US" sz="2600" b="1" dirty="0" smtClean="0"/>
              <a:t>RECOMMENDATION</a:t>
            </a:r>
          </a:p>
          <a:p>
            <a:r>
              <a:rPr lang="en-US" sz="3000" dirty="0" smtClean="0"/>
              <a:t>    DEQ recommends that the Environmental Quality Commission adopt Phase One of the proposed rules in Attachment A as part of chapter 340 of the Oregon Administrative Rules.</a:t>
            </a:r>
          </a:p>
          <a:p>
            <a:pPr algn="r">
              <a:lnSpc>
                <a:spcPct val="110000"/>
              </a:lnSpc>
              <a:spcBef>
                <a:spcPts val="0"/>
              </a:spcBef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096000"/>
            <a:ext cx="8153400" cy="533400"/>
          </a:xfrm>
          <a:prstGeom prst="rect">
            <a:avLst/>
          </a:prstGeom>
          <a:solidFill>
            <a:srgbClr val="3F8D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itchFamily="34" charset="0"/>
                <a:cs typeface="Arial" pitchFamily="34" charset="0"/>
              </a:rPr>
              <a:t>    Don Hendrix  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ogo Color RegularS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58200" y="6019800"/>
            <a:ext cx="320040" cy="7315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EQC Preparation</Topic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C5428E8586441A54B67ADEE17B404" ma:contentTypeVersion="" ma:contentTypeDescription="Create a new document." ma:contentTypeScope="" ma:versionID="49954fbdef4d621190693e0af4766d0e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aa39af51ed03c2af0534ab4ccf469737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Planning"/>
          <xsd:enumeration value="Stakeholder Involvement"/>
          <xsd:enumeration value="Fee Approval"/>
          <xsd:enumeration value="Public Notice"/>
          <xsd:enumeration value="EQC Preparation"/>
          <xsd:enumeration value="Supporting Document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8B6918-A811-4D53-B8BB-79F2DA1DEFF5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$ListId:docs;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FACD5D4-612F-47DC-92F0-CA7C3CA20B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6FE633-E302-44D9-8644-08BF7A6A09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2350</TotalTime>
  <Words>1165</Words>
  <Application>Microsoft Office PowerPoint</Application>
  <PresentationFormat>On-screen Show (4:3)</PresentationFormat>
  <Paragraphs>159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Times New Roman</vt:lpstr>
      <vt:lpstr>Wingdings</vt:lpstr>
      <vt:lpstr>PPTtemplate</vt:lpstr>
      <vt:lpstr>Increase Title V Permit Fees  by the Consumer Price Index</vt:lpstr>
      <vt:lpstr>Increase Title V Permit Fees by the CPI</vt:lpstr>
      <vt:lpstr>Increase Title V Permit Fees by the CPI</vt:lpstr>
      <vt:lpstr>Increase Title V Permit Fees by the CPI</vt:lpstr>
      <vt:lpstr>Increase Title V Permit Fees  by the Consumer Price Index</vt:lpstr>
    </vt:vector>
  </TitlesOfParts>
  <Company>State of Oregon Department of Environmental Quality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Name</dc:title>
  <dc:creator>Gregg</dc:creator>
  <cp:lastModifiedBy>HENDRIX Donald</cp:lastModifiedBy>
  <cp:revision>195</cp:revision>
  <cp:lastPrinted>2016-05-20T23:49:43Z</cp:lastPrinted>
  <dcterms:created xsi:type="dcterms:W3CDTF">2014-07-23T22:28:02Z</dcterms:created>
  <dcterms:modified xsi:type="dcterms:W3CDTF">2016-12-02T17:28:39Z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0x010100CDAC5428E8586441A54B67ADEE17B404</vt:lpwstr>
  </property>
</Properties>
</file>