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 id="2147483707" r:id="rId5"/>
  </p:sldMasterIdLst>
  <p:notesMasterIdLst>
    <p:notesMasterId r:id="rId41"/>
  </p:notesMasterIdLst>
  <p:handoutMasterIdLst>
    <p:handoutMasterId r:id="rId42"/>
  </p:handoutMasterIdLst>
  <p:sldIdLst>
    <p:sldId id="283" r:id="rId6"/>
    <p:sldId id="275" r:id="rId7"/>
    <p:sldId id="303" r:id="rId8"/>
    <p:sldId id="309" r:id="rId9"/>
    <p:sldId id="261" r:id="rId10"/>
    <p:sldId id="304" r:id="rId11"/>
    <p:sldId id="263" r:id="rId12"/>
    <p:sldId id="265" r:id="rId13"/>
    <p:sldId id="305" r:id="rId14"/>
    <p:sldId id="311" r:id="rId15"/>
    <p:sldId id="257" r:id="rId16"/>
    <p:sldId id="259" r:id="rId17"/>
    <p:sldId id="258" r:id="rId18"/>
    <p:sldId id="267" r:id="rId19"/>
    <p:sldId id="273" r:id="rId20"/>
    <p:sldId id="307" r:id="rId21"/>
    <p:sldId id="269" r:id="rId22"/>
    <p:sldId id="276" r:id="rId23"/>
    <p:sldId id="268" r:id="rId24"/>
    <p:sldId id="314" r:id="rId25"/>
    <p:sldId id="298" r:id="rId26"/>
    <p:sldId id="280" r:id="rId27"/>
    <p:sldId id="294" r:id="rId28"/>
    <p:sldId id="312" r:id="rId29"/>
    <p:sldId id="316" r:id="rId30"/>
    <p:sldId id="317" r:id="rId31"/>
    <p:sldId id="318" r:id="rId32"/>
    <p:sldId id="315" r:id="rId33"/>
    <p:sldId id="319" r:id="rId34"/>
    <p:sldId id="320" r:id="rId35"/>
    <p:sldId id="290" r:id="rId36"/>
    <p:sldId id="308" r:id="rId37"/>
    <p:sldId id="321" r:id="rId38"/>
    <p:sldId id="277" r:id="rId39"/>
    <p:sldId id="299"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RDEVANT Debra" initials="SD" lastIdx="4" clrIdx="0">
    <p:extLst>
      <p:ext uri="{19B8F6BF-5375-455C-9EA6-DF929625EA0E}">
        <p15:presenceInfo xmlns:p15="http://schemas.microsoft.com/office/powerpoint/2012/main" userId="S-1-5-21-2124760015-1411717758-1302595720-1386" providerId="AD"/>
      </p:ext>
    </p:extLst>
  </p:cmAuthor>
  <p:cmAuthor id="2" name="MCCONAGHIE James" initials="MJ" lastIdx="9" clrIdx="1">
    <p:extLst>
      <p:ext uri="{19B8F6BF-5375-455C-9EA6-DF929625EA0E}">
        <p15:presenceInfo xmlns:p15="http://schemas.microsoft.com/office/powerpoint/2012/main" userId="S-1-5-21-2124760015-1411717758-1302595720-75464" providerId="AD"/>
      </p:ext>
    </p:extLst>
  </p:cmAuthor>
  <p:cmAuthor id="3" name="rnayar" initials="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82" autoAdjust="0"/>
  </p:normalViewPr>
  <p:slideViewPr>
    <p:cSldViewPr>
      <p:cViewPr varScale="1">
        <p:scale>
          <a:sx n="81" d="100"/>
          <a:sy n="81" d="100"/>
        </p:scale>
        <p:origin x="91"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55"/>
    </p:cViewPr>
  </p:sorterViewPr>
  <p:notesViewPr>
    <p:cSldViewPr>
      <p:cViewPr>
        <p:scale>
          <a:sx n="125" d="100"/>
          <a:sy n="125" d="100"/>
        </p:scale>
        <p:origin x="264" y="-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F79D18E-75BE-43F4-9F0C-87FBDDC78DCA}" type="datetimeFigureOut">
              <a:rPr lang="en-US" smtClean="0"/>
              <a:t>10/28/2016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84C7F6-212C-4DFB-A1C6-2366FB3841D4}" type="slidenum">
              <a:rPr lang="en-US" smtClean="0"/>
              <a:t>‹#›</a:t>
            </a:fld>
            <a:endParaRPr lang="en-US"/>
          </a:p>
        </p:txBody>
      </p:sp>
    </p:spTree>
    <p:extLst>
      <p:ext uri="{BB962C8B-B14F-4D97-AF65-F5344CB8AC3E}">
        <p14:creationId xmlns:p14="http://schemas.microsoft.com/office/powerpoint/2010/main" val="301328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2E2C38-F821-4349-B102-D1B274AE1324}" type="datetimeFigureOut">
              <a:rPr lang="en-US" smtClean="0"/>
              <a:pPr/>
              <a:t>10/28/2016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0E8849D-4155-4E02-9E2E-81903791ADF4}" type="slidenum">
              <a:rPr lang="en-US" smtClean="0"/>
              <a:pPr/>
              <a:t>‹#›</a:t>
            </a:fld>
            <a:endParaRPr lang="en-US"/>
          </a:p>
        </p:txBody>
      </p:sp>
    </p:spTree>
    <p:extLst>
      <p:ext uri="{BB962C8B-B14F-4D97-AF65-F5344CB8AC3E}">
        <p14:creationId xmlns:p14="http://schemas.microsoft.com/office/powerpoint/2010/main" val="15596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1</a:t>
            </a:fld>
            <a:endParaRPr lang="en-US"/>
          </a:p>
        </p:txBody>
      </p:sp>
    </p:spTree>
    <p:extLst>
      <p:ext uri="{BB962C8B-B14F-4D97-AF65-F5344CB8AC3E}">
        <p14:creationId xmlns:p14="http://schemas.microsoft.com/office/powerpoint/2010/main" val="29144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-Cu is one of the aquatic life toxic pollutants. OR has a total of 41 aquatic life pollutants. These criteria, including Cu,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For</a:t>
            </a:r>
            <a:r>
              <a:rPr lang="en-US" baseline="0" dirty="0" smtClean="0"/>
              <a:t> example</a:t>
            </a:r>
            <a:r>
              <a:rPr lang="en-US" dirty="0" smtClean="0"/>
              <a:t>, wastewater and industrial facilities which discharge wastes to rivers</a:t>
            </a:r>
            <a:r>
              <a:rPr lang="en-US" baseline="0" dirty="0" smtClean="0"/>
              <a:t> could also be affected by changes to WQS, including Cu.</a:t>
            </a: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394208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a:t>
            </a:r>
            <a:r>
              <a:rPr lang="en-US" dirty="0" err="1" smtClean="0"/>
              <a:t>Cl</a:t>
            </a:r>
            <a:r>
              <a:rPr lang="en-US" dirty="0" smtClean="0"/>
              <a:t>: These ions are important for the normal functioning of the cardiovascular and nervous systems. </a:t>
            </a:r>
          </a:p>
          <a:p>
            <a:endParaRPr lang="en-US" dirty="0" smtClean="0"/>
          </a:p>
          <a:p>
            <a:pPr defTabSz="931723">
              <a:defRPr/>
            </a:pPr>
            <a:r>
              <a:rPr lang="en-US" dirty="0" err="1" smtClean="0"/>
              <a:t>Oncorhynchus</a:t>
            </a:r>
            <a:r>
              <a:rPr lang="en-US" dirty="0" smtClean="0"/>
              <a:t>—Pacific salmon and trout</a:t>
            </a:r>
            <a:endParaRPr lang="en-US" i="0" dirty="0" smtClean="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12</a:t>
            </a:fld>
            <a:endParaRPr lang="en-US"/>
          </a:p>
        </p:txBody>
      </p:sp>
    </p:spTree>
    <p:extLst>
      <p:ext uri="{BB962C8B-B14F-4D97-AF65-F5344CB8AC3E}">
        <p14:creationId xmlns:p14="http://schemas.microsoft.com/office/powerpoint/2010/main" val="80732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13</a:t>
            </a:fld>
            <a:endParaRPr lang="en-US"/>
          </a:p>
        </p:txBody>
      </p:sp>
    </p:spTree>
    <p:extLst>
      <p:ext uri="{BB962C8B-B14F-4D97-AF65-F5344CB8AC3E}">
        <p14:creationId xmlns:p14="http://schemas.microsoft.com/office/powerpoint/2010/main" val="116963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sz="2400" dirty="0"/>
          </a:p>
          <a:p>
            <a:pPr marL="0" lvl="1" defTabSz="931774">
              <a:defRPr/>
            </a:pPr>
            <a:r>
              <a:rPr lang="en-US" sz="2400" dirty="0"/>
              <a:t>-Product of almost 15 yrs. of development incorporating decades of copper toxicity research</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14</a:t>
            </a:fld>
            <a:endParaRPr lang="en-US"/>
          </a:p>
        </p:txBody>
      </p:sp>
    </p:spTree>
    <p:extLst>
      <p:ext uri="{BB962C8B-B14F-4D97-AF65-F5344CB8AC3E}">
        <p14:creationId xmlns:p14="http://schemas.microsoft.com/office/powerpoint/2010/main" val="3382925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-provide</a:t>
            </a:r>
            <a:r>
              <a:rPr lang="en-US" baseline="0" dirty="0" smtClean="0"/>
              <a:t> an understanding of what the BLM criteria are to understand the next slide</a:t>
            </a:r>
          </a:p>
          <a:p>
            <a:endParaRPr lang="en-US" baseline="0" dirty="0" smtClean="0"/>
          </a:p>
          <a:p>
            <a:r>
              <a:rPr lang="en-US" baseline="0" dirty="0" smtClean="0"/>
              <a:t>- We’ll be talking more about a performance-based approach this afternoon</a:t>
            </a:r>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15</a:t>
            </a:fld>
            <a:endParaRPr lang="en-US"/>
          </a:p>
        </p:txBody>
      </p:sp>
    </p:spTree>
    <p:extLst>
      <p:ext uri="{BB962C8B-B14F-4D97-AF65-F5344CB8AC3E}">
        <p14:creationId xmlns:p14="http://schemas.microsoft.com/office/powerpoint/2010/main" val="80283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defRPr/>
            </a:pPr>
            <a:r>
              <a:rPr lang="en-US" sz="2400" dirty="0"/>
              <a:t>Why not set a conservative criterion and apply it everywhere – keep it simple?</a:t>
            </a:r>
          </a:p>
          <a:p>
            <a:pPr marL="0" lvl="1" defTabSz="931774">
              <a:defRPr/>
            </a:pPr>
            <a:endParaRPr lang="en-US" sz="2400" dirty="0"/>
          </a:p>
          <a:p>
            <a:pPr marL="0" lvl="1" defTabSz="931774">
              <a:defRPr/>
            </a:pPr>
            <a:r>
              <a:rPr lang="en-US" sz="2400" dirty="0"/>
              <a:t>-Product of almost 15 yrs. of development incorporating decades of copper toxicity research</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16</a:t>
            </a:fld>
            <a:endParaRPr lang="en-US"/>
          </a:p>
        </p:txBody>
      </p:sp>
    </p:spTree>
    <p:extLst>
      <p:ext uri="{BB962C8B-B14F-4D97-AF65-F5344CB8AC3E}">
        <p14:creationId xmlns:p14="http://schemas.microsoft.com/office/powerpoint/2010/main" val="325858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sz="3300" dirty="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17</a:t>
            </a:fld>
            <a:endParaRPr lang="en-US"/>
          </a:p>
        </p:txBody>
      </p:sp>
    </p:spTree>
    <p:extLst>
      <p:ext uri="{BB962C8B-B14F-4D97-AF65-F5344CB8AC3E}">
        <p14:creationId xmlns:p14="http://schemas.microsoft.com/office/powerpoint/2010/main" val="105633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if the biochemical receptor (where the mode of toxicity occurs) of an organism is not a gill the principles of the model should apply to any other site of toxic action. Therefore, any derived BLM criteria would generally be protective of aquatic species despite differences in the toxic site of action. </a:t>
            </a:r>
            <a:endParaRPr lang="en-US" dirty="0" smtClean="0"/>
          </a:p>
          <a:p>
            <a:endParaRPr lang="en-US" dirty="0"/>
          </a:p>
          <a:p>
            <a:r>
              <a:rPr lang="en-US" dirty="0" smtClean="0"/>
              <a:t>Concentration of free copper ion </a:t>
            </a:r>
          </a:p>
          <a:p>
            <a:r>
              <a:rPr lang="en-US" dirty="0" smtClean="0"/>
              <a:t>Complexation of Cu with DOC, anions</a:t>
            </a:r>
          </a:p>
          <a:p>
            <a:r>
              <a:rPr lang="en-US" dirty="0" smtClean="0"/>
              <a:t>Competition with cations for ligand binding site</a:t>
            </a:r>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18</a:t>
            </a:fld>
            <a:endParaRPr lang="en-US"/>
          </a:p>
        </p:txBody>
      </p:sp>
    </p:spTree>
    <p:extLst>
      <p:ext uri="{BB962C8B-B14F-4D97-AF65-F5344CB8AC3E}">
        <p14:creationId xmlns:p14="http://schemas.microsoft.com/office/powerpoint/2010/main" val="403873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Some of these routinely collected, such as pH and temperature</a:t>
            </a:r>
          </a:p>
          <a:p>
            <a:pPr>
              <a:spcBef>
                <a:spcPct val="0"/>
              </a:spcBef>
            </a:pPr>
            <a:r>
              <a:rPr lang="en-US" dirty="0" smtClean="0"/>
              <a:t>Others have not been routinely collected, such as dissolved organic carbon and some of the ions</a:t>
            </a:r>
          </a:p>
          <a:p>
            <a:pPr>
              <a:spcBef>
                <a:spcPct val="0"/>
              </a:spcBef>
            </a:pPr>
            <a:endParaRPr lang="en-US" dirty="0"/>
          </a:p>
          <a:p>
            <a:pPr>
              <a:spcBef>
                <a:spcPct val="0"/>
              </a:spcBef>
            </a:pPr>
            <a:endParaRPr lang="en-US" dirty="0" smtClean="0"/>
          </a:p>
          <a:p>
            <a:pPr>
              <a:spcBef>
                <a:spcPct val="0"/>
              </a:spcBef>
            </a:pPr>
            <a:r>
              <a:rPr lang="en-US" dirty="0" smtClean="0"/>
              <a:t>- DOC </a:t>
            </a:r>
            <a:r>
              <a:rPr lang="en-US" dirty="0"/>
              <a:t>commonly originates from decaying natural organic matter (NOM)</a:t>
            </a:r>
          </a:p>
          <a:p>
            <a:pPr>
              <a:spcBef>
                <a:spcPct val="0"/>
              </a:spcBef>
            </a:pPr>
            <a:endParaRPr lang="en-US" dirty="0"/>
          </a:p>
          <a:p>
            <a:pPr>
              <a:spcBef>
                <a:spcPct val="0"/>
              </a:spcBef>
            </a:pPr>
            <a:r>
              <a:rPr lang="en-US" dirty="0"/>
              <a:t>-Values for dissolved inorganic carbon (DIC) can be entered directly if known, or the model allows users to enter alkalinity as a replacement for DIC</a:t>
            </a:r>
          </a:p>
          <a:p>
            <a:pPr>
              <a:spcBef>
                <a:spcPct val="0"/>
              </a:spcBef>
            </a:pPr>
            <a:endParaRPr lang="en-US" dirty="0"/>
          </a:p>
          <a:p>
            <a:r>
              <a:rPr lang="en-US" dirty="0"/>
              <a:t>-Ten percent is the expected proportion of </a:t>
            </a:r>
            <a:r>
              <a:rPr lang="en-US" dirty="0" err="1"/>
              <a:t>humic</a:t>
            </a:r>
            <a:r>
              <a:rPr lang="en-US" dirty="0"/>
              <a:t> acid represented in DOC in many natural systems. The remaining DOC percentage is assumed to be </a:t>
            </a:r>
            <a:r>
              <a:rPr lang="en-US" dirty="0" err="1"/>
              <a:t>fulvic</a:t>
            </a:r>
            <a:r>
              <a:rPr lang="en-US" dirty="0"/>
              <a:t> acid. </a:t>
            </a:r>
          </a:p>
          <a:p>
            <a:endParaRPr lang="en-US" dirty="0"/>
          </a:p>
          <a:p>
            <a:r>
              <a:rPr lang="en-US" dirty="0"/>
              <a:t>-The sulfide module is not currently used in the calculation of IWQC’s for copper, so the model assigns a default value of 1x10</a:t>
            </a:r>
            <a:r>
              <a:rPr lang="en-US" baseline="30000" dirty="0"/>
              <a:t>-6 </a:t>
            </a:r>
            <a:r>
              <a:rPr lang="en-US" dirty="0"/>
              <a:t>mg/L.</a:t>
            </a:r>
          </a:p>
          <a:p>
            <a:pPr>
              <a:spcBef>
                <a:spcPct val="0"/>
              </a:spcBef>
            </a:pPr>
            <a:endParaRPr lang="en-US" dirty="0"/>
          </a:p>
          <a:p>
            <a:pPr>
              <a:spcBef>
                <a:spcPct val="0"/>
              </a:spcBef>
            </a:pPr>
            <a:r>
              <a:rPr lang="en-US" dirty="0"/>
              <a:t>-mention that James will talk more about what to do if some of this data is missing</a:t>
            </a: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val="44903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p:cNvPicPr>
            <a:picLocks noChangeAspect="1"/>
          </p:cNvPicPr>
          <p:nvPr/>
        </p:nvPicPr>
        <p:blipFill>
          <a:blip r:embed="rId3"/>
          <a:stretch>
            <a:fillRect/>
          </a:stretch>
        </p:blipFill>
        <p:spPr>
          <a:xfrm>
            <a:off x="1361390" y="4803141"/>
            <a:ext cx="4287621" cy="1183844"/>
          </a:xfrm>
          <a:prstGeom prst="rect">
            <a:avLst/>
          </a:prstGeom>
        </p:spPr>
      </p:pic>
      <p:pic>
        <p:nvPicPr>
          <p:cNvPr id="6" name="Picture 5"/>
          <p:cNvPicPr>
            <a:picLocks noChangeAspect="1"/>
          </p:cNvPicPr>
          <p:nvPr/>
        </p:nvPicPr>
        <p:blipFill>
          <a:blip r:embed="rId4"/>
          <a:stretch>
            <a:fillRect/>
          </a:stretch>
        </p:blipFill>
        <p:spPr>
          <a:xfrm>
            <a:off x="1066800" y="6934200"/>
            <a:ext cx="1976296" cy="1549207"/>
          </a:xfrm>
          <a:prstGeom prst="rect">
            <a:avLst/>
          </a:prstGeom>
        </p:spPr>
      </p:pic>
      <p:sp>
        <p:nvSpPr>
          <p:cNvPr id="3" name="Notes Placeholder 2"/>
          <p:cNvSpPr>
            <a:spLocks noGrp="1"/>
          </p:cNvSpPr>
          <p:nvPr>
            <p:ph type="body" idx="1"/>
          </p:nvPr>
        </p:nvSpPr>
        <p:spPr/>
        <p:txBody>
          <a:bodyPr>
            <a:normAutofit/>
          </a:bodyPr>
          <a:lstStyle/>
          <a:p>
            <a:pPr>
              <a:buClr>
                <a:srgbClr val="3F8D0B"/>
              </a:buClr>
            </a:pPr>
            <a:r>
              <a:rPr lang="en-US" sz="1100" dirty="0">
                <a:latin typeface="Arial" panose="020B0604020202020204" pitchFamily="34" charset="0"/>
                <a:cs typeface="Arial" panose="020B0604020202020204" pitchFamily="34" charset="0"/>
              </a:rPr>
              <a:t>Enter measured input parameter values and run the model to calculate acute and chronic </a:t>
            </a:r>
            <a:r>
              <a:rPr lang="en-US" sz="1100" dirty="0" smtClean="0">
                <a:latin typeface="Arial" panose="020B0604020202020204" pitchFamily="34" charset="0"/>
                <a:cs typeface="Arial" panose="020B0604020202020204" pitchFamily="34" charset="0"/>
              </a:rPr>
              <a:t>criteria</a:t>
            </a:r>
          </a:p>
          <a:p>
            <a:pPr>
              <a:buClr>
                <a:srgbClr val="3F8D0B"/>
              </a:buClr>
            </a:pPr>
            <a:endParaRPr lang="en-US" dirty="0">
              <a:latin typeface="Arial" panose="020B0604020202020204" pitchFamily="34" charset="0"/>
              <a:cs typeface="Arial" panose="020B0604020202020204" pitchFamily="34" charset="0"/>
            </a:endParaRPr>
          </a:p>
          <a:p>
            <a:pPr>
              <a:buClr>
                <a:srgbClr val="3F8D0B"/>
              </a:buClr>
            </a:pPr>
            <a:endParaRPr lang="en-US" dirty="0" smtClean="0">
              <a:latin typeface="Arial" panose="020B0604020202020204" pitchFamily="34" charset="0"/>
              <a:cs typeface="Arial" panose="020B0604020202020204" pitchFamily="34" charset="0"/>
            </a:endParaRPr>
          </a:p>
          <a:p>
            <a:pPr>
              <a:buClr>
                <a:srgbClr val="3F8D0B"/>
              </a:buClr>
            </a:pPr>
            <a:endParaRPr lang="en-US" dirty="0">
              <a:latin typeface="Arial" panose="020B0604020202020204" pitchFamily="34" charset="0"/>
              <a:cs typeface="Arial" panose="020B0604020202020204" pitchFamily="34" charset="0"/>
            </a:endParaRPr>
          </a:p>
          <a:p>
            <a:pPr>
              <a:buClr>
                <a:srgbClr val="3F8D0B"/>
              </a:buClr>
            </a:pPr>
            <a:endParaRPr lang="en-US" dirty="0" smtClean="0">
              <a:latin typeface="Arial" panose="020B0604020202020204" pitchFamily="34" charset="0"/>
              <a:cs typeface="Arial" panose="020B0604020202020204" pitchFamily="34" charset="0"/>
            </a:endParaRPr>
          </a:p>
          <a:p>
            <a:pPr>
              <a:buClr>
                <a:srgbClr val="3F8D0B"/>
              </a:buClr>
            </a:pPr>
            <a:endParaRPr lang="en-US" dirty="0" smtClean="0">
              <a:latin typeface="Arial" panose="020B0604020202020204" pitchFamily="34" charset="0"/>
              <a:cs typeface="Arial" panose="020B0604020202020204" pitchFamily="34" charset="0"/>
            </a:endParaRPr>
          </a:p>
          <a:p>
            <a:pPr>
              <a:buClr>
                <a:srgbClr val="3F8D0B"/>
              </a:buClr>
            </a:pPr>
            <a:endParaRPr lang="en-US" dirty="0">
              <a:latin typeface="Arial" panose="020B0604020202020204" pitchFamily="34" charset="0"/>
              <a:cs typeface="Arial" panose="020B0604020202020204" pitchFamily="34" charset="0"/>
            </a:endParaRPr>
          </a:p>
          <a:p>
            <a:pPr>
              <a:buClr>
                <a:srgbClr val="3F8D0B"/>
              </a:buClr>
            </a:pPr>
            <a:r>
              <a:rPr lang="en-US" dirty="0" smtClean="0">
                <a:latin typeface="Arial" panose="020B0604020202020204" pitchFamily="34" charset="0"/>
                <a:cs typeface="Arial" panose="020B0604020202020204" pitchFamily="34" charset="0"/>
              </a:rPr>
              <a:t>	total of 4600 sample sets</a:t>
            </a:r>
            <a:endParaRPr lang="en-US" dirty="0">
              <a:latin typeface="Arial" panose="020B0604020202020204" pitchFamily="34" charset="0"/>
              <a:cs typeface="Arial" panose="020B0604020202020204" pitchFamily="34" charset="0"/>
            </a:endParaRPr>
          </a:p>
          <a:p>
            <a:pPr>
              <a:buClr>
                <a:srgbClr val="3F8D0B"/>
              </a:buClr>
            </a:pPr>
            <a:r>
              <a:rPr lang="en-US" dirty="0" smtClean="0">
                <a:latin typeface="Arial" panose="020B0604020202020204" pitchFamily="34" charset="0"/>
                <a:cs typeface="Arial" panose="020B0604020202020204" pitchFamily="34" charset="0"/>
              </a:rPr>
              <a:t> </a:t>
            </a:r>
          </a:p>
          <a:p>
            <a:pPr>
              <a:buClr>
                <a:srgbClr val="3F8D0B"/>
              </a:buClr>
              <a:buFont typeface="Wingdings" pitchFamily="2" charset="2"/>
              <a:buChar char="§"/>
            </a:pPr>
            <a:endParaRPr lang="en-US"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dirty="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0E8849D-4155-4E02-9E2E-81903791ADF4}" type="slidenum">
              <a:rPr lang="en-US" smtClean="0"/>
              <a:pPr/>
              <a:t>20</a:t>
            </a:fld>
            <a:endParaRPr lang="en-US"/>
          </a:p>
        </p:txBody>
      </p:sp>
    </p:spTree>
    <p:extLst>
      <p:ext uri="{BB962C8B-B14F-4D97-AF65-F5344CB8AC3E}">
        <p14:creationId xmlns:p14="http://schemas.microsoft.com/office/powerpoint/2010/main" val="409760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history of copper standard, background on aquatic life criteria and copper</a:t>
            </a:r>
          </a:p>
          <a:p>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a:t>
            </a:fld>
            <a:endParaRPr lang="en-US"/>
          </a:p>
        </p:txBody>
      </p:sp>
    </p:spTree>
    <p:extLst>
      <p:ext uri="{BB962C8B-B14F-4D97-AF65-F5344CB8AC3E}">
        <p14:creationId xmlns:p14="http://schemas.microsoft.com/office/powerpoint/2010/main" val="191021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0E8849D-4155-4E02-9E2E-81903791ADF4}" type="slidenum">
              <a:rPr lang="en-US" smtClean="0"/>
              <a:pPr/>
              <a:t>21</a:t>
            </a:fld>
            <a:endParaRPr lang="en-US"/>
          </a:p>
        </p:txBody>
      </p:sp>
      <p:sp>
        <p:nvSpPr>
          <p:cNvPr id="5" name="Content Placeholder 1"/>
          <p:cNvSpPr>
            <a:spLocks noGrp="1"/>
          </p:cNvSpPr>
          <p:nvPr>
            <p:ph type="body" idx="1"/>
          </p:nvPr>
        </p:nvSpPr>
        <p:spPr>
          <a:xfrm>
            <a:off x="701675" y="4449763"/>
            <a:ext cx="5607050" cy="4183062"/>
          </a:xfrm>
          <a:noFill/>
        </p:spPr>
        <p:txBody>
          <a:bodyPr>
            <a:normAutofit/>
          </a:bodyPr>
          <a:lstStyle/>
          <a:p>
            <a:pPr marL="0" lvl="0" indent="0">
              <a:spcBef>
                <a:spcPts val="600"/>
              </a:spcBef>
              <a:spcAft>
                <a:spcPts val="600"/>
              </a:spcAft>
              <a:buClr>
                <a:srgbClr val="439713"/>
              </a:buClr>
            </a:pPr>
            <a:r>
              <a:rPr lang="en-US" dirty="0" smtClean="0"/>
              <a:t>How BLM criteria differ from hardness-based criteria</a:t>
            </a:r>
          </a:p>
          <a:p>
            <a:pPr marL="0" lvl="0" indent="0">
              <a:spcBef>
                <a:spcPts val="600"/>
              </a:spcBef>
              <a:spcAft>
                <a:spcPts val="600"/>
              </a:spcAft>
              <a:buClr>
                <a:srgbClr val="439713"/>
              </a:buClr>
            </a:pPr>
            <a:r>
              <a:rPr lang="en-US" dirty="0" smtClean="0"/>
              <a:t>   342 samples </a:t>
            </a:r>
          </a:p>
          <a:p>
            <a:pPr marL="0" lvl="0" indent="0">
              <a:spcBef>
                <a:spcPts val="600"/>
              </a:spcBef>
              <a:spcAft>
                <a:spcPts val="600"/>
              </a:spcAft>
              <a:buClr>
                <a:srgbClr val="439713"/>
              </a:buClr>
            </a:pPr>
            <a:r>
              <a:rPr lang="en-US" dirty="0"/>
              <a:t> </a:t>
            </a:r>
            <a:r>
              <a:rPr lang="en-US" dirty="0" smtClean="0"/>
              <a:t>  ALL parameters measured </a:t>
            </a:r>
          </a:p>
          <a:p>
            <a:pPr>
              <a:spcBef>
                <a:spcPts val="600"/>
              </a:spcBef>
              <a:spcAft>
                <a:spcPts val="600"/>
              </a:spcAft>
              <a:buClr>
                <a:srgbClr val="439713"/>
              </a:buClr>
              <a:buFont typeface="Wingdings" pitchFamily="2" charset="2"/>
              <a:buChar char="§"/>
            </a:pPr>
            <a:endParaRPr lang="en-US" sz="2800" dirty="0" smtClean="0">
              <a:solidFill>
                <a:srgbClr val="000000"/>
              </a:solidFill>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402990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49B560-8D85-4002-B4B8-99A88EEEC246}" type="slidenum">
              <a:rPr lang="en-US" smtClean="0"/>
              <a:pPr/>
              <a:t>22</a:t>
            </a:fld>
            <a:endParaRPr lang="en-US"/>
          </a:p>
        </p:txBody>
      </p:sp>
    </p:spTree>
    <p:extLst>
      <p:ext uri="{BB962C8B-B14F-4D97-AF65-F5344CB8AC3E}">
        <p14:creationId xmlns:p14="http://schemas.microsoft.com/office/powerpoint/2010/main" val="1568048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a copper sample needs to be evaluated or a discharge needs to be evaluated to determine whether it will meet the standard, DEQ must be able to produce criteria results with the BLM, even if all the model parameters were not measured at the same time.  </a:t>
            </a:r>
            <a:endParaRPr lang="en-US" dirty="0" smtClean="0"/>
          </a:p>
          <a:p>
            <a:r>
              <a:rPr lang="en-US" dirty="0">
                <a:latin typeface="Arial" panose="020B0604020202020204" pitchFamily="34" charset="0"/>
                <a:cs typeface="Arial" panose="020B0604020202020204" pitchFamily="34" charset="0"/>
              </a:rPr>
              <a:t>DEQ has collected a lot of data and will continue to collect BLM input parameter data with all copper samples</a:t>
            </a:r>
          </a:p>
          <a:p>
            <a:endParaRPr lang="en-US" dirty="0"/>
          </a:p>
          <a:p>
            <a:r>
              <a:rPr lang="en-US" dirty="0" smtClean="0"/>
              <a:t>Specific, detailed procedures in the rule for substituting estimates or conservative default values when measured input parameter data is not available.</a:t>
            </a:r>
          </a:p>
          <a:p>
            <a:endParaRPr lang="en-US" dirty="0"/>
          </a:p>
          <a:p>
            <a:r>
              <a:rPr lang="en-US" dirty="0" smtClean="0"/>
              <a:t>These clearly defined procedures help to ensure that the standard includes the elements needed to be a performance based standard: repeatable and replicable</a:t>
            </a:r>
          </a:p>
          <a:p>
            <a:r>
              <a:rPr lang="en-US" dirty="0" smtClean="0"/>
              <a:t>--------------------------</a:t>
            </a:r>
          </a:p>
          <a:p>
            <a:r>
              <a:rPr lang="en-US" dirty="0" smtClean="0"/>
              <a:t>Default values can be published for public information, likely only updated periodically (perhaps with each assessment cycle) based on additional data</a:t>
            </a:r>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23</a:t>
            </a:fld>
            <a:endParaRPr lang="en-US"/>
          </a:p>
        </p:txBody>
      </p:sp>
    </p:spTree>
    <p:extLst>
      <p:ext uri="{BB962C8B-B14F-4D97-AF65-F5344CB8AC3E}">
        <p14:creationId xmlns:p14="http://schemas.microsoft.com/office/powerpoint/2010/main" val="232974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24</a:t>
            </a:fld>
            <a:endParaRPr lang="en-US"/>
          </a:p>
        </p:txBody>
      </p:sp>
    </p:spTree>
    <p:extLst>
      <p:ext uri="{BB962C8B-B14F-4D97-AF65-F5344CB8AC3E}">
        <p14:creationId xmlns:p14="http://schemas.microsoft.com/office/powerpoint/2010/main" val="1148095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25</a:t>
            </a:fld>
            <a:endParaRPr lang="en-US"/>
          </a:p>
        </p:txBody>
      </p:sp>
    </p:spTree>
    <p:extLst>
      <p:ext uri="{BB962C8B-B14F-4D97-AF65-F5344CB8AC3E}">
        <p14:creationId xmlns:p14="http://schemas.microsoft.com/office/powerpoint/2010/main" val="1539727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High probability that default as stringent as the accurate criteria</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26</a:t>
            </a:fld>
            <a:endParaRPr lang="en-US"/>
          </a:p>
        </p:txBody>
      </p:sp>
    </p:spTree>
    <p:extLst>
      <p:ext uri="{BB962C8B-B14F-4D97-AF65-F5344CB8AC3E}">
        <p14:creationId xmlns:p14="http://schemas.microsoft.com/office/powerpoint/2010/main" val="688968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27</a:t>
            </a:fld>
            <a:endParaRPr lang="en-US"/>
          </a:p>
        </p:txBody>
      </p:sp>
    </p:spTree>
    <p:extLst>
      <p:ext uri="{BB962C8B-B14F-4D97-AF65-F5344CB8AC3E}">
        <p14:creationId xmlns:p14="http://schemas.microsoft.com/office/powerpoint/2010/main" val="2521677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28</a:t>
            </a:fld>
            <a:endParaRPr lang="en-US"/>
          </a:p>
        </p:txBody>
      </p:sp>
    </p:spTree>
    <p:extLst>
      <p:ext uri="{BB962C8B-B14F-4D97-AF65-F5344CB8AC3E}">
        <p14:creationId xmlns:p14="http://schemas.microsoft.com/office/powerpoint/2010/main" val="161148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29</a:t>
            </a:fld>
            <a:endParaRPr lang="en-US"/>
          </a:p>
        </p:txBody>
      </p:sp>
    </p:spTree>
    <p:extLst>
      <p:ext uri="{BB962C8B-B14F-4D97-AF65-F5344CB8AC3E}">
        <p14:creationId xmlns:p14="http://schemas.microsoft.com/office/powerpoint/2010/main" val="3083340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31</a:t>
            </a:fld>
            <a:endParaRPr lang="en-US"/>
          </a:p>
        </p:txBody>
      </p:sp>
    </p:spTree>
    <p:extLst>
      <p:ext uri="{BB962C8B-B14F-4D97-AF65-F5344CB8AC3E}">
        <p14:creationId xmlns:p14="http://schemas.microsoft.com/office/powerpoint/2010/main" val="32138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4</a:t>
            </a:fld>
            <a:endParaRPr lang="en-US"/>
          </a:p>
        </p:txBody>
      </p:sp>
    </p:spTree>
    <p:extLst>
      <p:ext uri="{BB962C8B-B14F-4D97-AF65-F5344CB8AC3E}">
        <p14:creationId xmlns:p14="http://schemas.microsoft.com/office/powerpoint/2010/main" val="1069341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32</a:t>
            </a:fld>
            <a:endParaRPr lang="en-US"/>
          </a:p>
        </p:txBody>
      </p:sp>
    </p:spTree>
    <p:extLst>
      <p:ext uri="{BB962C8B-B14F-4D97-AF65-F5344CB8AC3E}">
        <p14:creationId xmlns:p14="http://schemas.microsoft.com/office/powerpoint/2010/main" val="3745055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Re-map watersheds as </a:t>
            </a:r>
            <a:r>
              <a:rPr lang="en-US" dirty="0" err="1" smtClean="0"/>
              <a:t>OWRD</a:t>
            </a:r>
            <a:r>
              <a:rPr lang="en-US" dirty="0" smtClean="0"/>
              <a:t> administrative</a:t>
            </a:r>
            <a:r>
              <a:rPr lang="en-US" baseline="0" dirty="0" smtClean="0"/>
              <a:t> basins.</a:t>
            </a:r>
            <a:endParaRPr lang="en-US" dirty="0"/>
          </a:p>
        </p:txBody>
      </p:sp>
      <p:sp>
        <p:nvSpPr>
          <p:cNvPr id="4" name="Slide Number Placeholder 3"/>
          <p:cNvSpPr>
            <a:spLocks noGrp="1"/>
          </p:cNvSpPr>
          <p:nvPr>
            <p:ph type="sldNum" sz="quarter" idx="10"/>
          </p:nvPr>
        </p:nvSpPr>
        <p:spPr/>
        <p:txBody>
          <a:bodyPr/>
          <a:lstStyle/>
          <a:p>
            <a:fld id="{7AD76513-954A-4E6B-8FCD-297852ADA662}" type="slidenum">
              <a:rPr lang="en-US" smtClean="0"/>
              <a:pPr/>
              <a:t>34</a:t>
            </a:fld>
            <a:endParaRPr lang="en-US"/>
          </a:p>
        </p:txBody>
      </p:sp>
    </p:spTree>
    <p:extLst>
      <p:ext uri="{BB962C8B-B14F-4D97-AF65-F5344CB8AC3E}">
        <p14:creationId xmlns:p14="http://schemas.microsoft.com/office/powerpoint/2010/main" val="390212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a:p>
            <a:r>
              <a:rPr lang="en-US" dirty="0" smtClean="0"/>
              <a:t>-updated factors in the hardness equation </a:t>
            </a:r>
          </a:p>
          <a:p>
            <a:endParaRPr lang="en-US" dirty="0" smtClean="0"/>
          </a:p>
          <a:p>
            <a:r>
              <a:rPr lang="en-US" dirty="0" smtClean="0"/>
              <a:t>-at time of adoption, EPA’s 1995 criteria were based on the latest science </a:t>
            </a:r>
          </a:p>
        </p:txBody>
      </p:sp>
      <p:sp>
        <p:nvSpPr>
          <p:cNvPr id="4" name="Slide Number Placeholder 3"/>
          <p:cNvSpPr>
            <a:spLocks noGrp="1"/>
          </p:cNvSpPr>
          <p:nvPr>
            <p:ph type="sldNum" sz="quarter" idx="10"/>
          </p:nvPr>
        </p:nvSpPr>
        <p:spPr/>
        <p:txBody>
          <a:bodyPr/>
          <a:lstStyle/>
          <a:p>
            <a:fld id="{8A0B42E8-346B-4B0F-B6CA-91D4896ABB11}" type="slidenum">
              <a:rPr lang="en-US" smtClean="0"/>
              <a:pPr/>
              <a:t>5</a:t>
            </a:fld>
            <a:endParaRPr lang="en-US"/>
          </a:p>
        </p:txBody>
      </p:sp>
    </p:spTree>
    <p:extLst>
      <p:ext uri="{BB962C8B-B14F-4D97-AF65-F5344CB8AC3E}">
        <p14:creationId xmlns:p14="http://schemas.microsoft.com/office/powerpoint/2010/main" val="222690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a:p>
            <a:r>
              <a:rPr lang="en-US" dirty="0" smtClean="0"/>
              <a:t>-updated factors in the hardness equation </a:t>
            </a:r>
          </a:p>
          <a:p>
            <a:endParaRPr lang="en-US" dirty="0" smtClean="0"/>
          </a:p>
          <a:p>
            <a:r>
              <a:rPr lang="en-US" dirty="0" smtClean="0"/>
              <a:t>-at time of adoption, EPA’s 1995 criteria were based on the latest science </a:t>
            </a:r>
          </a:p>
        </p:txBody>
      </p:sp>
      <p:sp>
        <p:nvSpPr>
          <p:cNvPr id="4" name="Slide Number Placeholder 3"/>
          <p:cNvSpPr>
            <a:spLocks noGrp="1"/>
          </p:cNvSpPr>
          <p:nvPr>
            <p:ph type="sldNum" sz="quarter" idx="10"/>
          </p:nvPr>
        </p:nvSpPr>
        <p:spPr/>
        <p:txBody>
          <a:bodyPr/>
          <a:lstStyle/>
          <a:p>
            <a:fld id="{8A0B42E8-346B-4B0F-B6CA-91D4896ABB11}" type="slidenum">
              <a:rPr lang="en-US" smtClean="0"/>
              <a:pPr/>
              <a:t>6</a:t>
            </a:fld>
            <a:endParaRPr lang="en-US"/>
          </a:p>
        </p:txBody>
      </p:sp>
    </p:spTree>
    <p:extLst>
      <p:ext uri="{BB962C8B-B14F-4D97-AF65-F5344CB8AC3E}">
        <p14:creationId xmlns:p14="http://schemas.microsoft.com/office/powerpoint/2010/main" val="279596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consistently protective to ensure the protectiveness of aquatic life</a:t>
            </a:r>
          </a:p>
          <a:p>
            <a:endParaRPr lang="en-US" dirty="0" smtClean="0"/>
          </a:p>
          <a:p>
            <a:r>
              <a:rPr lang="en-US" dirty="0" smtClean="0"/>
              <a:t>--Cu criteria</a:t>
            </a:r>
            <a:r>
              <a:rPr lang="en-US" baseline="0" dirty="0" smtClean="0"/>
              <a:t> currently in effect (1985?)</a:t>
            </a:r>
            <a:endParaRPr lang="en-US" dirty="0" smtClean="0"/>
          </a:p>
          <a:p>
            <a:endParaRPr lang="en-US" dirty="0" smtClean="0"/>
          </a:p>
          <a:p>
            <a:r>
              <a:rPr lang="en-US" dirty="0" smtClean="0"/>
              <a:t>-Also disapproved:</a:t>
            </a:r>
          </a:p>
          <a:p>
            <a:endParaRPr lang="en-US" dirty="0" smtClean="0"/>
          </a:p>
          <a:p>
            <a:pPr>
              <a:buClr>
                <a:srgbClr val="3F8D6F"/>
              </a:buClr>
              <a:buFont typeface="Wingdings" pitchFamily="2" charset="2"/>
              <a:buChar char="§"/>
            </a:pPr>
            <a:r>
              <a:rPr lang="en-US" dirty="0" smtClean="0"/>
              <a:t>-11 pesticides, selenium</a:t>
            </a:r>
          </a:p>
          <a:p>
            <a:pPr>
              <a:buClr>
                <a:srgbClr val="3F8D6F"/>
              </a:buClr>
              <a:buFont typeface="Wingdings" pitchFamily="2" charset="2"/>
              <a:buChar char="§"/>
            </a:pPr>
            <a:r>
              <a:rPr lang="en-US" dirty="0" smtClean="0"/>
              <a:t>copper</a:t>
            </a:r>
          </a:p>
          <a:p>
            <a:pPr>
              <a:buClr>
                <a:srgbClr val="3F8D6F"/>
              </a:buClr>
              <a:buFont typeface="Wingdings" pitchFamily="2" charset="2"/>
              <a:buChar char="§"/>
            </a:pPr>
            <a:r>
              <a:rPr lang="en-US" dirty="0" smtClean="0"/>
              <a:t>cadmium (acute)</a:t>
            </a:r>
          </a:p>
          <a:p>
            <a:pPr>
              <a:buClr>
                <a:srgbClr val="3F8D6F"/>
              </a:buClr>
              <a:buFont typeface="Wingdings" pitchFamily="2" charset="2"/>
              <a:buChar char="§"/>
            </a:pPr>
            <a:r>
              <a:rPr lang="en-US" dirty="0" smtClean="0"/>
              <a:t>aluminum</a:t>
            </a:r>
          </a:p>
          <a:p>
            <a:pPr>
              <a:buClr>
                <a:srgbClr val="3F8D6F"/>
              </a:buClr>
              <a:buFont typeface="Wingdings" pitchFamily="2" charset="2"/>
              <a:buChar char="§"/>
            </a:pPr>
            <a:r>
              <a:rPr lang="en-US" dirty="0" smtClean="0"/>
              <a:t>ammonia</a:t>
            </a:r>
          </a:p>
          <a:p>
            <a:pPr marL="0" lvl="1" defTabSz="931723">
              <a:defRPr/>
            </a:pPr>
            <a:endParaRPr lang="en-US" sz="3300" dirty="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7</a:t>
            </a:fld>
            <a:endParaRPr lang="en-US"/>
          </a:p>
        </p:txBody>
      </p:sp>
    </p:spTree>
    <p:extLst>
      <p:ext uri="{BB962C8B-B14F-4D97-AF65-F5344CB8AC3E}">
        <p14:creationId xmlns:p14="http://schemas.microsoft.com/office/powerpoint/2010/main" val="346599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8</a:t>
            </a:fld>
            <a:endParaRPr lang="en-US"/>
          </a:p>
        </p:txBody>
      </p:sp>
    </p:spTree>
    <p:extLst>
      <p:ext uri="{BB962C8B-B14F-4D97-AF65-F5344CB8AC3E}">
        <p14:creationId xmlns:p14="http://schemas.microsoft.com/office/powerpoint/2010/main" val="423818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3F8D0B"/>
              </a:buClr>
            </a:pPr>
            <a:r>
              <a:rPr lang="en-US" dirty="0">
                <a:cs typeface="Arial" panose="020B0604020202020204" pitchFamily="34" charset="0"/>
              </a:rPr>
              <a:t>Generally Oregon prefers to adopt its own water quality </a:t>
            </a:r>
            <a:r>
              <a:rPr lang="en-US" dirty="0" smtClean="0">
                <a:cs typeface="Arial" panose="020B0604020202020204" pitchFamily="34" charset="0"/>
              </a:rPr>
              <a:t>standards </a:t>
            </a:r>
          </a:p>
          <a:p>
            <a:pPr>
              <a:buClr>
                <a:srgbClr val="3F8D0B"/>
              </a:buClr>
            </a:pPr>
            <a:r>
              <a:rPr lang="en-US" dirty="0" smtClean="0">
                <a:cs typeface="Arial" panose="020B0604020202020204" pitchFamily="34" charset="0"/>
              </a:rPr>
              <a:t>Standards </a:t>
            </a:r>
            <a:r>
              <a:rPr lang="en-US" dirty="0">
                <a:cs typeface="Arial" panose="020B0604020202020204" pitchFamily="34" charset="0"/>
              </a:rPr>
              <a:t>are applied and implemented by the </a:t>
            </a:r>
            <a:r>
              <a:rPr lang="en-US" dirty="0" smtClean="0">
                <a:cs typeface="Arial" panose="020B0604020202020204" pitchFamily="34" charset="0"/>
              </a:rPr>
              <a:t>state </a:t>
            </a:r>
          </a:p>
          <a:p>
            <a:pPr>
              <a:buClr>
                <a:srgbClr val="3F8D0B"/>
              </a:buClr>
            </a:pPr>
            <a:r>
              <a:rPr lang="en-US" dirty="0" smtClean="0">
                <a:cs typeface="Arial" panose="020B0604020202020204" pitchFamily="34" charset="0"/>
              </a:rPr>
              <a:t>Significant </a:t>
            </a:r>
            <a:r>
              <a:rPr lang="en-US" dirty="0">
                <a:cs typeface="Arial" panose="020B0604020202020204" pitchFamily="34" charset="0"/>
              </a:rPr>
              <a:t>differences between federal and state proposed </a:t>
            </a:r>
            <a:r>
              <a:rPr lang="en-US" dirty="0" smtClean="0">
                <a:cs typeface="Arial" panose="020B0604020202020204" pitchFamily="34" charset="0"/>
              </a:rPr>
              <a:t>rules</a:t>
            </a:r>
          </a:p>
          <a:p>
            <a:pPr>
              <a:buClr>
                <a:srgbClr val="3F8D0B"/>
              </a:buClr>
            </a:pPr>
            <a:endParaRPr lang="en-US" dirty="0">
              <a:cs typeface="Arial" panose="020B0604020202020204" pitchFamily="34" charset="0"/>
            </a:endParaRPr>
          </a:p>
          <a:p>
            <a:pPr>
              <a:buClr>
                <a:srgbClr val="3F8D0B"/>
              </a:buClr>
            </a:pPr>
            <a:r>
              <a:rPr lang="en-US" dirty="0" smtClean="0">
                <a:cs typeface="Arial" panose="020B0604020202020204" pitchFamily="34" charset="0"/>
              </a:rPr>
              <a:t>by </a:t>
            </a:r>
            <a:r>
              <a:rPr lang="en-US" dirty="0">
                <a:cs typeface="Arial" panose="020B0604020202020204" pitchFamily="34" charset="0"/>
              </a:rPr>
              <a:t>November </a:t>
            </a:r>
            <a:r>
              <a:rPr lang="en-US" dirty="0" smtClean="0">
                <a:cs typeface="Arial" panose="020B0604020202020204" pitchFamily="34" charset="0"/>
              </a:rPr>
              <a:t>16</a:t>
            </a:r>
          </a:p>
          <a:p>
            <a:pPr>
              <a:buClr>
                <a:srgbClr val="3F8D0B"/>
              </a:buClr>
            </a:pPr>
            <a:endParaRPr lang="en-US" dirty="0">
              <a:cs typeface="Arial" panose="020B0604020202020204" pitchFamily="34" charset="0"/>
            </a:endParaRPr>
          </a:p>
          <a:p>
            <a:pPr>
              <a:buClr>
                <a:srgbClr val="3F8D0B"/>
              </a:buClr>
            </a:pPr>
            <a:endParaRPr lang="en-US" dirty="0" smtClean="0">
              <a:cs typeface="Arial" panose="020B0604020202020204" pitchFamily="34" charset="0"/>
            </a:endParaRPr>
          </a:p>
          <a:p>
            <a:pPr>
              <a:buClr>
                <a:srgbClr val="3F8D0B"/>
              </a:buClr>
            </a:pPr>
            <a:endParaRPr lang="en-US" dirty="0">
              <a:cs typeface="Arial" panose="020B0604020202020204" pitchFamily="34" charset="0"/>
            </a:endParaRPr>
          </a:p>
          <a:p>
            <a:r>
              <a:rPr lang="en-US" dirty="0"/>
              <a:t>Cadmium – acute only disapproved, still hardness based equation, dissolved like other metals, just some updates to the equation values based on new data</a:t>
            </a:r>
          </a:p>
          <a:p>
            <a:endParaRPr lang="en-US" dirty="0"/>
          </a:p>
          <a:p>
            <a:r>
              <a:rPr lang="en-US" dirty="0"/>
              <a:t>Also, weren’t sure EPA and NMFS agreed on value</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9</a:t>
            </a:fld>
            <a:endParaRPr lang="en-US"/>
          </a:p>
        </p:txBody>
      </p:sp>
    </p:spTree>
    <p:extLst>
      <p:ext uri="{BB962C8B-B14F-4D97-AF65-F5344CB8AC3E}">
        <p14:creationId xmlns:p14="http://schemas.microsoft.com/office/powerpoint/2010/main" val="231061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how variable are conditions and resultant criteria</a:t>
            </a:r>
          </a:p>
          <a:p>
            <a:r>
              <a:rPr lang="en-US" dirty="0" smtClean="0"/>
              <a:t>How much data is needed</a:t>
            </a:r>
          </a:p>
          <a:p>
            <a:r>
              <a:rPr lang="en-US" dirty="0" smtClean="0"/>
              <a:t>Which input data is most important – model most sensitive to it</a:t>
            </a:r>
          </a:p>
          <a:p>
            <a:r>
              <a:rPr lang="en-US" dirty="0" smtClean="0"/>
              <a:t>What to do when input data is missing</a:t>
            </a:r>
          </a:p>
          <a:p>
            <a:r>
              <a:rPr lang="en-US" dirty="0" smtClean="0"/>
              <a:t>Can we estimate the ions and alkalinity using specific conductance</a:t>
            </a:r>
          </a:p>
          <a:p>
            <a:r>
              <a:rPr lang="en-US" dirty="0" smtClean="0"/>
              <a:t>Is there a way to estimate DOC</a:t>
            </a:r>
          </a:p>
          <a:p>
            <a:r>
              <a:rPr lang="en-US" dirty="0" smtClean="0"/>
              <a:t>How should default values be derived, how conservative should they be, how should they be used</a:t>
            </a:r>
          </a:p>
          <a:p>
            <a:endParaRPr lang="en-US" dirty="0" smtClean="0"/>
          </a:p>
          <a:p>
            <a:r>
              <a:rPr lang="en-US" dirty="0" smtClean="0"/>
              <a:t>Stakeholder committee</a:t>
            </a:r>
          </a:p>
          <a:p>
            <a:r>
              <a:rPr lang="en-US" dirty="0" smtClean="0"/>
              <a:t>Options for: </a:t>
            </a:r>
          </a:p>
          <a:p>
            <a:pPr marL="171450" indent="-171450">
              <a:buFontTx/>
              <a:buChar char="-"/>
            </a:pPr>
            <a:r>
              <a:rPr lang="en-US" dirty="0" smtClean="0"/>
              <a:t>How to handle missing data</a:t>
            </a:r>
          </a:p>
          <a:p>
            <a:pPr marL="171450" indent="-171450">
              <a:buFontTx/>
              <a:buChar char="-"/>
            </a:pPr>
            <a:r>
              <a:rPr lang="en-US" dirty="0" smtClean="0"/>
              <a:t>Whether to adopt conservative default numeric copper criteria, or adopt conservative default input parameter values and how to use those</a:t>
            </a:r>
          </a:p>
          <a:p>
            <a:endParaRPr lang="en-US" dirty="0"/>
          </a:p>
          <a:p>
            <a:r>
              <a:rPr lang="en-US" dirty="0" smtClean="0"/>
              <a:t>Justification for DEQ’s rule, why we believe EPA’s rule is not necessary</a:t>
            </a:r>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10</a:t>
            </a:fld>
            <a:endParaRPr lang="en-US"/>
          </a:p>
        </p:txBody>
      </p:sp>
    </p:spTree>
    <p:extLst>
      <p:ext uri="{BB962C8B-B14F-4D97-AF65-F5344CB8AC3E}">
        <p14:creationId xmlns:p14="http://schemas.microsoft.com/office/powerpoint/2010/main" val="359562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342C114-5C6E-4B65-921D-FEABE0E232FD}"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9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11605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277016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00790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fld id="{D8E88651-A473-49B4-87F5-AD06C5B1B4F1}" type="slidenum">
              <a:rPr lang="en-US" smtClean="0"/>
              <a:pPr/>
              <a:t>‹#›</a:t>
            </a:fld>
            <a:endParaRPr lang="en-US"/>
          </a:p>
        </p:txBody>
      </p:sp>
    </p:spTree>
    <p:extLst>
      <p:ext uri="{BB962C8B-B14F-4D97-AF65-F5344CB8AC3E}">
        <p14:creationId xmlns:p14="http://schemas.microsoft.com/office/powerpoint/2010/main" val="31671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0" y="219456"/>
            <a:ext cx="8691563" cy="838200"/>
          </a:xfrm>
          <a:prstGeom prst="rect">
            <a:avLst/>
          </a:prstGeom>
          <a:solidFill>
            <a:srgbClr val="439777"/>
          </a:solidFill>
        </p:spPr>
        <p:txBody>
          <a:bodyPr anchor="ctr">
            <a:normAutofit/>
          </a:bodyPr>
          <a:lstStyle/>
          <a:p>
            <a:pPr algn="ctr" fontAlgn="auto">
              <a:spcAft>
                <a:spcPts val="0"/>
              </a:spcAft>
              <a:defRPr/>
            </a:pPr>
            <a:endParaRPr lang="en-US" sz="4000" dirty="0">
              <a:solidFill>
                <a:schemeClr val="bg1"/>
              </a:solidFill>
              <a:latin typeface="Calibri" panose="020F0502020204030204"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hasCustomPrompt="1"/>
          </p:nvPr>
        </p:nvSpPr>
        <p:spPr/>
        <p:txBody>
          <a:bodyPr>
            <a:normAutofit/>
          </a:bodyPr>
          <a:lstStyle>
            <a:lvl1pPr>
              <a:buFontTx/>
              <a:buNone/>
              <a:defRPr/>
            </a:lvl1pPr>
            <a:lvl2pPr marL="491490" indent="-285750">
              <a:buClrTx/>
              <a:buFont typeface="Wingdings" panose="05000000000000000000" pitchFamily="2" charset="2"/>
              <a:buChar char="q"/>
              <a:defRPr sz="3600" b="0" cap="none" spc="0">
                <a:ln w="0"/>
                <a:solidFill>
                  <a:schemeClr val="tx1"/>
                </a:solidFill>
                <a:effectLst/>
                <a:latin typeface="Calibri" panose="020F0502020204030204" pitchFamily="34" charset="0"/>
              </a:defRPr>
            </a:lvl2pPr>
            <a:lvl3pPr marL="548640" indent="-137160">
              <a:buFont typeface="Wingdings" panose="05000000000000000000" pitchFamily="2" charset="2"/>
              <a:buChar char="§"/>
              <a:defRPr/>
            </a:lvl3pPr>
            <a:lvl4pPr marL="754380" indent="-137160">
              <a:buFont typeface="Wingdings" panose="05000000000000000000" pitchFamily="2" charset="2"/>
              <a:buChar char="§"/>
              <a:defRPr baseline="0"/>
            </a:lvl4pPr>
            <a:lvl5pPr marL="920120" indent="-137160">
              <a:buFont typeface="Wingdings" panose="05000000000000000000" pitchFamily="2" charset="2"/>
              <a:buChar char="§"/>
              <a:defRPr baseline="0"/>
            </a:lvl5pPr>
          </a:lstStyle>
          <a:p>
            <a:pPr lvl="1"/>
            <a:r>
              <a:rPr lang="en-US" sz="3600" dirty="0" smtClean="0"/>
              <a:t> First level</a:t>
            </a:r>
          </a:p>
          <a:p>
            <a:pPr lvl="2"/>
            <a:r>
              <a:rPr lang="en-US" dirty="0" smtClean="0"/>
              <a:t>  Second level</a:t>
            </a:r>
          </a:p>
          <a:p>
            <a:pPr lvl="3"/>
            <a:r>
              <a:rPr lang="en-US" dirty="0" smtClean="0"/>
              <a:t> Third level</a:t>
            </a:r>
          </a:p>
          <a:p>
            <a:pPr lvl="4"/>
            <a:r>
              <a:rPr lang="en-US" dirty="0" smtClean="0"/>
              <a:t> Fourth level</a:t>
            </a:r>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extLst>
      <p:ext uri="{BB962C8B-B14F-4D97-AF65-F5344CB8AC3E}">
        <p14:creationId xmlns:p14="http://schemas.microsoft.com/office/powerpoint/2010/main" val="34938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fld id="{D8E88651-A473-49B4-87F5-AD06C5B1B4F1}" type="slidenum">
              <a:rPr lang="en-US" smtClean="0"/>
              <a:pPr/>
              <a:t>‹#›</a:t>
            </a:fld>
            <a:endParaRPr lang="en-US"/>
          </a:p>
        </p:txBody>
      </p:sp>
    </p:spTree>
    <p:extLst>
      <p:ext uri="{BB962C8B-B14F-4D97-AF65-F5344CB8AC3E}">
        <p14:creationId xmlns:p14="http://schemas.microsoft.com/office/powerpoint/2010/main" val="275864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347153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13842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082034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88664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3529701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395799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10610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323526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86672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174249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94710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415497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11528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0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06431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58306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173944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298991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395910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55448"/>
            <a:ext cx="8778240" cy="64922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a:solidFill>
            <a:schemeClr val="accent1"/>
          </a:solidFill>
        </p:spPr>
        <p:txBody>
          <a:bodyPr vert="horz" lIns="91440" tIns="45720" rIns="91440" bIns="45720" rtlCol="0">
            <a:normAutofit/>
          </a:bodyPr>
          <a:lstStyle/>
          <a:p>
            <a:pPr lvl="0"/>
            <a:r>
              <a:rPr lang="en-US" dirty="0" smtClean="0"/>
              <a:t>Click to edit Master text styles</a:t>
            </a:r>
          </a:p>
          <a:p>
            <a:pPr lvl="2"/>
            <a:r>
              <a:rPr lang="en-US" dirty="0" smtClean="0"/>
              <a:t> Second level</a:t>
            </a:r>
          </a:p>
          <a:p>
            <a:pPr lvl="3"/>
            <a:r>
              <a:rPr lang="en-US" dirty="0" smtClean="0"/>
              <a:t> Third level</a:t>
            </a:r>
          </a:p>
          <a:p>
            <a:pPr lvl="4"/>
            <a:r>
              <a:rPr lang="en-US" dirty="0" smtClean="0"/>
              <a:t> Fourth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342C114-5C6E-4B65-921D-FEABE0E232FD}" type="slidenum">
              <a:rPr lang="en-US" smtClean="0"/>
              <a:pPr/>
              <a:t>‹#›</a:t>
            </a:fld>
            <a:endParaRPr lang="en-US"/>
          </a:p>
        </p:txBody>
      </p:sp>
    </p:spTree>
    <p:extLst>
      <p:ext uri="{BB962C8B-B14F-4D97-AF65-F5344CB8AC3E}">
        <p14:creationId xmlns:p14="http://schemas.microsoft.com/office/powerpoint/2010/main" val="3079897283"/>
      </p:ext>
    </p:extLst>
  </p:cSld>
  <p:clrMap bg1="lt1" tx1="dk1" bg2="lt2" tx2="dk2" accent1="accent1" accent2="accent2" accent3="accent3" accent4="accent4" accent5="accent5" accent6="accent6" hlink="hlink" folHlink="folHlink"/>
  <p:sldLayoutIdLst>
    <p:sldLayoutId id="2147483691" r:id="rId1"/>
    <p:sldLayoutId id="2147483706"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5" r:id="rId15"/>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77190" indent="-342900" algn="l" defTabSz="685800" rtl="0" eaLnBrk="1" latinLnBrk="0" hangingPunct="1">
        <a:lnSpc>
          <a:spcPct val="90000"/>
        </a:lnSpc>
        <a:spcBef>
          <a:spcPts val="1000"/>
        </a:spcBef>
        <a:buClrTx/>
        <a:buSzPct val="80000"/>
        <a:buFont typeface="Wingdings" panose="05000000000000000000" pitchFamily="2" charset="2"/>
        <a:buChar char="q"/>
        <a:defRPr sz="36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32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28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2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BDD0F-CEAF-4432-9367-8FBD7B176552}" type="slidenum">
              <a:rPr lang="en-US" smtClean="0"/>
              <a:t>‹#›</a:t>
            </a:fld>
            <a:endParaRPr lang="en-US"/>
          </a:p>
        </p:txBody>
      </p:sp>
    </p:spTree>
    <p:extLst>
      <p:ext uri="{BB962C8B-B14F-4D97-AF65-F5344CB8AC3E}">
        <p14:creationId xmlns:p14="http://schemas.microsoft.com/office/powerpoint/2010/main" val="20451633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838199"/>
          </a:xfrm>
          <a:solidFill>
            <a:srgbClr val="439777"/>
          </a:solidFill>
        </p:spPr>
        <p:txBody>
          <a:bodyPr>
            <a:normAutofit/>
          </a:bodyPr>
          <a:lstStyle/>
          <a:p>
            <a:pPr algn="l"/>
            <a:r>
              <a:rPr lang="en-US" sz="2000" b="0" dirty="0" smtClean="0">
                <a:solidFill>
                  <a:schemeClr val="bg1"/>
                </a:solidFill>
                <a:latin typeface="Arial" panose="020B0604020202020204" pitchFamily="34" charset="0"/>
                <a:cs typeface="Arial" panose="020B0604020202020204" pitchFamily="34" charset="0"/>
              </a:rPr>
              <a:t>Environmental Solutions: Water Quality Standards</a:t>
            </a:r>
            <a:endParaRPr lang="en-US" sz="2000" b="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6725" y="1600200"/>
            <a:ext cx="7707549" cy="4114800"/>
          </a:xfrm>
          <a:solidFill>
            <a:schemeClr val="tx2">
              <a:lumMod val="20000"/>
              <a:lumOff val="80000"/>
            </a:schemeClr>
          </a:solidFill>
        </p:spPr>
        <p:txBody>
          <a:bodyPr>
            <a:normAutofit/>
          </a:bodyPr>
          <a:lstStyle/>
          <a:p>
            <a:pPr algn="l">
              <a:lnSpc>
                <a:spcPct val="100000"/>
              </a:lnSpc>
            </a:pPr>
            <a:r>
              <a:rPr lang="en-US" sz="3600" dirty="0" smtClean="0">
                <a:solidFill>
                  <a:schemeClr val="tx1"/>
                </a:solidFill>
                <a:latin typeface="Arial" panose="020B0604020202020204" pitchFamily="34" charset="0"/>
                <a:cs typeface="Arial" panose="020B0604020202020204" pitchFamily="34" charset="0"/>
              </a:rPr>
              <a:t>EQC Action Item:</a:t>
            </a:r>
            <a:r>
              <a:rPr lang="en-US" sz="3600" dirty="0">
                <a:solidFill>
                  <a:schemeClr val="tx1"/>
                </a:solidFill>
                <a:latin typeface="Arial" panose="020B0604020202020204" pitchFamily="34" charset="0"/>
                <a:cs typeface="Arial" panose="020B0604020202020204" pitchFamily="34" charset="0"/>
              </a:rPr>
              <a:t> </a:t>
            </a:r>
            <a:endParaRPr lang="en-US" sz="3600" dirty="0" smtClean="0">
              <a:solidFill>
                <a:schemeClr val="tx1"/>
              </a:solidFill>
              <a:latin typeface="Arial" panose="020B0604020202020204" pitchFamily="34" charset="0"/>
              <a:cs typeface="Arial" panose="020B0604020202020204" pitchFamily="34" charset="0"/>
            </a:endParaRPr>
          </a:p>
          <a:p>
            <a:pPr algn="l">
              <a:lnSpc>
                <a:spcPct val="100000"/>
              </a:lnSpc>
            </a:pPr>
            <a:r>
              <a:rPr lang="en-US" sz="3600" dirty="0" smtClean="0">
                <a:solidFill>
                  <a:schemeClr val="tx1"/>
                </a:solidFill>
                <a:latin typeface="Arial" panose="020B0604020202020204" pitchFamily="34" charset="0"/>
                <a:cs typeface="Arial" panose="020B0604020202020204" pitchFamily="34" charset="0"/>
              </a:rPr>
              <a:t>Water Quality Standards </a:t>
            </a:r>
          </a:p>
          <a:p>
            <a:pPr algn="l">
              <a:lnSpc>
                <a:spcPct val="100000"/>
              </a:lnSpc>
            </a:pPr>
            <a:r>
              <a:rPr lang="en-US" sz="3600" dirty="0" smtClean="0">
                <a:solidFill>
                  <a:schemeClr val="tx1"/>
                </a:solidFill>
                <a:latin typeface="Arial" panose="020B0604020202020204" pitchFamily="34" charset="0"/>
                <a:cs typeface="Arial" panose="020B0604020202020204" pitchFamily="34" charset="0"/>
              </a:rPr>
              <a:t>for </a:t>
            </a:r>
            <a:r>
              <a:rPr lang="en-US" sz="3600" dirty="0">
                <a:solidFill>
                  <a:schemeClr val="tx1"/>
                </a:solidFill>
                <a:latin typeface="Arial" panose="020B0604020202020204" pitchFamily="34" charset="0"/>
                <a:cs typeface="Arial" panose="020B0604020202020204" pitchFamily="34" charset="0"/>
              </a:rPr>
              <a:t>Copper</a:t>
            </a:r>
            <a:endParaRPr lang="en-US" sz="3600" dirty="0" smtClean="0">
              <a:solidFill>
                <a:schemeClr val="tx1"/>
              </a:solidFill>
              <a:latin typeface="Arial" panose="020B0604020202020204" pitchFamily="34" charset="0"/>
              <a:cs typeface="Arial" panose="020B0604020202020204" pitchFamily="34" charset="0"/>
            </a:endParaRPr>
          </a:p>
          <a:p>
            <a:pPr algn="l"/>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4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November 2, 2016</a:t>
            </a:r>
            <a:endParaRPr lang="en-US" sz="2000" dirty="0">
              <a:solidFill>
                <a:schemeClr val="tx1"/>
              </a:solidFill>
              <a:latin typeface="Arial" panose="020B0604020202020204" pitchFamily="34" charset="0"/>
              <a:cs typeface="Arial" panose="020B0604020202020204" pitchFamily="34" charset="0"/>
            </a:endParaRPr>
          </a:p>
          <a:p>
            <a:pPr algn="r">
              <a:lnSpc>
                <a:spcPct val="110000"/>
              </a:lnSpc>
              <a:spcBef>
                <a:spcPts val="0"/>
              </a:spcBef>
            </a:pPr>
            <a:r>
              <a:rPr lang="en-US" sz="2000" dirty="0" smtClean="0">
                <a:solidFill>
                  <a:schemeClr val="tx1"/>
                </a:solidFill>
                <a:latin typeface="Arial" pitchFamily="34" charset="0"/>
                <a:cs typeface="Arial" pitchFamily="34" charset="0"/>
              </a:rPr>
              <a:t>			Ashland, Oregon</a:t>
            </a:r>
          </a:p>
          <a:p>
            <a:pPr algn="l">
              <a:lnSpc>
                <a:spcPct val="110000"/>
              </a:lnSpc>
              <a:spcBef>
                <a:spcPts val="0"/>
              </a:spcBef>
            </a:pPr>
            <a:endParaRPr lang="en-US" sz="2400" dirty="0" smtClean="0">
              <a:solidFill>
                <a:schemeClr val="tx1"/>
              </a:solidFill>
              <a:latin typeface="Arial" pitchFamily="34" charset="0"/>
              <a:cs typeface="Arial" pitchFamily="34" charset="0"/>
            </a:endParaRPr>
          </a:p>
        </p:txBody>
      </p:sp>
      <p:sp>
        <p:nvSpPr>
          <p:cNvPr id="4" name="Rectangle 3"/>
          <p:cNvSpPr/>
          <p:nvPr/>
        </p:nvSpPr>
        <p:spPr>
          <a:xfrm>
            <a:off x="11349" y="6019800"/>
            <a:ext cx="7989651"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Arial" pitchFamily="34" charset="0"/>
                <a:cs typeface="Arial" pitchFamily="34" charset="0"/>
              </a:rPr>
              <a:t>    Presenter: Debra Sturdevant   |  Oregon Department of Environmental Quality</a:t>
            </a:r>
            <a:endParaRPr lang="en-US" sz="14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400198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7652304" cy="5105400"/>
          </a:xfrm>
          <a:solidFill>
            <a:schemeClr val="tx2">
              <a:lumMod val="20000"/>
              <a:lumOff val="80000"/>
            </a:schemeClr>
          </a:solidFill>
        </p:spPr>
        <p:txBody>
          <a:bodyPr>
            <a:normAutofit/>
          </a:bodyPr>
          <a:lstStyle/>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Data collection and analysis, run model</a:t>
            </a:r>
          </a:p>
          <a:p>
            <a:pPr lvl="3">
              <a:lnSpc>
                <a:spcPct val="100000"/>
              </a:lnSpc>
              <a:buClr>
                <a:srgbClr val="3F8D0B"/>
              </a:buClr>
            </a:pPr>
            <a:r>
              <a:rPr lang="en-US" sz="2000" dirty="0" smtClean="0">
                <a:latin typeface="Arial" panose="020B0604020202020204" pitchFamily="34" charset="0"/>
                <a:cs typeface="Arial" panose="020B0604020202020204" pitchFamily="34" charset="0"/>
              </a:rPr>
              <a:t>to answer a variety of technical questions </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Technical Review Panel</a:t>
            </a:r>
            <a:endParaRPr lang="en-US" sz="2800" dirty="0">
              <a:latin typeface="Arial" panose="020B0604020202020204" pitchFamily="34" charset="0"/>
              <a:cs typeface="Arial" panose="020B0604020202020204" pitchFamily="34" charset="0"/>
            </a:endParaRPr>
          </a:p>
          <a:p>
            <a:pPr lvl="3">
              <a:lnSpc>
                <a:spcPct val="100000"/>
              </a:lnSpc>
              <a:buClr>
                <a:srgbClr val="3F8D0B"/>
              </a:buClr>
            </a:pPr>
            <a:r>
              <a:rPr lang="en-US" sz="2000" dirty="0" smtClean="0">
                <a:latin typeface="Arial" panose="020B0604020202020204" pitchFamily="34" charset="0"/>
                <a:cs typeface="Arial" panose="020B0604020202020204" pitchFamily="34" charset="0"/>
              </a:rPr>
              <a:t>national experts</a:t>
            </a:r>
          </a:p>
          <a:p>
            <a:pPr lvl="3">
              <a:lnSpc>
                <a:spcPct val="100000"/>
              </a:lnSpc>
              <a:buClr>
                <a:srgbClr val="3F8D0B"/>
              </a:buClr>
            </a:pPr>
            <a:r>
              <a:rPr lang="en-US" sz="2000" dirty="0" smtClean="0">
                <a:latin typeface="Arial" panose="020B0604020202020204" pitchFamily="34" charset="0"/>
                <a:cs typeface="Arial" panose="020B0604020202020204" pitchFamily="34" charset="0"/>
              </a:rPr>
              <a:t>review analyses and findings</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Stakeholder Advisory Committee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provide input on options</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Public comment on proposed rule</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Submit copper standard to EPA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by Nov. 16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approval </a:t>
            </a:r>
            <a:r>
              <a:rPr lang="en-US" sz="2000" dirty="0" smtClean="0">
                <a:latin typeface="Arial" panose="020B0604020202020204" pitchFamily="34" charset="0"/>
                <a:cs typeface="Arial" panose="020B0604020202020204" pitchFamily="34" charset="0"/>
              </a:rPr>
              <a:t>before their January deadline</a:t>
            </a:r>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DEQ’s Process</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10</a:t>
            </a:fld>
            <a:endParaRPr lang="en-US"/>
          </a:p>
        </p:txBody>
      </p:sp>
    </p:spTree>
    <p:extLst>
      <p:ext uri="{BB962C8B-B14F-4D97-AF65-F5344CB8AC3E}">
        <p14:creationId xmlns:p14="http://schemas.microsoft.com/office/powerpoint/2010/main" val="204439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5261687" cy="4038600"/>
          </a:xfrm>
          <a:solidFill>
            <a:schemeClr val="tx2">
              <a:lumMod val="20000"/>
              <a:lumOff val="80000"/>
            </a:schemeClr>
          </a:solidFill>
        </p:spPr>
        <p:txBody>
          <a:bodyPr rtlCol="0">
            <a:normAutofit/>
          </a:bodyPr>
          <a:lstStyle/>
          <a:p>
            <a:pPr fontAlgn="auto">
              <a:lnSpc>
                <a:spcPct val="100000"/>
              </a:lnSpc>
              <a:spcAft>
                <a:spcPts val="0"/>
              </a:spcAft>
              <a:buClr>
                <a:srgbClr val="008272"/>
              </a:buClr>
              <a:buFont typeface="Wingdings" pitchFamily="2" charset="2"/>
              <a:buChar char="§"/>
              <a:defRPr/>
            </a:pPr>
            <a:r>
              <a:rPr lang="en-US" sz="2800" dirty="0" smtClean="0">
                <a:latin typeface="Arial" panose="020B0604020202020204" pitchFamily="34" charset="0"/>
                <a:cs typeface="Arial" panose="020B0604020202020204" pitchFamily="34" charset="0"/>
              </a:rPr>
              <a:t>Maximum pollutant concentrations that protect aquatic life</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Acute and chronic durations</a:t>
            </a:r>
          </a:p>
          <a:p>
            <a:pPr marL="411480" lvl="2" indent="0">
              <a:lnSpc>
                <a:spcPct val="100000"/>
              </a:lnSpc>
              <a:spcAft>
                <a:spcPts val="0"/>
              </a:spcAft>
              <a:buClr>
                <a:srgbClr val="008272"/>
              </a:buClr>
              <a:buNone/>
              <a:defRPr/>
            </a:pPr>
            <a:endParaRPr lang="en-US" sz="800" dirty="0" smtClean="0">
              <a:latin typeface="Arial" panose="020B0604020202020204" pitchFamily="34" charset="0"/>
              <a:cs typeface="Arial" panose="020B0604020202020204" pitchFamily="34" charset="0"/>
            </a:endParaRPr>
          </a:p>
          <a:p>
            <a:pPr fontAlgn="auto">
              <a:lnSpc>
                <a:spcPct val="100000"/>
              </a:lnSpc>
              <a:spcAft>
                <a:spcPts val="0"/>
              </a:spcAft>
              <a:buClr>
                <a:srgbClr val="008272"/>
              </a:buClr>
              <a:buFont typeface="Wingdings" pitchFamily="2" charset="2"/>
              <a:buChar char="§"/>
              <a:defRPr/>
            </a:pPr>
            <a:r>
              <a:rPr lang="en-US" sz="2800" dirty="0" smtClean="0">
                <a:latin typeface="Arial" panose="020B0604020202020204" pitchFamily="34" charset="0"/>
                <a:cs typeface="Arial" panose="020B0604020202020204" pitchFamily="34" charset="0"/>
              </a:rPr>
              <a:t>Used for Clean Water Act programs, including:</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wastewater discharge permits, </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water quality assessments (303d list)</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TMDLs</a:t>
            </a:r>
            <a:endParaRPr lang="en-US" u="sng"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6642468" y="234127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096000" y="1501227"/>
            <a:ext cx="2590800" cy="707886"/>
          </a:xfrm>
          <a:prstGeom prst="rect">
            <a:avLst/>
          </a:prstGeom>
          <a:noFill/>
          <a:ln w="9525">
            <a:noFill/>
            <a:miter lim="800000"/>
            <a:headEnd/>
            <a:tailEnd/>
          </a:ln>
        </p:spPr>
        <p:txBody>
          <a:bodyPr>
            <a:spAutoFit/>
          </a:bodyPr>
          <a:lstStyle/>
          <a:p>
            <a:r>
              <a:rPr lang="en-US" sz="2000" dirty="0"/>
              <a:t>Beneficial </a:t>
            </a:r>
            <a:r>
              <a:rPr lang="en-US" sz="2000" dirty="0" smtClean="0"/>
              <a:t>use: </a:t>
            </a:r>
          </a:p>
          <a:p>
            <a:r>
              <a:rPr lang="en-US" sz="2000" b="1" dirty="0" smtClean="0">
                <a:solidFill>
                  <a:srgbClr val="0070C0"/>
                </a:solidFill>
              </a:rPr>
              <a:t>Fish </a:t>
            </a:r>
            <a:r>
              <a:rPr lang="en-US" sz="2000" b="1" dirty="0">
                <a:solidFill>
                  <a:srgbClr val="0070C0"/>
                </a:solidFill>
              </a:rPr>
              <a:t>and aquatic life</a:t>
            </a:r>
          </a:p>
        </p:txBody>
      </p:sp>
      <p:pic>
        <p:nvPicPr>
          <p:cNvPr id="7" name="Picture 6" descr="stonefly.jpg"/>
          <p:cNvPicPr>
            <a:picLocks noChangeAspect="1"/>
          </p:cNvPicPr>
          <p:nvPr/>
        </p:nvPicPr>
        <p:blipFill>
          <a:blip r:embed="rId4" cstate="print"/>
          <a:stretch>
            <a:fillRect/>
          </a:stretch>
        </p:blipFill>
        <p:spPr>
          <a:xfrm>
            <a:off x="5975491" y="3962400"/>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457200" y="381000"/>
            <a:ext cx="8077200" cy="1015663"/>
          </a:xfrm>
          <a:prstGeom prst="rect">
            <a:avLst/>
          </a:prstGeom>
          <a:noFill/>
          <a:ln w="9525">
            <a:noFill/>
            <a:miter lim="800000"/>
            <a:headEnd/>
            <a:tailEnd/>
          </a:ln>
        </p:spPr>
        <p:txBody>
          <a:bodyPr wrap="square">
            <a:spAutoFit/>
          </a:bodyPr>
          <a:lstStyle/>
          <a:p>
            <a:r>
              <a:rPr lang="en-US" sz="3200" dirty="0">
                <a:solidFill>
                  <a:schemeClr val="bg1"/>
                </a:solidFill>
              </a:rPr>
              <a:t>What </a:t>
            </a:r>
            <a:r>
              <a:rPr lang="en-US" sz="3200" dirty="0" smtClean="0">
                <a:solidFill>
                  <a:schemeClr val="bg1"/>
                </a:solidFill>
              </a:rPr>
              <a:t>are Aquatic Life Criteria</a:t>
            </a:r>
            <a:r>
              <a:rPr lang="en-US" sz="3200" dirty="0">
                <a:solidFill>
                  <a:schemeClr val="bg1"/>
                </a:solidFill>
              </a:rPr>
              <a:t>?</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7728504" cy="4419600"/>
          </a:xfrm>
          <a:solidFill>
            <a:schemeClr val="tx2">
              <a:lumMod val="20000"/>
              <a:lumOff val="80000"/>
            </a:schemeClr>
          </a:solidFill>
        </p:spPr>
        <p:txBody>
          <a:bodyPr>
            <a:normAutofit fontScale="92500" lnSpcReduction="10000"/>
          </a:bodyPr>
          <a:lstStyle/>
          <a:p>
            <a:pPr marL="457200" indent="-457200">
              <a:buClr>
                <a:srgbClr val="3F8D0B"/>
              </a:buClr>
              <a:buFont typeface="Wingdings" panose="05000000000000000000" pitchFamily="2" charset="2"/>
              <a:buChar char="§"/>
            </a:pPr>
            <a:r>
              <a:rPr lang="en-US" dirty="0" smtClean="0"/>
              <a:t>Essential element, but toxic at certain levels</a:t>
            </a:r>
          </a:p>
          <a:p>
            <a:pPr marL="457200" indent="-457200">
              <a:buClr>
                <a:srgbClr val="3F8D0B"/>
              </a:buClr>
              <a:buFont typeface="Wingdings" panose="05000000000000000000" pitchFamily="2" charset="2"/>
              <a:buChar char="§"/>
            </a:pPr>
            <a:r>
              <a:rPr lang="en-US" dirty="0" smtClean="0"/>
              <a:t>Fish gills lose ability to regulate ions, such as sodium and chloride, in the bloodstream</a:t>
            </a:r>
          </a:p>
          <a:p>
            <a:pPr marL="457200" indent="-457200">
              <a:buClr>
                <a:srgbClr val="3F8D0B"/>
              </a:buClr>
              <a:buFont typeface="Wingdings" panose="05000000000000000000" pitchFamily="2" charset="2"/>
              <a:buChar char="§"/>
            </a:pPr>
            <a:r>
              <a:rPr lang="en-US" dirty="0" smtClean="0"/>
              <a:t>Reduction in growth, survival rates and reproduction</a:t>
            </a:r>
          </a:p>
          <a:p>
            <a:pPr marL="457200" indent="-457200">
              <a:buClr>
                <a:srgbClr val="3F8D0B"/>
              </a:buClr>
              <a:buFont typeface="Wingdings" panose="05000000000000000000" pitchFamily="2" charset="2"/>
              <a:buChar char="§"/>
            </a:pPr>
            <a:r>
              <a:rPr lang="en-US" dirty="0" smtClean="0"/>
              <a:t>Inhibits sense of smell in Pacific salmon, which can affect migration</a:t>
            </a:r>
            <a:endParaRPr lang="en-US" dirty="0"/>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rPr>
              <a:t>Aquatic Life Effects of Copper</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333893"/>
            <a:ext cx="5943600" cy="4876800"/>
          </a:xfrm>
          <a:solidFill>
            <a:schemeClr val="tx2">
              <a:lumMod val="20000"/>
              <a:lumOff val="80000"/>
            </a:schemeClr>
          </a:solidFill>
        </p:spPr>
        <p:txBody>
          <a:bodyPr>
            <a:noAutofit/>
          </a:bodyPr>
          <a:lstStyle/>
          <a:p>
            <a:pPr marL="49149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Municipal w</a:t>
            </a:r>
            <a:r>
              <a:rPr lang="en-US" sz="3200" dirty="0" smtClean="0">
                <a:solidFill>
                  <a:schemeClr val="tx1"/>
                </a:solidFill>
                <a:latin typeface="Arial" panose="020B0604020202020204" pitchFamily="34" charset="0"/>
                <a:cs typeface="Arial" panose="020B0604020202020204" pitchFamily="34" charset="0"/>
              </a:rPr>
              <a:t>astewater</a:t>
            </a:r>
          </a:p>
          <a:p>
            <a:pPr lvl="3"/>
            <a:r>
              <a:rPr lang="en-US" sz="2000" dirty="0" smtClean="0">
                <a:latin typeface="Arial" panose="020B0604020202020204" pitchFamily="34" charset="0"/>
                <a:cs typeface="Arial" panose="020B0604020202020204" pitchFamily="34" charset="0"/>
              </a:rPr>
              <a:t>Water distribution system pipes</a:t>
            </a:r>
          </a:p>
          <a:p>
            <a:pPr lvl="3"/>
            <a:r>
              <a:rPr lang="en-US" sz="2000" dirty="0" smtClean="0">
                <a:latin typeface="Arial" panose="020B0604020202020204" pitchFamily="34" charset="0"/>
                <a:cs typeface="Arial" panose="020B0604020202020204" pitchFamily="34" charset="0"/>
              </a:rPr>
              <a:t>Commercial / industrial inputs</a:t>
            </a:r>
          </a:p>
          <a:p>
            <a:pPr marL="605790" indent="-5715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Manufacturing wastewater</a:t>
            </a:r>
          </a:p>
          <a:p>
            <a:pPr lvl="3"/>
            <a:r>
              <a:rPr lang="en-US" sz="2000" dirty="0" smtClean="0">
                <a:latin typeface="Arial" panose="020B0604020202020204" pitchFamily="34" charset="0"/>
                <a:cs typeface="Arial" panose="020B0604020202020204" pitchFamily="34" charset="0"/>
              </a:rPr>
              <a:t>Metal / electrical</a:t>
            </a:r>
          </a:p>
          <a:p>
            <a:pPr marL="49149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Stormwater runoff</a:t>
            </a:r>
          </a:p>
          <a:p>
            <a:pPr marL="800100" lvl="2"/>
            <a:r>
              <a:rPr lang="en-US" sz="2000" dirty="0" smtClean="0">
                <a:latin typeface="Arial" panose="020B0604020202020204" pitchFamily="34" charset="0"/>
                <a:cs typeface="Arial" panose="020B0604020202020204" pitchFamily="34" charset="0"/>
              </a:rPr>
              <a:t>Asphalt </a:t>
            </a:r>
            <a:r>
              <a:rPr lang="en-US" sz="2000" dirty="0">
                <a:latin typeface="Arial" panose="020B0604020202020204" pitchFamily="34" charset="0"/>
                <a:cs typeface="Arial" panose="020B0604020202020204" pitchFamily="34" charset="0"/>
              </a:rPr>
              <a:t>/ Roofing materials</a:t>
            </a:r>
          </a:p>
          <a:p>
            <a:pPr marL="800100" lvl="2"/>
            <a:r>
              <a:rPr lang="en-US" sz="2000" dirty="0">
                <a:latin typeface="Arial" panose="020B0604020202020204" pitchFamily="34" charset="0"/>
                <a:cs typeface="Arial" panose="020B0604020202020204" pitchFamily="34" charset="0"/>
              </a:rPr>
              <a:t>Roads (brake pads)</a:t>
            </a:r>
          </a:p>
          <a:p>
            <a:pPr marL="800100" lvl="2"/>
            <a:r>
              <a:rPr lang="en-US" sz="2000" dirty="0">
                <a:latin typeface="Arial" panose="020B0604020202020204" pitchFamily="34" charset="0"/>
                <a:cs typeface="Arial" panose="020B0604020202020204" pitchFamily="34" charset="0"/>
              </a:rPr>
              <a:t>Agricultural / residential pesticides</a:t>
            </a:r>
          </a:p>
          <a:p>
            <a:pPr marL="800100" lvl="2"/>
            <a:r>
              <a:rPr lang="en-US" sz="2000" dirty="0">
                <a:latin typeface="Arial" panose="020B0604020202020204" pitchFamily="34" charset="0"/>
                <a:cs typeface="Arial" panose="020B0604020202020204" pitchFamily="34" charset="0"/>
              </a:rPr>
              <a:t>Marine anti-fouling paint</a:t>
            </a:r>
          </a:p>
          <a:p>
            <a:pPr marL="800100" lvl="2"/>
            <a:r>
              <a:rPr lang="en-US" sz="2000" dirty="0">
                <a:latin typeface="Arial" panose="020B0604020202020204" pitchFamily="34" charset="0"/>
                <a:cs typeface="Arial" panose="020B0604020202020204" pitchFamily="34" charset="0"/>
              </a:rPr>
              <a:t>Wood preservatives</a:t>
            </a:r>
          </a:p>
          <a:p>
            <a:pPr marL="605790" indent="-5715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Mining / erosion</a:t>
            </a:r>
            <a:endParaRPr lang="en-US" sz="3200" dirty="0">
              <a:latin typeface="Arial" panose="020B0604020202020204" pitchFamily="34" charset="0"/>
              <a:cs typeface="Arial" panose="020B0604020202020204" pitchFamily="34" charset="0"/>
            </a:endParaRPr>
          </a:p>
          <a:p>
            <a:pPr lvl="3"/>
            <a:r>
              <a:rPr lang="en-US" sz="2000" dirty="0" smtClean="0">
                <a:latin typeface="Arial" panose="020B0604020202020204" pitchFamily="34" charset="0"/>
                <a:cs typeface="Arial" panose="020B0604020202020204" pitchFamily="34" charset="0"/>
              </a:rPr>
              <a:t>Naturally occurring earth metal</a:t>
            </a:r>
            <a:endParaRPr lang="en-US" sz="2000"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rPr>
              <a:t>Sources of Copper</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07" y="1981200"/>
            <a:ext cx="4343400" cy="4572000"/>
          </a:xfrm>
          <a:solidFill>
            <a:schemeClr val="tx2">
              <a:lumMod val="20000"/>
              <a:lumOff val="80000"/>
            </a:schemeClr>
          </a:solidFill>
        </p:spPr>
        <p:txBody>
          <a:bodyPr>
            <a:normAutofit/>
          </a:bodyPr>
          <a:lstStyle/>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Reflects current science about copper toxicity</a:t>
            </a:r>
            <a:endParaRPr lang="en-US" sz="3200" dirty="0">
              <a:latin typeface="Arial" panose="020B0604020202020204" pitchFamily="34" charset="0"/>
              <a:cs typeface="Arial" panose="020B0604020202020204" pitchFamily="34" charset="0"/>
            </a:endParaRPr>
          </a:p>
          <a:p>
            <a:pPr>
              <a:lnSpc>
                <a:spcPct val="90000"/>
              </a:lnSpc>
              <a:buClr>
                <a:srgbClr val="3F8D6F"/>
              </a:buClr>
              <a:buFont typeface="Wingdings" pitchFamily="2" charset="2"/>
              <a:buChar char="§"/>
            </a:pPr>
            <a:endParaRPr lang="en-US" sz="2000" dirty="0" smtClean="0">
              <a:latin typeface="Arial" panose="020B0604020202020204" pitchFamily="34" charset="0"/>
              <a:cs typeface="Arial" panose="020B0604020202020204" pitchFamily="34" charset="0"/>
            </a:endParaRPr>
          </a:p>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Accounts for the effects of water chemistry on copper bioavailability</a:t>
            </a:r>
            <a:endParaRPr lang="en-US" sz="3200" dirty="0">
              <a:latin typeface="Arial" panose="020B0604020202020204" pitchFamily="34" charset="0"/>
              <a:cs typeface="Arial" panose="020B0604020202020204" pitchFamily="34" charset="0"/>
            </a:endParaRPr>
          </a:p>
          <a:p>
            <a:pPr>
              <a:buClr>
                <a:srgbClr val="3F8D6F"/>
              </a:buClr>
              <a:buFont typeface="Wingdings" pitchFamily="2" charset="2"/>
              <a:buChar char="§"/>
            </a:pPr>
            <a:endParaRPr lang="en-US" dirty="0" smtClean="0"/>
          </a:p>
        </p:txBody>
      </p:sp>
      <p:sp>
        <p:nvSpPr>
          <p:cNvPr id="3" name="Rectangle 2"/>
          <p:cNvSpPr>
            <a:spLocks noChangeArrowheads="1"/>
          </p:cNvSpPr>
          <p:nvPr/>
        </p:nvSpPr>
        <p:spPr bwMode="auto">
          <a:xfrm>
            <a:off x="381000" y="381000"/>
            <a:ext cx="8524875" cy="646331"/>
          </a:xfrm>
          <a:prstGeom prst="rect">
            <a:avLst/>
          </a:prstGeom>
          <a:noFill/>
          <a:ln w="9525">
            <a:noFill/>
            <a:miter lim="800000"/>
            <a:headEnd/>
            <a:tailEnd/>
          </a:ln>
        </p:spPr>
        <p:txBody>
          <a:bodyPr>
            <a:spAutoFit/>
          </a:bodyPr>
          <a:lstStyle/>
          <a:p>
            <a:r>
              <a:rPr lang="en-US" sz="3600" dirty="0" smtClean="0">
                <a:solidFill>
                  <a:schemeClr val="bg1"/>
                </a:solidFill>
              </a:rPr>
              <a:t>Why Use the Biotic Ligand Model?</a:t>
            </a:r>
            <a:endParaRPr lang="en-US" sz="3600" dirty="0">
              <a:solidFill>
                <a:schemeClr val="bg1"/>
              </a:solidFill>
            </a:endParaRPr>
          </a:p>
        </p:txBody>
      </p:sp>
      <p:sp>
        <p:nvSpPr>
          <p:cNvPr id="5" name="Right Brace 4"/>
          <p:cNvSpPr/>
          <p:nvPr/>
        </p:nvSpPr>
        <p:spPr>
          <a:xfrm>
            <a:off x="3619500" y="1676400"/>
            <a:ext cx="1905000" cy="4572000"/>
          </a:xfrm>
          <a:prstGeom prst="rightBrace">
            <a:avLst>
              <a:gd name="adj1" fmla="val 8333"/>
              <a:gd name="adj2" fmla="val 50559"/>
            </a:avLst>
          </a:prstGeom>
          <a:ln w="63500">
            <a:solidFill>
              <a:srgbClr val="3F8D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524500" y="2743200"/>
            <a:ext cx="2857090" cy="2308324"/>
          </a:xfrm>
          <a:prstGeom prst="rect">
            <a:avLst/>
          </a:prstGeom>
          <a:noFill/>
        </p:spPr>
        <p:txBody>
          <a:bodyPr wrap="square" rtlCol="0">
            <a:spAutoFit/>
          </a:bodyPr>
          <a:lstStyle/>
          <a:p>
            <a:pPr algn="ctr"/>
            <a:r>
              <a:rPr lang="en-US" sz="3600" b="1" dirty="0" smtClean="0">
                <a:solidFill>
                  <a:srgbClr val="3F8D0B"/>
                </a:solidFill>
                <a:latin typeface="Arial" panose="020B0604020202020204" pitchFamily="34" charset="0"/>
                <a:cs typeface="Arial" panose="020B0604020202020204" pitchFamily="34" charset="0"/>
              </a:rPr>
              <a:t>Accurate criteria that protect aquatic life</a:t>
            </a:r>
            <a:endParaRPr lang="en-US" sz="3600" b="1" dirty="0">
              <a:solidFill>
                <a:srgbClr val="3F8D0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52400" y="304800"/>
            <a:ext cx="8763000" cy="1200329"/>
          </a:xfrm>
          <a:prstGeom prst="rect">
            <a:avLst/>
          </a:prstGeom>
          <a:noFill/>
          <a:ln w="9525">
            <a:noFill/>
            <a:miter lim="800000"/>
            <a:headEnd/>
            <a:tailEnd/>
          </a:ln>
        </p:spPr>
        <p:txBody>
          <a:bodyPr wrap="square">
            <a:spAutoFit/>
          </a:bodyPr>
          <a:lstStyle/>
          <a:p>
            <a:r>
              <a:rPr lang="en-US" sz="3600" dirty="0" smtClean="0">
                <a:solidFill>
                  <a:schemeClr val="bg1"/>
                </a:solidFill>
              </a:rPr>
              <a:t>Performance-based criterion</a:t>
            </a:r>
          </a:p>
          <a:p>
            <a:endParaRPr lang="en-US" sz="3600" b="1" dirty="0">
              <a:solidFill>
                <a:schemeClr val="bg1"/>
              </a:solidFill>
            </a:endParaRPr>
          </a:p>
        </p:txBody>
      </p:sp>
      <p:sp>
        <p:nvSpPr>
          <p:cNvPr id="4" name="TextBox 3"/>
          <p:cNvSpPr txBox="1"/>
          <p:nvPr/>
        </p:nvSpPr>
        <p:spPr>
          <a:xfrm>
            <a:off x="838200" y="1558530"/>
            <a:ext cx="7240588" cy="4370427"/>
          </a:xfrm>
          <a:prstGeom prst="rect">
            <a:avLst/>
          </a:prstGeom>
          <a:noFill/>
        </p:spPr>
        <p:txBody>
          <a:bodyPr wrap="square" rtlCol="0">
            <a:spAutoFit/>
          </a:bodyPr>
          <a:lstStyle/>
          <a:p>
            <a:pPr indent="-457200">
              <a:buClr>
                <a:srgbClr val="008272"/>
              </a:buClr>
              <a:buFont typeface="Wingdings" pitchFamily="2" charset="2"/>
              <a:buChar char="§"/>
            </a:pPr>
            <a:r>
              <a:rPr lang="en-US" sz="3200" dirty="0" smtClean="0"/>
              <a:t> </a:t>
            </a:r>
            <a:r>
              <a:rPr lang="en-US" sz="2800" dirty="0" smtClean="0">
                <a:latin typeface="Arial" panose="020B0604020202020204" pitchFamily="34" charset="0"/>
                <a:cs typeface="Arial" panose="020B0604020202020204" pitchFamily="34" charset="0"/>
              </a:rPr>
              <a:t>DEQ proposes to use the BLM </a:t>
            </a:r>
            <a:r>
              <a:rPr lang="en-US" sz="2800" dirty="0">
                <a:latin typeface="Arial" panose="020B0604020202020204" pitchFamily="34" charset="0"/>
                <a:cs typeface="Arial" panose="020B0604020202020204" pitchFamily="34" charset="0"/>
              </a:rPr>
              <a:t>as a </a:t>
            </a:r>
            <a:r>
              <a:rPr lang="en-US" sz="2800" dirty="0" smtClean="0">
                <a:latin typeface="Arial" panose="020B0604020202020204" pitchFamily="34" charset="0"/>
                <a:cs typeface="Arial" panose="020B0604020202020204" pitchFamily="34" charset="0"/>
              </a:rPr>
              <a:t>performance-based approach</a:t>
            </a:r>
            <a:endParaRPr lang="en-US" sz="2400" dirty="0" smtClean="0">
              <a:latin typeface="Arial" panose="020B0604020202020204" pitchFamily="34" charset="0"/>
              <a:cs typeface="Arial" panose="020B0604020202020204" pitchFamily="34" charset="0"/>
            </a:endParaRPr>
          </a:p>
          <a:p>
            <a:pPr lvl="2" indent="-457200">
              <a:buClr>
                <a:srgbClr val="008272"/>
              </a:buClr>
              <a:buFont typeface="Wingdings" pitchFamily="2" charset="2"/>
              <a:buChar char="§"/>
            </a:pPr>
            <a:r>
              <a:rPr lang="en-US" sz="2400" dirty="0" smtClean="0">
                <a:latin typeface="Arial" panose="020B0604020202020204" pitchFamily="34" charset="0"/>
                <a:cs typeface="Arial" panose="020B0604020202020204" pitchFamily="34" charset="0"/>
              </a:rPr>
              <a:t>Similar to metals and ammonia equations</a:t>
            </a:r>
          </a:p>
          <a:p>
            <a:pPr lvl="2" indent="-457200">
              <a:buClr>
                <a:srgbClr val="008272"/>
              </a:buClr>
              <a:buFont typeface="Wingdings" pitchFamily="2" charset="2"/>
              <a:buChar char="§"/>
            </a:pPr>
            <a:r>
              <a:rPr lang="en-US" sz="2400" dirty="0" smtClean="0">
                <a:latin typeface="Arial" panose="020B0604020202020204" pitchFamily="34" charset="0"/>
                <a:cs typeface="Arial" panose="020B0604020202020204" pitchFamily="34" charset="0"/>
              </a:rPr>
              <a:t>Results are predictable and repeatable</a:t>
            </a:r>
          </a:p>
          <a:p>
            <a:pPr lvl="2" indent="-457200">
              <a:buClr>
                <a:srgbClr val="008272"/>
              </a:buClr>
              <a:buFont typeface="Wingdings" pitchFamily="2" charset="2"/>
              <a:buChar char="§"/>
            </a:pPr>
            <a:r>
              <a:rPr lang="en-US" sz="2400" dirty="0" smtClean="0">
                <a:latin typeface="Arial" panose="020B0604020202020204" pitchFamily="34" charset="0"/>
                <a:cs typeface="Arial" panose="020B0604020202020204" pitchFamily="34" charset="0"/>
              </a:rPr>
              <a:t>EPA approves </a:t>
            </a:r>
            <a:r>
              <a:rPr lang="en-US" sz="2400" dirty="0" smtClean="0">
                <a:latin typeface="Arial" panose="020B0604020202020204" pitchFamily="34" charset="0"/>
                <a:cs typeface="Arial" panose="020B0604020202020204" pitchFamily="34" charset="0"/>
              </a:rPr>
              <a:t>the method, </a:t>
            </a:r>
            <a:r>
              <a:rPr lang="en-US" sz="2400" dirty="0" smtClean="0">
                <a:latin typeface="Arial" panose="020B0604020202020204" pitchFamily="34" charset="0"/>
                <a:cs typeface="Arial" panose="020B0604020202020204" pitchFamily="34" charset="0"/>
              </a:rPr>
              <a:t>not each </a:t>
            </a:r>
            <a:r>
              <a:rPr lang="en-US" sz="2400" dirty="0" smtClean="0">
                <a:latin typeface="Arial" panose="020B0604020202020204" pitchFamily="34" charset="0"/>
                <a:cs typeface="Arial" panose="020B0604020202020204" pitchFamily="34" charset="0"/>
              </a:rPr>
              <a:t>result</a:t>
            </a:r>
          </a:p>
          <a:p>
            <a:pPr marL="457200" lvl="2">
              <a:buClr>
                <a:srgbClr val="008272"/>
              </a:buClr>
            </a:pPr>
            <a:endParaRPr lang="en-US" sz="2400" dirty="0" smtClean="0">
              <a:latin typeface="Arial" panose="020B0604020202020204" pitchFamily="34" charset="0"/>
              <a:cs typeface="Arial" panose="020B0604020202020204" pitchFamily="34" charset="0"/>
            </a:endParaRPr>
          </a:p>
          <a:p>
            <a:pPr indent="-457200">
              <a:buClr>
                <a:srgbClr val="008272"/>
              </a:buClr>
              <a:buFont typeface="Wingdings" pitchFamily="2" charset="2"/>
              <a:buChar char="§"/>
            </a:pPr>
            <a:r>
              <a:rPr lang="en-US" sz="2800" dirty="0" smtClean="0">
                <a:latin typeface="Arial" panose="020B0604020202020204" pitchFamily="34" charset="0"/>
                <a:cs typeface="Arial" panose="020B0604020202020204" pitchFamily="34" charset="0"/>
              </a:rPr>
              <a:t>Each model run derives acute and chronic instantaneous WQ criteria (IWQC)</a:t>
            </a:r>
            <a:endParaRPr lang="en-US" sz="2400" dirty="0">
              <a:latin typeface="Arial" panose="020B0604020202020204" pitchFamily="34" charset="0"/>
              <a:cs typeface="Arial" panose="020B0604020202020204" pitchFamily="34" charset="0"/>
            </a:endParaRPr>
          </a:p>
          <a:p>
            <a:pPr lvl="2" indent="-457200">
              <a:buClr>
                <a:srgbClr val="008272"/>
              </a:buClr>
              <a:buFont typeface="Wingdings" pitchFamily="2" charset="2"/>
              <a:buChar char="§"/>
            </a:pPr>
            <a:r>
              <a:rPr lang="en-US" sz="2400" dirty="0" smtClean="0">
                <a:latin typeface="Arial" panose="020B0604020202020204" pitchFamily="34" charset="0"/>
                <a:cs typeface="Arial" panose="020B0604020202020204" pitchFamily="34" charset="0"/>
              </a:rPr>
              <a:t>Based on the water chemistry conditions at a particular site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time</a:t>
            </a:r>
            <a:endParaRPr lang="en-US" sz="2400"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06562"/>
            <a:ext cx="8153400" cy="4724400"/>
          </a:xfrm>
          <a:noFill/>
        </p:spPr>
        <p:txBody>
          <a:bodyPr>
            <a:normAutofit/>
          </a:bodyPr>
          <a:lstStyle/>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Copper criteria can vary significantly </a:t>
            </a:r>
          </a:p>
          <a:p>
            <a:pPr lvl="3">
              <a:buClr>
                <a:srgbClr val="3F8D6F"/>
              </a:buCl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response to organic carbon and the pH</a:t>
            </a:r>
          </a:p>
          <a:p>
            <a:pPr lvl="3">
              <a:buClr>
                <a:srgbClr val="3F8D6F"/>
              </a:buClr>
            </a:pPr>
            <a:endParaRPr lang="en-US" sz="2400" dirty="0" smtClean="0">
              <a:latin typeface="Arial" panose="020B0604020202020204" pitchFamily="34" charset="0"/>
              <a:cs typeface="Arial" panose="020B0604020202020204" pitchFamily="34" charset="0"/>
            </a:endParaRPr>
          </a:p>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Overly stringent criteria may:</a:t>
            </a:r>
          </a:p>
          <a:p>
            <a:pPr lvl="3">
              <a:buClr>
                <a:srgbClr val="3F8D6F"/>
              </a:buCl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indicate impairment where/when copper  toxicity does not actually occur</a:t>
            </a:r>
          </a:p>
          <a:p>
            <a:pPr lvl="3">
              <a:buClr>
                <a:srgbClr val="3F8D6F"/>
              </a:buClr>
            </a:pPr>
            <a:r>
              <a:rPr lang="en-US" sz="2400" dirty="0" smtClean="0">
                <a:latin typeface="Arial" panose="020B0604020202020204" pitchFamily="34" charset="0"/>
                <a:cs typeface="Arial" panose="020B0604020202020204" pitchFamily="34" charset="0"/>
              </a:rPr>
              <a:t> make real impairments more difficult to identify</a:t>
            </a:r>
          </a:p>
          <a:p>
            <a:pPr lvl="3">
              <a:buClr>
                <a:srgbClr val="3F8D6F"/>
              </a:buClr>
            </a:pPr>
            <a:r>
              <a:rPr lang="en-US" sz="2400" dirty="0" smtClean="0">
                <a:latin typeface="Arial" panose="020B0604020202020204" pitchFamily="34" charset="0"/>
                <a:cs typeface="Arial" panose="020B0604020202020204" pitchFamily="34" charset="0"/>
              </a:rPr>
              <a:t> lead to unnecessary expense</a:t>
            </a:r>
          </a:p>
          <a:p>
            <a:pPr marL="34290" indent="0">
              <a:buClr>
                <a:srgbClr val="3F8D6F"/>
              </a:buClr>
            </a:pPr>
            <a:endParaRPr lang="en-US" dirty="0" smtClean="0"/>
          </a:p>
        </p:txBody>
      </p:sp>
      <p:sp>
        <p:nvSpPr>
          <p:cNvPr id="3" name="Rectangle 2"/>
          <p:cNvSpPr>
            <a:spLocks noChangeArrowheads="1"/>
          </p:cNvSpPr>
          <p:nvPr/>
        </p:nvSpPr>
        <p:spPr bwMode="auto">
          <a:xfrm>
            <a:off x="381000" y="381000"/>
            <a:ext cx="8524875" cy="646331"/>
          </a:xfrm>
          <a:prstGeom prst="rect">
            <a:avLst/>
          </a:prstGeom>
          <a:noFill/>
          <a:ln w="9525">
            <a:noFill/>
            <a:miter lim="800000"/>
            <a:headEnd/>
            <a:tailEnd/>
          </a:ln>
        </p:spPr>
        <p:txBody>
          <a:bodyPr>
            <a:spAutoFit/>
          </a:bodyPr>
          <a:lstStyle/>
          <a:p>
            <a:r>
              <a:rPr lang="en-US" sz="3600" dirty="0" smtClean="0">
                <a:solidFill>
                  <a:schemeClr val="bg1"/>
                </a:solidFill>
              </a:rPr>
              <a:t>Why is it important to be accurate?</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16</a:t>
            </a:fld>
            <a:endParaRPr lang="en-US"/>
          </a:p>
        </p:txBody>
      </p:sp>
    </p:spTree>
    <p:extLst>
      <p:ext uri="{BB962C8B-B14F-4D97-AF65-F5344CB8AC3E}">
        <p14:creationId xmlns:p14="http://schemas.microsoft.com/office/powerpoint/2010/main" val="113174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dirty="0" smtClean="0">
                <a:solidFill>
                  <a:schemeClr val="bg1"/>
                </a:solidFill>
              </a:rPr>
              <a:t>How the Biotic Ligand Model Works</a:t>
            </a:r>
            <a:endParaRPr lang="en-US" sz="3600" dirty="0">
              <a:solidFill>
                <a:schemeClr val="bg1"/>
              </a:solidFill>
            </a:endParaRPr>
          </a:p>
        </p:txBody>
      </p:sp>
      <p:sp>
        <p:nvSpPr>
          <p:cNvPr id="5" name="Content Placeholder 4"/>
          <p:cNvSpPr>
            <a:spLocks noGrp="1"/>
          </p:cNvSpPr>
          <p:nvPr>
            <p:ph idx="1"/>
          </p:nvPr>
        </p:nvSpPr>
        <p:spPr>
          <a:xfrm>
            <a:off x="691316" y="1676400"/>
            <a:ext cx="7391400" cy="4648200"/>
          </a:xfrm>
          <a:solidFill>
            <a:schemeClr val="tx2">
              <a:lumMod val="20000"/>
              <a:lumOff val="80000"/>
            </a:schemeClr>
          </a:solidFill>
        </p:spPr>
        <p:txBody>
          <a:bodyPr>
            <a:normAutofit/>
          </a:bodyPr>
          <a:lstStyle/>
          <a:p>
            <a:pPr marL="0" indent="0">
              <a:lnSpc>
                <a:spcPct val="100000"/>
              </a:lnSpc>
            </a:pPr>
            <a:r>
              <a:rPr lang="en-US" sz="3200" dirty="0" smtClean="0"/>
              <a:t>The BLM predicts the accumulation of copper at a biotic ligand, which leads to </a:t>
            </a:r>
            <a:r>
              <a:rPr lang="en-US" sz="3200" dirty="0" smtClean="0"/>
              <a:t>toxicity</a:t>
            </a:r>
          </a:p>
          <a:p>
            <a:pPr marL="0" indent="0">
              <a:lnSpc>
                <a:spcPct val="100000"/>
              </a:lnSpc>
            </a:pPr>
            <a:endParaRPr lang="en-US" sz="2000" dirty="0" smtClean="0">
              <a:solidFill>
                <a:srgbClr val="008272"/>
              </a:solidFill>
            </a:endParaRPr>
          </a:p>
          <a:p>
            <a:pPr marL="377190" lvl="3" indent="0">
              <a:lnSpc>
                <a:spcPct val="100000"/>
              </a:lnSpc>
              <a:buNone/>
            </a:pPr>
            <a:r>
              <a:rPr lang="en-US" dirty="0" smtClean="0">
                <a:solidFill>
                  <a:srgbClr val="008272"/>
                </a:solidFill>
              </a:rPr>
              <a:t>“Ligand</a:t>
            </a:r>
            <a:r>
              <a:rPr lang="en-US" dirty="0" smtClean="0">
                <a:solidFill>
                  <a:srgbClr val="008272"/>
                </a:solidFill>
              </a:rPr>
              <a:t>” </a:t>
            </a:r>
            <a:r>
              <a:rPr lang="en-US" dirty="0" smtClean="0"/>
              <a:t>= ion, molecule, molecular group that binds to a metal</a:t>
            </a:r>
          </a:p>
          <a:p>
            <a:pPr marL="0" indent="0"/>
            <a:endParaRPr lang="en-US" sz="1400" dirty="0" smtClean="0"/>
          </a:p>
          <a:p>
            <a:pPr marL="377190" lvl="3" indent="0">
              <a:buNone/>
            </a:pPr>
            <a:r>
              <a:rPr lang="en-US" dirty="0" smtClean="0">
                <a:solidFill>
                  <a:srgbClr val="008272"/>
                </a:solidFill>
              </a:rPr>
              <a:t>“Biotic Ligand” </a:t>
            </a:r>
            <a:r>
              <a:rPr lang="en-US" dirty="0" smtClean="0"/>
              <a:t>= when the ligand is on an organism, such as a fish gill</a:t>
            </a:r>
            <a:endParaRPr lang="en-US" dirty="0"/>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0" y="228601"/>
            <a:ext cx="7352432"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Biotic Ligand Model Overview</a:t>
            </a:r>
            <a:endParaRPr lang="en-US" sz="3600" dirty="0">
              <a:solidFill>
                <a:schemeClr val="bg1"/>
              </a:solidFill>
            </a:endParaRPr>
          </a:p>
        </p:txBody>
      </p:sp>
      <p:pic>
        <p:nvPicPr>
          <p:cNvPr id="35842" name="Picture 2" descr="http://www.itrcweb.org/contseds-bioavailability/images/fig_4_5.jpg"/>
          <p:cNvPicPr>
            <a:picLocks noChangeAspect="1" noChangeArrowheads="1"/>
          </p:cNvPicPr>
          <p:nvPr/>
        </p:nvPicPr>
        <p:blipFill>
          <a:blip r:embed="rId3" cstate="print"/>
          <a:srcRect/>
          <a:stretch>
            <a:fillRect/>
          </a:stretch>
        </p:blipFill>
        <p:spPr bwMode="auto">
          <a:xfrm>
            <a:off x="3730981" y="1946193"/>
            <a:ext cx="5162550" cy="4543426"/>
          </a:xfrm>
          <a:prstGeom prst="rect">
            <a:avLst/>
          </a:prstGeom>
          <a:noFill/>
        </p:spPr>
      </p:pic>
      <p:sp>
        <p:nvSpPr>
          <p:cNvPr id="9" name="TextBox 8"/>
          <p:cNvSpPr txBox="1"/>
          <p:nvPr/>
        </p:nvSpPr>
        <p:spPr>
          <a:xfrm>
            <a:off x="357672" y="2020300"/>
            <a:ext cx="3131406" cy="584775"/>
          </a:xfrm>
          <a:prstGeom prst="rect">
            <a:avLst/>
          </a:prstGeom>
          <a:noFill/>
        </p:spPr>
        <p:txBody>
          <a:bodyPr wrap="square" rtlCol="0">
            <a:spAutoFit/>
          </a:bodyPr>
          <a:lstStyle/>
          <a:p>
            <a:r>
              <a:rPr lang="en-US" sz="3200" dirty="0" smtClean="0"/>
              <a:t>Water Chemistry</a:t>
            </a:r>
            <a:endParaRPr lang="en-US" sz="3200" dirty="0"/>
          </a:p>
        </p:txBody>
      </p:sp>
      <p:cxnSp>
        <p:nvCxnSpPr>
          <p:cNvPr id="13" name="Straight Connector 12"/>
          <p:cNvCxnSpPr/>
          <p:nvPr/>
        </p:nvCxnSpPr>
        <p:spPr>
          <a:xfrm>
            <a:off x="7239000" y="1524000"/>
            <a:ext cx="0" cy="4800600"/>
          </a:xfrm>
          <a:prstGeom prst="line">
            <a:avLst/>
          </a:pr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6002" y="6495589"/>
            <a:ext cx="2254627" cy="276999"/>
          </a:xfrm>
          <a:prstGeom prst="rect">
            <a:avLst/>
          </a:prstGeom>
          <a:noFill/>
        </p:spPr>
        <p:txBody>
          <a:bodyPr wrap="square" rtlCol="0">
            <a:spAutoFit/>
          </a:bodyPr>
          <a:lstStyle/>
          <a:p>
            <a:r>
              <a:rPr lang="en-US" sz="1200" dirty="0" smtClean="0"/>
              <a:t>adapted from Di Toro et al., 2001</a:t>
            </a:r>
            <a:endParaRPr lang="en-US" sz="1200" dirty="0"/>
          </a:p>
        </p:txBody>
      </p:sp>
      <p:sp>
        <p:nvSpPr>
          <p:cNvPr id="15" name="TextBox 14"/>
          <p:cNvSpPr txBox="1"/>
          <p:nvPr/>
        </p:nvSpPr>
        <p:spPr>
          <a:xfrm>
            <a:off x="7239000" y="1170057"/>
            <a:ext cx="1609800" cy="707886"/>
          </a:xfrm>
          <a:prstGeom prst="rect">
            <a:avLst/>
          </a:prstGeom>
          <a:noFill/>
        </p:spPr>
        <p:txBody>
          <a:bodyPr wrap="none" rtlCol="0">
            <a:spAutoFit/>
          </a:bodyPr>
          <a:lstStyle/>
          <a:p>
            <a:pPr algn="ctr"/>
            <a:r>
              <a:rPr lang="en-US" sz="2000" dirty="0" smtClean="0"/>
              <a:t>Organism</a:t>
            </a:r>
          </a:p>
          <a:p>
            <a:pPr algn="ctr"/>
            <a:r>
              <a:rPr lang="en-US" sz="2000" dirty="0" smtClean="0"/>
              <a:t>(biotic ligand)</a:t>
            </a:r>
            <a:endParaRPr lang="en-US" sz="2000" dirty="0"/>
          </a:p>
        </p:txBody>
      </p:sp>
      <p:sp>
        <p:nvSpPr>
          <p:cNvPr id="16" name="TextBox 15"/>
          <p:cNvSpPr txBox="1"/>
          <p:nvPr/>
        </p:nvSpPr>
        <p:spPr>
          <a:xfrm>
            <a:off x="4336175" y="1204182"/>
            <a:ext cx="2386102" cy="707886"/>
          </a:xfrm>
          <a:prstGeom prst="rect">
            <a:avLst/>
          </a:prstGeom>
          <a:noFill/>
        </p:spPr>
        <p:txBody>
          <a:bodyPr wrap="none" rtlCol="0">
            <a:spAutoFit/>
          </a:bodyPr>
          <a:lstStyle/>
          <a:p>
            <a:pPr algn="ctr"/>
            <a:r>
              <a:rPr lang="en-US" sz="2000" dirty="0" smtClean="0"/>
              <a:t>Chemical Equilibria / </a:t>
            </a:r>
          </a:p>
          <a:p>
            <a:pPr algn="ctr"/>
            <a:r>
              <a:rPr lang="en-US" sz="2000" dirty="0" smtClean="0"/>
              <a:t>Environment</a:t>
            </a:r>
            <a:endParaRPr lang="en-US" sz="2000" dirty="0"/>
          </a:p>
        </p:txBody>
      </p:sp>
      <p:pic>
        <p:nvPicPr>
          <p:cNvPr id="35848" name="Picture 8" descr="https://www.psf.ca/sites/default/files/steelhead-trout.png"/>
          <p:cNvPicPr>
            <a:picLocks noChangeAspect="1" noChangeArrowheads="1"/>
          </p:cNvPicPr>
          <p:nvPr/>
        </p:nvPicPr>
        <p:blipFill>
          <a:blip r:embed="rId4" cstate="print"/>
          <a:srcRect/>
          <a:stretch>
            <a:fillRect/>
          </a:stretch>
        </p:blipFill>
        <p:spPr bwMode="auto">
          <a:xfrm>
            <a:off x="7288987" y="4939990"/>
            <a:ext cx="1709775" cy="932605"/>
          </a:xfrm>
          <a:prstGeom prst="rect">
            <a:avLst/>
          </a:prstGeom>
          <a:noFill/>
        </p:spPr>
      </p:pic>
      <p:sp>
        <p:nvSpPr>
          <p:cNvPr id="2" name="Down Arrow 1"/>
          <p:cNvSpPr/>
          <p:nvPr/>
        </p:nvSpPr>
        <p:spPr>
          <a:xfrm>
            <a:off x="1488338" y="2724284"/>
            <a:ext cx="571500" cy="9715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3542" y="3756241"/>
            <a:ext cx="2594317" cy="923330"/>
          </a:xfrm>
          <a:prstGeom prst="rect">
            <a:avLst/>
          </a:prstGeom>
          <a:noFill/>
        </p:spPr>
        <p:txBody>
          <a:bodyPr wrap="square" rtlCol="0">
            <a:spAutoFit/>
          </a:bodyPr>
          <a:lstStyle/>
          <a:p>
            <a:pPr>
              <a:buClr>
                <a:srgbClr val="3F8D6F"/>
              </a:buClr>
            </a:pPr>
            <a:r>
              <a:rPr lang="en-US" sz="3200" dirty="0" smtClean="0"/>
              <a:t>Bioavailability</a:t>
            </a:r>
            <a:endParaRPr lang="en-US" sz="2200" dirty="0" smtClean="0"/>
          </a:p>
          <a:p>
            <a:endParaRPr lang="en-US" sz="2200" dirty="0">
              <a:solidFill>
                <a:srgbClr val="008272"/>
              </a:solidFill>
            </a:endParaRPr>
          </a:p>
        </p:txBody>
      </p:sp>
      <p:sp>
        <p:nvSpPr>
          <p:cNvPr id="17" name="Down Arrow 16"/>
          <p:cNvSpPr/>
          <p:nvPr/>
        </p:nvSpPr>
        <p:spPr>
          <a:xfrm>
            <a:off x="1488338" y="4454215"/>
            <a:ext cx="571500" cy="9715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3985" y="5507632"/>
            <a:ext cx="3352800" cy="923330"/>
          </a:xfrm>
          <a:prstGeom prst="rect">
            <a:avLst/>
          </a:prstGeom>
          <a:noFill/>
        </p:spPr>
        <p:txBody>
          <a:bodyPr wrap="square" rtlCol="0">
            <a:spAutoFit/>
          </a:bodyPr>
          <a:lstStyle/>
          <a:p>
            <a:pPr>
              <a:buClr>
                <a:srgbClr val="3F8D6F"/>
              </a:buClr>
            </a:pPr>
            <a:r>
              <a:rPr lang="en-US" sz="3200" dirty="0" smtClean="0"/>
              <a:t>Organism Toxicity</a:t>
            </a:r>
            <a:endParaRPr lang="en-US" sz="2200" dirty="0" smtClean="0"/>
          </a:p>
          <a:p>
            <a:endParaRPr lang="en-US" sz="2200" dirty="0">
              <a:solidFill>
                <a:srgbClr val="008272"/>
              </a:solidFill>
            </a:endParaRPr>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18</a:t>
            </a:fld>
            <a:endParaRPr lang="en-US"/>
          </a:p>
        </p:txBody>
      </p:sp>
    </p:spTree>
    <p:extLst>
      <p:ext uri="{BB962C8B-B14F-4D97-AF65-F5344CB8AC3E}">
        <p14:creationId xmlns:p14="http://schemas.microsoft.com/office/powerpoint/2010/main" val="234345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2" grpId="0"/>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57919657"/>
              </p:ext>
            </p:extLst>
          </p:nvPr>
        </p:nvGraphicFramePr>
        <p:xfrm>
          <a:off x="3505200" y="1170803"/>
          <a:ext cx="5257800" cy="5425440"/>
        </p:xfrm>
        <a:graphic>
          <a:graphicData uri="http://schemas.openxmlformats.org/drawingml/2006/table">
            <a:tbl>
              <a:tblPr firstRow="1" bandRow="1">
                <a:effectLst/>
                <a:tableStyleId>{F5AB1C69-6EDB-4FF4-983F-18BD219EF322}</a:tableStyleId>
              </a:tblPr>
              <a:tblGrid>
                <a:gridCol w="5257800"/>
              </a:tblGrid>
              <a:tr h="438025">
                <a:tc>
                  <a:txBody>
                    <a:bodyPr/>
                    <a:lstStyle/>
                    <a:p>
                      <a:pPr algn="ctr"/>
                      <a:r>
                        <a:rPr lang="en-US" sz="2400" b="0" dirty="0" smtClean="0">
                          <a:latin typeface="Arial" panose="020B0604020202020204" pitchFamily="34" charset="0"/>
                          <a:cs typeface="Arial" panose="020B0604020202020204" pitchFamily="34" charset="0"/>
                        </a:rPr>
                        <a:t>13 BLM Input Parameters</a:t>
                      </a:r>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75000"/>
                      </a:schemeClr>
                    </a:solidFill>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temperature</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b="1" dirty="0" smtClean="0">
                          <a:solidFill>
                            <a:schemeClr val="tx1"/>
                          </a:solidFill>
                          <a:latin typeface="Arial" panose="020B0604020202020204" pitchFamily="34" charset="0"/>
                          <a:cs typeface="Arial" panose="020B0604020202020204" pitchFamily="34" charset="0"/>
                        </a:rPr>
                        <a:t>pH</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b="1" dirty="0" smtClean="0">
                          <a:solidFill>
                            <a:schemeClr val="tx1"/>
                          </a:solidFill>
                          <a:latin typeface="Arial" panose="020B0604020202020204" pitchFamily="34" charset="0"/>
                          <a:cs typeface="Arial" panose="020B0604020202020204" pitchFamily="34" charset="0"/>
                        </a:rPr>
                        <a:t>dissolved organic carbon (DOC)</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calcium (Ca) </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magnesium (Mg)</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sodium (Na)</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potassium (K)</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sulfate (SO4)</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chloride (</a:t>
                      </a:r>
                      <a:r>
                        <a:rPr lang="en-US" sz="2000" dirty="0" err="1" smtClean="0">
                          <a:solidFill>
                            <a:schemeClr val="tx1"/>
                          </a:solidFill>
                          <a:latin typeface="Arial" panose="020B0604020202020204" pitchFamily="34" charset="0"/>
                          <a:cs typeface="Arial" panose="020B0604020202020204" pitchFamily="34" charset="0"/>
                        </a:rPr>
                        <a:t>Cl</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alkalinity</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63656">
                <a:tc>
                  <a:txBody>
                    <a:bodyPr/>
                    <a:lstStyle/>
                    <a:p>
                      <a:r>
                        <a:rPr lang="en-US" sz="2000" i="1" dirty="0" smtClean="0">
                          <a:solidFill>
                            <a:schemeClr val="tx1"/>
                          </a:solidFill>
                          <a:latin typeface="Arial" panose="020B0604020202020204" pitchFamily="34" charset="0"/>
                          <a:cs typeface="Arial" panose="020B0604020202020204" pitchFamily="34" charset="0"/>
                        </a:rPr>
                        <a:t>humic acid fraction (model default</a:t>
                      </a:r>
                      <a:r>
                        <a:rPr lang="en-US" sz="2000" i="1" baseline="0" dirty="0" smtClean="0">
                          <a:solidFill>
                            <a:schemeClr val="tx1"/>
                          </a:solidFill>
                          <a:latin typeface="Arial" panose="020B0604020202020204" pitchFamily="34" charset="0"/>
                          <a:cs typeface="Arial" panose="020B0604020202020204" pitchFamily="34" charset="0"/>
                        </a:rPr>
                        <a:t> value)</a:t>
                      </a:r>
                    </a:p>
                    <a:p>
                      <a:r>
                        <a:rPr lang="en-US" sz="2000" i="1" dirty="0" smtClean="0">
                          <a:solidFill>
                            <a:schemeClr val="tx1"/>
                          </a:solidFill>
                          <a:latin typeface="Arial" panose="020B0604020202020204" pitchFamily="34" charset="0"/>
                          <a:cs typeface="Arial" panose="020B0604020202020204" pitchFamily="34" charset="0"/>
                        </a:rPr>
                        <a:t>sulfide (model default value)</a:t>
                      </a:r>
                    </a:p>
                    <a:p>
                      <a:r>
                        <a:rPr lang="en-US" sz="2000" i="1" baseline="0" dirty="0" smtClean="0">
                          <a:solidFill>
                            <a:schemeClr val="tx1"/>
                          </a:solidFill>
                          <a:latin typeface="Arial" panose="020B0604020202020204" pitchFamily="34" charset="0"/>
                          <a:cs typeface="Arial" panose="020B0604020202020204" pitchFamily="34" charset="0"/>
                        </a:rPr>
                        <a:t>inorganic carbon (model default value)</a:t>
                      </a:r>
                      <a:endParaRPr lang="en-US" sz="2000" i="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52400" y="1905000"/>
            <a:ext cx="2819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 not need Cu data to derive  criteria</a:t>
            </a: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Need </a:t>
            </a:r>
            <a:r>
              <a:rPr lang="en-US" sz="2400" dirty="0">
                <a:latin typeface="Arial" panose="020B0604020202020204" pitchFamily="34" charset="0"/>
                <a:cs typeface="Arial" panose="020B0604020202020204" pitchFamily="34" charset="0"/>
              </a:rPr>
              <a:t>measured </a:t>
            </a:r>
            <a:r>
              <a:rPr lang="en-US" sz="2400" dirty="0" smtClean="0">
                <a:latin typeface="Arial" panose="020B0604020202020204" pitchFamily="34" charset="0"/>
                <a:cs typeface="Arial" panose="020B0604020202020204" pitchFamily="34" charset="0"/>
              </a:rPr>
              <a:t>values for 10 input parameters</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Based on </a:t>
            </a:r>
            <a:r>
              <a:rPr lang="en-US" sz="2400" u="sng" dirty="0" smtClean="0">
                <a:latin typeface="Arial" panose="020B0604020202020204" pitchFamily="34" charset="0"/>
                <a:cs typeface="Arial" panose="020B0604020202020204" pitchFamily="34" charset="0"/>
              </a:rPr>
              <a:t>dissolved</a:t>
            </a:r>
            <a:r>
              <a:rPr lang="en-US" sz="2400" dirty="0" smtClean="0">
                <a:latin typeface="Arial" panose="020B0604020202020204" pitchFamily="34" charset="0"/>
                <a:cs typeface="Arial" panose="020B0604020202020204" pitchFamily="34" charset="0"/>
              </a:rPr>
              <a:t> parameters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228601"/>
            <a:ext cx="7352432" cy="646331"/>
          </a:xfrm>
          <a:prstGeom prst="rect">
            <a:avLst/>
          </a:prstGeom>
          <a:solidFill>
            <a:schemeClr val="accent1">
              <a:lumMod val="75000"/>
            </a:schemeClr>
          </a:solidFill>
          <a:ln w="9525">
            <a:solidFill>
              <a:schemeClr val="tx2">
                <a:lumMod val="40000"/>
                <a:lumOff val="60000"/>
              </a:schemeClr>
            </a:solidFill>
            <a:miter lim="800000"/>
            <a:headEnd/>
            <a:tailEnd/>
          </a:ln>
        </p:spPr>
        <p:txBody>
          <a:bodyPr wrap="square">
            <a:spAutoFit/>
          </a:bodyPr>
          <a:lstStyle/>
          <a:p>
            <a:r>
              <a:rPr lang="en-US" sz="3600" dirty="0" smtClean="0">
                <a:solidFill>
                  <a:schemeClr val="bg1"/>
                </a:solidFill>
              </a:rPr>
              <a:t> BLM Input Parameters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799" y="1295400"/>
            <a:ext cx="4641915" cy="4724400"/>
          </a:xfrm>
          <a:noFill/>
          <a:ln>
            <a:noFill/>
          </a:ln>
        </p:spPr>
        <p:txBody>
          <a:bodyPr>
            <a:noAutofit/>
          </a:bodyPr>
          <a:lstStyle/>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Proposed action</a:t>
            </a:r>
          </a:p>
          <a:p>
            <a:pPr>
              <a:lnSpc>
                <a:spcPct val="100000"/>
              </a:lnSpc>
              <a:buClr>
                <a:srgbClr val="3F8D0B"/>
              </a:buClr>
              <a:buFont typeface="Wingdings" pitchFamily="2" charset="2"/>
              <a:buChar char="§"/>
            </a:pPr>
            <a:r>
              <a:rPr lang="en-US" sz="2800" dirty="0">
                <a:solidFill>
                  <a:srgbClr val="000000"/>
                </a:solidFill>
                <a:latin typeface="Arial" panose="020B0604020202020204" pitchFamily="34" charset="0"/>
                <a:cs typeface="Arial" panose="020B0604020202020204" pitchFamily="34" charset="0"/>
              </a:rPr>
              <a:t>Why use the Biotic Ligand </a:t>
            </a:r>
            <a:r>
              <a:rPr lang="en-US" sz="2800" dirty="0" smtClean="0">
                <a:solidFill>
                  <a:srgbClr val="000000"/>
                </a:solidFill>
                <a:latin typeface="Arial" panose="020B0604020202020204" pitchFamily="34" charset="0"/>
                <a:cs typeface="Arial" panose="020B0604020202020204" pitchFamily="34" charset="0"/>
              </a:rPr>
              <a:t>Model (BLM)</a:t>
            </a:r>
            <a:endParaRPr lang="en-US" sz="2800" dirty="0">
              <a:solidFill>
                <a:srgbClr val="000000"/>
              </a:solidFill>
              <a:latin typeface="Arial" panose="020B0604020202020204" pitchFamily="34" charset="0"/>
              <a:cs typeface="Arial" panose="020B0604020202020204" pitchFamily="34" charset="0"/>
            </a:endParaRP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Background</a:t>
            </a: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The proposed standard</a:t>
            </a: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Implementation of the standard</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Public comment</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Key issues</a:t>
            </a:r>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Presentation Topics</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solidFill>
                  <a:schemeClr val="tx1"/>
                </a:solidFill>
              </a:rPr>
              <a:pPr>
                <a:defRPr/>
              </a:pPr>
              <a:t>2</a:t>
            </a:fld>
            <a:endParaRPr lang="en-US" dirty="0">
              <a:solidFill>
                <a:schemeClr val="tx1"/>
              </a:solidFill>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3886200" cy="4685432"/>
          </a:xfrm>
          <a:prstGeom prst="rect">
            <a:avLst/>
          </a:prstGeom>
          <a:solidFill>
            <a:schemeClr val="accent1"/>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2438399" cy="2209800"/>
          </a:xfrm>
          <a:noFill/>
        </p:spPr>
        <p:txBody>
          <a:bodyPr>
            <a:noAutofit/>
          </a:bodyPr>
          <a:lstStyle/>
          <a:p>
            <a:pPr marL="0" indent="0">
              <a:spcBef>
                <a:spcPts val="600"/>
              </a:spcBef>
              <a:spcAft>
                <a:spcPts val="600"/>
              </a:spcAft>
              <a:buClr>
                <a:srgbClr val="439713"/>
              </a:buClr>
            </a:pPr>
            <a:r>
              <a:rPr lang="en-US" sz="2800" dirty="0" smtClean="0">
                <a:solidFill>
                  <a:srgbClr val="000000"/>
                </a:solidFill>
                <a:latin typeface="Arial" pitchFamily="34" charset="0"/>
                <a:cs typeface="Arial" pitchFamily="34" charset="0"/>
              </a:rPr>
              <a:t>Range of BLM criteria results by region </a:t>
            </a:r>
          </a:p>
          <a:p>
            <a:pPr indent="0"/>
            <a:endParaRPr lang="en-US" sz="24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E88633D9-5BC0-4F36-9F2F-3CBB58884DE7}" type="slidenum">
              <a:rPr lang="en-US" smtClean="0"/>
              <a:pPr>
                <a:defRPr/>
              </a:pPr>
              <a:t>20</a:t>
            </a:fld>
            <a:endParaRPr lang="en-US"/>
          </a:p>
        </p:txBody>
      </p:sp>
      <p:sp>
        <p:nvSpPr>
          <p:cNvPr id="3" name="Rectangle 3"/>
          <p:cNvSpPr>
            <a:spLocks noChangeArrowheads="1"/>
          </p:cNvSpPr>
          <p:nvPr/>
        </p:nvSpPr>
        <p:spPr bwMode="auto">
          <a:xfrm>
            <a:off x="0" y="168127"/>
            <a:ext cx="7924800"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 Water quality criteria results</a:t>
            </a:r>
            <a:endParaRPr lang="en-US" sz="3200" dirty="0">
              <a:solidFill>
                <a:schemeClr val="bg1"/>
              </a:solidFill>
              <a:latin typeface="Arial" pitchFamily="34" charset="0"/>
              <a:cs typeface="Arial" pitchFamily="34" charset="0"/>
            </a:endParaRPr>
          </a:p>
        </p:txBody>
      </p:sp>
      <p:pic>
        <p:nvPicPr>
          <p:cNvPr id="12"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6748102" cy="55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794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66801" y="1136374"/>
            <a:ext cx="6858000" cy="5721626"/>
          </a:xfrm>
          <a:prstGeom prst="rect">
            <a:avLst/>
          </a:prstGeom>
        </p:spPr>
      </p:pic>
      <p:sp>
        <p:nvSpPr>
          <p:cNvPr id="5" name="Slide Number Placeholder 4"/>
          <p:cNvSpPr>
            <a:spLocks noGrp="1"/>
          </p:cNvSpPr>
          <p:nvPr>
            <p:ph type="sldNum" sz="quarter" idx="10"/>
          </p:nvPr>
        </p:nvSpPr>
        <p:spPr/>
        <p:txBody>
          <a:bodyPr/>
          <a:lstStyle/>
          <a:p>
            <a:pPr>
              <a:defRPr/>
            </a:pPr>
            <a:fld id="{E88633D9-5BC0-4F36-9F2F-3CBB58884DE7}" type="slidenum">
              <a:rPr lang="en-US" smtClean="0">
                <a:solidFill>
                  <a:prstClr val="black">
                    <a:tint val="75000"/>
                  </a:prstClr>
                </a:solidFill>
              </a:rPr>
              <a:pPr>
                <a:defRPr/>
              </a:pPr>
              <a:t>21</a:t>
            </a:fld>
            <a:endParaRPr lang="en-US" dirty="0">
              <a:solidFill>
                <a:prstClr val="black">
                  <a:tint val="75000"/>
                </a:prstClr>
              </a:solidFill>
            </a:endParaRPr>
          </a:p>
        </p:txBody>
      </p:sp>
      <p:sp>
        <p:nvSpPr>
          <p:cNvPr id="3" name="Rectangle 3"/>
          <p:cNvSpPr>
            <a:spLocks noChangeArrowheads="1"/>
          </p:cNvSpPr>
          <p:nvPr/>
        </p:nvSpPr>
        <p:spPr bwMode="auto">
          <a:xfrm>
            <a:off x="0" y="298174"/>
            <a:ext cx="8291512"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Instantaneous water quality criteria results</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1004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88633D9-5BC0-4F36-9F2F-3CBB58884DE7}" type="slidenum">
              <a:rPr lang="en-US" smtClean="0"/>
              <a:pPr>
                <a:defRPr/>
              </a:pPr>
              <a:t>22</a:t>
            </a:fld>
            <a:endParaRPr lang="en-US"/>
          </a:p>
        </p:txBody>
      </p:sp>
      <p:sp>
        <p:nvSpPr>
          <p:cNvPr id="3" name="Rectangle 3"/>
          <p:cNvSpPr>
            <a:spLocks noChangeArrowheads="1"/>
          </p:cNvSpPr>
          <p:nvPr/>
        </p:nvSpPr>
        <p:spPr bwMode="auto">
          <a:xfrm>
            <a:off x="0" y="304800"/>
            <a:ext cx="8291512"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Copper data compared to BLM criteria</a:t>
            </a:r>
            <a:endParaRPr lang="en-US" sz="3200" dirty="0">
              <a:solidFill>
                <a:schemeClr val="bg1"/>
              </a:solidFill>
              <a:latin typeface="Arial" pitchFamily="34" charset="0"/>
              <a:cs typeface="Arial" pitchFamily="34" charset="0"/>
            </a:endParaRPr>
          </a:p>
        </p:txBody>
      </p:sp>
      <p:pic>
        <p:nvPicPr>
          <p:cNvPr id="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3842"/>
            <a:ext cx="6547701" cy="6327963"/>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754126110"/>
              </p:ext>
            </p:extLst>
          </p:nvPr>
        </p:nvGraphicFramePr>
        <p:xfrm>
          <a:off x="76200" y="1447800"/>
          <a:ext cx="2971799" cy="1997964"/>
        </p:xfrm>
        <a:graphic>
          <a:graphicData uri="http://schemas.openxmlformats.org/drawingml/2006/table">
            <a:tbl>
              <a:tblPr firstRow="1" bandRow="1">
                <a:tableStyleId>{9D7B26C5-4107-4FEC-AEDC-1716B250A1EF}</a:tableStyleId>
              </a:tblPr>
              <a:tblGrid>
                <a:gridCol w="1066799"/>
                <a:gridCol w="838201"/>
                <a:gridCol w="633133"/>
                <a:gridCol w="433666"/>
              </a:tblGrid>
              <a:tr h="442281">
                <a:tc>
                  <a:txBody>
                    <a:bodyPr/>
                    <a:lstStyle/>
                    <a:p>
                      <a:pPr marL="0" marR="0" algn="ctr">
                        <a:lnSpc>
                          <a:spcPct val="115000"/>
                        </a:lnSpc>
                        <a:spcBef>
                          <a:spcPts val="0"/>
                        </a:spcBef>
                        <a:spcAft>
                          <a:spcPts val="0"/>
                        </a:spcAft>
                      </a:pPr>
                      <a:r>
                        <a:rPr lang="en-US" sz="1400" dirty="0"/>
                        <a:t>Region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Samples (n)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[Cu] &gt; IWQC</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a:t>
                      </a:r>
                      <a:endParaRPr lang="en-US" sz="1400" dirty="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Cascades</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205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15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a:t>7.3</a:t>
                      </a:r>
                      <a:endParaRPr lang="en-US" sz="140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Coastal</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929</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0.5</a:t>
                      </a:r>
                      <a:endParaRPr lang="en-US" sz="1400" dirty="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Eastern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1,133</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8</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0.7</a:t>
                      </a:r>
                      <a:endParaRPr lang="en-US" sz="1400" dirty="0">
                        <a:latin typeface="Times New Roman"/>
                        <a:ea typeface="Times New Roman"/>
                      </a:endParaRPr>
                    </a:p>
                  </a:txBody>
                  <a:tcPr marL="68580" marR="68580" marT="0" marB="0" anchor="ctr">
                    <a:solidFill>
                      <a:schemeClr val="tx2">
                        <a:lumMod val="20000"/>
                        <a:lumOff val="80000"/>
                      </a:schemeClr>
                    </a:solidFill>
                  </a:tcPr>
                </a:tc>
              </a:tr>
              <a:tr h="442281">
                <a:tc>
                  <a:txBody>
                    <a:bodyPr/>
                    <a:lstStyle/>
                    <a:p>
                      <a:pPr marL="0" marR="0" algn="ctr">
                        <a:lnSpc>
                          <a:spcPct val="115000"/>
                        </a:lnSpc>
                        <a:spcBef>
                          <a:spcPts val="0"/>
                        </a:spcBef>
                        <a:spcAft>
                          <a:spcPts val="0"/>
                        </a:spcAft>
                      </a:pPr>
                      <a:r>
                        <a:rPr lang="en-US" sz="1400" dirty="0"/>
                        <a:t>Willamette Valley</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2,340</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64</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2.7</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r>
              <a:tr h="252732">
                <a:tc>
                  <a:txBody>
                    <a:bodyPr/>
                    <a:lstStyle/>
                    <a:p>
                      <a:pPr marL="0" marR="0" algn="ctr">
                        <a:lnSpc>
                          <a:spcPct val="115000"/>
                        </a:lnSpc>
                        <a:spcBef>
                          <a:spcPts val="0"/>
                        </a:spcBef>
                        <a:spcAft>
                          <a:spcPts val="0"/>
                        </a:spcAft>
                      </a:pPr>
                      <a:r>
                        <a:rPr lang="en-US" sz="1600" b="1" dirty="0" smtClean="0">
                          <a:latin typeface="+mn-lt"/>
                          <a:ea typeface="Times New Roman"/>
                        </a:rPr>
                        <a:t>Statewide</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4,402</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77</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1.7</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r>
            </a:tbl>
          </a:graphicData>
        </a:graphic>
      </p:graphicFrame>
    </p:spTree>
    <p:extLst>
      <p:ext uri="{BB962C8B-B14F-4D97-AF65-F5344CB8AC3E}">
        <p14:creationId xmlns:p14="http://schemas.microsoft.com/office/powerpoint/2010/main" val="4158070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t>Applying the BLM Standard</a:t>
            </a:r>
            <a:endParaRPr lang="en-US" sz="3200" dirty="0"/>
          </a:p>
        </p:txBody>
      </p:sp>
      <p:sp>
        <p:nvSpPr>
          <p:cNvPr id="5" name="Content Placeholder 1"/>
          <p:cNvSpPr>
            <a:spLocks noGrp="1"/>
          </p:cNvSpPr>
          <p:nvPr>
            <p:ph idx="1"/>
          </p:nvPr>
        </p:nvSpPr>
        <p:spPr>
          <a:xfrm>
            <a:off x="228600" y="1905000"/>
            <a:ext cx="8229600" cy="4495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a:latin typeface="Arial" panose="020B0604020202020204" pitchFamily="34" charset="0"/>
                <a:cs typeface="Arial" panose="020B0604020202020204" pitchFamily="34" charset="0"/>
              </a:rPr>
              <a:t>DEQ </a:t>
            </a:r>
            <a:r>
              <a:rPr lang="en-US" sz="2800" dirty="0" smtClean="0">
                <a:latin typeface="Arial" panose="020B0604020202020204" pitchFamily="34" charset="0"/>
                <a:cs typeface="Arial" panose="020B0604020202020204" pitchFamily="34" charset="0"/>
              </a:rPr>
              <a:t>must be able to derive BLM criteria results for any time and location</a:t>
            </a:r>
          </a:p>
          <a:p>
            <a:pPr lvl="4">
              <a:buClr>
                <a:srgbClr val="3F8D0B"/>
              </a:buClr>
              <a:buFont typeface="Wingdings" panose="05000000000000000000" pitchFamily="2" charset="2"/>
              <a:buChar char="§"/>
            </a:pPr>
            <a:r>
              <a:rPr lang="en-US" sz="1800" dirty="0">
                <a:latin typeface="Arial" panose="020B0604020202020204" pitchFamily="34" charset="0"/>
                <a:cs typeface="Arial" panose="020B0604020202020204" pitchFamily="34" charset="0"/>
              </a:rPr>
              <a:t>DEQ </a:t>
            </a:r>
            <a:r>
              <a:rPr lang="en-US" sz="1800" dirty="0" smtClean="0">
                <a:latin typeface="Arial" panose="020B0604020202020204" pitchFamily="34" charset="0"/>
                <a:cs typeface="Arial" panose="020B0604020202020204" pitchFamily="34" charset="0"/>
              </a:rPr>
              <a:t>has collected a lot of data over the last couple of years</a:t>
            </a:r>
          </a:p>
          <a:p>
            <a:pPr lvl="4">
              <a:buClr>
                <a:srgbClr val="3F8D0B"/>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Will collect </a:t>
            </a:r>
            <a:r>
              <a:rPr lang="en-US" sz="1800" dirty="0">
                <a:latin typeface="Arial" panose="020B0604020202020204" pitchFamily="34" charset="0"/>
                <a:cs typeface="Arial" panose="020B0604020202020204" pitchFamily="34" charset="0"/>
              </a:rPr>
              <a:t>BLM input parameter data with all copper samples</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Where measured </a:t>
            </a:r>
            <a:r>
              <a:rPr lang="en-US" sz="2800" dirty="0" smtClean="0">
                <a:latin typeface="Arial" panose="020B0604020202020204" pitchFamily="34" charset="0"/>
                <a:cs typeface="Arial" panose="020B0604020202020204" pitchFamily="34" charset="0"/>
              </a:rPr>
              <a:t>input </a:t>
            </a:r>
            <a:r>
              <a:rPr lang="en-US" sz="2800" dirty="0" smtClean="0">
                <a:latin typeface="Arial" panose="020B0604020202020204" pitchFamily="34" charset="0"/>
                <a:cs typeface="Arial" panose="020B0604020202020204" pitchFamily="34" charset="0"/>
              </a:rPr>
              <a:t>data is not available, </a:t>
            </a:r>
            <a:r>
              <a:rPr lang="en-US" sz="2800" dirty="0" smtClean="0">
                <a:latin typeface="Arial" panose="020B0604020202020204" pitchFamily="34" charset="0"/>
                <a:cs typeface="Arial" panose="020B0604020202020204" pitchFamily="34" charset="0"/>
              </a:rPr>
              <a:t>use an </a:t>
            </a:r>
            <a:r>
              <a:rPr lang="en-US" sz="2800" dirty="0" smtClean="0">
                <a:latin typeface="Arial" panose="020B0604020202020204" pitchFamily="34" charset="0"/>
                <a:cs typeface="Arial" panose="020B0604020202020204" pitchFamily="34" charset="0"/>
              </a:rPr>
              <a:t>estimate or default </a:t>
            </a:r>
            <a:r>
              <a:rPr lang="en-US" sz="2800" dirty="0" smtClean="0">
                <a:latin typeface="Arial" panose="020B0604020202020204" pitchFamily="34" charset="0"/>
                <a:cs typeface="Arial" panose="020B0604020202020204" pitchFamily="34" charset="0"/>
              </a:rPr>
              <a:t>value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ions &amp; alkalinity - estimate using specific conductance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organic carbon - use conservative default value</a:t>
            </a:r>
            <a:endParaRPr lang="en-US" sz="2400" dirty="0" smtClean="0">
              <a:latin typeface="Arial" panose="020B0604020202020204" pitchFamily="34" charset="0"/>
              <a:cs typeface="Arial" panose="020B0604020202020204" pitchFamily="34" charset="0"/>
            </a:endParaRPr>
          </a:p>
          <a:p>
            <a:pPr lvl="4">
              <a:buClr>
                <a:srgbClr val="3F8D0B"/>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Method </a:t>
            </a:r>
            <a:r>
              <a:rPr lang="en-US" sz="1800" dirty="0" smtClean="0">
                <a:latin typeface="Arial" panose="020B0604020202020204" pitchFamily="34" charset="0"/>
                <a:cs typeface="Arial" panose="020B0604020202020204" pitchFamily="34" charset="0"/>
              </a:rPr>
              <a:t>to calculate default included in the rule</a:t>
            </a:r>
          </a:p>
          <a:p>
            <a:pPr lvl="4">
              <a:buClr>
                <a:srgbClr val="3F8D0B"/>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One default value for each region based on data from </a:t>
            </a:r>
            <a:r>
              <a:rPr lang="en-US" sz="1800" dirty="0" smtClean="0">
                <a:latin typeface="Arial" panose="020B0604020202020204" pitchFamily="34" charset="0"/>
                <a:cs typeface="Arial" panose="020B0604020202020204" pitchFamily="34" charset="0"/>
              </a:rPr>
              <a:t>the region</a:t>
            </a:r>
          </a:p>
          <a:p>
            <a:pPr marL="617220" lvl="3" indent="0">
              <a:buClr>
                <a:srgbClr val="3F8D0B"/>
              </a:buClr>
              <a:buNone/>
            </a:pPr>
            <a:endParaRPr lang="en-US" sz="2000" dirty="0" smtClean="0"/>
          </a:p>
          <a:p>
            <a:pPr>
              <a:buClr>
                <a:srgbClr val="3F8D0B"/>
              </a:buClr>
              <a:buFont typeface="Wingdings" pitchFamily="2" charset="2"/>
              <a:buChar char="§"/>
            </a:pPr>
            <a:endParaRPr lang="en-US" sz="2400" dirty="0" smtClean="0"/>
          </a:p>
          <a:p>
            <a:pPr marL="0" indent="0">
              <a:buClr>
                <a:srgbClr val="3F8D0B"/>
              </a:buClr>
            </a:pPr>
            <a:endParaRPr lang="en-US" sz="2400" dirty="0" smtClean="0"/>
          </a:p>
        </p:txBody>
      </p:sp>
      <p:sp>
        <p:nvSpPr>
          <p:cNvPr id="4" name="Rectangle 3"/>
          <p:cNvSpPr>
            <a:spLocks noChangeArrowheads="1"/>
          </p:cNvSpPr>
          <p:nvPr/>
        </p:nvSpPr>
        <p:spPr bwMode="auto">
          <a:xfrm>
            <a:off x="0" y="326357"/>
            <a:ext cx="7924800" cy="1137317"/>
          </a:xfrm>
          <a:prstGeom prst="rect">
            <a:avLst/>
          </a:prstGeom>
          <a:solidFill>
            <a:schemeClr val="accent1">
              <a:lumMod val="75000"/>
            </a:schemeClr>
          </a:solidFill>
          <a:ln w="9525">
            <a:noFill/>
            <a:miter lim="800000"/>
            <a:headEnd/>
            <a:tailEnd/>
          </a:ln>
        </p:spPr>
        <p:txBody>
          <a:bodyPr wrap="square" anchor="ctr" anchorCtr="0">
            <a:normAutofit lnSpcReduction="10000"/>
          </a:bodyPr>
          <a:lstStyle/>
          <a:p>
            <a:r>
              <a:rPr lang="en-US" sz="3200" dirty="0" smtClean="0">
                <a:solidFill>
                  <a:schemeClr val="bg1"/>
                </a:solidFill>
                <a:latin typeface="Arial" pitchFamily="34" charset="0"/>
                <a:cs typeface="Arial" pitchFamily="34" charset="0"/>
              </a:rPr>
              <a:t>   </a:t>
            </a:r>
            <a:r>
              <a:rPr lang="en-US" sz="3600" dirty="0" smtClean="0">
                <a:solidFill>
                  <a:schemeClr val="bg1"/>
                </a:solidFill>
                <a:latin typeface="+mj-lt"/>
                <a:cs typeface="Arial" pitchFamily="34" charset="0"/>
              </a:rPr>
              <a:t>Procedures when model input data</a:t>
            </a:r>
          </a:p>
          <a:p>
            <a:r>
              <a:rPr lang="en-US" sz="3600" dirty="0" smtClean="0">
                <a:solidFill>
                  <a:schemeClr val="bg1"/>
                </a:solidFill>
                <a:latin typeface="+mj-lt"/>
                <a:cs typeface="Arial" pitchFamily="34" charset="0"/>
              </a:rPr>
              <a:t>    is not available</a:t>
            </a:r>
            <a:endParaRPr lang="en-US" sz="3600" dirty="0">
              <a:solidFill>
                <a:schemeClr val="bg1"/>
              </a:solidFill>
              <a:latin typeface="+mj-lt"/>
              <a:cs typeface="Arial" pitchFamily="34" charset="0"/>
            </a:endParaRPr>
          </a:p>
        </p:txBody>
      </p:sp>
      <p:sp>
        <p:nvSpPr>
          <p:cNvPr id="2" name="Slide Number Placeholder 1"/>
          <p:cNvSpPr>
            <a:spLocks noGrp="1"/>
          </p:cNvSpPr>
          <p:nvPr>
            <p:ph type="sldNum" sz="quarter" idx="10"/>
          </p:nvPr>
        </p:nvSpPr>
        <p:spPr/>
        <p:txBody>
          <a:bodyPr/>
          <a:lstStyle/>
          <a:p>
            <a:fld id="{D8E88651-A473-49B4-87F5-AD06C5B1B4F1}" type="slidenum">
              <a:rPr lang="en-US" smtClean="0"/>
              <a:pPr/>
              <a:t>23</a:t>
            </a:fld>
            <a:endParaRPr lang="en-US"/>
          </a:p>
        </p:txBody>
      </p:sp>
      <p:pic>
        <p:nvPicPr>
          <p:cNvPr id="6" name="Picture 5" descr="Logo Color RegularSM.jpg"/>
          <p:cNvPicPr>
            <a:picLocks noChangeAspect="1"/>
          </p:cNvPicPr>
          <p:nvPr/>
        </p:nvPicPr>
        <p:blipFill>
          <a:blip r:embed="rId3" cstate="print"/>
          <a:stretch>
            <a:fillRect/>
          </a:stretch>
        </p:blipFill>
        <p:spPr>
          <a:xfrm>
            <a:off x="8610600" y="5725885"/>
            <a:ext cx="457200" cy="1045029"/>
          </a:xfrm>
          <a:prstGeom prst="rect">
            <a:avLst/>
          </a:prstGeom>
        </p:spPr>
      </p:pic>
    </p:spTree>
    <p:extLst>
      <p:ext uri="{BB962C8B-B14F-4D97-AF65-F5344CB8AC3E}">
        <p14:creationId xmlns:p14="http://schemas.microsoft.com/office/powerpoint/2010/main" val="3448190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t>Applying the BLM Standard</a:t>
            </a:r>
            <a:endParaRPr lang="en-US" sz="3200" dirty="0"/>
          </a:p>
        </p:txBody>
      </p:sp>
      <p:sp>
        <p:nvSpPr>
          <p:cNvPr id="5" name="Content Placeholder 1"/>
          <p:cNvSpPr>
            <a:spLocks noGrp="1"/>
          </p:cNvSpPr>
          <p:nvPr>
            <p:ph idx="1"/>
          </p:nvPr>
        </p:nvSpPr>
        <p:spPr>
          <a:xfrm>
            <a:off x="304800" y="1447800"/>
            <a:ext cx="8229600" cy="4876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Criteria based on measured data are more accurate and supersede default criteria values</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Permitting:</a:t>
            </a:r>
          </a:p>
          <a:p>
            <a:pPr lvl="2">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Must protect the site during bioavailable / sensitive conditions</a:t>
            </a:r>
          </a:p>
          <a:p>
            <a:pPr lvl="2">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Therefore need sufficient data to evaluate range of conditions reasonably expected to occur at the site</a:t>
            </a:r>
          </a:p>
          <a:p>
            <a:pPr lvl="2">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Without data, must rely on default values</a:t>
            </a:r>
          </a:p>
          <a:p>
            <a:pPr lvl="2">
              <a:buClr>
                <a:srgbClr val="3F8D0B"/>
              </a:buClr>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It will likely be in the interest of dischargers to collect the BLM parameter data</a:t>
            </a:r>
          </a:p>
          <a:p>
            <a:pPr lvl="2">
              <a:buClr>
                <a:srgbClr val="3F8D0B"/>
              </a:buClr>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If effluent copper is measurable</a:t>
            </a:r>
          </a:p>
          <a:p>
            <a:pPr lvl="2">
              <a:buClr>
                <a:srgbClr val="3F8D0B"/>
              </a:buClr>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least major dischargers</a:t>
            </a:r>
          </a:p>
          <a:p>
            <a:pPr>
              <a:buClr>
                <a:srgbClr val="3F8D0B"/>
              </a:buClr>
              <a:buFont typeface="Wingdings" pitchFamily="2" charset="2"/>
              <a:buChar char="§"/>
            </a:pPr>
            <a:endParaRPr lang="en-US" sz="2400" dirty="0" smtClean="0"/>
          </a:p>
          <a:p>
            <a:pPr>
              <a:buClr>
                <a:srgbClr val="3F8D0B"/>
              </a:buClr>
              <a:buFont typeface="Wingdings" pitchFamily="2" charset="2"/>
              <a:buChar char="§"/>
            </a:pPr>
            <a:endParaRPr lang="en-US" sz="2400" dirty="0" smtClean="0"/>
          </a:p>
          <a:p>
            <a:pPr marL="0" indent="0">
              <a:buClr>
                <a:srgbClr val="3F8D0B"/>
              </a:buClr>
            </a:pPr>
            <a:endParaRPr lang="en-US" sz="2400" dirty="0" smtClean="0"/>
          </a:p>
        </p:txBody>
      </p:sp>
      <p:sp>
        <p:nvSpPr>
          <p:cNvPr id="4" name="Rectangle 3"/>
          <p:cNvSpPr>
            <a:spLocks noChangeArrowheads="1"/>
          </p:cNvSpPr>
          <p:nvPr/>
        </p:nvSpPr>
        <p:spPr bwMode="auto">
          <a:xfrm>
            <a:off x="0" y="326358"/>
            <a:ext cx="7924800"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Applying the Biotic Ligand Model standard</a:t>
            </a:r>
            <a:endParaRPr lang="en-US" sz="32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fld id="{D8E88651-A473-49B4-87F5-AD06C5B1B4F1}" type="slidenum">
              <a:rPr lang="en-US" smtClean="0"/>
              <a:pPr/>
              <a:t>24</a:t>
            </a:fld>
            <a:endParaRPr lang="en-US"/>
          </a:p>
        </p:txBody>
      </p:sp>
      <p:pic>
        <p:nvPicPr>
          <p:cNvPr id="6" name="Picture 5" descr="Logo Color RegularSM.jpg"/>
          <p:cNvPicPr>
            <a:picLocks noChangeAspect="1"/>
          </p:cNvPicPr>
          <p:nvPr/>
        </p:nvPicPr>
        <p:blipFill>
          <a:blip r:embed="rId3" cstate="print"/>
          <a:stretch>
            <a:fillRect/>
          </a:stretch>
        </p:blipFill>
        <p:spPr>
          <a:xfrm>
            <a:off x="8533606" y="5568312"/>
            <a:ext cx="457200" cy="1045029"/>
          </a:xfrm>
          <a:prstGeom prst="rect">
            <a:avLst/>
          </a:prstGeom>
        </p:spPr>
      </p:pic>
    </p:spTree>
    <p:extLst>
      <p:ext uri="{BB962C8B-B14F-4D97-AF65-F5344CB8AC3E}">
        <p14:creationId xmlns:p14="http://schemas.microsoft.com/office/powerpoint/2010/main" val="1164735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48200"/>
          </a:xfrm>
          <a:noFill/>
        </p:spPr>
        <p:txBody>
          <a:bodyPr>
            <a:noAutofit/>
          </a:bodyPr>
          <a:lstStyle/>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DEQ received 13 comment submittals</a:t>
            </a:r>
            <a:endParaRPr lang="en-US" sz="24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EPA, municipal and industrial dischargers, one tribe, one environmental organization, agriculture &amp; forestry organizations</a:t>
            </a:r>
          </a:p>
          <a:p>
            <a:pPr lvl="2">
              <a:buClr>
                <a:srgbClr val="3F8D0B"/>
              </a:buClr>
              <a:buFont typeface="Wingdings" panose="05000000000000000000" pitchFamily="2" charset="2"/>
              <a:buChar char="§"/>
            </a:pPr>
            <a:endParaRPr lang="en-US" sz="800" dirty="0" smtClean="0">
              <a:latin typeface="Arial" panose="020B0604020202020204" pitchFamily="34" charset="0"/>
              <a:cs typeface="Arial" panose="020B0604020202020204" pitchFamily="34" charset="0"/>
            </a:endParaRPr>
          </a:p>
          <a:p>
            <a:pPr marL="491490" indent="-457200">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High level of support for: </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Biotic Ligand Model standard to replace hardness-based equations</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Performance-based approach</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DEQ’s proposed rule rather than EPA’s draft rule</a:t>
            </a:r>
          </a:p>
          <a:p>
            <a:pPr marL="491490" indent="-457200">
              <a:buClr>
                <a:srgbClr val="3F8D0B"/>
              </a:buClr>
              <a:buFont typeface="Wingdings" panose="05000000000000000000"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pPr>
            <a:endParaRPr lang="en-US" sz="24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Summary of Public Comment</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25</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830759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382000" cy="4648200"/>
          </a:xfrm>
          <a:noFill/>
        </p:spPr>
        <p:txBody>
          <a:bodyPr>
            <a:noAutofit/>
          </a:bodyPr>
          <a:lstStyle/>
          <a:p>
            <a:pPr>
              <a:buClr>
                <a:srgbClr val="3F8D0B"/>
              </a:buClr>
              <a:buFont typeface="Wingdings" panose="05000000000000000000" pitchFamily="2" charset="2"/>
              <a:buChar char="§"/>
            </a:pPr>
            <a:r>
              <a:rPr lang="en-US" sz="2800" dirty="0">
                <a:latin typeface="Arial" panose="020B0604020202020204" pitchFamily="34" charset="0"/>
                <a:cs typeface="Arial" panose="020B0604020202020204" pitchFamily="34" charset="0"/>
              </a:rPr>
              <a:t>Standard must protect aquatic life during the most bioavailable </a:t>
            </a:r>
            <a:r>
              <a:rPr lang="en-US" sz="2800" dirty="0" smtClean="0">
                <a:latin typeface="Arial" panose="020B0604020202020204" pitchFamily="34" charset="0"/>
                <a:cs typeface="Arial" panose="020B0604020202020204" pitchFamily="34" charset="0"/>
              </a:rPr>
              <a:t>conditions</a:t>
            </a:r>
          </a:p>
          <a:p>
            <a:pPr>
              <a:buClr>
                <a:srgbClr val="3F8D0B"/>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Rule must include the e</a:t>
            </a:r>
            <a:r>
              <a:rPr lang="en-US" sz="2800" dirty="0" smtClean="0">
                <a:latin typeface="Arial" panose="020B0604020202020204" pitchFamily="34" charset="0"/>
                <a:cs typeface="Arial" panose="020B0604020202020204" pitchFamily="34" charset="0"/>
              </a:rPr>
              <a:t>lements required of a </a:t>
            </a:r>
            <a:r>
              <a:rPr lang="en-US" sz="2800" dirty="0" smtClean="0">
                <a:latin typeface="Arial" panose="020B0604020202020204" pitchFamily="34" charset="0"/>
                <a:cs typeface="Arial" panose="020B0604020202020204" pitchFamily="34" charset="0"/>
              </a:rPr>
              <a:t>performance </a:t>
            </a:r>
            <a:r>
              <a:rPr lang="en-US" sz="2800" dirty="0" smtClean="0">
                <a:latin typeface="Arial" panose="020B0604020202020204" pitchFamily="34" charset="0"/>
                <a:cs typeface="Arial" panose="020B0604020202020204" pitchFamily="34" charset="0"/>
              </a:rPr>
              <a:t>–based standard</a:t>
            </a:r>
            <a:endParaRPr lang="en-US" sz="1800" dirty="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endParaRPr lang="en-US" sz="2800" dirty="0" smtClean="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Procedures for missing input parameter data</a:t>
            </a:r>
          </a:p>
          <a:p>
            <a:pPr lvl="3">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 rule includes clear procedures for substituting estimated or default values when measured input data is not available</a:t>
            </a:r>
          </a:p>
          <a:p>
            <a:pPr lvl="3">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rule includes </a:t>
            </a:r>
            <a:r>
              <a:rPr lang="en-US" sz="2000" dirty="0" smtClean="0">
                <a:latin typeface="Arial" panose="020B0604020202020204" pitchFamily="34" charset="0"/>
                <a:cs typeface="Arial" panose="020B0604020202020204" pitchFamily="34" charset="0"/>
              </a:rPr>
              <a:t>accurate methods to estimate when possible</a:t>
            </a:r>
          </a:p>
          <a:p>
            <a:pPr lvl="3">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onservative </a:t>
            </a:r>
            <a:r>
              <a:rPr lang="en-US" sz="2000" dirty="0" smtClean="0">
                <a:latin typeface="Arial" panose="020B0604020202020204" pitchFamily="34" charset="0"/>
                <a:cs typeface="Arial" panose="020B0604020202020204" pitchFamily="34" charset="0"/>
              </a:rPr>
              <a:t>default values for </a:t>
            </a:r>
            <a:r>
              <a:rPr lang="en-US" sz="2000" dirty="0" smtClean="0">
                <a:latin typeface="Arial" panose="020B0604020202020204" pitchFamily="34" charset="0"/>
                <a:cs typeface="Arial" panose="020B0604020202020204" pitchFamily="34" charset="0"/>
              </a:rPr>
              <a:t>DOC, where estimates not possible</a:t>
            </a:r>
            <a:endParaRPr lang="en-US" sz="20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Key Issues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26</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056795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199"/>
            <a:ext cx="8229600" cy="4645843"/>
          </a:xfrm>
          <a:noFill/>
        </p:spPr>
        <p:txBody>
          <a:bodyPr>
            <a:noAutofit/>
          </a:bodyPr>
          <a:lstStyle/>
          <a:p>
            <a:pPr>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Ability to transition from using default values to accurate criteria in timely and efficient manner</a:t>
            </a:r>
          </a:p>
          <a:p>
            <a:pPr lvl="3">
              <a:buClr>
                <a:srgbClr val="3F8D0B"/>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WQ Assessment and 303d listings </a:t>
            </a:r>
          </a:p>
          <a:p>
            <a:pPr lvl="4">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Use accurate BLM criteria to evaluate copper data </a:t>
            </a:r>
          </a:p>
          <a:p>
            <a:pPr lvl="4">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Use default values </a:t>
            </a:r>
            <a:r>
              <a:rPr lang="en-US" sz="2000" dirty="0" smtClean="0">
                <a:latin typeface="Arial" panose="020B0604020202020204" pitchFamily="34" charset="0"/>
                <a:cs typeface="Arial" panose="020B0604020202020204" pitchFamily="34" charset="0"/>
              </a:rPr>
              <a:t>when there is not sufficient data </a:t>
            </a:r>
            <a:r>
              <a:rPr lang="en-US" sz="2000" dirty="0" smtClean="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assess based on accurate criteria</a:t>
            </a:r>
            <a:endParaRPr lang="en-US" sz="2000" dirty="0" smtClean="0">
              <a:latin typeface="Arial" panose="020B0604020202020204" pitchFamily="34" charset="0"/>
              <a:cs typeface="Arial" panose="020B0604020202020204" pitchFamily="34" charset="0"/>
            </a:endParaRPr>
          </a:p>
          <a:p>
            <a:pPr marL="782960" lvl="4" indent="0">
              <a:buClr>
                <a:srgbClr val="3F8D0B"/>
              </a:buClr>
              <a:buNone/>
            </a:pPr>
            <a:endParaRPr lang="en-US" sz="16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NPDES permit limits</a:t>
            </a:r>
          </a:p>
          <a:p>
            <a:pPr lvl="4">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Applicability of anti-backsliding </a:t>
            </a:r>
            <a:r>
              <a:rPr lang="en-US" sz="2000" dirty="0" smtClean="0">
                <a:latin typeface="Arial" panose="020B0604020202020204" pitchFamily="34" charset="0"/>
                <a:cs typeface="Arial" panose="020B0604020202020204" pitchFamily="34" charset="0"/>
              </a:rPr>
              <a:t>policy</a:t>
            </a:r>
          </a:p>
          <a:p>
            <a:pPr lvl="4">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Costs / time to re-open and modify a permit once data becomes available</a:t>
            </a:r>
            <a:endParaRPr lang="en-US" sz="2000" dirty="0">
              <a:latin typeface="Arial" panose="020B0604020202020204" pitchFamily="34" charset="0"/>
              <a:cs typeface="Arial" panose="020B0604020202020204" pitchFamily="34" charset="0"/>
            </a:endParaRPr>
          </a:p>
          <a:p>
            <a:pPr lvl="2">
              <a:buClr>
                <a:srgbClr val="3F8D0B"/>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Summary of Public Comment</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27</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015797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876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proposed copper standard will protect aquatic life and qualifies as a performance-based </a:t>
            </a:r>
            <a:r>
              <a:rPr lang="en-US" sz="2800" dirty="0" smtClean="0">
                <a:latin typeface="Arial" panose="020B0604020202020204" pitchFamily="34" charset="0"/>
                <a:cs typeface="Arial" panose="020B0604020202020204" pitchFamily="34" charset="0"/>
              </a:rPr>
              <a:t>standard</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lvl="4">
              <a:buClr>
                <a:srgbClr val="3F8D0B"/>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DEQ rule preferable to federal rule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Following </a:t>
            </a:r>
            <a:r>
              <a:rPr lang="en-US" sz="2800" dirty="0">
                <a:latin typeface="Arial" panose="020B0604020202020204" pitchFamily="34" charset="0"/>
                <a:cs typeface="Arial" panose="020B0604020202020204" pitchFamily="34" charset="0"/>
              </a:rPr>
              <a:t>EQC </a:t>
            </a:r>
            <a:r>
              <a:rPr lang="en-US" sz="2800" dirty="0" smtClean="0">
                <a:latin typeface="Arial" panose="020B0604020202020204" pitchFamily="34" charset="0"/>
                <a:cs typeface="Arial" panose="020B0604020202020204" pitchFamily="34" charset="0"/>
              </a:rPr>
              <a:t>action, </a:t>
            </a:r>
            <a:r>
              <a:rPr lang="en-US" sz="2800" dirty="0">
                <a:latin typeface="Arial" panose="020B0604020202020204" pitchFamily="34" charset="0"/>
                <a:cs typeface="Arial" panose="020B0604020202020204" pitchFamily="34" charset="0"/>
              </a:rPr>
              <a:t>DEQ </a:t>
            </a:r>
            <a:r>
              <a:rPr lang="en-US" sz="2800" dirty="0" smtClean="0">
                <a:latin typeface="Arial" panose="020B0604020202020204" pitchFamily="34" charset="0"/>
                <a:cs typeface="Arial" panose="020B0604020202020204" pitchFamily="34" charset="0"/>
              </a:rPr>
              <a:t>will submit </a:t>
            </a:r>
            <a:r>
              <a:rPr lang="en-US" sz="2800" dirty="0" smtClean="0">
                <a:latin typeface="Arial" panose="020B0604020202020204" pitchFamily="34" charset="0"/>
                <a:cs typeface="Arial" panose="020B0604020202020204" pitchFamily="34" charset="0"/>
              </a:rPr>
              <a:t>the copper standard </a:t>
            </a:r>
            <a:r>
              <a:rPr lang="en-US" sz="2800" dirty="0" smtClean="0">
                <a:latin typeface="Arial" panose="020B0604020202020204" pitchFamily="34" charset="0"/>
                <a:cs typeface="Arial" panose="020B0604020202020204" pitchFamily="34" charset="0"/>
              </a:rPr>
              <a:t>to EPA immediately </a:t>
            </a:r>
            <a:r>
              <a:rPr lang="en-US" sz="2800" dirty="0" smtClean="0">
                <a:latin typeface="Arial" panose="020B0604020202020204" pitchFamily="34" charset="0"/>
                <a:cs typeface="Arial" panose="020B0604020202020204" pitchFamily="34" charset="0"/>
              </a:rPr>
              <a:t>for </a:t>
            </a:r>
            <a:r>
              <a:rPr lang="en-US" sz="2800" dirty="0" smtClean="0">
                <a:latin typeface="Arial" panose="020B0604020202020204" pitchFamily="34" charset="0"/>
                <a:cs typeface="Arial" panose="020B0604020202020204" pitchFamily="34" charset="0"/>
              </a:rPr>
              <a:t>their review and </a:t>
            </a:r>
            <a:r>
              <a:rPr lang="en-US" sz="2800" dirty="0" smtClean="0">
                <a:latin typeface="Arial" panose="020B0604020202020204" pitchFamily="34" charset="0"/>
                <a:cs typeface="Arial" panose="020B0604020202020204" pitchFamily="34" charset="0"/>
              </a:rPr>
              <a:t>action</a:t>
            </a:r>
          </a:p>
          <a:p>
            <a:pPr marL="34290" indent="0">
              <a:buClr>
                <a:srgbClr val="3F8D0B"/>
              </a:buClr>
            </a:pPr>
            <a:endParaRPr lang="en-US" sz="800" dirty="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DEQ will continue to work with EPA and stakeholders to finalize </a:t>
            </a:r>
            <a:r>
              <a:rPr lang="en-US" sz="2800" dirty="0" smtClean="0">
                <a:latin typeface="Arial" panose="020B0604020202020204" pitchFamily="34" charset="0"/>
                <a:cs typeface="Arial" panose="020B0604020202020204" pitchFamily="34" charset="0"/>
              </a:rPr>
              <a:t>implementation procedures</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0" y="379323"/>
            <a:ext cx="67818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latin typeface="+mj-lt"/>
              </a:rPr>
              <a:t>Conclusions and Next Steps</a:t>
            </a:r>
            <a:endParaRPr lang="en-US" sz="3600" dirty="0">
              <a:solidFill>
                <a:schemeClr val="bg1"/>
              </a:solidFill>
              <a:latin typeface="+mj-lt"/>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28</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3915228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379322"/>
            <a:ext cx="7010400" cy="707886"/>
          </a:xfrm>
          <a:prstGeom prst="rect">
            <a:avLst/>
          </a:prstGeom>
          <a:solidFill>
            <a:schemeClr val="accent1">
              <a:lumMod val="75000"/>
            </a:schemeClr>
          </a:solidFill>
          <a:ln w="9525">
            <a:noFill/>
            <a:miter lim="800000"/>
            <a:headEnd/>
            <a:tailEnd/>
          </a:ln>
        </p:spPr>
        <p:txBody>
          <a:bodyPr wrap="square">
            <a:spAutoFit/>
          </a:bodyPr>
          <a:lstStyle/>
          <a:p>
            <a:r>
              <a:rPr lang="en-US" sz="3600" dirty="0">
                <a:solidFill>
                  <a:schemeClr val="bg1"/>
                </a:solidFill>
                <a:latin typeface="+mj-lt"/>
              </a:rPr>
              <a:t> </a:t>
            </a:r>
            <a:r>
              <a:rPr lang="en-US" sz="3600" dirty="0" smtClean="0">
                <a:solidFill>
                  <a:schemeClr val="bg1"/>
                </a:solidFill>
                <a:latin typeface="+mj-lt"/>
              </a:rPr>
              <a:t> </a:t>
            </a:r>
            <a:r>
              <a:rPr lang="en-US" sz="4000" dirty="0" smtClean="0">
                <a:solidFill>
                  <a:schemeClr val="bg1"/>
                </a:solidFill>
                <a:latin typeface="+mj-lt"/>
              </a:rPr>
              <a:t>DEQ Recommendation</a:t>
            </a:r>
            <a:endParaRPr lang="en-US" sz="4000" dirty="0">
              <a:solidFill>
                <a:schemeClr val="bg1"/>
              </a:solidFill>
              <a:latin typeface="+mj-lt"/>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29</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
        <p:nvSpPr>
          <p:cNvPr id="3" name="TextBox 2"/>
          <p:cNvSpPr txBox="1"/>
          <p:nvPr/>
        </p:nvSpPr>
        <p:spPr>
          <a:xfrm>
            <a:off x="381000" y="1524000"/>
            <a:ext cx="7848600" cy="387798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DEQ proposes that the Commission amend OAR 340-041-0033 and Table 30 as shown in Appendix </a:t>
            </a:r>
            <a:r>
              <a:rPr lang="en-US" sz="3200" dirty="0" smtClean="0">
                <a:latin typeface="Arial" panose="020B0604020202020204" pitchFamily="34" charset="0"/>
                <a:cs typeface="Arial" panose="020B0604020202020204" pitchFamily="34" charset="0"/>
              </a:rPr>
              <a:t>A, to: </a:t>
            </a:r>
            <a:endParaRPr lang="en-US" sz="3200" dirty="0">
              <a:latin typeface="Arial" panose="020B0604020202020204" pitchFamily="34" charset="0"/>
              <a:cs typeface="Arial" panose="020B0604020202020204" pitchFamily="34" charset="0"/>
            </a:endParaRPr>
          </a:p>
          <a:p>
            <a:endParaRPr lang="en-US" sz="2000" dirty="0"/>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revise </a:t>
            </a:r>
            <a:r>
              <a:rPr lang="en-US" sz="2800" dirty="0">
                <a:latin typeface="Arial" panose="020B0604020202020204" pitchFamily="34" charset="0"/>
                <a:cs typeface="Arial" panose="020B0604020202020204" pitchFamily="34" charset="0"/>
              </a:rPr>
              <a:t>Oregon’s copper criteria for freshwater aquatic life, and </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make plain language and “housekeeping” </a:t>
            </a:r>
            <a:r>
              <a:rPr lang="en-US" sz="2800" dirty="0" smtClean="0">
                <a:latin typeface="Arial" panose="020B0604020202020204" pitchFamily="34" charset="0"/>
                <a:cs typeface="Arial" panose="020B0604020202020204" pitchFamily="34" charset="0"/>
              </a:rPr>
              <a:t>revisions.</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09371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Proposed Action</a:t>
            </a:r>
            <a:endParaRPr lang="en-US" sz="3200" dirty="0">
              <a:solidFill>
                <a:schemeClr val="bg1"/>
              </a:solidFill>
              <a:latin typeface="+mj-lt"/>
              <a:cs typeface="Arial" panose="020B0604020202020204" pitchFamily="34" charset="0"/>
            </a:endParaRPr>
          </a:p>
        </p:txBody>
      </p:sp>
      <p:sp>
        <p:nvSpPr>
          <p:cNvPr id="5" name="TextBox 4"/>
          <p:cNvSpPr txBox="1"/>
          <p:nvPr/>
        </p:nvSpPr>
        <p:spPr>
          <a:xfrm>
            <a:off x="685800" y="1600200"/>
            <a:ext cx="7620000" cy="4216539"/>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DEQ proposes that the Commission amend OAR 340-041-0033 and Table 30 as shown in Appendix A. </a:t>
            </a:r>
          </a:p>
          <a:p>
            <a:endParaRPr lang="en-US" sz="3200" dirty="0" smtClean="0"/>
          </a:p>
          <a:p>
            <a:r>
              <a:rPr lang="en-US" sz="2800" dirty="0" smtClean="0">
                <a:latin typeface="Arial" panose="020B0604020202020204" pitchFamily="34" charset="0"/>
                <a:cs typeface="Arial" panose="020B0604020202020204" pitchFamily="34" charset="0"/>
              </a:rPr>
              <a:t>The amendments:</a:t>
            </a: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revise Oregon’s </a:t>
            </a:r>
            <a:r>
              <a:rPr lang="en-US" sz="2800" dirty="0">
                <a:latin typeface="Arial" panose="020B0604020202020204" pitchFamily="34" charset="0"/>
                <a:cs typeface="Arial" panose="020B0604020202020204" pitchFamily="34" charset="0"/>
              </a:rPr>
              <a:t>copper </a:t>
            </a:r>
            <a:r>
              <a:rPr lang="en-US" sz="2800" dirty="0" smtClean="0">
                <a:latin typeface="Arial" panose="020B0604020202020204" pitchFamily="34" charset="0"/>
                <a:cs typeface="Arial" panose="020B0604020202020204" pitchFamily="34" charset="0"/>
              </a:rPr>
              <a:t>criteria for freshwater aquatic life, </a:t>
            </a:r>
            <a:r>
              <a:rPr lang="en-US" sz="2800" dirty="0">
                <a:latin typeface="Arial" panose="020B0604020202020204" pitchFamily="34" charset="0"/>
                <a:cs typeface="Arial" panose="020B0604020202020204" pitchFamily="34" charset="0"/>
              </a:rPr>
              <a:t>and </a:t>
            </a: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make plain </a:t>
            </a:r>
            <a:r>
              <a:rPr lang="en-US" sz="2800" dirty="0">
                <a:latin typeface="Arial" panose="020B0604020202020204" pitchFamily="34" charset="0"/>
                <a:cs typeface="Arial" panose="020B0604020202020204" pitchFamily="34" charset="0"/>
              </a:rPr>
              <a:t>language </a:t>
            </a:r>
            <a:r>
              <a:rPr lang="en-US" sz="2800" dirty="0" smtClean="0">
                <a:latin typeface="Arial" panose="020B0604020202020204" pitchFamily="34" charset="0"/>
                <a:cs typeface="Arial" panose="020B0604020202020204" pitchFamily="34" charset="0"/>
              </a:rPr>
              <a:t>and “housekeeping” revisions</a:t>
            </a: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0"/>
          </p:nvPr>
        </p:nvSpPr>
        <p:spPr/>
        <p:txBody>
          <a:bodyPr/>
          <a:lstStyle/>
          <a:p>
            <a:pPr>
              <a:defRPr/>
            </a:pPr>
            <a:fld id="{E88633D9-5BC0-4F36-9F2F-3CBB58884DE7}" type="slidenum">
              <a:rPr lang="en-US" smtClean="0"/>
              <a:pPr>
                <a:defRPr/>
              </a:pPr>
              <a:t>3</a:t>
            </a:fld>
            <a:endParaRPr lang="en-US"/>
          </a:p>
        </p:txBody>
      </p:sp>
    </p:spTree>
    <p:extLst>
      <p:ext uri="{BB962C8B-B14F-4D97-AF65-F5344CB8AC3E}">
        <p14:creationId xmlns:p14="http://schemas.microsoft.com/office/powerpoint/2010/main" val="4148216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b="1" dirty="0" smtClean="0">
                <a:solidFill>
                  <a:schemeClr val="bg1"/>
                </a:solidFill>
              </a:rPr>
              <a:t>Conclusions / Next Steps</a:t>
            </a:r>
            <a:endParaRPr lang="en-US" sz="3200" b="1" dirty="0">
              <a:solidFill>
                <a:schemeClr val="bg1"/>
              </a:solidFill>
            </a:endParaRPr>
          </a:p>
        </p:txBody>
      </p:sp>
      <p:sp>
        <p:nvSpPr>
          <p:cNvPr id="4" name="Slide Number Placeholder 3"/>
          <p:cNvSpPr>
            <a:spLocks noGrp="1"/>
          </p:cNvSpPr>
          <p:nvPr>
            <p:ph type="sldNum" sz="quarter" idx="10"/>
          </p:nvPr>
        </p:nvSpPr>
        <p:spPr/>
        <p:txBody>
          <a:bodyPr/>
          <a:lstStyle/>
          <a:p>
            <a:fld id="{D8E88651-A473-49B4-87F5-AD06C5B1B4F1}" type="slidenum">
              <a:rPr lang="en-US" smtClean="0"/>
              <a:pPr/>
              <a:t>30</a:t>
            </a:fld>
            <a:endParaRPr lang="en-US"/>
          </a:p>
        </p:txBody>
      </p:sp>
    </p:spTree>
    <p:extLst>
      <p:ext uri="{BB962C8B-B14F-4D97-AF65-F5344CB8AC3E}">
        <p14:creationId xmlns:p14="http://schemas.microsoft.com/office/powerpoint/2010/main" val="3462460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a:solidFill>
            <a:schemeClr val="tx2">
              <a:lumMod val="20000"/>
              <a:lumOff val="80000"/>
            </a:schemeClr>
          </a:solidFill>
        </p:spPr>
        <p:txBody>
          <a:bodyPr>
            <a:noAutofit/>
          </a:bodyPr>
          <a:lstStyle/>
          <a:p>
            <a:pPr marL="171450" lvl="1">
              <a:buClr>
                <a:srgbClr val="3F8D0B"/>
              </a:buClr>
            </a:pPr>
            <a:r>
              <a:rPr lang="en-US" u="sng" dirty="0" smtClean="0"/>
              <a:t>Stormwater permits: </a:t>
            </a:r>
          </a:p>
          <a:p>
            <a:pPr marL="571500" lvl="2">
              <a:buClr>
                <a:srgbClr val="3F8D0B"/>
              </a:buClr>
            </a:pPr>
            <a:r>
              <a:rPr lang="en-US" dirty="0" smtClean="0"/>
              <a:t>Potential monitoring and treatment costs</a:t>
            </a:r>
            <a:endParaRPr lang="en-US" sz="2000" dirty="0" smtClean="0"/>
          </a:p>
          <a:p>
            <a:pPr marL="0" lvl="1" indent="0">
              <a:buClr>
                <a:srgbClr val="3F8D0B"/>
              </a:buClr>
              <a:buNone/>
            </a:pPr>
            <a:endParaRPr lang="en-US" sz="2400" dirty="0" smtClean="0"/>
          </a:p>
          <a:p>
            <a:pPr marL="171450" lvl="2">
              <a:buClr>
                <a:srgbClr val="3F8D0B"/>
              </a:buClr>
              <a:buFont typeface="Wingdings" panose="05000000000000000000" pitchFamily="2" charset="2"/>
              <a:buChar char="§"/>
            </a:pPr>
            <a:r>
              <a:rPr lang="en-US" sz="2800" u="sng" dirty="0"/>
              <a:t>Fishing and </a:t>
            </a:r>
            <a:r>
              <a:rPr lang="en-US" sz="2800" u="sng" dirty="0" smtClean="0"/>
              <a:t>recreation businesses</a:t>
            </a:r>
            <a:r>
              <a:rPr lang="en-US" sz="2800" dirty="0" smtClean="0"/>
              <a:t>: </a:t>
            </a:r>
          </a:p>
          <a:p>
            <a:pPr marL="628650" lvl="3">
              <a:buClr>
                <a:srgbClr val="3F8D0B"/>
              </a:buClr>
              <a:buFont typeface="Wingdings" panose="05000000000000000000" pitchFamily="2" charset="2"/>
              <a:buChar char="§"/>
            </a:pPr>
            <a:r>
              <a:rPr lang="en-US" sz="2400" dirty="0" smtClean="0"/>
              <a:t>Potential </a:t>
            </a:r>
            <a:r>
              <a:rPr lang="en-US" sz="2400" dirty="0"/>
              <a:t>benefits due to improved fish health and </a:t>
            </a:r>
            <a:r>
              <a:rPr lang="en-US" sz="2400" dirty="0" smtClean="0"/>
              <a:t>population size</a:t>
            </a:r>
            <a:endParaRPr lang="en-US" sz="2400" dirty="0"/>
          </a:p>
        </p:txBody>
      </p:sp>
      <p:sp>
        <p:nvSpPr>
          <p:cNvPr id="3" name="TextBox 2"/>
          <p:cNvSpPr txBox="1"/>
          <p:nvPr/>
        </p:nvSpPr>
        <p:spPr>
          <a:xfrm>
            <a:off x="1371600" y="1143001"/>
            <a:ext cx="3231833" cy="461665"/>
          </a:xfrm>
          <a:prstGeom prst="rect">
            <a:avLst/>
          </a:prstGeom>
          <a:noFill/>
          <a:ln w="9525">
            <a:noFill/>
            <a:miter lim="800000"/>
            <a:headEnd/>
            <a:tailEnd/>
          </a:ln>
        </p:spPr>
        <p:txBody>
          <a:bodyPr wrap="square">
            <a:spAutoFit/>
          </a:bodyPr>
          <a:lstStyle/>
          <a:p>
            <a:r>
              <a:rPr lang="en-US" sz="2400" b="1" dirty="0">
                <a:solidFill>
                  <a:schemeClr val="bg1"/>
                </a:solidFill>
              </a:rPr>
              <a:t>Fiscal Impact</a:t>
            </a:r>
          </a:p>
        </p:txBody>
      </p:sp>
      <p:sp>
        <p:nvSpPr>
          <p:cNvPr id="4" name="TextBox 3"/>
          <p:cNvSpPr txBox="1"/>
          <p:nvPr/>
        </p:nvSpPr>
        <p:spPr>
          <a:xfrm>
            <a:off x="457200" y="329626"/>
            <a:ext cx="4309110" cy="646331"/>
          </a:xfrm>
          <a:prstGeom prst="rect">
            <a:avLst/>
          </a:prstGeom>
          <a:solidFill>
            <a:schemeClr val="accent1">
              <a:lumMod val="75000"/>
            </a:schemeClr>
          </a:solidFill>
          <a:ln w="9525">
            <a:noFill/>
            <a:miter lim="800000"/>
            <a:headEnd/>
            <a:tailEnd/>
          </a:ln>
        </p:spPr>
        <p:txBody>
          <a:bodyPr wrap="square">
            <a:spAutoFit/>
          </a:bodyPr>
          <a:lstStyle/>
          <a:p>
            <a:r>
              <a:rPr lang="en-US" sz="3600" b="1" dirty="0">
                <a:solidFill>
                  <a:schemeClr val="bg1"/>
                </a:solidFill>
              </a:rPr>
              <a:t>Fiscal </a:t>
            </a:r>
            <a:r>
              <a:rPr lang="en-US" sz="3600" b="1" dirty="0" smtClean="0">
                <a:solidFill>
                  <a:schemeClr val="bg1"/>
                </a:solidFill>
              </a:rPr>
              <a:t>Impact</a:t>
            </a:r>
            <a:endParaRPr lang="en-US" sz="3600" b="1"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31</a:t>
            </a:fld>
            <a:endParaRPr lang="en-US"/>
          </a:p>
        </p:txBody>
      </p:sp>
    </p:spTree>
    <p:extLst>
      <p:ext uri="{BB962C8B-B14F-4D97-AF65-F5344CB8AC3E}">
        <p14:creationId xmlns:p14="http://schemas.microsoft.com/office/powerpoint/2010/main" val="1422215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State government</a:t>
            </a:r>
            <a:endParaRPr lang="en-US" sz="2400" dirty="0" smtClean="0">
              <a:latin typeface="Arial" panose="020B0604020202020204" pitchFamily="34" charset="0"/>
              <a:cs typeface="Arial" panose="020B0604020202020204" pitchFamily="34" charset="0"/>
            </a:endParaRPr>
          </a:p>
          <a:p>
            <a:pPr lvl="3">
              <a:buClr>
                <a:srgbClr val="3F8D0B"/>
              </a:buClr>
            </a:pPr>
            <a:r>
              <a:rPr lang="en-US" sz="3000" dirty="0" smtClean="0">
                <a:latin typeface="Arial" panose="020B0604020202020204" pitchFamily="34" charset="0"/>
                <a:cs typeface="Arial" panose="020B0604020202020204" pitchFamily="34" charset="0"/>
              </a:rPr>
              <a:t>Increased staff time to calculate BLM-based criteria and apply them in permits</a:t>
            </a:r>
          </a:p>
          <a:p>
            <a:pPr marL="0" indent="0">
              <a:buClr>
                <a:srgbClr val="3F8D0B"/>
              </a:buClr>
            </a:pPr>
            <a:endParaRPr lang="en-US" sz="12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Individual permit holders</a:t>
            </a:r>
          </a:p>
          <a:p>
            <a:pPr lvl="1">
              <a:buClr>
                <a:srgbClr val="3F8D0B"/>
              </a:buClr>
            </a:pPr>
            <a:r>
              <a:rPr lang="en-US" sz="2400" dirty="0" smtClean="0">
                <a:latin typeface="Arial" panose="020B0604020202020204" pitchFamily="34" charset="0"/>
                <a:cs typeface="Arial" panose="020B0604020202020204" pitchFamily="34" charset="0"/>
              </a:rPr>
              <a:t>Monitoring to provide BLM data: </a:t>
            </a:r>
          </a:p>
          <a:p>
            <a:pPr lvl="2">
              <a:buClr>
                <a:srgbClr val="3F8D0B"/>
              </a:buClr>
            </a:pPr>
            <a:r>
              <a:rPr lang="en-US" sz="2000" dirty="0" smtClean="0">
                <a:latin typeface="Arial" panose="020B0604020202020204" pitchFamily="34" charset="0"/>
                <a:cs typeface="Arial" panose="020B0604020202020204" pitchFamily="34" charset="0"/>
              </a:rPr>
              <a:t>approx</a:t>
            </a:r>
            <a:r>
              <a:rPr lang="en-US" sz="2000" dirty="0">
                <a:latin typeface="Arial" panose="020B0604020202020204" pitchFamily="34" charset="0"/>
                <a:cs typeface="Arial" panose="020B0604020202020204" pitchFamily="34" charset="0"/>
              </a:rPr>
              <a:t>. $5000-8500 per outfall per permit renewal</a:t>
            </a:r>
          </a:p>
          <a:p>
            <a:pPr lvl="1">
              <a:buClr>
                <a:srgbClr val="3F8D0B"/>
              </a:buClr>
            </a:pPr>
            <a:r>
              <a:rPr lang="en-US" sz="2400" dirty="0" smtClean="0">
                <a:latin typeface="Arial" panose="020B0604020202020204" pitchFamily="34" charset="0"/>
                <a:cs typeface="Arial" panose="020B0604020202020204" pitchFamily="34" charset="0"/>
              </a:rPr>
              <a:t>Potential relief if less stringent effluent limits</a:t>
            </a:r>
          </a:p>
        </p:txBody>
      </p:sp>
      <p:sp>
        <p:nvSpPr>
          <p:cNvPr id="3" name="TextBox 2"/>
          <p:cNvSpPr txBox="1"/>
          <p:nvPr/>
        </p:nvSpPr>
        <p:spPr>
          <a:xfrm>
            <a:off x="1371600" y="1143001"/>
            <a:ext cx="3231833" cy="461665"/>
          </a:xfrm>
          <a:prstGeom prst="rect">
            <a:avLst/>
          </a:prstGeom>
          <a:noFill/>
          <a:ln w="9525">
            <a:noFill/>
            <a:miter lim="800000"/>
            <a:headEnd/>
            <a:tailEnd/>
          </a:ln>
        </p:spPr>
        <p:txBody>
          <a:bodyPr wrap="square">
            <a:spAutoFit/>
          </a:bodyPr>
          <a:lstStyle/>
          <a:p>
            <a:r>
              <a:rPr lang="en-US" sz="2400" b="1" dirty="0">
                <a:solidFill>
                  <a:schemeClr val="bg1"/>
                </a:solidFill>
              </a:rPr>
              <a:t>Fiscal </a:t>
            </a:r>
            <a:r>
              <a:rPr lang="en-US" sz="2400" b="1" dirty="0" smtClean="0">
                <a:solidFill>
                  <a:schemeClr val="bg1"/>
                </a:solidFill>
              </a:rPr>
              <a:t>Impact</a:t>
            </a:r>
            <a:endParaRPr lang="en-US" sz="2400" b="1" dirty="0">
              <a:solidFill>
                <a:schemeClr val="bg1"/>
              </a:solidFill>
            </a:endParaRPr>
          </a:p>
        </p:txBody>
      </p:sp>
      <p:sp>
        <p:nvSpPr>
          <p:cNvPr id="4" name="TextBox 3"/>
          <p:cNvSpPr txBox="1"/>
          <p:nvPr/>
        </p:nvSpPr>
        <p:spPr>
          <a:xfrm>
            <a:off x="533400" y="379323"/>
            <a:ext cx="430911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Fiscal Impacts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32</a:t>
            </a:fld>
            <a:endParaRPr lang="en-US"/>
          </a:p>
        </p:txBody>
      </p:sp>
    </p:spTree>
    <p:extLst>
      <p:ext uri="{BB962C8B-B14F-4D97-AF65-F5344CB8AC3E}">
        <p14:creationId xmlns:p14="http://schemas.microsoft.com/office/powerpoint/2010/main" val="2641693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3" name="TextBox 2"/>
          <p:cNvSpPr txBox="1"/>
          <p:nvPr/>
        </p:nvSpPr>
        <p:spPr>
          <a:xfrm>
            <a:off x="0" y="381000"/>
            <a:ext cx="5638800" cy="584775"/>
          </a:xfrm>
          <a:prstGeom prst="rect">
            <a:avLst/>
          </a:prstGeom>
          <a:solidFill>
            <a:schemeClr val="accent1">
              <a:lumMod val="75000"/>
            </a:schemeClr>
          </a:solidFill>
          <a:ln w="9525">
            <a:noFill/>
            <a:miter lim="800000"/>
            <a:headEnd/>
            <a:tailEnd/>
          </a:ln>
        </p:spPr>
        <p:txBody>
          <a:bodyPr wrap="square">
            <a:spAutoFit/>
          </a:bodyPr>
          <a:lstStyle/>
          <a:p>
            <a:r>
              <a:rPr lang="en-US" sz="3200" dirty="0" smtClean="0">
                <a:solidFill>
                  <a:schemeClr val="bg1"/>
                </a:solidFill>
              </a:rPr>
              <a:t>DOC Default Values</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fld id="{D8E88651-A473-49B4-87F5-AD06C5B1B4F1}" type="slidenum">
              <a:rPr lang="en-US" smtClean="0"/>
              <a:pPr/>
              <a:t>33</a:t>
            </a:fld>
            <a:endParaRPr lang="en-US"/>
          </a:p>
        </p:txBody>
      </p:sp>
    </p:spTree>
    <p:extLst>
      <p:ext uri="{BB962C8B-B14F-4D97-AF65-F5344CB8AC3E}">
        <p14:creationId xmlns:p14="http://schemas.microsoft.com/office/powerpoint/2010/main" val="1794717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81000" y="304800"/>
            <a:ext cx="8524875" cy="646331"/>
          </a:xfrm>
          <a:prstGeom prst="rect">
            <a:avLst/>
          </a:prstGeom>
          <a:noFill/>
          <a:ln w="9525">
            <a:noFill/>
            <a:miter lim="800000"/>
            <a:headEnd/>
            <a:tailEnd/>
          </a:ln>
        </p:spPr>
        <p:txBody>
          <a:bodyPr>
            <a:spAutoFit/>
          </a:bodyPr>
          <a:lstStyle/>
          <a:p>
            <a:r>
              <a:rPr lang="en-US" sz="3600" b="1" dirty="0" smtClean="0">
                <a:solidFill>
                  <a:schemeClr val="bg1"/>
                </a:solidFill>
                <a:cs typeface="Arial" pitchFamily="34" charset="0"/>
              </a:rPr>
              <a:t>Availability of BLM Parameter Data Sets</a:t>
            </a:r>
            <a:endParaRPr lang="en-US" sz="3600" b="1" dirty="0">
              <a:solidFill>
                <a:schemeClr val="bg1"/>
              </a:solidFill>
              <a:cs typeface="Arial" pitchFamily="34" charset="0"/>
            </a:endParaRPr>
          </a:p>
        </p:txBody>
      </p:sp>
      <p:pic>
        <p:nvPicPr>
          <p:cNvPr id="54275" name="Picture 3"/>
          <p:cNvPicPr>
            <a:picLocks noChangeAspect="1" noChangeArrowheads="1"/>
          </p:cNvPicPr>
          <p:nvPr/>
        </p:nvPicPr>
        <p:blipFill>
          <a:blip r:embed="rId3" cstate="print"/>
          <a:srcRect t="1138" b="2602"/>
          <a:stretch>
            <a:fillRect/>
          </a:stretch>
        </p:blipFill>
        <p:spPr bwMode="auto">
          <a:xfrm>
            <a:off x="762000" y="1143000"/>
            <a:ext cx="7553325" cy="56388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34</a:t>
            </a:fld>
            <a:endParaRPr lang="en-US"/>
          </a:p>
        </p:txBody>
      </p:sp>
    </p:spTree>
    <p:extLst>
      <p:ext uri="{BB962C8B-B14F-4D97-AF65-F5344CB8AC3E}">
        <p14:creationId xmlns:p14="http://schemas.microsoft.com/office/powerpoint/2010/main" val="1900466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228600" y="1143000"/>
            <a:ext cx="7772400" cy="5715000"/>
          </a:xfrm>
          <a:prstGeom prst="rect">
            <a:avLst/>
          </a:prstGeom>
          <a:noFill/>
          <a:ln w="9525">
            <a:noFill/>
            <a:miter lim="800000"/>
            <a:headEnd/>
            <a:tailEnd/>
          </a:ln>
        </p:spPr>
      </p:pic>
      <p:sp>
        <p:nvSpPr>
          <p:cNvPr id="6" name="Rectangle 3"/>
          <p:cNvSpPr>
            <a:spLocks noChangeArrowheads="1"/>
          </p:cNvSpPr>
          <p:nvPr/>
        </p:nvSpPr>
        <p:spPr bwMode="auto">
          <a:xfrm>
            <a:off x="304800" y="304800"/>
            <a:ext cx="8534400" cy="761999"/>
          </a:xfrm>
          <a:prstGeom prst="rect">
            <a:avLst/>
          </a:prstGeom>
          <a:noFill/>
          <a:ln w="9525">
            <a:noFill/>
            <a:miter lim="800000"/>
            <a:headEnd/>
            <a:tailEnd/>
          </a:ln>
        </p:spPr>
        <p:txBody>
          <a:bodyPr wrap="square">
            <a:normAutofit/>
          </a:bodyPr>
          <a:lstStyle/>
          <a:p>
            <a:r>
              <a:rPr lang="en-US" sz="3600" b="1" dirty="0" smtClean="0">
                <a:solidFill>
                  <a:prstClr val="white"/>
                </a:solidFill>
                <a:cs typeface="Arial" pitchFamily="34" charset="0"/>
              </a:rPr>
              <a:t>DEQ BLM Parameter Monitoring</a:t>
            </a:r>
          </a:p>
          <a:p>
            <a:endParaRPr lang="en-US" sz="3600" b="1" dirty="0">
              <a:solidFill>
                <a:prstClr val="white"/>
              </a:solidFill>
            </a:endParaRPr>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35</a:t>
            </a:fld>
            <a:endParaRPr lang="en-US"/>
          </a:p>
        </p:txBody>
      </p:sp>
    </p:spTree>
    <p:extLst>
      <p:ext uri="{BB962C8B-B14F-4D97-AF65-F5344CB8AC3E}">
        <p14:creationId xmlns:p14="http://schemas.microsoft.com/office/powerpoint/2010/main" val="359899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7772400" cy="4876800"/>
          </a:xfrm>
          <a:solidFill>
            <a:schemeClr val="tx2">
              <a:lumMod val="20000"/>
              <a:lumOff val="80000"/>
            </a:schemeClr>
          </a:solidFill>
        </p:spPr>
        <p:txBody>
          <a:bodyPr>
            <a:normAutofit/>
          </a:bodyPr>
          <a:lstStyle/>
          <a:p>
            <a:pPr marL="91440" lvl="2" indent="0">
              <a:lnSpc>
                <a:spcPct val="100000"/>
              </a:lnSpc>
              <a:buClr>
                <a:srgbClr val="3F8D0B"/>
              </a:buClr>
              <a:buNone/>
            </a:pPr>
            <a:r>
              <a:rPr lang="en-US" dirty="0">
                <a:latin typeface="Arial" panose="020B0604020202020204" pitchFamily="34" charset="0"/>
                <a:cs typeface="Arial" panose="020B0604020202020204" pitchFamily="34" charset="0"/>
              </a:rPr>
              <a:t>DEQ proposes </a:t>
            </a:r>
            <a:r>
              <a:rPr lang="en-US" dirty="0" smtClean="0">
                <a:latin typeface="Arial" panose="020B0604020202020204" pitchFamily="34" charset="0"/>
                <a:cs typeface="Arial" panose="020B0604020202020204" pitchFamily="34" charset="0"/>
              </a:rPr>
              <a:t>the BLM standard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copper </a:t>
            </a:r>
            <a:r>
              <a:rPr lang="en-US" dirty="0">
                <a:latin typeface="Arial" panose="020B0604020202020204" pitchFamily="34" charset="0"/>
                <a:cs typeface="Arial" panose="020B0604020202020204" pitchFamily="34" charset="0"/>
              </a:rPr>
              <a:t>because:</a:t>
            </a:r>
          </a:p>
          <a:p>
            <a:pPr lvl="3" indent="-457200">
              <a:lnSpc>
                <a:spcPct val="100000"/>
              </a:lnSpc>
              <a:buClr>
                <a:srgbClr val="3F8D0B"/>
              </a:buClr>
            </a:pPr>
            <a:endParaRPr lang="en-US" sz="24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sz="2400" dirty="0" smtClean="0">
                <a:latin typeface="Arial" panose="020B0604020202020204" pitchFamily="34" charset="0"/>
                <a:cs typeface="Arial" panose="020B0604020202020204" pitchFamily="34" charset="0"/>
              </a:rPr>
              <a:t>The BLM </a:t>
            </a:r>
            <a:r>
              <a:rPr lang="en-US" sz="2400" dirty="0" smtClean="0">
                <a:latin typeface="Arial" panose="020B0604020202020204" pitchFamily="34" charset="0"/>
                <a:cs typeface="Arial" panose="020B0604020202020204" pitchFamily="34" charset="0"/>
              </a:rPr>
              <a:t>results in criteria that protect </a:t>
            </a:r>
            <a:r>
              <a:rPr lang="en-US" sz="2400" dirty="0" smtClean="0">
                <a:latin typeface="Arial" panose="020B0604020202020204" pitchFamily="34" charset="0"/>
                <a:cs typeface="Arial" panose="020B0604020202020204" pitchFamily="34" charset="0"/>
              </a:rPr>
              <a:t>freshwater organisms</a:t>
            </a: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sz="2400" dirty="0" smtClean="0">
                <a:latin typeface="Arial" panose="020B0604020202020204" pitchFamily="34" charset="0"/>
                <a:cs typeface="Arial" panose="020B0604020202020204" pitchFamily="34" charset="0"/>
              </a:rPr>
              <a:t>The BLM is </a:t>
            </a:r>
            <a:r>
              <a:rPr lang="en-US" sz="2400" dirty="0">
                <a:latin typeface="Arial" panose="020B0604020202020204" pitchFamily="34" charset="0"/>
                <a:cs typeface="Arial" panose="020B0604020202020204" pitchFamily="34" charset="0"/>
              </a:rPr>
              <a:t>based on </a:t>
            </a:r>
            <a:r>
              <a:rPr lang="en-US" sz="2400" dirty="0" smtClean="0">
                <a:latin typeface="Arial" panose="020B0604020202020204" pitchFamily="34" charset="0"/>
                <a:cs typeface="Arial" panose="020B0604020202020204" pitchFamily="34" charset="0"/>
              </a:rPr>
              <a:t>newer science and is more accurate than the hardness-based equation</a:t>
            </a: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sz="2400" dirty="0" smtClean="0">
                <a:latin typeface="Arial" panose="020B0604020202020204" pitchFamily="34" charset="0"/>
                <a:cs typeface="Arial" panose="020B0604020202020204" pitchFamily="34" charset="0"/>
              </a:rPr>
              <a:t>The Environmental Protection Agency and the National Marine Fisheries Service both recommended Oregon adopt the </a:t>
            </a:r>
            <a:r>
              <a:rPr lang="en-US" sz="2400" dirty="0">
                <a:latin typeface="Arial" panose="020B0604020202020204" pitchFamily="34" charset="0"/>
                <a:cs typeface="Arial" panose="020B0604020202020204" pitchFamily="34" charset="0"/>
              </a:rPr>
              <a:t>BLM </a:t>
            </a:r>
            <a:r>
              <a:rPr lang="en-US" sz="2400" dirty="0" smtClean="0">
                <a:latin typeface="Arial" panose="020B0604020202020204" pitchFamily="34" charset="0"/>
                <a:cs typeface="Arial" panose="020B0604020202020204" pitchFamily="34" charset="0"/>
              </a:rPr>
              <a:t>for copper</a:t>
            </a:r>
          </a:p>
        </p:txBody>
      </p:sp>
      <p:sp>
        <p:nvSpPr>
          <p:cNvPr id="3" name="TextBox 2"/>
          <p:cNvSpPr txBox="1"/>
          <p:nvPr/>
        </p:nvSpPr>
        <p:spPr>
          <a:xfrm>
            <a:off x="76200" y="381000"/>
            <a:ext cx="8686800" cy="584775"/>
          </a:xfrm>
          <a:prstGeom prst="rect">
            <a:avLst/>
          </a:prstGeom>
          <a:noFill/>
          <a:ln w="9525">
            <a:noFill/>
            <a:miter lim="800000"/>
            <a:headEnd/>
            <a:tailEnd/>
          </a:ln>
        </p:spPr>
        <p:txBody>
          <a:bodyPr wrap="square">
            <a:spAutoFit/>
          </a:bodyPr>
          <a:lstStyle/>
          <a:p>
            <a:r>
              <a:rPr lang="en-US" sz="3200" dirty="0" smtClean="0">
                <a:solidFill>
                  <a:schemeClr val="bg1"/>
                </a:solidFill>
                <a:latin typeface="+mj-lt"/>
                <a:cs typeface="Arial" panose="020B0604020202020204" pitchFamily="34" charset="0"/>
              </a:rPr>
              <a:t>Why use the Biotic Ligand Model?</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4</a:t>
            </a:fld>
            <a:endParaRPr lang="en-US"/>
          </a:p>
        </p:txBody>
      </p:sp>
    </p:spTree>
    <p:extLst>
      <p:ext uri="{BB962C8B-B14F-4D97-AF65-F5344CB8AC3E}">
        <p14:creationId xmlns:p14="http://schemas.microsoft.com/office/powerpoint/2010/main" val="54629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077200" cy="4876800"/>
          </a:xfrm>
          <a:solidFill>
            <a:schemeClr val="tx2">
              <a:lumMod val="20000"/>
              <a:lumOff val="80000"/>
            </a:schemeClr>
          </a:solidFill>
          <a:ln>
            <a:noFill/>
          </a:ln>
        </p:spPr>
        <p:txBody>
          <a:bodyPr>
            <a:normAutofit/>
          </a:bodyPr>
          <a:lstStyle/>
          <a:p>
            <a:pPr>
              <a:lnSpc>
                <a:spcPct val="100000"/>
              </a:lnSpc>
              <a:buClr>
                <a:srgbClr val="3F8D6F"/>
              </a:buClr>
              <a:buFont typeface="Wingdings" pitchFamily="2" charset="2"/>
              <a:buChar char="§"/>
            </a:pPr>
            <a:r>
              <a:rPr lang="en-US" dirty="0" smtClean="0">
                <a:latin typeface="Arial" panose="020B0604020202020204" pitchFamily="34" charset="0"/>
                <a:cs typeface="Arial" panose="020B0604020202020204" pitchFamily="34" charset="0"/>
              </a:rPr>
              <a:t>Current copper standard </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Based </a:t>
            </a:r>
            <a:r>
              <a:rPr lang="en-US" sz="2400" dirty="0">
                <a:latin typeface="Arial" panose="020B0604020202020204" pitchFamily="34" charset="0"/>
                <a:cs typeface="Arial" panose="020B0604020202020204" pitchFamily="34" charset="0"/>
              </a:rPr>
              <a:t>on EPA’s </a:t>
            </a:r>
            <a:r>
              <a:rPr lang="en-US" sz="2400" dirty="0" smtClean="0">
                <a:latin typeface="Arial" panose="020B0604020202020204" pitchFamily="34" charset="0"/>
                <a:cs typeface="Arial" panose="020B0604020202020204" pitchFamily="34" charset="0"/>
              </a:rPr>
              <a:t>1986 recommendations</a:t>
            </a:r>
            <a:endParaRPr lang="en-US" sz="24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Equation - toxicity changes with water hardness</a:t>
            </a:r>
            <a:endParaRPr lang="en-US" sz="24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xpressed </a:t>
            </a:r>
            <a:r>
              <a:rPr lang="en-US" sz="2400" dirty="0">
                <a:latin typeface="Arial" panose="020B0604020202020204" pitchFamily="34" charset="0"/>
                <a:cs typeface="Arial" panose="020B0604020202020204" pitchFamily="34" charset="0"/>
              </a:rPr>
              <a:t>as total </a:t>
            </a:r>
            <a:r>
              <a:rPr lang="en-US" sz="2400" dirty="0" smtClean="0">
                <a:latin typeface="Arial" panose="020B0604020202020204" pitchFamily="34" charset="0"/>
                <a:cs typeface="Arial" panose="020B0604020202020204" pitchFamily="34" charset="0"/>
              </a:rPr>
              <a:t>recoverable copper</a:t>
            </a:r>
            <a:endParaRPr lang="en-US" sz="2400" strike="sngStrike" dirty="0">
              <a:latin typeface="Arial" panose="020B0604020202020204" pitchFamily="34" charset="0"/>
              <a:cs typeface="Arial" panose="020B0604020202020204" pitchFamily="34" charset="0"/>
            </a:endParaRPr>
          </a:p>
          <a:p>
            <a:pPr marL="914400" lvl="2" indent="0">
              <a:lnSpc>
                <a:spcPct val="100000"/>
              </a:lnSpc>
              <a:buNone/>
            </a:pPr>
            <a:endParaRPr lang="en-US" sz="1200" dirty="0">
              <a:latin typeface="Arial" panose="020B0604020202020204" pitchFamily="34" charset="0"/>
              <a:cs typeface="Arial" panose="020B0604020202020204" pitchFamily="34" charset="0"/>
            </a:endParaRPr>
          </a:p>
          <a:p>
            <a:pPr>
              <a:lnSpc>
                <a:spcPct val="100000"/>
              </a:lnSpc>
              <a:buClr>
                <a:srgbClr val="3F8D6F"/>
              </a:buClr>
              <a:buFont typeface="Wingdings" pitchFamily="2" charset="2"/>
              <a:buChar char="§"/>
            </a:pPr>
            <a:r>
              <a:rPr lang="en-US" dirty="0" smtClean="0">
                <a:latin typeface="Arial" panose="020B0604020202020204" pitchFamily="34" charset="0"/>
                <a:cs typeface="Arial" panose="020B0604020202020204" pitchFamily="34" charset="0"/>
              </a:rPr>
              <a:t>DEQ revised criteria in 2004</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Based on EPA’s 1995 recommendations</a:t>
            </a:r>
          </a:p>
          <a:p>
            <a:pPr lvl="1">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Equation - toxicity changes with water hardness</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Expressed as dissolved copper</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Never approved by EPA; never effective</a:t>
            </a:r>
          </a:p>
          <a:p>
            <a:pPr>
              <a:lnSpc>
                <a:spcPct val="100000"/>
              </a:lnSpc>
              <a:buClr>
                <a:srgbClr val="3F8D6F"/>
              </a:buClr>
              <a:buFont typeface="Wingdings" pitchFamily="2" charset="2"/>
              <a:buChar char="§"/>
            </a:pPr>
            <a:endParaRPr lang="en-US" dirty="0" smtClean="0">
              <a:latin typeface="+mj-lt"/>
            </a:endParaRPr>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History of the Copper Standard in Oregon</a:t>
            </a: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990" y="1371600"/>
            <a:ext cx="7848600" cy="4038600"/>
          </a:xfrm>
          <a:solidFill>
            <a:schemeClr val="tx2">
              <a:lumMod val="20000"/>
              <a:lumOff val="80000"/>
              <a:alpha val="34000"/>
            </a:schemeClr>
          </a:solidFill>
          <a:ln>
            <a:noFill/>
          </a:ln>
        </p:spPr>
        <p:txBody>
          <a:bodyPr>
            <a:normAutofit fontScale="85000" lnSpcReduction="10000"/>
          </a:bodyPr>
          <a:lstStyle/>
          <a:p>
            <a:pPr marL="491490" indent="-457200">
              <a:lnSpc>
                <a:spcPct val="120000"/>
              </a:lnSpc>
              <a:buClr>
                <a:srgbClr val="3F8D6F"/>
              </a:buClr>
              <a:buFont typeface="Wingdings" panose="05000000000000000000" pitchFamily="2" charset="2"/>
              <a:buChar char="§"/>
            </a:pPr>
            <a:r>
              <a:rPr lang="en-US" sz="3300" kern="0" spc="10" dirty="0" smtClean="0">
                <a:latin typeface="Arial" panose="020B0604020202020204" pitchFamily="34" charset="0"/>
                <a:cs typeface="Arial" panose="020B0604020202020204" pitchFamily="34" charset="0"/>
              </a:rPr>
              <a:t>Endangered </a:t>
            </a:r>
            <a:r>
              <a:rPr lang="en-US" sz="3300" kern="0" spc="10" dirty="0">
                <a:latin typeface="Arial" panose="020B0604020202020204" pitchFamily="34" charset="0"/>
                <a:cs typeface="Arial" panose="020B0604020202020204" pitchFamily="34" charset="0"/>
              </a:rPr>
              <a:t>Species Act (ESA) consultation </a:t>
            </a:r>
          </a:p>
          <a:p>
            <a:pPr lvl="2">
              <a:lnSpc>
                <a:spcPct val="120000"/>
              </a:lnSpc>
            </a:pPr>
            <a:r>
              <a:rPr lang="en-US" sz="2400" kern="0" spc="10" dirty="0" smtClean="0">
                <a:latin typeface="Arial" panose="020B0604020202020204" pitchFamily="34" charset="0"/>
                <a:cs typeface="Arial" panose="020B0604020202020204" pitchFamily="34" charset="0"/>
              </a:rPr>
              <a:t>EPA must </a:t>
            </a:r>
            <a:r>
              <a:rPr lang="en-US" sz="2400" kern="0" spc="10" dirty="0">
                <a:latin typeface="Arial" panose="020B0604020202020204" pitchFamily="34" charset="0"/>
                <a:cs typeface="Arial" panose="020B0604020202020204" pitchFamily="34" charset="0"/>
              </a:rPr>
              <a:t>consult </a:t>
            </a:r>
            <a:r>
              <a:rPr lang="en-US" sz="2400" kern="0" spc="10" dirty="0" smtClean="0">
                <a:latin typeface="Arial" panose="020B0604020202020204" pitchFamily="34" charset="0"/>
                <a:cs typeface="Arial" panose="020B0604020202020204" pitchFamily="34" charset="0"/>
              </a:rPr>
              <a:t>before approving a water quality standard </a:t>
            </a:r>
            <a:r>
              <a:rPr lang="en-US" sz="2400" kern="0" spc="10" dirty="0">
                <a:latin typeface="Arial" panose="020B0604020202020204" pitchFamily="34" charset="0"/>
                <a:cs typeface="Arial" panose="020B0604020202020204" pitchFamily="34" charset="0"/>
              </a:rPr>
              <a:t>that may affect threatened and endangered species </a:t>
            </a:r>
            <a:endParaRPr lang="en-US" sz="2400" kern="0" spc="10" dirty="0" smtClean="0">
              <a:latin typeface="Arial" panose="020B0604020202020204" pitchFamily="34" charset="0"/>
              <a:cs typeface="Arial" panose="020B0604020202020204" pitchFamily="34" charset="0"/>
            </a:endParaRPr>
          </a:p>
          <a:p>
            <a:pPr marL="491490" indent="-457200">
              <a:lnSpc>
                <a:spcPct val="120000"/>
              </a:lnSpc>
              <a:buClr>
                <a:srgbClr val="3F8D6F"/>
              </a:buClr>
              <a:buFont typeface="Wingdings" panose="05000000000000000000" pitchFamily="2" charset="2"/>
              <a:buChar char="§"/>
            </a:pPr>
            <a:r>
              <a:rPr lang="en-US" sz="3300" dirty="0" smtClean="0">
                <a:latin typeface="Arial" panose="020B0604020202020204" pitchFamily="34" charset="0"/>
                <a:cs typeface="Arial" panose="020B0604020202020204" pitchFamily="34" charset="0"/>
              </a:rPr>
              <a:t>Lengthy</a:t>
            </a:r>
            <a:r>
              <a:rPr lang="en-US" sz="3300" dirty="0">
                <a:latin typeface="Arial" panose="020B0604020202020204" pitchFamily="34" charset="0"/>
                <a:cs typeface="Arial" panose="020B0604020202020204" pitchFamily="34" charset="0"/>
              </a:rPr>
              <a:t>: Almost 8 years for the consultation</a:t>
            </a:r>
          </a:p>
          <a:p>
            <a:pPr marL="491490" indent="-457200">
              <a:lnSpc>
                <a:spcPct val="120000"/>
              </a:lnSpc>
              <a:buClr>
                <a:srgbClr val="3F8D6F"/>
              </a:buClr>
              <a:buFont typeface="Wingdings" panose="05000000000000000000" pitchFamily="2" charset="2"/>
              <a:buChar char="§"/>
            </a:pPr>
            <a:r>
              <a:rPr lang="en-US" sz="3300" kern="0" spc="10" dirty="0">
                <a:latin typeface="Arial" panose="020B0604020202020204" pitchFamily="34" charset="0"/>
                <a:cs typeface="Arial" panose="020B0604020202020204" pitchFamily="34" charset="0"/>
              </a:rPr>
              <a:t>National Marine Fisheries Service </a:t>
            </a:r>
            <a:r>
              <a:rPr lang="en-US" sz="3300" dirty="0" smtClean="0">
                <a:latin typeface="Arial" panose="020B0604020202020204" pitchFamily="34" charset="0"/>
                <a:cs typeface="Arial" panose="020B0604020202020204" pitchFamily="34" charset="0"/>
              </a:rPr>
              <a:t>- jeopardy </a:t>
            </a:r>
            <a:endParaRPr lang="en-US" sz="2000" dirty="0" smtClean="0">
              <a:latin typeface="Arial" panose="020B0604020202020204" pitchFamily="34" charset="0"/>
              <a:cs typeface="Arial" panose="020B0604020202020204" pitchFamily="34" charset="0"/>
            </a:endParaRPr>
          </a:p>
          <a:p>
            <a:pPr marL="491490" indent="-457200">
              <a:lnSpc>
                <a:spcPct val="120000"/>
              </a:lnSpc>
              <a:buClr>
                <a:srgbClr val="3F8D6F"/>
              </a:buClr>
              <a:buFont typeface="Wingdings" panose="05000000000000000000" pitchFamily="2" charset="2"/>
              <a:buChar char="§"/>
            </a:pPr>
            <a:r>
              <a:rPr lang="en-US" sz="3300" dirty="0" smtClean="0">
                <a:latin typeface="Arial" panose="020B0604020202020204" pitchFamily="34" charset="0"/>
                <a:cs typeface="Arial" panose="020B0604020202020204" pitchFamily="34" charset="0"/>
              </a:rPr>
              <a:t>U.S</a:t>
            </a:r>
            <a:r>
              <a:rPr lang="en-US" sz="3300" dirty="0">
                <a:latin typeface="Arial" panose="020B0604020202020204" pitchFamily="34" charset="0"/>
                <a:cs typeface="Arial" panose="020B0604020202020204" pitchFamily="34" charset="0"/>
              </a:rPr>
              <a:t>. Fish &amp; Wildlife </a:t>
            </a:r>
            <a:r>
              <a:rPr lang="en-US" sz="3300" dirty="0" smtClean="0">
                <a:latin typeface="Arial" panose="020B0604020202020204" pitchFamily="34" charset="0"/>
                <a:cs typeface="Arial" panose="020B0604020202020204" pitchFamily="34" charset="0"/>
              </a:rPr>
              <a:t>Service - no jeopardy</a:t>
            </a:r>
            <a:endParaRPr lang="en-US" sz="3300" dirty="0">
              <a:latin typeface="Arial" panose="020B0604020202020204" pitchFamily="34" charset="0"/>
              <a:cs typeface="Arial" panose="020B0604020202020204" pitchFamily="34" charset="0"/>
            </a:endParaRPr>
          </a:p>
          <a:p>
            <a:pPr>
              <a:buClr>
                <a:srgbClr val="3F8D6F"/>
              </a:buClr>
              <a:buFont typeface="Wingdings" pitchFamily="2" charset="2"/>
              <a:buChar char="§"/>
            </a:pPr>
            <a:endParaRPr lang="en-US" dirty="0" smtClean="0">
              <a:latin typeface="+mj-lt"/>
            </a:endParaRPr>
          </a:p>
        </p:txBody>
      </p:sp>
      <p:sp>
        <p:nvSpPr>
          <p:cNvPr id="3" name="Rectangle 2"/>
          <p:cNvSpPr>
            <a:spLocks noChangeArrowheads="1"/>
          </p:cNvSpPr>
          <p:nvPr/>
        </p:nvSpPr>
        <p:spPr bwMode="auto">
          <a:xfrm>
            <a:off x="304800" y="381000"/>
            <a:ext cx="8524875" cy="646331"/>
          </a:xfrm>
          <a:prstGeom prst="rect">
            <a:avLst/>
          </a:prstGeom>
          <a:noFill/>
          <a:ln w="9525">
            <a:noFill/>
            <a:miter lim="800000"/>
            <a:headEnd/>
            <a:tailEnd/>
          </a:ln>
        </p:spPr>
        <p:txBody>
          <a:bodyPr>
            <a:spAutoFit/>
          </a:bodyPr>
          <a:lstStyle/>
          <a:p>
            <a:pPr lvl="0"/>
            <a:r>
              <a:rPr lang="en-US" sz="3600" dirty="0">
                <a:solidFill>
                  <a:prstClr val="white"/>
                </a:solidFill>
                <a:latin typeface="+mj-lt"/>
              </a:rPr>
              <a:t>NMFS Jeopardy Decision: Aug. 2012</a:t>
            </a:r>
            <a:r>
              <a:rPr lang="en-US" sz="3200" dirty="0">
                <a:solidFill>
                  <a:prstClr val="white"/>
                </a:solidFill>
                <a:latin typeface="+mj-lt"/>
              </a:rPr>
              <a:t> </a:t>
            </a: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6</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1251" b="16249"/>
          <a:stretch/>
        </p:blipFill>
        <p:spPr>
          <a:xfrm>
            <a:off x="228600" y="4495800"/>
            <a:ext cx="6781800" cy="2286000"/>
          </a:xfrm>
          <a:prstGeom prst="rect">
            <a:avLst/>
          </a:prstGeom>
        </p:spPr>
      </p:pic>
    </p:spTree>
    <p:extLst>
      <p:ext uri="{BB962C8B-B14F-4D97-AF65-F5344CB8AC3E}">
        <p14:creationId xmlns:p14="http://schemas.microsoft.com/office/powerpoint/2010/main" val="401002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dirty="0" smtClean="0">
                <a:solidFill>
                  <a:schemeClr val="bg1"/>
                </a:solidFill>
              </a:rPr>
              <a:t>EPA Disapproval: Jan. 2013</a:t>
            </a:r>
            <a:endParaRPr lang="en-US" sz="3600" dirty="0">
              <a:solidFill>
                <a:schemeClr val="bg1"/>
              </a:solidFill>
            </a:endParaRPr>
          </a:p>
        </p:txBody>
      </p:sp>
      <p:sp>
        <p:nvSpPr>
          <p:cNvPr id="2" name="Content Placeholder 1"/>
          <p:cNvSpPr>
            <a:spLocks noGrp="1"/>
          </p:cNvSpPr>
          <p:nvPr>
            <p:ph idx="1"/>
          </p:nvPr>
        </p:nvSpPr>
        <p:spPr>
          <a:xfrm>
            <a:off x="395289" y="1447800"/>
            <a:ext cx="8062911" cy="5029200"/>
          </a:xfrm>
          <a:noFill/>
          <a:ln>
            <a:noFill/>
          </a:ln>
        </p:spPr>
        <p:txBody>
          <a:bodyPr>
            <a:normAutofit fontScale="85000" lnSpcReduction="10000"/>
          </a:bodyPr>
          <a:lstStyle/>
          <a:p>
            <a:pPr marL="34290" indent="0">
              <a:lnSpc>
                <a:spcPct val="110000"/>
              </a:lnSpc>
              <a:buClr>
                <a:srgbClr val="3F8D0B"/>
              </a:buClr>
            </a:pPr>
            <a:r>
              <a:rPr lang="en-US" sz="3800" cap="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Copper</a:t>
            </a:r>
          </a:p>
          <a:p>
            <a:pPr>
              <a:lnSpc>
                <a:spcPct val="110000"/>
              </a:lnSpc>
              <a:buClr>
                <a:srgbClr val="3F8D0B"/>
              </a:buClr>
              <a:buFont typeface="Wingdings" pitchFamily="2" charset="2"/>
              <a:buChar char="§"/>
            </a:pPr>
            <a:endParaRPr lang="en-US" sz="900" dirty="0" smtClean="0">
              <a:latin typeface="Arial" panose="020B0604020202020204" pitchFamily="34" charset="0"/>
              <a:cs typeface="Arial" panose="020B0604020202020204" pitchFamily="34" charset="0"/>
            </a:endParaRPr>
          </a:p>
          <a:p>
            <a:pPr>
              <a:lnSpc>
                <a:spcPct val="110000"/>
              </a:lnSpc>
              <a:buClr>
                <a:srgbClr val="3F8D0B"/>
              </a:buClr>
              <a:buFont typeface="Wingdings" pitchFamily="2" charset="2"/>
              <a:buChar char="§"/>
            </a:pPr>
            <a:r>
              <a:rPr lang="en-US" sz="3000" dirty="0" smtClean="0">
                <a:latin typeface="Arial" panose="020B0604020202020204" pitchFamily="34" charset="0"/>
                <a:cs typeface="Arial" panose="020B0604020202020204" pitchFamily="34" charset="0"/>
              </a:rPr>
              <a:t>Hardness-dependent criteria are potentially under-protective or overly stringent, depending on ambient water chemistry</a:t>
            </a:r>
          </a:p>
          <a:p>
            <a:pPr>
              <a:lnSpc>
                <a:spcPct val="110000"/>
              </a:lnSpc>
              <a:buClr>
                <a:srgbClr val="3F8D0B"/>
              </a:buClr>
              <a:buFont typeface="Wingdings" pitchFamily="2" charset="2"/>
              <a:buChar char="§"/>
            </a:pPr>
            <a:endParaRPr lang="en-US" sz="900" dirty="0" smtClean="0">
              <a:latin typeface="Arial" panose="020B0604020202020204" pitchFamily="34" charset="0"/>
              <a:cs typeface="Arial" panose="020B0604020202020204" pitchFamily="34" charset="0"/>
            </a:endParaRPr>
          </a:p>
          <a:p>
            <a:pPr>
              <a:lnSpc>
                <a:spcPct val="110000"/>
              </a:lnSpc>
              <a:buClr>
                <a:srgbClr val="3F8D0B"/>
              </a:buClr>
              <a:buFont typeface="Wingdings" pitchFamily="2" charset="2"/>
              <a:buChar char="§"/>
            </a:pPr>
            <a:r>
              <a:rPr lang="en-US" sz="3000" dirty="0" smtClean="0">
                <a:latin typeface="Arial" panose="020B0604020202020204" pitchFamily="34" charset="0"/>
                <a:cs typeface="Arial" panose="020B0604020202020204" pitchFamily="34" charset="0"/>
              </a:rPr>
              <a:t>2004 criteria did not adequately protect some vulnerable salmon life stages</a:t>
            </a:r>
          </a:p>
          <a:p>
            <a:pPr lvl="1">
              <a:buClr>
                <a:srgbClr val="3F8D0B"/>
              </a:buClr>
              <a:buNone/>
            </a:pPr>
            <a:r>
              <a:rPr lang="en-US" sz="3000" dirty="0" smtClean="0">
                <a:latin typeface="Arial" panose="020B0604020202020204" pitchFamily="34" charset="0"/>
                <a:cs typeface="Arial" panose="020B0604020202020204" pitchFamily="34" charset="0"/>
              </a:rPr>
              <a:t>		      </a:t>
            </a:r>
          </a:p>
          <a:p>
            <a:pPr>
              <a:lnSpc>
                <a:spcPct val="110000"/>
              </a:lnSpc>
              <a:spcBef>
                <a:spcPts val="0"/>
              </a:spcBef>
              <a:buClr>
                <a:srgbClr val="3F8D0B"/>
              </a:buClr>
            </a:pPr>
            <a:r>
              <a:rPr lang="en-US" sz="3000" b="1" dirty="0" smtClean="0">
                <a:solidFill>
                  <a:srgbClr val="00B050"/>
                </a:solidFill>
                <a:latin typeface="Arial" panose="020B0604020202020204" pitchFamily="34" charset="0"/>
                <a:cs typeface="Arial" panose="020B0604020202020204" pitchFamily="34" charset="0"/>
              </a:rPr>
              <a:t>	</a:t>
            </a:r>
            <a:r>
              <a:rPr lang="en-US" sz="3300" b="1" dirty="0" smtClean="0">
                <a:solidFill>
                  <a:srgbClr val="0070C0"/>
                </a:solidFill>
                <a:latin typeface="Arial" panose="020B0604020202020204" pitchFamily="34" charset="0"/>
                <a:cs typeface="Arial" panose="020B0604020202020204" pitchFamily="34" charset="0"/>
              </a:rPr>
              <a:t>Remedy</a:t>
            </a:r>
            <a:r>
              <a:rPr lang="en-US" sz="3300" dirty="0" smtClean="0">
                <a:latin typeface="Arial" panose="020B0604020202020204" pitchFamily="34" charset="0"/>
                <a:cs typeface="Arial" panose="020B0604020202020204" pitchFamily="34" charset="0"/>
              </a:rPr>
              <a:t>:  Adopt 2007 recommended criteria:  “acute and chronic criteria concentrations calculated by the Biotic Ligand Model”</a:t>
            </a:r>
            <a:endParaRPr lang="en-US" sz="3300" dirty="0">
              <a:latin typeface="Arial" panose="020B0604020202020204" pitchFamily="34" charset="0"/>
              <a:cs typeface="Arial" panose="020B0604020202020204" pitchFamily="34" charset="0"/>
            </a:endParaRPr>
          </a:p>
          <a:p>
            <a:pPr lvl="1">
              <a:buClr>
                <a:srgbClr val="3F8D0B"/>
              </a:buClr>
              <a:buNone/>
            </a:pPr>
            <a:endParaRPr lang="en-US" sz="30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sz="2400" dirty="0" smtClean="0"/>
          </a:p>
          <a:p>
            <a:pPr>
              <a:buClr>
                <a:srgbClr val="3F8D0B"/>
              </a:buClr>
            </a:pPr>
            <a:endParaRPr lang="en-US" dirty="0" smtClean="0"/>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399"/>
            <a:ext cx="7924800" cy="4937125"/>
          </a:xfrm>
          <a:solidFill>
            <a:schemeClr val="tx2">
              <a:lumMod val="20000"/>
              <a:lumOff val="80000"/>
            </a:schemeClr>
          </a:solidFill>
        </p:spPr>
        <p:txBody>
          <a:bodyPr>
            <a:normAutofit/>
          </a:bodyPr>
          <a:lstStyle/>
          <a:p>
            <a:pPr marL="491490" indent="-457200">
              <a:lnSpc>
                <a:spcPct val="110000"/>
              </a:lnSpc>
              <a:buClr>
                <a:srgbClr val="3F8D0B"/>
              </a:buClr>
              <a:buFont typeface="Wingdings" panose="05000000000000000000" pitchFamily="2" charset="2"/>
              <a:buChar char="§"/>
            </a:pPr>
            <a:r>
              <a:rPr lang="en-US" sz="3000" dirty="0" smtClean="0">
                <a:latin typeface="Arial" panose="020B0604020202020204" pitchFamily="34" charset="0"/>
                <a:cs typeface="Arial" panose="020B0604020202020204" pitchFamily="34" charset="0"/>
              </a:rPr>
              <a:t>EPA did not “promptly” promulgate replacement criteria</a:t>
            </a:r>
            <a:endParaRPr lang="en-US" sz="2800" dirty="0" smtClean="0">
              <a:latin typeface="Arial" panose="020B0604020202020204" pitchFamily="34" charset="0"/>
              <a:cs typeface="Arial" panose="020B0604020202020204" pitchFamily="34" charset="0"/>
            </a:endParaRPr>
          </a:p>
          <a:p>
            <a:pPr lvl="2">
              <a:lnSpc>
                <a:spcPct val="110000"/>
              </a:lnSpc>
              <a:buClr>
                <a:srgbClr val="3F8D0B"/>
              </a:buClr>
            </a:pPr>
            <a:r>
              <a:rPr lang="en-US" sz="2000" dirty="0" smtClean="0">
                <a:latin typeface="Arial" panose="020B0604020202020204" pitchFamily="34" charset="0"/>
                <a:cs typeface="Arial" panose="020B0604020202020204" pitchFamily="34" charset="0"/>
              </a:rPr>
              <a:t>Criteria disapproved in </a:t>
            </a:r>
            <a:r>
              <a:rPr lang="en-US" sz="2000" dirty="0">
                <a:latin typeface="Arial" panose="020B0604020202020204" pitchFamily="34" charset="0"/>
                <a:cs typeface="Arial" panose="020B0604020202020204" pitchFamily="34" charset="0"/>
              </a:rPr>
              <a:t>January 2013</a:t>
            </a:r>
          </a:p>
          <a:p>
            <a:pPr lvl="2">
              <a:lnSpc>
                <a:spcPct val="110000"/>
              </a:lnSpc>
              <a:buClr>
                <a:srgbClr val="3F8D0B"/>
              </a:buClr>
            </a:pPr>
            <a:r>
              <a:rPr lang="en-US" sz="2000" dirty="0" smtClean="0">
                <a:latin typeface="Arial" panose="020B0604020202020204" pitchFamily="34" charset="0"/>
                <a:cs typeface="Arial" panose="020B0604020202020204" pitchFamily="34" charset="0"/>
              </a:rPr>
              <a:t>Ammonia, cadmium (acute only), aluminum and copper</a:t>
            </a:r>
          </a:p>
          <a:p>
            <a:pPr marL="491490" indent="-457200">
              <a:lnSpc>
                <a:spcPct val="110000"/>
              </a:lnSpc>
              <a:buClr>
                <a:srgbClr val="3F8D0B"/>
              </a:buClr>
              <a:buFont typeface="Wingdings" panose="05000000000000000000" pitchFamily="2" charset="2"/>
              <a:buChar char="§"/>
            </a:pPr>
            <a:r>
              <a:rPr lang="en-US" sz="3000" dirty="0" smtClean="0">
                <a:latin typeface="Arial" panose="020B0604020202020204" pitchFamily="34" charset="0"/>
                <a:cs typeface="Arial" panose="020B0604020202020204" pitchFamily="34" charset="0"/>
              </a:rPr>
              <a:t>Results of litigation:</a:t>
            </a:r>
            <a:endParaRPr lang="en-US" sz="3000" strike="sngStrike" dirty="0" smtClean="0">
              <a:latin typeface="Arial" panose="020B0604020202020204" pitchFamily="34" charset="0"/>
              <a:cs typeface="Arial" panose="020B0604020202020204" pitchFamily="34" charset="0"/>
            </a:endParaRPr>
          </a:p>
          <a:p>
            <a:pPr lvl="2">
              <a:lnSpc>
                <a:spcPct val="110000"/>
              </a:lnSpc>
              <a:buClr>
                <a:srgbClr val="3F8D0B"/>
              </a:buClr>
            </a:pPr>
            <a:r>
              <a:rPr lang="en-US" sz="2000" dirty="0" smtClean="0">
                <a:latin typeface="Arial" panose="020B0604020202020204" pitchFamily="34" charset="0"/>
                <a:cs typeface="Arial" panose="020B0604020202020204" pitchFamily="34" charset="0"/>
              </a:rPr>
              <a:t>EPA to promulgate criteria for Oregon by January 16, 2017</a:t>
            </a:r>
          </a:p>
          <a:p>
            <a:pPr lvl="2">
              <a:lnSpc>
                <a:spcPct val="110000"/>
              </a:lnSpc>
              <a:buClr>
                <a:srgbClr val="3F8D0B"/>
              </a:buClr>
            </a:pPr>
            <a:r>
              <a:rPr lang="en-US" sz="2000" b="1" dirty="0" smtClean="0">
                <a:solidFill>
                  <a:srgbClr val="0070C0"/>
                </a:solidFill>
                <a:latin typeface="Arial" panose="020B0604020202020204" pitchFamily="34" charset="0"/>
                <a:cs typeface="Arial" panose="020B0604020202020204" pitchFamily="34" charset="0"/>
              </a:rPr>
              <a:t>Or</a:t>
            </a:r>
            <a:r>
              <a:rPr lang="en-US" sz="2000" dirty="0" smtClean="0">
                <a:latin typeface="Arial" panose="020B0604020202020204" pitchFamily="34" charset="0"/>
                <a:cs typeface="Arial" panose="020B0604020202020204" pitchFamily="34" charset="0"/>
              </a:rPr>
              <a:t> approve criteria adopted by the State</a:t>
            </a:r>
          </a:p>
          <a:p>
            <a:pPr marL="457200" indent="-457200">
              <a:lnSpc>
                <a:spcPct val="110000"/>
              </a:lnSpc>
              <a:buClr>
                <a:srgbClr val="3F8D0B"/>
              </a:buClr>
              <a:buFont typeface="Wingdings" panose="05000000000000000000" pitchFamily="2" charset="2"/>
              <a:buChar char="§"/>
            </a:pPr>
            <a:r>
              <a:rPr lang="en-US" sz="3000" dirty="0" smtClean="0">
                <a:latin typeface="Arial" panose="020B0604020202020204" pitchFamily="34" charset="0"/>
                <a:cs typeface="Arial" panose="020B0604020202020204" pitchFamily="34" charset="0"/>
              </a:rPr>
              <a:t>EPA published a draft copper criteria rule</a:t>
            </a:r>
          </a:p>
          <a:p>
            <a:pPr marL="800100" lvl="2" indent="-342900">
              <a:lnSpc>
                <a:spcPct val="110000"/>
              </a:lnSpc>
              <a:buClr>
                <a:srgbClr val="3F8D0B"/>
              </a:buClr>
            </a:pPr>
            <a:r>
              <a:rPr lang="en-US" sz="2000" dirty="0" smtClean="0">
                <a:latin typeface="Arial" panose="020B0604020202020204" pitchFamily="34" charset="0"/>
                <a:cs typeface="Arial" panose="020B0604020202020204" pitchFamily="34" charset="0"/>
              </a:rPr>
              <a:t>public comment ended in May 2016</a:t>
            </a:r>
          </a:p>
        </p:txBody>
      </p:sp>
      <p:sp>
        <p:nvSpPr>
          <p:cNvPr id="7" name="Rectangle 3"/>
          <p:cNvSpPr>
            <a:spLocks noChangeArrowheads="1"/>
          </p:cNvSpPr>
          <p:nvPr/>
        </p:nvSpPr>
        <p:spPr bwMode="auto">
          <a:xfrm>
            <a:off x="395288" y="304800"/>
            <a:ext cx="8524875" cy="1200329"/>
          </a:xfrm>
          <a:prstGeom prst="rect">
            <a:avLst/>
          </a:prstGeom>
          <a:noFill/>
          <a:ln w="9525">
            <a:noFill/>
            <a:miter lim="800000"/>
            <a:headEnd/>
            <a:tailEnd/>
          </a:ln>
        </p:spPr>
        <p:txBody>
          <a:bodyPr>
            <a:spAutoFit/>
          </a:bodyPr>
          <a:lstStyle/>
          <a:p>
            <a:r>
              <a:rPr lang="en-US" sz="3600" dirty="0" smtClean="0">
                <a:solidFill>
                  <a:schemeClr val="bg1"/>
                </a:solidFill>
              </a:rPr>
              <a:t>NWEA Citizen Suit: April 2015 </a:t>
            </a:r>
          </a:p>
          <a:p>
            <a:endParaRPr lang="en-US" sz="3600" b="1" dirty="0">
              <a:solidFill>
                <a:schemeClr val="bg1"/>
              </a:solidFill>
            </a:endParaRPr>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77200" cy="4876800"/>
          </a:xfrm>
          <a:noFill/>
        </p:spPr>
        <p:txBody>
          <a:bodyPr>
            <a:normAutofit/>
          </a:bodyPr>
          <a:lstStyle/>
          <a:p>
            <a:pPr marL="491490" indent="-4572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Rulemaking to revise copper criteria</a:t>
            </a:r>
          </a:p>
          <a:p>
            <a:pPr lvl="3">
              <a:lnSpc>
                <a:spcPct val="100000"/>
              </a:lnSpc>
              <a:buClr>
                <a:srgbClr val="3F8D0B"/>
              </a:buClr>
            </a:pPr>
            <a:r>
              <a:rPr lang="en-US" sz="2000" dirty="0" smtClean="0">
                <a:latin typeface="Arial" panose="020B0604020202020204" pitchFamily="34" charset="0"/>
                <a:cs typeface="Arial" panose="020B0604020202020204" pitchFamily="34" charset="0"/>
              </a:rPr>
              <a:t>Goal: submit revised criteria in time for EPA approval</a:t>
            </a:r>
          </a:p>
          <a:p>
            <a:pPr marL="548640" indent="-4572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State standard preferable to federal rule</a:t>
            </a:r>
          </a:p>
          <a:p>
            <a:pPr lvl="3">
              <a:lnSpc>
                <a:spcPct val="100000"/>
              </a:lnSpc>
              <a:buClr>
                <a:srgbClr val="3F8D0B"/>
              </a:buClr>
            </a:pPr>
            <a:r>
              <a:rPr lang="en-US" sz="2000" dirty="0" smtClean="0">
                <a:latin typeface="Arial" panose="020B0604020202020204" pitchFamily="34" charset="0"/>
                <a:cs typeface="Arial" panose="020B0604020202020204" pitchFamily="34" charset="0"/>
              </a:rPr>
              <a:t>Developed rule based on analysis of Oregon data</a:t>
            </a:r>
            <a:endParaRPr lang="en-US" sz="2000" dirty="0">
              <a:latin typeface="Arial" panose="020B0604020202020204" pitchFamily="34" charset="0"/>
              <a:cs typeface="Arial" panose="020B0604020202020204" pitchFamily="34" charset="0"/>
            </a:endParaRPr>
          </a:p>
          <a:p>
            <a:pPr lvl="3">
              <a:lnSpc>
                <a:spcPct val="100000"/>
              </a:lnSpc>
              <a:buClr>
                <a:srgbClr val="3F8D0B"/>
              </a:buClr>
            </a:pPr>
            <a:r>
              <a:rPr lang="en-US" sz="2000" dirty="0" smtClean="0">
                <a:latin typeface="Arial" panose="020B0604020202020204" pitchFamily="34" charset="0"/>
                <a:cs typeface="Arial" panose="020B0604020202020204" pitchFamily="34" charset="0"/>
              </a:rPr>
              <a:t>Appropriate balance between protection and conservatism</a:t>
            </a:r>
          </a:p>
          <a:p>
            <a:pPr lvl="3">
              <a:lnSpc>
                <a:spcPct val="100000"/>
              </a:lnSpc>
              <a:buClr>
                <a:srgbClr val="3F8D0B"/>
              </a:buClr>
            </a:pPr>
            <a:r>
              <a:rPr lang="en-US" sz="2000" dirty="0" smtClean="0">
                <a:latin typeface="Arial" panose="020B0604020202020204" pitchFamily="34" charset="0"/>
                <a:cs typeface="Arial" panose="020B0604020202020204" pitchFamily="34" charset="0"/>
              </a:rPr>
              <a:t>Considered implementation issues</a:t>
            </a:r>
          </a:p>
          <a:p>
            <a:pPr lvl="3">
              <a:lnSpc>
                <a:spcPct val="100000"/>
              </a:lnSpc>
              <a:buClr>
                <a:srgbClr val="3F8D0B"/>
              </a:buClr>
            </a:pPr>
            <a:r>
              <a:rPr lang="en-US" sz="2000" dirty="0" smtClean="0">
                <a:latin typeface="Arial" panose="020B0604020202020204" pitchFamily="34" charset="0"/>
                <a:cs typeface="Arial" panose="020B0604020202020204" pitchFamily="34" charset="0"/>
              </a:rPr>
              <a:t>EPA draft criteria overly stringent</a:t>
            </a:r>
          </a:p>
          <a:p>
            <a:pPr marL="605790" indent="-5715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Did not revise acute criteria for cadmium</a:t>
            </a:r>
          </a:p>
          <a:p>
            <a:pPr lvl="3">
              <a:lnSpc>
                <a:spcPct val="100000"/>
              </a:lnSpc>
              <a:buClr>
                <a:srgbClr val="3F8D0B"/>
              </a:buClr>
            </a:pPr>
            <a:r>
              <a:rPr lang="en-US" sz="2000" dirty="0" smtClean="0">
                <a:latin typeface="Arial" panose="020B0604020202020204" pitchFamily="34" charset="0"/>
                <a:cs typeface="Arial" panose="020B0604020202020204" pitchFamily="34" charset="0"/>
              </a:rPr>
              <a:t>EPA </a:t>
            </a:r>
            <a:r>
              <a:rPr lang="en-US" sz="2000" dirty="0">
                <a:latin typeface="Arial" panose="020B0604020202020204" pitchFamily="34" charset="0"/>
                <a:cs typeface="Arial" panose="020B0604020202020204" pitchFamily="34" charset="0"/>
              </a:rPr>
              <a:t>will promulgate</a:t>
            </a:r>
          </a:p>
          <a:p>
            <a:pPr marL="34290" indent="0">
              <a:lnSpc>
                <a:spcPct val="150000"/>
              </a:lnSpc>
              <a:buClr>
                <a:srgbClr val="3F8D0B"/>
              </a:buClr>
            </a:pPr>
            <a:endParaRPr lang="en-US" sz="2800" dirty="0" smtClean="0">
              <a:latin typeface="+mj-lt"/>
              <a:cs typeface="Arial" panose="020B0604020202020204" pitchFamily="34" charset="0"/>
            </a:endParaRPr>
          </a:p>
          <a:p>
            <a:pPr>
              <a:lnSpc>
                <a:spcPct val="150000"/>
              </a:lnSpc>
              <a:buClr>
                <a:srgbClr val="3F8D0B"/>
              </a:buClr>
              <a:buFont typeface="Wingdings" pitchFamily="2" charset="2"/>
              <a:buChar char="§"/>
            </a:pPr>
            <a:endParaRPr lang="en-US" sz="2800" dirty="0" smtClean="0">
              <a:latin typeface="+mj-lt"/>
              <a:cs typeface="Arial" panose="020B0604020202020204" pitchFamily="34" charset="0"/>
            </a:endParaRPr>
          </a:p>
          <a:p>
            <a:pPr>
              <a:lnSpc>
                <a:spcPct val="150000"/>
              </a:lnSpc>
              <a:buClr>
                <a:srgbClr val="3F8D0B"/>
              </a:buClr>
              <a:buFont typeface="Wingdings" pitchFamily="2" charset="2"/>
              <a:buChar char="§"/>
            </a:pPr>
            <a:endParaRPr lang="en-US" sz="2800" dirty="0" smtClean="0">
              <a:latin typeface="+mj-lt"/>
              <a:cs typeface="Arial" panose="020B0604020202020204" pitchFamily="34" charset="0"/>
            </a:endParaRPr>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DEQ’s Response</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9</a:t>
            </a:fld>
            <a:endParaRPr lang="en-US"/>
          </a:p>
        </p:txBody>
      </p:sp>
    </p:spTree>
    <p:extLst>
      <p:ext uri="{BB962C8B-B14F-4D97-AF65-F5344CB8AC3E}">
        <p14:creationId xmlns:p14="http://schemas.microsoft.com/office/powerpoint/2010/main" val="470663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E06F031ED44439195F2ACA7B824D1" ma:contentTypeVersion="2" ma:contentTypeDescription="Create a new document." ma:contentTypeScope="" ma:versionID="62ebc71da1547105af74f6c89f2eccf4">
  <xsd:schema xmlns:xsd="http://www.w3.org/2001/XMLSchema" xmlns:xs="http://www.w3.org/2001/XMLSchema" xmlns:p="http://schemas.microsoft.com/office/2006/metadata/properties" xmlns:ns2="$ListId:docs;" targetNamespace="http://schemas.microsoft.com/office/2006/metadata/properties" ma:root="true" ma:fieldsID="97b6bca22829a4795c0d84f749e134e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 ma:default="Select..." ma:format="Dropdown" ma:internalName="Category">
      <xsd:simpleType>
        <xsd:restriction base="dms:Choice">
          <xsd:enumeration value="Select..."/>
          <xsd:enumeration value="Planning"/>
          <xsd:enumeration value="Public Notice"/>
          <xsd:enumeration value="EQC Preparation"/>
          <xsd:enumeration value="Supporting Documents"/>
          <xsd:enumeration value="Stakeholder Involvem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4F6F1-6853-4C8C-AA74-A55816D246BB}"/>
</file>

<file path=customXml/itemProps2.xml><?xml version="1.0" encoding="utf-8"?>
<ds:datastoreItem xmlns:ds="http://schemas.openxmlformats.org/officeDocument/2006/customXml" ds:itemID="{2D1940FF-EE0B-4A5E-A1B2-484209CCF586}"/>
</file>

<file path=customXml/itemProps3.xml><?xml version="1.0" encoding="utf-8"?>
<ds:datastoreItem xmlns:ds="http://schemas.openxmlformats.org/officeDocument/2006/customXml" ds:itemID="{74B48D7B-67A8-4810-B745-9B8560C3DAE7}"/>
</file>

<file path=docProps/app.xml><?xml version="1.0" encoding="utf-8"?>
<Properties xmlns="http://schemas.openxmlformats.org/officeDocument/2006/extended-properties" xmlns:vt="http://schemas.openxmlformats.org/officeDocument/2006/docPropsVTypes">
  <Template/>
  <TotalTime>2531</TotalTime>
  <Words>2477</Words>
  <Application>Microsoft Office PowerPoint</Application>
  <PresentationFormat>On-screen Show (4:3)</PresentationFormat>
  <Paragraphs>457</Paragraphs>
  <Slides>35</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Corbel</vt:lpstr>
      <vt:lpstr>Times New Roman</vt:lpstr>
      <vt:lpstr>Wingdings</vt:lpstr>
      <vt:lpstr>Basis</vt:lpstr>
      <vt:lpstr>Custom Design</vt:lpstr>
      <vt:lpstr>Environmental Solutions: Water Quality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 EQC Presentation</dc:title>
  <dc:creator>PCAdmin</dc:creator>
  <cp:lastModifiedBy>STURDEVANT Debra</cp:lastModifiedBy>
  <cp:revision>238</cp:revision>
  <cp:lastPrinted>2016-10-26T17:59:53Z</cp:lastPrinted>
  <dcterms:created xsi:type="dcterms:W3CDTF">2016-08-10T19:19:39Z</dcterms:created>
  <dcterms:modified xsi:type="dcterms:W3CDTF">2016-10-28T18:39:21Z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0x010100B6DE06F031ED44439195F2ACA7B824D1</vt:lpwstr>
  </property>
</Properties>
</file>