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385" r:id="rId6"/>
    <p:sldId id="389" r:id="rId7"/>
    <p:sldId id="394" r:id="rId8"/>
    <p:sldId id="391" r:id="rId9"/>
    <p:sldId id="392" r:id="rId10"/>
    <p:sldId id="393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8D6F"/>
    <a:srgbClr val="AA0BC5"/>
    <a:srgbClr val="439777"/>
    <a:srgbClr val="191919"/>
    <a:srgbClr val="232323"/>
    <a:srgbClr val="192C0A"/>
    <a:srgbClr val="60B896"/>
    <a:srgbClr val="B4DECE"/>
    <a:srgbClr val="57B5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69742" autoAdjust="0"/>
  </p:normalViewPr>
  <p:slideViewPr>
    <p:cSldViewPr>
      <p:cViewPr varScale="1">
        <p:scale>
          <a:sx n="72" d="100"/>
          <a:sy n="72" d="100"/>
        </p:scale>
        <p:origin x="102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9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>
        <p:scale>
          <a:sx n="130" d="100"/>
          <a:sy n="130" d="100"/>
        </p:scale>
        <p:origin x="-918" y="76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25208B-E99E-43A7-9756-8BC86A7C2814}" type="datetimeFigureOut">
              <a:rPr lang="en-US" smtClean="0"/>
              <a:pPr/>
              <a:t>6/9/2016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8F0A21-EA32-43A4-8290-2F9C21C7D8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3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02D8DF-BA0A-4A0C-8017-A2E5EEAA02EA}" type="datetimeFigureOut">
              <a:rPr lang="en-US" smtClean="0"/>
              <a:pPr/>
              <a:t>6/9/2016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370381-2201-4B5E-AFD5-D162C8ADD3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765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370381-2201-4B5E-AFD5-D162C8ADD34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066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370381-2201-4B5E-AFD5-D162C8ADD346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Notes Placeholder 5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en-US" sz="1800" dirty="0" smtClean="0"/>
              <a:t>Purpose:  </a:t>
            </a:r>
          </a:p>
          <a:p>
            <a:r>
              <a:rPr lang="en-US" sz="1800" dirty="0" smtClean="0"/>
              <a:t>The</a:t>
            </a:r>
            <a:r>
              <a:rPr lang="en-US" sz="1800" baseline="0" dirty="0" smtClean="0"/>
              <a:t> Environmental Quality Commission approved temporary rules for art glass manufacturers in April.</a:t>
            </a:r>
          </a:p>
          <a:p>
            <a:r>
              <a:rPr lang="en-US" sz="1800" baseline="0" dirty="0" smtClean="0"/>
              <a:t>Temporary rules expire after 180 days.</a:t>
            </a:r>
          </a:p>
          <a:p>
            <a:r>
              <a:rPr lang="en-US" sz="1800" dirty="0" smtClean="0"/>
              <a:t>DEQ is proposing to make the temporary rules permanent. A copy of those</a:t>
            </a:r>
            <a:r>
              <a:rPr lang="en-US" sz="1800" baseline="0" dirty="0" smtClean="0"/>
              <a:t> rules is included in the handouts.</a:t>
            </a:r>
            <a:endParaRPr lang="en-US" sz="1800" dirty="0" smtClean="0"/>
          </a:p>
          <a:p>
            <a:r>
              <a:rPr lang="en-US" sz="1800" dirty="0" smtClean="0"/>
              <a:t>In a permanent rulemaking, DEQ has</a:t>
            </a:r>
            <a:r>
              <a:rPr lang="en-US" sz="1800" baseline="0" dirty="0" smtClean="0"/>
              <a:t> to estimate the fiscal impact of the rule. This provides information to the public when commenting on the rule, and the EQC when deciding whether or not to approve it.</a:t>
            </a:r>
            <a:endParaRPr lang="en-US" sz="1800" dirty="0" smtClean="0"/>
          </a:p>
          <a:p>
            <a:r>
              <a:rPr lang="en-US" sz="1800" dirty="0" smtClean="0"/>
              <a:t>DEQ has</a:t>
            </a:r>
            <a:r>
              <a:rPr lang="en-US" sz="1800" baseline="0" dirty="0" smtClean="0"/>
              <a:t> written up a draft fiscal impact for making the temporary rule permanent. </a:t>
            </a:r>
            <a:r>
              <a:rPr lang="en-US" sz="1800" dirty="0" smtClean="0"/>
              <a:t>The purpose of today’s meeting is for DEQ to solicit the committee’s input on</a:t>
            </a:r>
            <a:r>
              <a:rPr lang="en-US" sz="1800" baseline="0" dirty="0" smtClean="0"/>
              <a:t> that draft fiscal impact statement.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5271297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370381-2201-4B5E-AFD5-D162C8ADD34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5264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370381-2201-4B5E-AFD5-D162C8ADD346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Notes Placeholder 5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8054309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370381-2201-4B5E-AFD5-D162C8ADD346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Notes Placeholder 5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3907221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370381-2201-4B5E-AFD5-D162C8ADD346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Notes Placeholder 5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1520987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370381-2201-4B5E-AFD5-D162C8ADD346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Notes Placeholder 5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152118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0"/>
            <a:ext cx="7772400" cy="1470025"/>
          </a:xfrm>
          <a:solidFill>
            <a:schemeClr val="accent1"/>
          </a:solidFill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905000"/>
            <a:ext cx="6400800" cy="3733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B1E6C-1CBF-46AC-8C33-CC73A849FFC8}" type="datetime1">
              <a:rPr lang="en-US" smtClean="0"/>
              <a:pPr/>
              <a:t>6/9/2016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97F96-03BA-40A8-AD7F-EBB90BF9AEC3}" type="datetime1">
              <a:rPr lang="en-US" smtClean="0"/>
              <a:pPr/>
              <a:t>6/9/2016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4D47-5C99-424E-89A4-B06B29BDCD77}" type="datetime1">
              <a:rPr lang="en-US" smtClean="0"/>
              <a:pPr/>
              <a:t>6/9/2016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963FD-9FC5-445A-85C9-B7696199B01C}" type="datetime1">
              <a:rPr lang="en-US" smtClean="0"/>
              <a:pPr/>
              <a:t>6/9/2016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04518-A878-498C-8C75-03DD335D33AF}" type="datetime1">
              <a:rPr lang="en-US" smtClean="0"/>
              <a:pPr/>
              <a:t>6/9/2016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48872-EC17-4020-B1FA-D19A3C0B7ED6}" type="datetime1">
              <a:rPr lang="en-US" smtClean="0"/>
              <a:pPr/>
              <a:t>6/9/2016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D09C8-063C-4F90-9DFB-92B6DFC0220D}" type="datetime1">
              <a:rPr lang="en-US" smtClean="0"/>
              <a:pPr/>
              <a:t>6/9/2016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49475-1F0C-470D-8496-814E1122A0A9}" type="datetime1">
              <a:rPr lang="en-US" smtClean="0"/>
              <a:pPr/>
              <a:t>6/9/2016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66788-D49C-40F1-9709-A7AD301B6549}" type="datetime1">
              <a:rPr lang="en-US" smtClean="0"/>
              <a:pPr/>
              <a:t>6/9/2016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32459-DF73-453A-ADC7-BAF1A362C836}" type="datetime1">
              <a:rPr lang="en-US" smtClean="0"/>
              <a:pPr/>
              <a:t>6/9/2016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4F42F-615E-4321-BFFD-684845F40FE0}" type="datetime1">
              <a:rPr lang="en-US" smtClean="0"/>
              <a:pPr/>
              <a:t>6/9/2016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3BD5E-C6E4-42CB-8315-6931C044D346}" type="datetime1">
              <a:rPr lang="en-US" smtClean="0"/>
              <a:pPr/>
              <a:t>6/9/2016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04800"/>
            <a:ext cx="8077200" cy="838199"/>
          </a:xfrm>
          <a:solidFill>
            <a:srgbClr val="439777"/>
          </a:solidFill>
        </p:spPr>
        <p:txBody>
          <a:bodyPr>
            <a:normAutofit/>
          </a:bodyPr>
          <a:lstStyle/>
          <a:p>
            <a:endParaRPr lang="en-U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7162800" cy="3429000"/>
          </a:xfrm>
        </p:spPr>
        <p:txBody>
          <a:bodyPr>
            <a:normAutofit lnSpcReduction="10000"/>
          </a:bodyPr>
          <a:lstStyle/>
          <a:p>
            <a:pPr marR="11430" algn="r">
              <a:tabLst>
                <a:tab pos="3314700" algn="ctr"/>
              </a:tabLst>
            </a:pPr>
            <a:r>
              <a:rPr lang="en-US" sz="3600" b="1" dirty="0" smtClean="0">
                <a:latin typeface="Arial" pitchFamily="34" charset="0"/>
                <a:ea typeface="Times New Roman"/>
                <a:cs typeface="Arial" pitchFamily="34" charset="0"/>
              </a:rPr>
              <a:t>Colored Art Glass</a:t>
            </a:r>
          </a:p>
          <a:p>
            <a:pPr marR="11430" algn="r">
              <a:tabLst>
                <a:tab pos="3314700" algn="ctr"/>
              </a:tabLst>
            </a:pPr>
            <a:r>
              <a:rPr lang="en-US" sz="3600" b="1" dirty="0" smtClean="0">
                <a:latin typeface="Arial" pitchFamily="34" charset="0"/>
                <a:ea typeface="Times New Roman"/>
                <a:cs typeface="Arial" pitchFamily="34" charset="0"/>
              </a:rPr>
              <a:t>Permanent Rulemaking </a:t>
            </a:r>
            <a:endParaRPr lang="en-US" sz="3600" dirty="0" smtClean="0">
              <a:latin typeface="Arial" pitchFamily="34" charset="0"/>
              <a:ea typeface="Times New Roman"/>
              <a:cs typeface="Arial" pitchFamily="34" charset="0"/>
            </a:endParaRPr>
          </a:p>
          <a:p>
            <a:pPr algn="r"/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pPr algn="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800" b="1" baseline="30000" dirty="0" smtClean="0">
                <a:latin typeface="Arial" pitchFamily="34" charset="0"/>
                <a:cs typeface="Arial" pitchFamily="34" charset="0"/>
              </a:rPr>
              <a:t>nd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Fiscal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Advisory Committee Meeting</a:t>
            </a:r>
          </a:p>
          <a:p>
            <a:pPr algn="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June 10,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2016</a:t>
            </a:r>
          </a:p>
          <a:p>
            <a:pPr algn="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DEQ Headquarters, EQC-A 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Joe Westersund  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057400"/>
            <a:ext cx="8305800" cy="3886200"/>
          </a:xfrm>
        </p:spPr>
        <p:txBody>
          <a:bodyPr>
            <a:noAutofit/>
          </a:bodyPr>
          <a:lstStyle/>
          <a:p>
            <a:pPr marL="514350" indent="-514350"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Meeting purpose</a:t>
            </a:r>
          </a:p>
          <a:p>
            <a:pPr marL="514350" indent="-514350"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How this fits into the rulemaking </a:t>
            </a:r>
            <a:r>
              <a:rPr lang="en-US" dirty="0" smtClean="0">
                <a:solidFill>
                  <a:schemeClr val="tx1"/>
                </a:solidFill>
              </a:rPr>
              <a:t>process</a:t>
            </a:r>
          </a:p>
          <a:p>
            <a:pPr marL="514350" indent="-514350"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Opportunities for public </a:t>
            </a:r>
            <a:r>
              <a:rPr lang="en-US" dirty="0" smtClean="0">
                <a:solidFill>
                  <a:schemeClr val="tx1"/>
                </a:solidFill>
              </a:rPr>
              <a:t>input</a:t>
            </a:r>
          </a:p>
          <a:p>
            <a:pPr marL="514350" indent="-514350"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Ground </a:t>
            </a:r>
            <a:r>
              <a:rPr lang="en-US" dirty="0" smtClean="0">
                <a:solidFill>
                  <a:schemeClr val="tx1"/>
                </a:solidFill>
              </a:rPr>
              <a:t>rules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F0D78E94-73A4-484D-8D4C-ABC2E7101558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457200" y="685800"/>
            <a:ext cx="8299586" cy="914400"/>
          </a:xfrm>
          <a:prstGeom prst="rect">
            <a:avLst/>
          </a:prstGeom>
          <a:solidFill>
            <a:srgbClr val="439777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Overview of Today’s Meeting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0774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Art Glass Rulemaking Timeline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3426660"/>
              </p:ext>
            </p:extLst>
          </p:nvPr>
        </p:nvGraphicFramePr>
        <p:xfrm>
          <a:off x="457200" y="3352800"/>
          <a:ext cx="8001000" cy="68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1143000"/>
                <a:gridCol w="1143000"/>
                <a:gridCol w="1143000"/>
                <a:gridCol w="1143000"/>
                <a:gridCol w="1143000"/>
                <a:gridCol w="1143000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April 2016</a:t>
                      </a:r>
                      <a:endParaRPr lang="en-US" dirty="0"/>
                    </a:p>
                  </a:txBody>
                  <a:tcPr anchor="ctr">
                    <a:solidFill>
                      <a:srgbClr val="3F8D6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May</a:t>
                      </a:r>
                      <a:endParaRPr lang="en-US" dirty="0"/>
                    </a:p>
                  </a:txBody>
                  <a:tcPr anchor="ctr">
                    <a:solidFill>
                      <a:srgbClr val="3F8D6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June</a:t>
                      </a:r>
                      <a:endParaRPr lang="en-US" dirty="0"/>
                    </a:p>
                  </a:txBody>
                  <a:tcPr anchor="ctr">
                    <a:solidFill>
                      <a:srgbClr val="3F8D6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July</a:t>
                      </a:r>
                      <a:endParaRPr lang="en-US" dirty="0"/>
                    </a:p>
                  </a:txBody>
                  <a:tcPr anchor="ctr">
                    <a:solidFill>
                      <a:srgbClr val="3F8D6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Aug</a:t>
                      </a:r>
                      <a:endParaRPr lang="en-US" dirty="0"/>
                    </a:p>
                  </a:txBody>
                  <a:tcPr anchor="ctr">
                    <a:solidFill>
                      <a:srgbClr val="3F8D6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Sept</a:t>
                      </a:r>
                      <a:endParaRPr lang="en-US" dirty="0"/>
                    </a:p>
                  </a:txBody>
                  <a:tcPr anchor="ctr">
                    <a:solidFill>
                      <a:srgbClr val="3F8D6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Oct</a:t>
                      </a:r>
                      <a:endParaRPr lang="en-US" dirty="0"/>
                    </a:p>
                  </a:txBody>
                  <a:tcPr anchor="ctr">
                    <a:solidFill>
                      <a:srgbClr val="3F8D6F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0" y="1401016"/>
            <a:ext cx="1371600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Temporary Art Glass Rule approved by EQC (4/21)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34300" y="1516592"/>
            <a:ext cx="1409700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Temporary Art Glass Rule </a:t>
            </a:r>
            <a:r>
              <a:rPr lang="en-US" dirty="0" smtClean="0"/>
              <a:t>expires </a:t>
            </a:r>
            <a:r>
              <a:rPr lang="en-US" dirty="0"/>
              <a:t>after 180 </a:t>
            </a:r>
            <a:r>
              <a:rPr lang="en-US" dirty="0" smtClean="0"/>
              <a:t>days (10/18)</a:t>
            </a:r>
            <a:endParaRPr lang="en-US" dirty="0"/>
          </a:p>
        </p:txBody>
      </p:sp>
      <p:cxnSp>
        <p:nvCxnSpPr>
          <p:cNvPr id="19" name="Elbow Connector 18"/>
          <p:cNvCxnSpPr>
            <a:stCxn id="11" idx="1"/>
          </p:cNvCxnSpPr>
          <p:nvPr/>
        </p:nvCxnSpPr>
        <p:spPr>
          <a:xfrm rot="10800000" flipH="1" flipV="1">
            <a:off x="7734300" y="2255255"/>
            <a:ext cx="206378" cy="1097543"/>
          </a:xfrm>
          <a:prstGeom prst="bentConnector4">
            <a:avLst>
              <a:gd name="adj1" fmla="val -110768"/>
              <a:gd name="adj2" fmla="val 83651"/>
            </a:avLst>
          </a:prstGeom>
          <a:ln w="44450">
            <a:solidFill>
              <a:srgbClr val="3F8D6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394658" y="4693036"/>
            <a:ext cx="1295400" cy="175432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Fiscal Advisory Committee</a:t>
            </a:r>
          </a:p>
          <a:p>
            <a:pPr algn="ctr"/>
            <a:r>
              <a:rPr lang="en-US" dirty="0" smtClean="0"/>
              <a:t>meetings [5/27 and today</a:t>
            </a:r>
            <a:r>
              <a:rPr lang="en-US" dirty="0" smtClean="0"/>
              <a:t>]</a:t>
            </a:r>
          </a:p>
        </p:txBody>
      </p:sp>
      <p:cxnSp>
        <p:nvCxnSpPr>
          <p:cNvPr id="14" name="Elbow Connector 13"/>
          <p:cNvCxnSpPr>
            <a:stCxn id="9" idx="3"/>
          </p:cNvCxnSpPr>
          <p:nvPr/>
        </p:nvCxnSpPr>
        <p:spPr>
          <a:xfrm flipH="1">
            <a:off x="1219200" y="2139680"/>
            <a:ext cx="152400" cy="1213120"/>
          </a:xfrm>
          <a:prstGeom prst="bentConnector4">
            <a:avLst>
              <a:gd name="adj1" fmla="val -150000"/>
              <a:gd name="adj2" fmla="val 80445"/>
            </a:avLst>
          </a:prstGeom>
          <a:ln w="44450">
            <a:solidFill>
              <a:srgbClr val="3F8D6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124200" y="5602069"/>
            <a:ext cx="2362200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Public comment period</a:t>
            </a:r>
          </a:p>
          <a:p>
            <a:pPr algn="ctr"/>
            <a:r>
              <a:rPr lang="en-US" dirty="0" smtClean="0"/>
              <a:t>6/15 </a:t>
            </a:r>
            <a:r>
              <a:rPr lang="en-US" dirty="0" smtClean="0"/>
              <a:t>to 7/29</a:t>
            </a:r>
          </a:p>
        </p:txBody>
      </p:sp>
      <p:cxnSp>
        <p:nvCxnSpPr>
          <p:cNvPr id="25" name="Elbow Connector 24"/>
          <p:cNvCxnSpPr>
            <a:stCxn id="10" idx="0"/>
          </p:cNvCxnSpPr>
          <p:nvPr/>
        </p:nvCxnSpPr>
        <p:spPr>
          <a:xfrm rot="5400000" flipH="1" flipV="1">
            <a:off x="1943288" y="4101842"/>
            <a:ext cx="690264" cy="492125"/>
          </a:xfrm>
          <a:prstGeom prst="bentConnector3">
            <a:avLst>
              <a:gd name="adj1" fmla="val 50000"/>
            </a:avLst>
          </a:prstGeom>
          <a:ln w="44450">
            <a:solidFill>
              <a:schemeClr val="bg2">
                <a:lumMod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/>
          <p:nvPr/>
        </p:nvCxnSpPr>
        <p:spPr>
          <a:xfrm rot="16200000" flipV="1">
            <a:off x="2469844" y="4795314"/>
            <a:ext cx="1605924" cy="7589"/>
          </a:xfrm>
          <a:prstGeom prst="bentConnector3">
            <a:avLst>
              <a:gd name="adj1" fmla="val 50000"/>
            </a:avLst>
          </a:prstGeom>
          <a:ln w="44450">
            <a:solidFill>
              <a:schemeClr val="bg2">
                <a:lumMod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3505200" y="4410670"/>
            <a:ext cx="1136649" cy="92333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Public hearing</a:t>
            </a:r>
          </a:p>
          <a:p>
            <a:pPr algn="ctr"/>
            <a:r>
              <a:rPr lang="en-US" dirty="0" smtClean="0"/>
              <a:t>mid-July</a:t>
            </a:r>
          </a:p>
        </p:txBody>
      </p:sp>
      <p:cxnSp>
        <p:nvCxnSpPr>
          <p:cNvPr id="38" name="Elbow Connector 37"/>
          <p:cNvCxnSpPr>
            <a:stCxn id="34" idx="0"/>
            <a:endCxn id="8" idx="2"/>
          </p:cNvCxnSpPr>
          <p:nvPr/>
        </p:nvCxnSpPr>
        <p:spPr>
          <a:xfrm rot="5400000" flipH="1" flipV="1">
            <a:off x="4079577" y="4032548"/>
            <a:ext cx="372070" cy="384175"/>
          </a:xfrm>
          <a:prstGeom prst="bentConnector3">
            <a:avLst>
              <a:gd name="adj1" fmla="val 50000"/>
            </a:avLst>
          </a:prstGeom>
          <a:ln w="44450">
            <a:solidFill>
              <a:schemeClr val="bg2">
                <a:lumMod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7467600" y="5081678"/>
            <a:ext cx="1302026" cy="147732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EQC considers proposed rule</a:t>
            </a:r>
          </a:p>
          <a:p>
            <a:pPr algn="ctr"/>
            <a:r>
              <a:rPr lang="en-US" dirty="0" smtClean="0"/>
              <a:t>~10/18</a:t>
            </a:r>
          </a:p>
        </p:txBody>
      </p:sp>
      <p:cxnSp>
        <p:nvCxnSpPr>
          <p:cNvPr id="44" name="Elbow Connector 43"/>
          <p:cNvCxnSpPr>
            <a:stCxn id="43" idx="0"/>
          </p:cNvCxnSpPr>
          <p:nvPr/>
        </p:nvCxnSpPr>
        <p:spPr>
          <a:xfrm rot="16200000" flipV="1">
            <a:off x="7507306" y="4470371"/>
            <a:ext cx="1044680" cy="177934"/>
          </a:xfrm>
          <a:prstGeom prst="bentConnector3">
            <a:avLst>
              <a:gd name="adj1" fmla="val 50000"/>
            </a:avLst>
          </a:prstGeom>
          <a:ln w="44450">
            <a:solidFill>
              <a:schemeClr val="bg2">
                <a:lumMod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/>
          <p:cNvCxnSpPr/>
          <p:nvPr/>
        </p:nvCxnSpPr>
        <p:spPr>
          <a:xfrm rot="5400000" flipH="1" flipV="1">
            <a:off x="4105895" y="4820334"/>
            <a:ext cx="1648374" cy="1"/>
          </a:xfrm>
          <a:prstGeom prst="bentConnector3">
            <a:avLst>
              <a:gd name="adj1" fmla="val 50000"/>
            </a:avLst>
          </a:prstGeom>
          <a:ln w="44450">
            <a:solidFill>
              <a:schemeClr val="bg2">
                <a:lumMod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9"/>
          <p:cNvCxnSpPr/>
          <p:nvPr/>
        </p:nvCxnSpPr>
        <p:spPr>
          <a:xfrm flipV="1">
            <a:off x="2059681" y="4034135"/>
            <a:ext cx="874019" cy="652275"/>
          </a:xfrm>
          <a:prstGeom prst="bentConnector4">
            <a:avLst>
              <a:gd name="adj1" fmla="val 6503"/>
              <a:gd name="adj2" fmla="val 33463"/>
            </a:avLst>
          </a:prstGeom>
          <a:ln w="44450">
            <a:solidFill>
              <a:schemeClr val="bg2">
                <a:lumMod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0298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057400"/>
            <a:ext cx="8305800" cy="3886200"/>
          </a:xfrm>
        </p:spPr>
        <p:txBody>
          <a:bodyPr>
            <a:noAutofit/>
          </a:bodyPr>
          <a:lstStyle/>
          <a:p>
            <a:pPr marL="457200" indent="-457200"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Committee meetings are open for the public to attend, but not for public participation</a:t>
            </a:r>
          </a:p>
          <a:p>
            <a:pPr marL="457200" indent="-457200"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20 min set aside at end of meeting for audience questions and comments</a:t>
            </a:r>
          </a:p>
          <a:p>
            <a:pPr marL="457200" indent="-457200"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Public comment period and public hearing are coming up in June and July</a:t>
            </a:r>
          </a:p>
          <a:p>
            <a:pPr marL="457200" indent="-457200"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F0D78E94-73A4-484D-8D4C-ABC2E7101558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457200" y="685800"/>
            <a:ext cx="8299586" cy="914400"/>
          </a:xfrm>
          <a:prstGeom prst="rect">
            <a:avLst/>
          </a:prstGeom>
          <a:solidFill>
            <a:srgbClr val="439777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Ground rules 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for this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meeting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295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057400"/>
            <a:ext cx="8305800" cy="3886200"/>
          </a:xfrm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F0D78E94-73A4-484D-8D4C-ABC2E7101558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457200" y="685800"/>
            <a:ext cx="8299586" cy="914400"/>
          </a:xfrm>
          <a:prstGeom prst="rect">
            <a:avLst/>
          </a:prstGeom>
          <a:solidFill>
            <a:srgbClr val="439777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Committee member introductions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58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057400"/>
            <a:ext cx="8305800" cy="3886200"/>
          </a:xfrm>
        </p:spPr>
        <p:txBody>
          <a:bodyPr>
            <a:noAutofit/>
          </a:bodyPr>
          <a:lstStyle/>
          <a:p>
            <a:pPr marL="457200" indent="-457200"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Calculations</a:t>
            </a:r>
          </a:p>
          <a:p>
            <a:pPr marL="457200" indent="-457200"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Narrative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F0D78E94-73A4-484D-8D4C-ABC2E7101558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457200" y="685800"/>
            <a:ext cx="8299586" cy="914400"/>
          </a:xfrm>
          <a:prstGeom prst="rect">
            <a:avLst/>
          </a:prstGeom>
          <a:solidFill>
            <a:srgbClr val="439777"/>
          </a:solidFill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Discussion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of draft DEQ fiscal impact analysis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739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057400"/>
            <a:ext cx="8305800" cy="3886200"/>
          </a:xfrm>
        </p:spPr>
        <p:txBody>
          <a:bodyPr>
            <a:noAutofit/>
          </a:bodyPr>
          <a:lstStyle/>
          <a:p>
            <a:pPr marL="514350" indent="-514350"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Would the rule have a fiscal impact?</a:t>
            </a:r>
          </a:p>
          <a:p>
            <a:pPr marL="514350" indent="-514350"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If </a:t>
            </a:r>
            <a:r>
              <a:rPr lang="en-US" dirty="0">
                <a:solidFill>
                  <a:schemeClr val="tx1"/>
                </a:solidFill>
              </a:rPr>
              <a:t>so, what is the extent of that impact?</a:t>
            </a:r>
          </a:p>
          <a:p>
            <a:pPr marL="514350" indent="-514350"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Would </a:t>
            </a:r>
            <a:r>
              <a:rPr lang="en-US" dirty="0">
                <a:solidFill>
                  <a:schemeClr val="tx1"/>
                </a:solidFill>
              </a:rPr>
              <a:t>the rule have a significant adverse impact on small businesses?</a:t>
            </a:r>
          </a:p>
          <a:p>
            <a:pPr marL="514350" indent="-514350"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If </a:t>
            </a:r>
            <a:r>
              <a:rPr lang="en-US" dirty="0">
                <a:solidFill>
                  <a:schemeClr val="tx1"/>
                </a:solidFill>
              </a:rPr>
              <a:t>so, can the economic input be reduced, consistent with the public health and safety purpose of the </a:t>
            </a:r>
            <a:r>
              <a:rPr lang="en-US" dirty="0" smtClean="0">
                <a:solidFill>
                  <a:schemeClr val="tx1"/>
                </a:solidFill>
              </a:rPr>
              <a:t>rule?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F0D78E94-73A4-484D-8D4C-ABC2E7101558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457200" y="685800"/>
            <a:ext cx="8299586" cy="914400"/>
          </a:xfrm>
          <a:prstGeom prst="rect">
            <a:avLst/>
          </a:prstGeom>
          <a:solidFill>
            <a:srgbClr val="439777"/>
          </a:solidFill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3200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Request for committee </a:t>
            </a:r>
            <a:r>
              <a:rPr lang="en-US" sz="3200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members’ recommendations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457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4D575E19E83EB4DA947301D6EF55C57" ma:contentTypeVersion="" ma:contentTypeDescription="Create a new document." ma:contentTypeScope="" ma:versionID="1f10b17121efe3c7c634e7bb37270b26">
  <xsd:schema xmlns:xsd="http://www.w3.org/2001/XMLSchema" xmlns:xs="http://www.w3.org/2001/XMLSchema" xmlns:p="http://schemas.microsoft.com/office/2006/metadata/properties" xmlns:ns2="$ListId:docs;" targetNamespace="http://schemas.microsoft.com/office/2006/metadata/properties" ma:root="true" ma:fieldsID="ee593fad7bcb00ae8c9c5012c682537a" ns2:_="">
    <xsd:import namespace="$ListId:docs;"/>
    <xsd:element name="properties">
      <xsd:complexType>
        <xsd:sequence>
          <xsd:element name="documentManagement">
            <xsd:complexType>
              <xsd:all>
                <xsd:element ref="ns2:Topic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docs;" elementFormDefault="qualified">
    <xsd:import namespace="http://schemas.microsoft.com/office/2006/documentManagement/types"/>
    <xsd:import namespace="http://schemas.microsoft.com/office/infopath/2007/PartnerControls"/>
    <xsd:element name="Topic" ma:index="8" nillable="true" ma:displayName="Topic" ma:default="Select..." ma:format="Dropdown" ma:internalName="Topic">
      <xsd:simpleType>
        <xsd:restriction base="dms:Choice">
          <xsd:enumeration value="Select..."/>
          <xsd:enumeration value="A - Planning"/>
          <xsd:enumeration value="B - Stakeholder Involvement"/>
          <xsd:enumeration value="C - Fee Approval"/>
          <xsd:enumeration value="D - Public Notice"/>
          <xsd:enumeration value="E - EQC Preparation"/>
          <xsd:enumeration value="F - Supporting Document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opic xmlns="$ListId:docs;">E - EQC Preparation</Topic>
  </documentManagement>
</p:properties>
</file>

<file path=customXml/itemProps1.xml><?xml version="1.0" encoding="utf-8"?>
<ds:datastoreItem xmlns:ds="http://schemas.openxmlformats.org/officeDocument/2006/customXml" ds:itemID="{D4A5D70B-2810-4A88-B21F-67B5E44EDC6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654E173-3059-4329-8600-9A527DF4F7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$ListId:docs;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89450F8-D9C6-4C08-9795-C22D39C083F9}">
  <ds:schemaRefs>
    <ds:schemaRef ds:uri="http://www.w3.org/XML/1998/namespace"/>
    <ds:schemaRef ds:uri="http://purl.org/dc/elements/1.1/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$ListId:docs;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12861</TotalTime>
  <Words>351</Words>
  <Application>Microsoft Office PowerPoint</Application>
  <PresentationFormat>On-screen Show (4:3)</PresentationFormat>
  <Paragraphs>61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Art Glass Rulemaking Timeline</vt:lpstr>
      <vt:lpstr>PowerPoint Presentation</vt:lpstr>
      <vt:lpstr>PowerPoint Presentation</vt:lpstr>
      <vt:lpstr>PowerPoint Presentation</vt:lpstr>
      <vt:lpstr>PowerPoint Presentation</vt:lpstr>
    </vt:vector>
  </TitlesOfParts>
  <Company>State of Oregon Department of Environmental Quality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Name</dc:title>
  <dc:creator>State of Oregon</dc:creator>
  <cp:lastModifiedBy>WESTERSUND Joe</cp:lastModifiedBy>
  <cp:revision>1363</cp:revision>
  <cp:lastPrinted>2016-05-26T22:51:03Z</cp:lastPrinted>
  <dcterms:created xsi:type="dcterms:W3CDTF">2012-12-04T19:19:06Z</dcterms:created>
  <dcterms:modified xsi:type="dcterms:W3CDTF">2016-06-09T23:23:02Z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0x010100D4D575E19E83EB4DA947301D6EF55C57</vt:lpwstr>
  </property>
</Properties>
</file>