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424" r:id="rId5"/>
    <p:sldId id="383" r:id="rId6"/>
    <p:sldId id="422" r:id="rId7"/>
    <p:sldId id="339" r:id="rId8"/>
    <p:sldId id="423" r:id="rId9"/>
    <p:sldId id="407" r:id="rId10"/>
    <p:sldId id="425" r:id="rId11"/>
    <p:sldId id="426" r:id="rId12"/>
    <p:sldId id="427" r:id="rId13"/>
    <p:sldId id="428" r:id="rId14"/>
    <p:sldId id="429" r:id="rId15"/>
    <p:sldId id="430" r:id="rId16"/>
    <p:sldId id="431" r:id="rId17"/>
    <p:sldId id="432" r:id="rId18"/>
    <p:sldId id="433" r:id="rId19"/>
    <p:sldId id="434" r:id="rId20"/>
    <p:sldId id="435" r:id="rId21"/>
    <p:sldId id="436" r:id="rId22"/>
    <p:sldId id="437" r:id="rId23"/>
    <p:sldId id="438" r:id="rId24"/>
    <p:sldId id="439" r:id="rId25"/>
    <p:sldId id="440" r:id="rId26"/>
    <p:sldId id="441" r:id="rId27"/>
    <p:sldId id="442" r:id="rId28"/>
    <p:sldId id="443" r:id="rId29"/>
    <p:sldId id="444" r:id="rId30"/>
    <p:sldId id="445" r:id="rId31"/>
    <p:sldId id="446" r:id="rId32"/>
    <p:sldId id="447" r:id="rId33"/>
    <p:sldId id="448" r:id="rId34"/>
    <p:sldId id="449" r:id="rId35"/>
    <p:sldId id="450" r:id="rId36"/>
    <p:sldId id="451" r:id="rId37"/>
    <p:sldId id="379" r:id="rId38"/>
    <p:sldId id="452"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AA0BC5"/>
    <a:srgbClr val="439777"/>
    <a:srgbClr val="3F8D6F"/>
    <a:srgbClr val="191919"/>
    <a:srgbClr val="232323"/>
    <a:srgbClr val="192C0A"/>
    <a:srgbClr val="60B896"/>
    <a:srgbClr val="B4DECE"/>
    <a:srgbClr val="57B59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6061" autoAdjust="0"/>
  </p:normalViewPr>
  <p:slideViewPr>
    <p:cSldViewPr>
      <p:cViewPr varScale="1">
        <p:scale>
          <a:sx n="87" d="100"/>
          <a:sy n="87" d="100"/>
        </p:scale>
        <p:origin x="-2292" y="-78"/>
      </p:cViewPr>
      <p:guideLst>
        <p:guide orient="horz" pos="2160"/>
        <p:guide pos="2880"/>
      </p:guideLst>
    </p:cSldViewPr>
  </p:slideViewPr>
  <p:outlineViewPr>
    <p:cViewPr>
      <p:scale>
        <a:sx n="33" d="100"/>
        <a:sy n="33" d="100"/>
      </p:scale>
      <p:origin x="42" y="984"/>
    </p:cViewPr>
  </p:outlineViewPr>
  <p:notesTextViewPr>
    <p:cViewPr>
      <p:scale>
        <a:sx n="100" d="100"/>
        <a:sy n="100" d="100"/>
      </p:scale>
      <p:origin x="0" y="0"/>
    </p:cViewPr>
  </p:notesTextViewPr>
  <p:sorterViewPr>
    <p:cViewPr>
      <p:scale>
        <a:sx n="80" d="100"/>
        <a:sy n="80" d="100"/>
      </p:scale>
      <p:origin x="0" y="0"/>
    </p:cViewPr>
  </p:sorterViewPr>
  <p:notesViewPr>
    <p:cSldViewPr>
      <p:cViewPr>
        <p:scale>
          <a:sx n="130" d="100"/>
          <a:sy n="130" d="100"/>
        </p:scale>
        <p:origin x="-918" y="76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F25208B-E99E-43A7-9756-8BC86A7C2814}" type="datetimeFigureOut">
              <a:rPr lang="en-US" smtClean="0"/>
              <a:pPr/>
              <a:t>9/21/2016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E8F0A21-EA32-43A4-8290-2F9C21C7D8C2}" type="slidenum">
              <a:rPr lang="en-US" smtClean="0"/>
              <a:pPr/>
              <a:t>‹#›</a:t>
            </a:fld>
            <a:endParaRPr lang="en-US" dirty="0"/>
          </a:p>
        </p:txBody>
      </p:sp>
    </p:spTree>
    <p:extLst>
      <p:ext uri="{BB962C8B-B14F-4D97-AF65-F5344CB8AC3E}">
        <p14:creationId xmlns="" xmlns:p14="http://schemas.microsoft.com/office/powerpoint/2010/main" val="26063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002D8DF-BA0A-4A0C-8017-A2E5EEAA02EA}" type="datetimeFigureOut">
              <a:rPr lang="en-US" smtClean="0"/>
              <a:pPr/>
              <a:t>9/21/2016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2370381-2201-4B5E-AFD5-D162C8ADD346}" type="slidenum">
              <a:rPr lang="en-US" smtClean="0"/>
              <a:pPr/>
              <a:t>‹#›</a:t>
            </a:fld>
            <a:endParaRPr lang="en-US" dirty="0"/>
          </a:p>
        </p:txBody>
      </p:sp>
    </p:spTree>
    <p:extLst>
      <p:ext uri="{BB962C8B-B14F-4D97-AF65-F5344CB8AC3E}">
        <p14:creationId xmlns="" xmlns:p14="http://schemas.microsoft.com/office/powerpoint/2010/main" val="1854765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(1 min.)</a:t>
            </a:r>
          </a:p>
          <a:p>
            <a:r>
              <a:rPr lang="en-US" sz="1200" dirty="0" smtClean="0"/>
              <a:t>Good</a:t>
            </a:r>
            <a:r>
              <a:rPr lang="en-US" sz="1200" baseline="0" dirty="0" smtClean="0"/>
              <a:t> </a:t>
            </a:r>
            <a:r>
              <a:rPr lang="en-US" sz="1200" dirty="0" smtClean="0"/>
              <a:t>morning Chair O’Keeffe,</a:t>
            </a:r>
            <a:r>
              <a:rPr lang="en-US" sz="1200" baseline="0" dirty="0" smtClean="0"/>
              <a:t> Commissioners, my name is Jaclyn Palermo and I manage the Air Quality Operations Section at the Department of Environmental Quality.  With me today is George Davis, engineer and senior permit writer for DEQ’s northwest region. David Farrer from Oregon Health Authority is also here and will be able to answer any toxicology related questions after the presentation. Feel free to answer clarifying questions during the presentation. We left room at the end of the presentation for the three of us to answer your questions. </a:t>
            </a:r>
          </a:p>
          <a:p>
            <a:endParaRPr lang="en-US" sz="1200" baseline="0" dirty="0" smtClean="0"/>
          </a:p>
          <a:p>
            <a:r>
              <a:rPr lang="en-US" sz="1200" baseline="0" dirty="0" smtClean="0"/>
              <a:t>We are here today to present to you a proposal for permanant rules that would apply to colored art glass manufacturers throughout Oregon. </a:t>
            </a:r>
          </a:p>
          <a:p>
            <a:endParaRPr lang="en-US" sz="1200" baseline="0" dirty="0" smtClean="0"/>
          </a:p>
          <a:p>
            <a:r>
              <a:rPr lang="en-US" sz="1200" baseline="0" dirty="0" smtClean="0"/>
              <a:t>We proposed rules temporary glass rules at the Commission’s meeting on April 21 2016, which the Commission adopted. The temporary glass rules sunset on October 18, 2016. We are here today to present the proposed rules, which would replace the temporary rules and make the requirements permanent.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20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21</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22</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24</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25</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26</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28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a:t>
            </a:fld>
            <a:endParaRPr lang="en-US" dirty="0"/>
          </a:p>
        </p:txBody>
      </p:sp>
      <p:sp>
        <p:nvSpPr>
          <p:cNvPr id="6" name="Notes Placeholder 5"/>
          <p:cNvSpPr>
            <a:spLocks noGrp="1"/>
          </p:cNvSpPr>
          <p:nvPr>
            <p:ph type="body" sz="quarter" idx="11"/>
          </p:nvPr>
        </p:nvSpPr>
        <p:spPr/>
        <p:txBody>
          <a:bodyPr>
            <a:normAutofit fontScale="92500" lnSpcReduction="10000"/>
          </a:bodyPr>
          <a:lstStyle/>
          <a:p>
            <a:r>
              <a:rPr lang="en-US" dirty="0" smtClean="0"/>
              <a:t>(1 min.)</a:t>
            </a:r>
          </a:p>
          <a:p>
            <a:r>
              <a:rPr lang="en-US" sz="1800" dirty="0" smtClean="0"/>
              <a:t>Here is</a:t>
            </a:r>
            <a:r>
              <a:rPr lang="en-US" sz="1800" baseline="0" dirty="0" smtClean="0"/>
              <a:t> an outline of what we will discuss today, and we want to leave plenty of time for </a:t>
            </a:r>
            <a:r>
              <a:rPr lang="en-US" sz="1800" baseline="0" dirty="0" smtClean="0"/>
              <a:t>questions at the end of the presentation.  </a:t>
            </a:r>
            <a:endParaRPr lang="en-US" sz="1800" baseline="0" dirty="0" smtClean="0"/>
          </a:p>
          <a:p>
            <a:endParaRPr lang="en-US" sz="1800" baseline="0" dirty="0" smtClean="0"/>
          </a:p>
          <a:p>
            <a:r>
              <a:rPr lang="en-US" sz="1800" baseline="0" dirty="0" smtClean="0"/>
              <a:t>First we will </a:t>
            </a:r>
            <a:r>
              <a:rPr lang="en-US" sz="1800" baseline="0" dirty="0" smtClean="0"/>
              <a:t>provide you with a brief refresher of the history of the temporary glass rulemaking. This has been in the forefront of my mind since April, but that might not be the case for everyone. </a:t>
            </a:r>
          </a:p>
          <a:p>
            <a:endParaRPr lang="en-US" sz="1800" baseline="0" dirty="0" smtClean="0"/>
          </a:p>
          <a:p>
            <a:r>
              <a:rPr lang="en-US" sz="1800" baseline="0" dirty="0" smtClean="0"/>
              <a:t>Then we will discuss the comment process for this proposed rule as well as the nature </a:t>
            </a:r>
            <a:r>
              <a:rPr lang="en-US" sz="1800" baseline="0" dirty="0" smtClean="0"/>
              <a:t>and categorization of the public comments received;</a:t>
            </a:r>
          </a:p>
          <a:p>
            <a:endParaRPr lang="en-US" sz="1800" baseline="0" dirty="0" smtClean="0"/>
          </a:p>
          <a:p>
            <a:r>
              <a:rPr lang="en-US" sz="1800" baseline="0" dirty="0" smtClean="0"/>
              <a:t>Next we will walk you through the proposed rule </a:t>
            </a:r>
            <a:r>
              <a:rPr lang="en-US" sz="1800" baseline="0" dirty="0" smtClean="0"/>
              <a:t>and the deviations from </a:t>
            </a:r>
            <a:r>
              <a:rPr lang="en-US" sz="1800" baseline="0" dirty="0" smtClean="0"/>
              <a:t>the </a:t>
            </a:r>
            <a:r>
              <a:rPr lang="en-US" sz="1800" baseline="0" dirty="0" smtClean="0"/>
              <a:t>portions of temporary glass rulemaking adopted in April 2016; along with the rationale for making the changes. </a:t>
            </a:r>
          </a:p>
          <a:p>
            <a:endParaRPr lang="en-US" sz="1800" baseline="0" dirty="0" smtClean="0"/>
          </a:p>
          <a:p>
            <a:r>
              <a:rPr lang="en-US" sz="1800" baseline="0" dirty="0" smtClean="0"/>
              <a:t>Finally, we will make our recommendation to you.</a:t>
            </a:r>
            <a:endParaRPr lang="en-US" sz="1800" dirty="0"/>
          </a:p>
        </p:txBody>
      </p:sp>
    </p:spTree>
    <p:extLst>
      <p:ext uri="{BB962C8B-B14F-4D97-AF65-F5344CB8AC3E}">
        <p14:creationId xmlns="" xmlns:p14="http://schemas.microsoft.com/office/powerpoint/2010/main" val="609719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29</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30</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31</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min.)</a:t>
            </a:r>
          </a:p>
        </p:txBody>
      </p:sp>
      <p:sp>
        <p:nvSpPr>
          <p:cNvPr id="4" name="Slide Number Placeholder 3"/>
          <p:cNvSpPr>
            <a:spLocks noGrp="1"/>
          </p:cNvSpPr>
          <p:nvPr>
            <p:ph type="sldNum" sz="quarter" idx="10"/>
          </p:nvPr>
        </p:nvSpPr>
        <p:spPr/>
        <p:txBody>
          <a:bodyPr/>
          <a:lstStyle/>
          <a:p>
            <a:fld id="{22370381-2201-4B5E-AFD5-D162C8ADD346}" type="slidenum">
              <a:rPr lang="en-US" smtClean="0"/>
              <a:pPr/>
              <a:t>34</a:t>
            </a:fld>
            <a:endParaRPr lang="en-US" dirty="0"/>
          </a:p>
        </p:txBody>
      </p:sp>
    </p:spTree>
    <p:extLst>
      <p:ext uri="{BB962C8B-B14F-4D97-AF65-F5344CB8AC3E}">
        <p14:creationId xmlns="" xmlns:p14="http://schemas.microsoft.com/office/powerpoint/2010/main" val="92816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3</a:t>
            </a:fld>
            <a:endParaRPr lang="en-US" dirty="0"/>
          </a:p>
        </p:txBody>
      </p:sp>
      <p:sp>
        <p:nvSpPr>
          <p:cNvPr id="6" name="Notes Placeholder 5"/>
          <p:cNvSpPr>
            <a:spLocks noGrp="1"/>
          </p:cNvSpPr>
          <p:nvPr>
            <p:ph type="body" sz="quarter" idx="11"/>
          </p:nvPr>
        </p:nvSpPr>
        <p:spPr/>
        <p:txBody>
          <a:bodyPr>
            <a:normAutofit fontScale="92500" lnSpcReduction="10000"/>
          </a:bodyPr>
          <a:lstStyle/>
          <a:p>
            <a:r>
              <a:rPr lang="en-US" dirty="0" smtClean="0"/>
              <a:t>(1 </a:t>
            </a:r>
            <a:r>
              <a:rPr lang="en-US" dirty="0" smtClean="0"/>
              <a:t>min</a:t>
            </a:r>
            <a:r>
              <a:rPr lang="en-US" dirty="0" smtClean="0"/>
              <a:t>.)</a:t>
            </a:r>
          </a:p>
          <a:p>
            <a:endParaRPr lang="en-US" dirty="0" smtClean="0"/>
          </a:p>
          <a:p>
            <a:r>
              <a:rPr lang="en-US" sz="1200" kern="1200" dirty="0" smtClean="0">
                <a:solidFill>
                  <a:schemeClr val="tx1"/>
                </a:solidFill>
                <a:latin typeface="+mn-lt"/>
                <a:ea typeface="+mn-ea"/>
                <a:cs typeface="+mn-cs"/>
              </a:rPr>
              <a:t>I give</a:t>
            </a:r>
            <a:r>
              <a:rPr lang="en-US" sz="1200" kern="1200" baseline="0" dirty="0" smtClean="0">
                <a:solidFill>
                  <a:schemeClr val="tx1"/>
                </a:solidFill>
                <a:latin typeface="+mn-lt"/>
                <a:ea typeface="+mn-ea"/>
                <a:cs typeface="+mn-cs"/>
              </a:rPr>
              <a:t> an abridged history of this proposed rule and an large overview. George will then give the technical basis and rationale.</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Elevated levels of hazardous air pollutants were found in the air around two glass manufacturing facilities in Portland. After</a:t>
            </a:r>
            <a:r>
              <a:rPr lang="en-US" sz="1200" kern="1200" baseline="0" dirty="0" smtClean="0">
                <a:solidFill>
                  <a:schemeClr val="tx1"/>
                </a:solidFill>
                <a:latin typeface="+mn-lt"/>
                <a:ea typeface="+mn-ea"/>
                <a:cs typeface="+mn-cs"/>
              </a:rPr>
              <a:t> a moss study and subsequent air monitoring in </a:t>
            </a:r>
            <a:r>
              <a:rPr lang="en-US" sz="1200" kern="1200" dirty="0" smtClean="0">
                <a:solidFill>
                  <a:schemeClr val="tx1"/>
                </a:solidFill>
                <a:latin typeface="+mn-lt"/>
                <a:ea typeface="+mn-ea"/>
                <a:cs typeface="+mn-cs"/>
              </a:rPr>
              <a:t>October 2015, DEQ confirmed that a glass company was the likely source. DEQ completed its quality assurance and quality control review of those samples in late January 2016 and then shared its analysis of the findings with the Oregon Health Authority and the Multnomah County Health Department. DEQ also identified a second area of concern near the glass company in North Portland.</a:t>
            </a:r>
          </a:p>
          <a:p>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glass companies were operating in compliance with the current law. One company was operating within its permit and the other company was not required to have a permit. To address the gap and the elevated</a:t>
            </a:r>
            <a:r>
              <a:rPr lang="en-US" sz="1200" kern="1200" baseline="0" dirty="0" smtClean="0">
                <a:solidFill>
                  <a:schemeClr val="tx1"/>
                </a:solidFill>
                <a:latin typeface="+mn-lt"/>
                <a:ea typeface="+mn-ea"/>
                <a:cs typeface="+mn-cs"/>
              </a:rPr>
              <a:t> levels of hazardous air pollutants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DEQ proposed an art glass manufacturing temporary rulemaking, which was approved on April 21, 2016. </a:t>
            </a:r>
            <a:r>
              <a:rPr lang="en-US" sz="1200" kern="1200" dirty="0" smtClean="0">
                <a:solidFill>
                  <a:schemeClr val="tx1"/>
                </a:solidFill>
                <a:latin typeface="+mn-lt"/>
                <a:ea typeface="+mn-ea"/>
                <a:cs typeface="+mn-cs"/>
              </a:rPr>
              <a:t>If no action is taken the temporary rules will expire 180 days after they were adopted, which is Oct. 18, 2016. The proposed rule DEQ is presenting today would replace the temporary rules and make the requirements permanent.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permanent rules that DEQ proposes for EQC adoption are intended to ensure that air emissions from colored art glass manufacturers do not cause unsafe levels of glassmaking hazardous air pollutants (arsenic, cadmium, chromium, lead, manganese, nickel and selenium) in the air nearby.</a:t>
            </a:r>
          </a:p>
        </p:txBody>
      </p:sp>
    </p:spTree>
    <p:extLst>
      <p:ext uri="{BB962C8B-B14F-4D97-AF65-F5344CB8AC3E}">
        <p14:creationId xmlns="" xmlns:p14="http://schemas.microsoft.com/office/powerpoint/2010/main" val="609719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267201"/>
            <a:ext cx="6248400" cy="4876799"/>
          </a:xfrm>
        </p:spPr>
        <p:txBody>
          <a:bodyPr>
            <a:noAutofit/>
          </a:bodyPr>
          <a:lstStyle/>
          <a:p>
            <a:pPr marL="0" indent="0">
              <a:spcAft>
                <a:spcPts val="500"/>
              </a:spcAft>
              <a:buFont typeface="Arial" pitchFamily="34" charset="0"/>
              <a:buNone/>
            </a:pPr>
            <a:r>
              <a:rPr lang="en-US" sz="2000" dirty="0" smtClean="0">
                <a:latin typeface="Times New Roman" pitchFamily="18" charset="0"/>
                <a:cs typeface="Times New Roman" pitchFamily="18" charset="0"/>
              </a:rPr>
              <a:t>(1 min</a:t>
            </a:r>
            <a:r>
              <a:rPr lang="en-US" sz="2000" dirty="0" smtClean="0">
                <a:latin typeface="Times New Roman" pitchFamily="18" charset="0"/>
                <a:cs typeface="Times New Roman" pitchFamily="18" charset="0"/>
              </a:rPr>
              <a:t>.)</a:t>
            </a:r>
          </a:p>
          <a:p>
            <a:pPr>
              <a:buFont typeface="Arial" pitchFamily="34" charset="0"/>
              <a:buChar char="•"/>
            </a:pPr>
            <a:endParaRPr lang="en-US" sz="2000" dirty="0" smtClean="0"/>
          </a:p>
          <a:p>
            <a:pPr>
              <a:buFont typeface="Arial" pitchFamily="34" charset="0"/>
              <a:buChar char="•"/>
            </a:pPr>
            <a:r>
              <a:rPr lang="en-US" sz="2000" baseline="0" dirty="0" smtClean="0"/>
              <a:t>In addition to holding two fiscal committee meetings, DEQ held a public hearing on July 19, 2016 and accepted public comments from June 15, 2016 thru July 29, 2016. DEQ received 151 comments from 136 commenters. </a:t>
            </a:r>
          </a:p>
          <a:p>
            <a:pPr>
              <a:buFont typeface="Arial" pitchFamily="34" charset="0"/>
              <a:buChar char="•"/>
            </a:pPr>
            <a:endParaRPr lang="en-US" sz="2000" baseline="0" dirty="0" smtClean="0"/>
          </a:p>
          <a:p>
            <a:r>
              <a:rPr lang="en-US" sz="1200" kern="1200" dirty="0" smtClean="0">
                <a:solidFill>
                  <a:schemeClr val="tx1"/>
                </a:solidFill>
                <a:latin typeface="+mn-lt"/>
                <a:ea typeface="+mn-ea"/>
                <a:cs typeface="+mn-cs"/>
              </a:rPr>
              <a:t>DEQ’s public notice for this rulemaking included proposed rule language that was unchanged from the temporary rule, along with a request from</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DEQ for</a:t>
            </a:r>
            <a:r>
              <a:rPr lang="en-US" sz="1200" kern="1200" baseline="0" dirty="0" smtClean="0">
                <a:solidFill>
                  <a:schemeClr val="tx1"/>
                </a:solidFill>
                <a:latin typeface="+mn-lt"/>
                <a:ea typeface="+mn-ea"/>
                <a:cs typeface="+mn-cs"/>
              </a:rPr>
              <a:t> comments </a:t>
            </a:r>
            <a:r>
              <a:rPr lang="en-US" sz="1200" kern="1200" dirty="0" smtClean="0">
                <a:solidFill>
                  <a:schemeClr val="tx1"/>
                </a:solidFill>
                <a:latin typeface="+mn-lt"/>
                <a:ea typeface="+mn-ea"/>
                <a:cs typeface="+mn-cs"/>
              </a:rPr>
              <a:t>on several possible changes that were noted from the</a:t>
            </a:r>
            <a:r>
              <a:rPr lang="en-US" sz="1200" kern="1200" baseline="0" dirty="0" smtClean="0">
                <a:solidFill>
                  <a:schemeClr val="tx1"/>
                </a:solidFill>
                <a:latin typeface="+mn-lt"/>
                <a:ea typeface="+mn-ea"/>
                <a:cs typeface="+mn-cs"/>
              </a:rPr>
              <a:t> committee meetings</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Should the rule be modified to apply to sources that make less than 10 tons per year of colored art glass?</a:t>
            </a:r>
          </a:p>
          <a:p>
            <a:pPr lvl="0"/>
            <a:r>
              <a:rPr lang="en-US" sz="1200" kern="1200" dirty="0" smtClean="0">
                <a:solidFill>
                  <a:schemeClr val="tx1"/>
                </a:solidFill>
                <a:latin typeface="+mn-lt"/>
                <a:ea typeface="+mn-ea"/>
                <a:cs typeface="+mn-cs"/>
              </a:rPr>
              <a:t>Should the rule be modified to apply statewide, rather than only in the Portland Air Quality Maintenance Area?</a:t>
            </a:r>
          </a:p>
          <a:p>
            <a:pPr lvl="0"/>
            <a:r>
              <a:rPr lang="en-US" sz="1200" kern="1200" dirty="0" smtClean="0">
                <a:solidFill>
                  <a:schemeClr val="tx1"/>
                </a:solidFill>
                <a:latin typeface="+mn-lt"/>
                <a:ea typeface="+mn-ea"/>
                <a:cs typeface="+mn-cs"/>
              </a:rPr>
              <a:t>The temporary rule requires control devices be shown to capture at least 99.0 percent of incoming particulate matter. Should that standard be replaced with one based on the particulate matter at the outlet of the control device? </a:t>
            </a:r>
          </a:p>
          <a:p>
            <a:pPr>
              <a:buFont typeface="Arial" pitchFamily="34" charset="0"/>
              <a:buChar char="•"/>
            </a:pPr>
            <a:endParaRPr lang="en-US" sz="2000" dirty="0" smtClean="0"/>
          </a:p>
          <a:p>
            <a:pPr>
              <a:buFont typeface="Arial" pitchFamily="34" charset="0"/>
              <a:buChar char="•"/>
            </a:pPr>
            <a:r>
              <a:rPr lang="en-US" sz="2000" dirty="0" smtClean="0"/>
              <a:t>We consider all of the comments we receive, no matter how many people made the comment. </a:t>
            </a:r>
          </a:p>
          <a:p>
            <a:pPr marL="0" indent="0">
              <a:spcAft>
                <a:spcPts val="500"/>
              </a:spcAft>
              <a:buFont typeface="Arial" pitchFamily="34" charset="0"/>
              <a:buNone/>
            </a:pPr>
            <a:endParaRPr lang="en-US" sz="2000" dirty="0" smtClean="0">
              <a:latin typeface="Times New Roman" pitchFamily="18" charset="0"/>
              <a:cs typeface="Times New Roman" pitchFamily="18" charset="0"/>
            </a:endParaRPr>
          </a:p>
          <a:p>
            <a:pPr marL="0" indent="0">
              <a:spcAft>
                <a:spcPts val="500"/>
              </a:spcAft>
              <a:buFont typeface="Arial" pitchFamily="34" charset="0"/>
              <a:buNone/>
            </a:pPr>
            <a:r>
              <a:rPr lang="en-US" sz="1700" dirty="0" smtClean="0"/>
              <a:t>This is a high level depiction of the public comments.</a:t>
            </a:r>
          </a:p>
          <a:p>
            <a:pPr marL="285750" indent="-285750">
              <a:spcAft>
                <a:spcPts val="500"/>
              </a:spcAft>
              <a:buFont typeface="Arial" pitchFamily="34" charset="0"/>
              <a:buChar char="•"/>
            </a:pPr>
            <a:r>
              <a:rPr lang="en-US" sz="1700" dirty="0" smtClean="0"/>
              <a:t>Through the public comment process, we received comments from about </a:t>
            </a:r>
            <a:r>
              <a:rPr lang="en-US" sz="1700" dirty="0" smtClean="0"/>
              <a:t>136 individuals </a:t>
            </a:r>
            <a:r>
              <a:rPr lang="en-US" sz="1700" dirty="0" smtClean="0"/>
              <a:t>and organizations, </a:t>
            </a:r>
            <a:r>
              <a:rPr lang="en-US" sz="1700" dirty="0" smtClean="0"/>
              <a:t>41</a:t>
            </a:r>
            <a:r>
              <a:rPr lang="en-US" sz="1700" baseline="0" dirty="0" smtClean="0"/>
              <a:t>% of the commenters were from people of Oregon, 54%  </a:t>
            </a:r>
            <a:r>
              <a:rPr lang="en-US" sz="1700" dirty="0" smtClean="0"/>
              <a:t>were </a:t>
            </a:r>
            <a:r>
              <a:rPr lang="en-US" sz="1700" dirty="0" smtClean="0"/>
              <a:t>from parties outside of </a:t>
            </a:r>
            <a:r>
              <a:rPr lang="en-US" sz="1700" dirty="0" smtClean="0"/>
              <a:t>Oregon, and 5% of the commenters did</a:t>
            </a:r>
            <a:r>
              <a:rPr lang="en-US" sz="1700" baseline="0" dirty="0" smtClean="0"/>
              <a:t> not state where they reside</a:t>
            </a:r>
            <a:r>
              <a:rPr lang="en-US" sz="1700" dirty="0" smtClean="0"/>
              <a:t>. </a:t>
            </a:r>
            <a:endParaRPr lang="en-US" sz="1700" dirty="0" smtClean="0"/>
          </a:p>
          <a:p>
            <a:pPr marL="285750" indent="-285750">
              <a:spcAft>
                <a:spcPts val="500"/>
              </a:spcAft>
              <a:buFont typeface="Arial" pitchFamily="34" charset="0"/>
              <a:buChar char="•"/>
            </a:pPr>
            <a:r>
              <a:rPr lang="en-US" sz="1700" dirty="0" smtClean="0"/>
              <a:t>Some of the comments were from organizations  representing the interests of their members. The total number of people represented by these comments is much greater than the number of comments we received. </a:t>
            </a:r>
          </a:p>
          <a:p>
            <a:pPr marL="285750" indent="-285750">
              <a:spcAft>
                <a:spcPts val="500"/>
              </a:spcAft>
              <a:buFont typeface="Arial" pitchFamily="34" charset="0"/>
              <a:buChar char="•"/>
            </a:pPr>
            <a:r>
              <a:rPr lang="en-US" sz="1700" dirty="0" smtClean="0"/>
              <a:t>As </a:t>
            </a:r>
            <a:r>
              <a:rPr lang="en-US" sz="1700" dirty="0" smtClean="0"/>
              <a:t>you can imagine, there are many perspectives expressed by those comments. </a:t>
            </a:r>
          </a:p>
          <a:p>
            <a:pPr marL="285750" indent="-285750">
              <a:spcAft>
                <a:spcPts val="500"/>
              </a:spcAft>
              <a:buFont typeface="Arial" pitchFamily="34" charset="0"/>
              <a:buChar char="•"/>
            </a:pPr>
            <a:endParaRPr lang="en-US" sz="1700" dirty="0" smtClean="0"/>
          </a:p>
          <a:p>
            <a:pPr marL="285750" indent="-285750"/>
            <a:endParaRPr lang="en-US" sz="2800" dirty="0" smtClean="0">
              <a:latin typeface="Times New Roman" pitchFamily="18" charset="0"/>
              <a:cs typeface="Times New Roman" pitchFamily="18" charset="0"/>
            </a:endParaRPr>
          </a:p>
          <a:p>
            <a:pPr marL="285750" indent="-285750"/>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4</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267201"/>
            <a:ext cx="6248400" cy="4876799"/>
          </a:xfrm>
        </p:spPr>
        <p:txBody>
          <a:bodyPr>
            <a:noAutofit/>
          </a:bodyPr>
          <a:lstStyle/>
          <a:p>
            <a:pPr>
              <a:buFont typeface="Arial" pitchFamily="34" charset="0"/>
              <a:buNone/>
            </a:pPr>
            <a:r>
              <a:rPr lang="en-US" sz="2000" dirty="0" smtClean="0"/>
              <a:t>We consider all of the comments we receive, no matter how many people made the comment. </a:t>
            </a:r>
          </a:p>
          <a:p>
            <a:pPr marL="0" indent="0">
              <a:spcAft>
                <a:spcPts val="500"/>
              </a:spcAft>
              <a:buFont typeface="Arial" pitchFamily="34" charset="0"/>
              <a:buNone/>
            </a:pPr>
            <a:endParaRPr lang="en-US" sz="2000" dirty="0" smtClean="0">
              <a:latin typeface="Times New Roman" pitchFamily="18" charset="0"/>
              <a:cs typeface="Times New Roman" pitchFamily="18" charset="0"/>
            </a:endParaRPr>
          </a:p>
          <a:p>
            <a:pPr marL="0" indent="0">
              <a:spcAft>
                <a:spcPts val="500"/>
              </a:spcAft>
              <a:buFont typeface="Arial" pitchFamily="34" charset="0"/>
              <a:buNone/>
            </a:pPr>
            <a:r>
              <a:rPr lang="en-US" sz="1700" dirty="0" smtClean="0"/>
              <a:t>This is a high level depiction of the public comments.</a:t>
            </a:r>
          </a:p>
          <a:p>
            <a:pPr marL="285750" indent="-285750">
              <a:spcAft>
                <a:spcPts val="500"/>
              </a:spcAft>
              <a:buFont typeface="Arial" pitchFamily="34" charset="0"/>
              <a:buChar char="•"/>
            </a:pPr>
            <a:r>
              <a:rPr lang="en-US" sz="1700" dirty="0" smtClean="0"/>
              <a:t>Through the public comment process, we received comments from about </a:t>
            </a:r>
            <a:r>
              <a:rPr lang="en-US" sz="1700" dirty="0" smtClean="0"/>
              <a:t>136 individuals </a:t>
            </a:r>
            <a:r>
              <a:rPr lang="en-US" sz="1700" dirty="0" smtClean="0"/>
              <a:t>and organizations, </a:t>
            </a:r>
            <a:r>
              <a:rPr lang="en-US" sz="1700" dirty="0" smtClean="0"/>
              <a:t>41</a:t>
            </a:r>
            <a:r>
              <a:rPr lang="en-US" sz="1700" baseline="0" dirty="0" smtClean="0"/>
              <a:t>% of the commenters were from people of Oregon, 54%  </a:t>
            </a:r>
            <a:r>
              <a:rPr lang="en-US" sz="1700" dirty="0" smtClean="0"/>
              <a:t>were </a:t>
            </a:r>
            <a:r>
              <a:rPr lang="en-US" sz="1700" dirty="0" smtClean="0"/>
              <a:t>from parties outside of </a:t>
            </a:r>
            <a:r>
              <a:rPr lang="en-US" sz="1700" dirty="0" smtClean="0"/>
              <a:t>Oregon, and 5% of the commenters did</a:t>
            </a:r>
            <a:r>
              <a:rPr lang="en-US" sz="1700" baseline="0" dirty="0" smtClean="0"/>
              <a:t> not state where they reside</a:t>
            </a:r>
            <a:r>
              <a:rPr lang="en-US" sz="1700" dirty="0" smtClean="0"/>
              <a:t>. </a:t>
            </a:r>
            <a:endParaRPr lang="en-US" sz="1700" dirty="0" smtClean="0"/>
          </a:p>
          <a:p>
            <a:pPr marL="285750" indent="-285750">
              <a:spcAft>
                <a:spcPts val="500"/>
              </a:spcAft>
              <a:buFont typeface="Arial" pitchFamily="34" charset="0"/>
              <a:buChar char="•"/>
            </a:pPr>
            <a:r>
              <a:rPr lang="en-US" sz="1700" dirty="0" smtClean="0"/>
              <a:t>Some of the comments were from organizations  representing the interests of their members. The total number of people represented by these comments is much greater than the number of comments we received. </a:t>
            </a:r>
          </a:p>
          <a:p>
            <a:pPr marL="285750" indent="-285750">
              <a:spcAft>
                <a:spcPts val="500"/>
              </a:spcAft>
              <a:buFont typeface="Arial" pitchFamily="34" charset="0"/>
              <a:buChar char="•"/>
            </a:pPr>
            <a:r>
              <a:rPr lang="en-US" sz="1700" dirty="0" smtClean="0"/>
              <a:t>As </a:t>
            </a:r>
            <a:r>
              <a:rPr lang="en-US" sz="1700" dirty="0" smtClean="0"/>
              <a:t>you can imagine, there are many perspectives expressed by those comments. </a:t>
            </a:r>
          </a:p>
          <a:p>
            <a:pPr marL="285750" indent="-285750">
              <a:spcAft>
                <a:spcPts val="500"/>
              </a:spcAft>
              <a:buFont typeface="Arial" pitchFamily="34" charset="0"/>
              <a:buChar char="•"/>
            </a:pPr>
            <a:endParaRPr lang="en-US" sz="1700" dirty="0" smtClean="0"/>
          </a:p>
          <a:p>
            <a:pPr marL="285750" indent="-285750"/>
            <a:endParaRPr lang="en-US" sz="2800" dirty="0" smtClean="0">
              <a:latin typeface="Times New Roman" pitchFamily="18" charset="0"/>
              <a:cs typeface="Times New Roman" pitchFamily="18" charset="0"/>
            </a:endParaRPr>
          </a:p>
          <a:p>
            <a:pPr marL="285750" indent="-285750"/>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5</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6</a:t>
            </a:fld>
            <a:endParaRPr lang="en-US" dirty="0"/>
          </a:p>
        </p:txBody>
      </p:sp>
      <p:sp>
        <p:nvSpPr>
          <p:cNvPr id="5" name="Notes Placeholder 4"/>
          <p:cNvSpPr>
            <a:spLocks noGrp="1"/>
          </p:cNvSpPr>
          <p:nvPr>
            <p:ph type="body" sz="quarter" idx="11"/>
          </p:nvPr>
        </p:nvSpPr>
        <p:spPr>
          <a:xfrm>
            <a:off x="701675" y="4416425"/>
            <a:ext cx="5607050" cy="4422775"/>
          </a:xfrm>
        </p:spPr>
        <p:txBody>
          <a:bodyPr>
            <a:normAutofit fontScale="62500" lnSpcReduction="20000"/>
          </a:bodyPr>
          <a:lstStyle/>
          <a:p>
            <a:r>
              <a:rPr lang="en-US" dirty="0" smtClean="0"/>
              <a:t>(1</a:t>
            </a:r>
            <a:r>
              <a:rPr lang="en-US" baseline="0" dirty="0" smtClean="0"/>
              <a:t> min.)</a:t>
            </a:r>
            <a:endParaRPr lang="en-US" dirty="0" smtClean="0"/>
          </a:p>
          <a:p>
            <a:r>
              <a:rPr lang="en-US" sz="1900" dirty="0" smtClean="0">
                <a:latin typeface="Times New Roman" pitchFamily="18" charset="0"/>
                <a:cs typeface="Times New Roman" pitchFamily="18" charset="0"/>
              </a:rPr>
              <a:t>To review and respond effectively, we</a:t>
            </a:r>
            <a:r>
              <a:rPr lang="en-US" sz="1900" dirty="0" smtClean="0"/>
              <a:t> have organized the comments into the above 12 categories and further into </a:t>
            </a:r>
            <a:r>
              <a:rPr lang="en-US" sz="1900" b="0" dirty="0" smtClean="0"/>
              <a:t>60 </a:t>
            </a:r>
            <a:r>
              <a:rPr lang="en-US" sz="1900" b="0" dirty="0" smtClean="0"/>
              <a:t>subcategories and </a:t>
            </a:r>
            <a:r>
              <a:rPr lang="en-US" sz="1900" dirty="0" smtClean="0"/>
              <a:t>that is also how we responded to them. Therefore you’ll see in your materials that we have </a:t>
            </a:r>
            <a:r>
              <a:rPr lang="en-US" sz="1900" dirty="0" smtClean="0"/>
              <a:t>__ </a:t>
            </a:r>
            <a:r>
              <a:rPr lang="en-US" sz="1900" dirty="0" smtClean="0"/>
              <a:t>responses to comments.  </a:t>
            </a:r>
          </a:p>
          <a:p>
            <a:endParaRPr lang="en-US" sz="1900" dirty="0" smtClean="0"/>
          </a:p>
          <a:p>
            <a:r>
              <a:rPr lang="en-US" sz="1900" dirty="0" smtClean="0"/>
              <a:t>We received a number of comments around many topics.  Later in the presentation, George will discuss the changes we </a:t>
            </a:r>
            <a:r>
              <a:rPr lang="en-US" sz="1900" dirty="0" smtClean="0"/>
              <a:t>made from the temporary rule </a:t>
            </a:r>
            <a:r>
              <a:rPr lang="en-US" sz="1900" dirty="0" smtClean="0"/>
              <a:t>based on the </a:t>
            </a:r>
            <a:r>
              <a:rPr lang="en-US" sz="1900" dirty="0" smtClean="0"/>
              <a:t>comments.</a:t>
            </a:r>
            <a:r>
              <a:rPr lang="en-US" sz="1900" baseline="0" dirty="0" smtClean="0"/>
              <a:t> First </a:t>
            </a:r>
            <a:r>
              <a:rPr lang="en-US" sz="1900" dirty="0" smtClean="0"/>
              <a:t>I </a:t>
            </a:r>
            <a:r>
              <a:rPr lang="en-US" sz="1900" dirty="0" smtClean="0"/>
              <a:t>want to </a:t>
            </a:r>
            <a:r>
              <a:rPr lang="en-US" sz="1900" dirty="0" smtClean="0"/>
              <a:t>discuss </a:t>
            </a:r>
            <a:r>
              <a:rPr lang="en-US" sz="1900" dirty="0" smtClean="0"/>
              <a:t>a common theme we heard about adopting a human health and risk based approach to regulating industrial air toxics. Many of those comments identified that this </a:t>
            </a:r>
            <a:r>
              <a:rPr lang="en-US" sz="1900" dirty="0" smtClean="0"/>
              <a:t>rulemaking </a:t>
            </a:r>
            <a:r>
              <a:rPr lang="en-US" sz="1900" dirty="0" smtClean="0"/>
              <a:t>will not address risk from other types of </a:t>
            </a:r>
            <a:r>
              <a:rPr lang="en-US" sz="1900" dirty="0" smtClean="0"/>
              <a:t>industries</a:t>
            </a:r>
            <a:r>
              <a:rPr lang="en-US" sz="1900" baseline="0" dirty="0" smtClean="0"/>
              <a:t> beyond art glass manufacturing</a:t>
            </a:r>
            <a:r>
              <a:rPr lang="en-US" sz="1900" dirty="0" smtClean="0"/>
              <a:t>. </a:t>
            </a:r>
            <a:r>
              <a:rPr lang="en-US" sz="1900" dirty="0" smtClean="0"/>
              <a:t>We addressed those in the response to comments but wanted to reiterate here that the proposed rules are designed to address </a:t>
            </a:r>
            <a:r>
              <a:rPr lang="en-US" sz="1900" dirty="0" smtClean="0"/>
              <a:t>emissions </a:t>
            </a:r>
            <a:r>
              <a:rPr lang="en-US" sz="1900" dirty="0" smtClean="0"/>
              <a:t>solely from colored art glass manufacturers that was initially identified from ambient air monitoring. This temporary rule is not and never was designed to address any of these larger concerns.  In order to do that, </a:t>
            </a:r>
            <a:r>
              <a:rPr lang="en-US" sz="1900" dirty="0" smtClean="0"/>
              <a:t>we established </a:t>
            </a:r>
            <a:r>
              <a:rPr lang="en-US" sz="1900" dirty="0" smtClean="0"/>
              <a:t>a much larger stakeholder and public involvement </a:t>
            </a:r>
            <a:r>
              <a:rPr lang="en-US" sz="1900" dirty="0" smtClean="0"/>
              <a:t>process and is being handled in a separate</a:t>
            </a:r>
            <a:r>
              <a:rPr lang="en-US" sz="1900" baseline="0" dirty="0" smtClean="0"/>
              <a:t> regulatory reform rulemaking. </a:t>
            </a:r>
            <a:endParaRPr lang="en-US" sz="1900" dirty="0" smtClean="0"/>
          </a:p>
          <a:p>
            <a:endParaRPr lang="en-US" sz="1900" dirty="0" smtClean="0"/>
          </a:p>
          <a:p>
            <a:r>
              <a:rPr lang="en-US" sz="1900" dirty="0" smtClean="0"/>
              <a:t>In </a:t>
            </a:r>
            <a:r>
              <a:rPr lang="en-US" sz="1900" dirty="0" smtClean="0"/>
              <a:t>this</a:t>
            </a:r>
            <a:r>
              <a:rPr lang="en-US" sz="1900" baseline="0" dirty="0" smtClean="0"/>
              <a:t> proposed permanant </a:t>
            </a:r>
            <a:r>
              <a:rPr lang="en-US" sz="1900" dirty="0" smtClean="0"/>
              <a:t>rule</a:t>
            </a:r>
            <a:r>
              <a:rPr lang="en-US" sz="1900" dirty="0" smtClean="0"/>
              <a:t>, we have included some elements of a human health and risk based program and are also using some elements of a technology based program.  You’ll hear more about those as we go through some of the changes we made in response to comments. </a:t>
            </a:r>
            <a:r>
              <a:rPr lang="en-US" sz="1900" dirty="0" smtClean="0"/>
              <a:t>You will now hear</a:t>
            </a:r>
            <a:r>
              <a:rPr lang="en-US" sz="1900" baseline="0" dirty="0" smtClean="0"/>
              <a:t> from George Davis. He will be discussing the changes and the associated rationale. </a:t>
            </a:r>
            <a:endParaRPr lang="en-US" sz="1900" dirty="0" smtClean="0"/>
          </a:p>
          <a:p>
            <a:endParaRPr lang="en-US" dirty="0" smtClean="0"/>
          </a:p>
        </p:txBody>
      </p:sp>
    </p:spTree>
    <p:extLst>
      <p:ext uri="{BB962C8B-B14F-4D97-AF65-F5344CB8AC3E}">
        <p14:creationId xmlns="" xmlns:p14="http://schemas.microsoft.com/office/powerpoint/2010/main" val="60971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a:solidFill>
            <a:schemeClr val="accent1"/>
          </a:solidFill>
        </p:spPr>
        <p:txBody>
          <a:bodyPr/>
          <a:lstStyle>
            <a:lvl1pPr>
              <a:defRPr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1905000"/>
            <a:ext cx="6400800" cy="3733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98B1E6C-1CBF-46AC-8C33-CC73A849FFC8}" type="datetime1">
              <a:rPr lang="en-US" smtClean="0"/>
              <a:pPr/>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97F96-03BA-40A8-AD7F-EBB90BF9AEC3}" type="datetime1">
              <a:rPr lang="en-US" smtClean="0"/>
              <a:pPr/>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24D47-5C99-424E-89A4-B06B29BDCD77}" type="datetime1">
              <a:rPr lang="en-US" smtClean="0"/>
              <a:pPr/>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963FD-9FC5-445A-85C9-B7696199B01C}" type="datetime1">
              <a:rPr lang="en-US" smtClean="0"/>
              <a:pPr/>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04518-A878-498C-8C75-03DD335D33AF}" type="datetime1">
              <a:rPr lang="en-US" smtClean="0"/>
              <a:pPr/>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F48872-EC17-4020-B1FA-D19A3C0B7ED6}" type="datetime1">
              <a:rPr lang="en-US" smtClean="0"/>
              <a:pPr/>
              <a:t>9/21/2016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7D09C8-063C-4F90-9DFB-92B6DFC0220D}" type="datetime1">
              <a:rPr lang="en-US" smtClean="0"/>
              <a:pPr/>
              <a:t>9/21/2016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E49475-1F0C-470D-8496-814E1122A0A9}" type="datetime1">
              <a:rPr lang="en-US" smtClean="0"/>
              <a:pPr/>
              <a:t>9/21/2016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6788-D49C-40F1-9709-A7AD301B6549}" type="datetime1">
              <a:rPr lang="en-US" smtClean="0"/>
              <a:pPr/>
              <a:t>9/21/2016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232459-DF73-453A-ADC7-BAF1A362C836}" type="datetime1">
              <a:rPr lang="en-US" smtClean="0"/>
              <a:pPr/>
              <a:t>9/21/2016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4F42F-615E-4321-BFFD-684845F40FE0}" type="datetime1">
              <a:rPr lang="en-US" smtClean="0"/>
              <a:pPr/>
              <a:t>9/21/2016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3BD5E-C6E4-42CB-8315-6931C044D346}" type="datetime1">
              <a:rPr lang="en-US" smtClean="0"/>
              <a:pPr/>
              <a:t>9/21/2016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Air Quality Program</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1143000" y="2057400"/>
            <a:ext cx="7162800" cy="3429000"/>
          </a:xfrm>
        </p:spPr>
        <p:txBody>
          <a:bodyPr>
            <a:normAutofit fontScale="92500" lnSpcReduction="10000"/>
          </a:bodyPr>
          <a:lstStyle/>
          <a:p>
            <a:pPr algn="r"/>
            <a:r>
              <a:rPr lang="en-US" sz="3600" dirty="0" smtClean="0">
                <a:solidFill>
                  <a:schemeClr val="tx1"/>
                </a:solidFill>
                <a:latin typeface="Arial" pitchFamily="34" charset="0"/>
                <a:cs typeface="Arial" pitchFamily="34" charset="0"/>
              </a:rPr>
              <a:t>Proposed Permanent</a:t>
            </a:r>
          </a:p>
          <a:p>
            <a:pPr algn="r"/>
            <a:r>
              <a:rPr lang="en-US" sz="3600" dirty="0" smtClean="0">
                <a:solidFill>
                  <a:schemeClr val="tx1"/>
                </a:solidFill>
                <a:latin typeface="Arial" pitchFamily="34" charset="0"/>
                <a:cs typeface="Arial" pitchFamily="34" charset="0"/>
              </a:rPr>
              <a:t>Colored Art Glass Manufacturing (CAGM) Rules</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latin typeface="Arial" pitchFamily="34" charset="0"/>
                <a:cs typeface="Arial" pitchFamily="34" charset="0"/>
              </a:rPr>
              <a:t>Sept. 29, 2016</a:t>
            </a:r>
          </a:p>
          <a:p>
            <a:pPr algn="r">
              <a:lnSpc>
                <a:spcPct val="110000"/>
              </a:lnSpc>
              <a:spcBef>
                <a:spcPts val="0"/>
              </a:spcBef>
            </a:pPr>
            <a:r>
              <a:rPr lang="en-US" sz="2800" dirty="0" smtClean="0">
                <a:solidFill>
                  <a:schemeClr val="tx1"/>
                </a:solidFill>
                <a:latin typeface="Arial" pitchFamily="34" charset="0"/>
                <a:cs typeface="Arial" pitchFamily="34" charset="0"/>
              </a:rPr>
              <a:t>Portland</a:t>
            </a:r>
          </a:p>
        </p:txBody>
      </p:sp>
      <p:sp>
        <p:nvSpPr>
          <p:cNvPr id="4" name="Rectangle 3"/>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a:t>
            </a:r>
            <a:r>
              <a:rPr lang="en-US" sz="1000" dirty="0" smtClean="0">
                <a:latin typeface="Arial" pitchFamily="34" charset="0"/>
                <a:cs typeface="Arial" pitchFamily="34" charset="0"/>
              </a:rPr>
              <a:t>Jaclyn Palermo and George </a:t>
            </a:r>
            <a:r>
              <a:rPr lang="en-US" sz="1000" dirty="0" smtClean="0">
                <a:latin typeface="Arial" pitchFamily="34" charset="0"/>
                <a:cs typeface="Arial" pitchFamily="34" charset="0"/>
              </a:rPr>
              <a:t>Davis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Background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828800"/>
            <a:ext cx="8077200" cy="3962400"/>
          </a:xfrm>
        </p:spPr>
        <p:txBody>
          <a:bodyPr>
            <a:normAutofit/>
          </a:bodyPr>
          <a:lstStyle/>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Need to add in change of Cr VI 24-hr health </a:t>
            </a:r>
            <a:r>
              <a:rPr lang="en-US" sz="2800" dirty="0" err="1" smtClean="0">
                <a:solidFill>
                  <a:schemeClr val="tx1"/>
                </a:solidFill>
                <a:latin typeface="Arial" pitchFamily="34" charset="0"/>
                <a:cs typeface="Arial" pitchFamily="34" charset="0"/>
              </a:rPr>
              <a:t>std</a:t>
            </a:r>
            <a:r>
              <a:rPr lang="en-US" sz="2800" dirty="0" smtClean="0">
                <a:solidFill>
                  <a:schemeClr val="tx1"/>
                </a:solidFill>
                <a:latin typeface="Arial" pitchFamily="34" charset="0"/>
                <a:cs typeface="Arial" pitchFamily="34" charset="0"/>
              </a:rPr>
              <a:t> from 36 to 5</a:t>
            </a:r>
            <a:endParaRPr lang="en-US" dirty="0" smtClean="0">
              <a:solidFill>
                <a:schemeClr val="tx1"/>
              </a:solidFill>
              <a:latin typeface="Arial" pitchFamily="34" charset="0"/>
              <a:cs typeface="Arial" pitchFamily="34" charset="0"/>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sp>
        <p:nvSpPr>
          <p:cNvPr id="4" name="Rectangle 3"/>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t>
            </a:r>
            <a:r>
              <a:rPr lang="en-US" sz="1000" dirty="0" smtClean="0">
                <a:latin typeface="Arial" pitchFamily="34" charset="0"/>
                <a:cs typeface="Arial" pitchFamily="34" charset="0"/>
              </a:rPr>
              <a:t>and Jaclyn Palermo  </a:t>
            </a:r>
            <a:r>
              <a:rPr lang="en-US" sz="1000" dirty="0" smtClean="0">
                <a:latin typeface="Arial" pitchFamily="34" charset="0"/>
                <a:cs typeface="Arial" pitchFamily="34" charset="0"/>
              </a:rPr>
              <a:t>|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10</a:t>
            </a:fld>
            <a:endParaRPr lang="en-US" dirty="0"/>
          </a:p>
        </p:txBody>
      </p:sp>
    </p:spTree>
    <p:extLst>
      <p:ext uri="{BB962C8B-B14F-4D97-AF65-F5344CB8AC3E}">
        <p14:creationId xmlns="" xmlns:p14="http://schemas.microsoft.com/office/powerpoint/2010/main" val="4020793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Background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828800"/>
            <a:ext cx="8077200" cy="3962400"/>
          </a:xfrm>
        </p:spPr>
        <p:txBody>
          <a:bodyPr>
            <a:normAutofit/>
          </a:bodyPr>
          <a:lstStyle/>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Need to add in change of Cr VI 24-hr health </a:t>
            </a:r>
            <a:r>
              <a:rPr lang="en-US" sz="2800" dirty="0" err="1" smtClean="0">
                <a:solidFill>
                  <a:schemeClr val="tx1"/>
                </a:solidFill>
                <a:latin typeface="Arial" pitchFamily="34" charset="0"/>
                <a:cs typeface="Arial" pitchFamily="34" charset="0"/>
              </a:rPr>
              <a:t>std</a:t>
            </a:r>
            <a:r>
              <a:rPr lang="en-US" sz="2800" dirty="0" smtClean="0">
                <a:solidFill>
                  <a:schemeClr val="tx1"/>
                </a:solidFill>
                <a:latin typeface="Arial" pitchFamily="34" charset="0"/>
                <a:cs typeface="Arial" pitchFamily="34" charset="0"/>
              </a:rPr>
              <a:t> from 36 to 5</a:t>
            </a:r>
            <a:endParaRPr lang="en-US" dirty="0" smtClean="0">
              <a:solidFill>
                <a:schemeClr val="tx1"/>
              </a:solidFill>
              <a:latin typeface="Arial" pitchFamily="34" charset="0"/>
              <a:cs typeface="Arial" pitchFamily="34" charset="0"/>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2" cstate="print"/>
          <a:stretch>
            <a:fillRect/>
          </a:stretch>
        </p:blipFill>
        <p:spPr>
          <a:xfrm>
            <a:off x="8458200" y="6019800"/>
            <a:ext cx="320040" cy="731520"/>
          </a:xfrm>
          <a:prstGeom prst="rect">
            <a:avLst/>
          </a:prstGeom>
        </p:spPr>
      </p:pic>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t>
            </a:r>
            <a:r>
              <a:rPr lang="en-US" sz="1000" dirty="0" smtClean="0">
                <a:latin typeface="Arial" pitchFamily="34" charset="0"/>
                <a:cs typeface="Arial" pitchFamily="34" charset="0"/>
              </a:rPr>
              <a:t> and Jaclyn Palermo  </a:t>
            </a:r>
            <a:r>
              <a:rPr lang="en-US" sz="1000" dirty="0" smtClean="0">
                <a:latin typeface="Arial" pitchFamily="34" charset="0"/>
                <a:cs typeface="Arial" pitchFamily="34" charset="0"/>
              </a:rPr>
              <a:t>|   Oregon Department of Environmental Quality</a:t>
            </a:r>
            <a:endParaRPr lang="en-US" sz="1200" dirty="0">
              <a:latin typeface="Arial" pitchFamily="34" charset="0"/>
              <a:cs typeface="Arial" pitchFamily="34" charset="0"/>
            </a:endParaRPr>
          </a:p>
        </p:txBody>
      </p:sp>
      <p:sp>
        <p:nvSpPr>
          <p:cNvPr id="8"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11</a:t>
            </a:fld>
            <a:endParaRPr lang="en-US" dirty="0"/>
          </a:p>
        </p:txBody>
      </p:sp>
    </p:spTree>
    <p:extLst>
      <p:ext uri="{BB962C8B-B14F-4D97-AF65-F5344CB8AC3E}">
        <p14:creationId xmlns="" xmlns:p14="http://schemas.microsoft.com/office/powerpoint/2010/main" val="4020793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Background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828800"/>
            <a:ext cx="8077200" cy="3962400"/>
          </a:xfrm>
        </p:spPr>
        <p:txBody>
          <a:bodyPr>
            <a:normAutofit/>
          </a:bodyPr>
          <a:lstStyle/>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Need to add in change of Cr VI 24-hr health </a:t>
            </a:r>
            <a:r>
              <a:rPr lang="en-US" sz="2800" dirty="0" err="1" smtClean="0">
                <a:solidFill>
                  <a:schemeClr val="tx1"/>
                </a:solidFill>
                <a:latin typeface="Arial" pitchFamily="34" charset="0"/>
                <a:cs typeface="Arial" pitchFamily="34" charset="0"/>
              </a:rPr>
              <a:t>std</a:t>
            </a:r>
            <a:r>
              <a:rPr lang="en-US" sz="2800" dirty="0" smtClean="0">
                <a:solidFill>
                  <a:schemeClr val="tx1"/>
                </a:solidFill>
                <a:latin typeface="Arial" pitchFamily="34" charset="0"/>
                <a:cs typeface="Arial" pitchFamily="34" charset="0"/>
              </a:rPr>
              <a:t> from 36 to 5</a:t>
            </a:r>
            <a:endParaRPr lang="en-US" dirty="0" smtClean="0">
              <a:solidFill>
                <a:schemeClr val="tx1"/>
              </a:solidFill>
              <a:latin typeface="Arial" pitchFamily="34" charset="0"/>
              <a:cs typeface="Arial" pitchFamily="34" charset="0"/>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2"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t>
            </a:r>
            <a:r>
              <a:rPr lang="en-US" sz="1000" dirty="0" smtClean="0">
                <a:latin typeface="Arial" pitchFamily="34" charset="0"/>
                <a:cs typeface="Arial" pitchFamily="34" charset="0"/>
              </a:rPr>
              <a:t> and Jaclyn Palermo  </a:t>
            </a:r>
            <a:r>
              <a:rPr lang="en-US" sz="1000" dirty="0" smtClean="0">
                <a:latin typeface="Arial" pitchFamily="34" charset="0"/>
                <a:cs typeface="Arial" pitchFamily="34" charset="0"/>
              </a:rPr>
              <a:t>|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12</a:t>
            </a:fld>
            <a:endParaRPr lang="en-US" dirty="0"/>
          </a:p>
        </p:txBody>
      </p:sp>
    </p:spTree>
    <p:extLst>
      <p:ext uri="{BB962C8B-B14F-4D97-AF65-F5344CB8AC3E}">
        <p14:creationId xmlns="" xmlns:p14="http://schemas.microsoft.com/office/powerpoint/2010/main" val="4020793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3810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t>
            </a:r>
            <a:r>
              <a:rPr lang="en-US" sz="1000" dirty="0" smtClean="0">
                <a:latin typeface="Arial" pitchFamily="34" charset="0"/>
                <a:cs typeface="Arial" pitchFamily="34" charset="0"/>
              </a:rPr>
              <a:t> and Jaclyn Palermo  </a:t>
            </a:r>
            <a:r>
              <a:rPr lang="en-US" sz="1000" dirty="0" smtClean="0">
                <a:latin typeface="Arial" pitchFamily="34" charset="0"/>
                <a:cs typeface="Arial" pitchFamily="34" charset="0"/>
              </a:rPr>
              <a:t>|   Oregon Department of Environmental Quality</a:t>
            </a:r>
            <a:endParaRPr lang="en-US" sz="1200" dirty="0">
              <a:latin typeface="Arial" pitchFamily="34" charset="0"/>
              <a:cs typeface="Arial" pitchFamily="34" charset="0"/>
            </a:endParaRPr>
          </a:p>
        </p:txBody>
      </p:sp>
      <p:sp>
        <p:nvSpPr>
          <p:cNvPr id="5" name="Footer Placeholder 5"/>
          <p:cNvSpPr>
            <a:spLocks noGrp="1"/>
          </p:cNvSpPr>
          <p:nvPr>
            <p:ph type="ftr" sz="quarter" idx="11"/>
          </p:nvPr>
        </p:nvSpPr>
        <p:spPr>
          <a:xfrm>
            <a:off x="3124200" y="6553200"/>
            <a:ext cx="2895600" cy="365125"/>
          </a:xfrm>
        </p:spPr>
        <p:txBody>
          <a:bodyPr/>
          <a:lstStyle/>
          <a:p>
            <a:fld id="{F0D78E94-73A4-484D-8D4C-ABC2E7101558}" type="slidenum">
              <a:rPr lang="en-US" smtClean="0"/>
              <a:pPr/>
              <a:t>13</a:t>
            </a:fld>
            <a:endParaRPr lang="en-US" dirty="0"/>
          </a:p>
        </p:txBody>
      </p:sp>
      <p:pic>
        <p:nvPicPr>
          <p:cNvPr id="6" name="Picture 5" descr="Logo Color RegularSM.jpg"/>
          <p:cNvPicPr>
            <a:picLocks noChangeAspect="1"/>
          </p:cNvPicPr>
          <p:nvPr/>
        </p:nvPicPr>
        <p:blipFill>
          <a:blip r:embed="rId2" cstate="print"/>
          <a:stretch>
            <a:fillRect/>
          </a:stretch>
        </p:blipFill>
        <p:spPr>
          <a:xfrm>
            <a:off x="8671560" y="5943600"/>
            <a:ext cx="320040" cy="73152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Background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828800"/>
            <a:ext cx="8077200" cy="3962400"/>
          </a:xfrm>
        </p:spPr>
        <p:txBody>
          <a:bodyPr>
            <a:normAutofit/>
          </a:bodyPr>
          <a:lstStyle/>
          <a:p>
            <a:pPr marL="457200" indent="-457200" algn="l">
              <a:buFont typeface="Arial" panose="020B0604020202020204" pitchFamily="34" charset="0"/>
              <a:buChar char="•"/>
            </a:pPr>
            <a:r>
              <a:rPr lang="en-US" sz="2800" dirty="0">
                <a:solidFill>
                  <a:schemeClr val="tx1"/>
                </a:solidFill>
                <a:latin typeface="Arial" pitchFamily="34" charset="0"/>
                <a:cs typeface="Arial" pitchFamily="34" charset="0"/>
              </a:rPr>
              <a:t>Elevated metals levels in SE </a:t>
            </a:r>
            <a:r>
              <a:rPr lang="en-US" sz="2800" dirty="0" smtClean="0">
                <a:solidFill>
                  <a:schemeClr val="tx1"/>
                </a:solidFill>
                <a:latin typeface="Arial" pitchFamily="34" charset="0"/>
                <a:cs typeface="Arial" pitchFamily="34" charset="0"/>
              </a:rPr>
              <a:t>Portland</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CAGM emissions contribute</a:t>
            </a:r>
            <a:endParaRPr lang="en-US" sz="2800" dirty="0">
              <a:solidFill>
                <a:schemeClr val="tx1"/>
              </a:solidFill>
              <a:latin typeface="Arial" pitchFamily="34" charset="0"/>
              <a:cs typeface="Arial" pitchFamily="34" charset="0"/>
            </a:endParaRP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EQC adopted temporary CAGM rules April</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Regulate emissions from CAGMs</a:t>
            </a:r>
          </a:p>
          <a:p>
            <a:pPr marL="914400" lvl="1" indent="-457200" algn="l">
              <a:buFont typeface="Arial" panose="020B0604020202020204" pitchFamily="34" charset="0"/>
              <a:buChar char="•"/>
            </a:pPr>
            <a:r>
              <a:rPr lang="en-US" dirty="0" smtClean="0">
                <a:solidFill>
                  <a:schemeClr val="tx1"/>
                </a:solidFill>
                <a:latin typeface="Arial" pitchFamily="34" charset="0"/>
                <a:cs typeface="Arial" pitchFamily="34" charset="0"/>
              </a:rPr>
              <a:t>2 larger (Tier 2) CAGMs</a:t>
            </a:r>
          </a:p>
          <a:p>
            <a:pPr marL="914400" lvl="1" indent="-457200" algn="l">
              <a:buFont typeface="Arial" panose="020B0604020202020204" pitchFamily="34" charset="0"/>
              <a:buChar char="•"/>
            </a:pPr>
            <a:r>
              <a:rPr lang="en-US" dirty="0" smtClean="0">
                <a:solidFill>
                  <a:schemeClr val="tx1"/>
                </a:solidFill>
                <a:latin typeface="Arial" pitchFamily="34" charset="0"/>
                <a:cs typeface="Arial" pitchFamily="34" charset="0"/>
              </a:rPr>
              <a:t>3 smaller (Tier 1) CAGMs</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2"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t>
            </a:r>
            <a:r>
              <a:rPr lang="en-US" sz="1000" dirty="0" smtClean="0">
                <a:latin typeface="Arial" pitchFamily="34" charset="0"/>
                <a:cs typeface="Arial" pitchFamily="34" charset="0"/>
              </a:rPr>
              <a:t> and Jaclyn Palermo  </a:t>
            </a:r>
            <a:r>
              <a:rPr lang="en-US" sz="1000" dirty="0" smtClean="0">
                <a:latin typeface="Arial" pitchFamily="34" charset="0"/>
                <a:cs typeface="Arial" pitchFamily="34" charset="0"/>
              </a:rPr>
              <a:t>|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14</a:t>
            </a:fld>
            <a:endParaRPr lang="en-US" dirty="0"/>
          </a:p>
        </p:txBody>
      </p:sp>
    </p:spTree>
    <p:extLst>
      <p:ext uri="{BB962C8B-B14F-4D97-AF65-F5344CB8AC3E}">
        <p14:creationId xmlns="" xmlns:p14="http://schemas.microsoft.com/office/powerpoint/2010/main" val="1508548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Temporary rule requirements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295400"/>
            <a:ext cx="7162800" cy="4495800"/>
          </a:xfrm>
        </p:spPr>
        <p:txBody>
          <a:bodyPr>
            <a:normAutofit/>
          </a:bodyPr>
          <a:lstStyle/>
          <a:p>
            <a:pPr algn="l"/>
            <a:r>
              <a:rPr lang="en-US" sz="2800" dirty="0" smtClean="0">
                <a:solidFill>
                  <a:schemeClr val="tx1"/>
                </a:solidFill>
                <a:latin typeface="Arial" pitchFamily="34" charset="0"/>
                <a:cs typeface="Arial" pitchFamily="34" charset="0"/>
              </a:rPr>
              <a:t>     Only applied in Portland AQMA</a:t>
            </a: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6" name="Table 5"/>
          <p:cNvGraphicFramePr>
            <a:graphicFrameLocks noGrp="1"/>
          </p:cNvGraphicFramePr>
          <p:nvPr>
            <p:extLst>
              <p:ext uri="{D42A27DB-BD31-4B8C-83A1-F6EECF244321}">
                <p14:modId xmlns="" xmlns:p14="http://schemas.microsoft.com/office/powerpoint/2010/main" val="1301292207"/>
              </p:ext>
            </p:extLst>
          </p:nvPr>
        </p:nvGraphicFramePr>
        <p:xfrm>
          <a:off x="609600" y="1900615"/>
          <a:ext cx="7772400" cy="4042985"/>
        </p:xfrm>
        <a:graphic>
          <a:graphicData uri="http://schemas.openxmlformats.org/drawingml/2006/table">
            <a:tbl>
              <a:tblPr firstRow="1" bandRow="1">
                <a:tableStyleId>{5C22544A-7EE6-4342-B048-85BDC9FD1C3A}</a:tableStyleId>
              </a:tblPr>
              <a:tblGrid>
                <a:gridCol w="3886200"/>
                <a:gridCol w="3886200"/>
              </a:tblGrid>
              <a:tr h="0">
                <a:tc>
                  <a:txBody>
                    <a:bodyPr/>
                    <a:lstStyle/>
                    <a:p>
                      <a:r>
                        <a:rPr lang="en-US" dirty="0" smtClean="0"/>
                        <a:t>Tier 1 (smaller)</a:t>
                      </a:r>
                      <a:endParaRPr lang="en-US" dirty="0"/>
                    </a:p>
                  </a:txBody>
                  <a:tcPr/>
                </a:tc>
                <a:tc>
                  <a:txBody>
                    <a:bodyPr/>
                    <a:lstStyle/>
                    <a:p>
                      <a:r>
                        <a:rPr lang="en-US" dirty="0" smtClean="0"/>
                        <a:t>Tier 2 (larger)</a:t>
                      </a:r>
                      <a:endParaRPr lang="en-US" dirty="0"/>
                    </a:p>
                  </a:txBody>
                  <a:tcPr/>
                </a:tc>
              </a:tr>
              <a:tr h="15433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3 options: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Install</a:t>
                      </a:r>
                      <a:r>
                        <a:rPr lang="en-US" sz="2000" baseline="0" dirty="0" smtClean="0"/>
                        <a:t> e</a:t>
                      </a:r>
                      <a:r>
                        <a:rPr lang="en-US" sz="2000" dirty="0" smtClean="0"/>
                        <a:t>mission controls;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Test/model</a:t>
                      </a:r>
                      <a:r>
                        <a:rPr lang="en-US" sz="2000" baseline="0" dirty="0" smtClean="0"/>
                        <a:t> to show exempt; 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Permit limit prohibiting use of 1 or more HAPs</a:t>
                      </a:r>
                      <a:endParaRPr lang="en-US" sz="2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Install</a:t>
                      </a:r>
                      <a:r>
                        <a:rPr lang="en-US" sz="2000" baseline="0" dirty="0" smtClean="0"/>
                        <a:t> e</a:t>
                      </a:r>
                      <a:r>
                        <a:rPr lang="en-US" sz="2000" dirty="0" smtClean="0"/>
                        <a:t>mission</a:t>
                      </a:r>
                      <a:r>
                        <a:rPr lang="en-US" sz="2000" baseline="0" dirty="0" smtClean="0"/>
                        <a:t> controls,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Limitation on chromium usage</a:t>
                      </a:r>
                      <a:endParaRPr lang="en-US" sz="2000" dirty="0" smtClean="0"/>
                    </a:p>
                    <a:p>
                      <a:endParaRPr lang="en-US" sz="2000" dirty="0"/>
                    </a:p>
                  </a:txBody>
                  <a:tcPr/>
                </a:tc>
              </a:tr>
              <a:tr h="812266">
                <a:tc>
                  <a:txBody>
                    <a:bodyPr/>
                    <a:lstStyle/>
                    <a:p>
                      <a:endParaRPr lang="en-US" sz="2000" dirty="0"/>
                    </a:p>
                  </a:txBody>
                  <a:tcPr/>
                </a:tc>
                <a:tc>
                  <a:txBody>
                    <a:bodyPr/>
                    <a:lstStyle/>
                    <a:p>
                      <a:r>
                        <a:rPr lang="en-US" sz="2000" dirty="0" smtClean="0"/>
                        <a:t>Test for chromium VI emissions</a:t>
                      </a:r>
                      <a:r>
                        <a:rPr lang="en-US" sz="2000" baseline="0" dirty="0" smtClean="0"/>
                        <a:t> and model to establish chromium usage limits</a:t>
                      </a:r>
                      <a:endParaRPr lang="en-US" sz="2000" dirty="0"/>
                    </a:p>
                  </a:txBody>
                  <a:tcPr/>
                </a:tc>
              </a:tr>
              <a:tr h="10559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Test emission control device to</a:t>
                      </a:r>
                      <a:r>
                        <a:rPr lang="en-US" sz="2000" baseline="0" dirty="0" smtClean="0"/>
                        <a:t> show 99.0 percent</a:t>
                      </a:r>
                      <a:r>
                        <a:rPr lang="en-US" sz="2000" dirty="0" smtClean="0"/>
                        <a:t> particulate matter removal</a:t>
                      </a:r>
                      <a:r>
                        <a:rPr lang="en-US" sz="2000" baseline="0" dirty="0" smtClean="0"/>
                        <a:t> efficiency</a:t>
                      </a:r>
                      <a:endParaRPr lang="en-US" sz="2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Test emission control device to</a:t>
                      </a:r>
                      <a:r>
                        <a:rPr lang="en-US" sz="2000" baseline="0" dirty="0" smtClean="0"/>
                        <a:t> show 99.0 percent</a:t>
                      </a:r>
                      <a:r>
                        <a:rPr lang="en-US" sz="2000" dirty="0" smtClean="0"/>
                        <a:t> particulate matter removal</a:t>
                      </a:r>
                      <a:r>
                        <a:rPr lang="en-US" sz="2000" baseline="0" dirty="0" smtClean="0"/>
                        <a:t> efficiency</a:t>
                      </a:r>
                      <a:endParaRPr lang="en-US" sz="2000" dirty="0" smtClean="0"/>
                    </a:p>
                  </a:txBody>
                  <a:tcPr/>
                </a:tc>
              </a:tr>
            </a:tbl>
          </a:graphicData>
        </a:graphic>
      </p:graphicFrame>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t>
            </a:r>
            <a:r>
              <a:rPr lang="en-US" sz="1000" dirty="0" smtClean="0">
                <a:latin typeface="Arial" pitchFamily="34" charset="0"/>
                <a:cs typeface="Arial" pitchFamily="34" charset="0"/>
              </a:rPr>
              <a:t> and Jaclyn Palermo  </a:t>
            </a:r>
            <a:r>
              <a:rPr lang="en-US" sz="1000" dirty="0" smtClean="0">
                <a:latin typeface="Arial" pitchFamily="34" charset="0"/>
                <a:cs typeface="Arial" pitchFamily="34" charset="0"/>
              </a:rPr>
              <a:t>|   Oregon Department of Environmental Quality</a:t>
            </a:r>
            <a:endParaRPr lang="en-US" sz="1200" dirty="0">
              <a:latin typeface="Arial" pitchFamily="34" charset="0"/>
              <a:cs typeface="Arial" pitchFamily="34" charset="0"/>
            </a:endParaRPr>
          </a:p>
        </p:txBody>
      </p:sp>
      <p:sp>
        <p:nvSpPr>
          <p:cNvPr id="8"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15</a:t>
            </a:fld>
            <a:endParaRPr lang="en-US" dirty="0"/>
          </a:p>
        </p:txBody>
      </p:sp>
    </p:spTree>
    <p:extLst>
      <p:ext uri="{BB962C8B-B14F-4D97-AF65-F5344CB8AC3E}">
        <p14:creationId xmlns="" xmlns:p14="http://schemas.microsoft.com/office/powerpoint/2010/main" val="3536067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8551" y="10668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Summary of Proposed Changes</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3" name="Table 2"/>
          <p:cNvGraphicFramePr>
            <a:graphicFrameLocks noGrp="1"/>
          </p:cNvGraphicFramePr>
          <p:nvPr>
            <p:extLst>
              <p:ext uri="{D42A27DB-BD31-4B8C-83A1-F6EECF244321}">
                <p14:modId xmlns="" xmlns:p14="http://schemas.microsoft.com/office/powerpoint/2010/main" val="1360728480"/>
              </p:ext>
            </p:extLst>
          </p:nvPr>
        </p:nvGraphicFramePr>
        <p:xfrm>
          <a:off x="228600" y="1143000"/>
          <a:ext cx="8763000" cy="4744720"/>
        </p:xfrm>
        <a:graphic>
          <a:graphicData uri="http://schemas.openxmlformats.org/drawingml/2006/table">
            <a:tbl>
              <a:tblPr firstRow="1" bandRow="1">
                <a:tableStyleId>{5C22544A-7EE6-4342-B048-85BDC9FD1C3A}</a:tableStyleId>
              </a:tblPr>
              <a:tblGrid>
                <a:gridCol w="3124200"/>
                <a:gridCol w="3276600"/>
                <a:gridCol w="2362200"/>
              </a:tblGrid>
              <a:tr h="391815">
                <a:tc>
                  <a:txBody>
                    <a:bodyPr/>
                    <a:lstStyle/>
                    <a:p>
                      <a:pPr algn="ctr"/>
                      <a:r>
                        <a:rPr lang="en-US" i="0" dirty="0" smtClean="0"/>
                        <a:t>TEMPORARY RULES</a:t>
                      </a:r>
                      <a:endParaRPr lang="en-US" i="0" dirty="0"/>
                    </a:p>
                  </a:txBody>
                  <a:tcPr/>
                </a:tc>
                <a:tc>
                  <a:txBody>
                    <a:bodyPr/>
                    <a:lstStyle/>
                    <a:p>
                      <a:pPr algn="ctr"/>
                      <a:r>
                        <a:rPr lang="en-US" i="0" dirty="0" smtClean="0"/>
                        <a:t>PROPOSED Permanant </a:t>
                      </a:r>
                      <a:endParaRPr lang="en-US" i="0" dirty="0"/>
                    </a:p>
                  </a:txBody>
                  <a:tcPr/>
                </a:tc>
                <a:tc>
                  <a:txBody>
                    <a:bodyPr/>
                    <a:lstStyle/>
                    <a:p>
                      <a:pPr algn="ctr"/>
                      <a:r>
                        <a:rPr lang="en-US" i="0" dirty="0" smtClean="0"/>
                        <a:t>BASIS FOR CHANGE</a:t>
                      </a:r>
                      <a:endParaRPr lang="en-US" i="0" dirty="0"/>
                    </a:p>
                  </a:txBody>
                  <a:tcPr/>
                </a:tc>
              </a:tr>
              <a:tr h="676284">
                <a:tc>
                  <a:txBody>
                    <a:bodyPr/>
                    <a:lstStyle/>
                    <a:p>
                      <a:r>
                        <a:rPr lang="en-US" dirty="0" smtClean="0"/>
                        <a:t>Only</a:t>
                      </a:r>
                      <a:r>
                        <a:rPr lang="en-US" baseline="0" dirty="0" smtClean="0"/>
                        <a:t> applied in Portland AQMA</a:t>
                      </a:r>
                      <a:endParaRPr lang="en-US" dirty="0"/>
                    </a:p>
                  </a:txBody>
                  <a:tcPr/>
                </a:tc>
                <a:tc>
                  <a:txBody>
                    <a:bodyPr/>
                    <a:lstStyle/>
                    <a:p>
                      <a:r>
                        <a:rPr lang="en-US" dirty="0" smtClean="0"/>
                        <a:t>Apply</a:t>
                      </a:r>
                      <a:r>
                        <a:rPr lang="en-US" baseline="0" dirty="0" smtClean="0"/>
                        <a:t> rules statewide</a:t>
                      </a:r>
                      <a:endParaRPr lang="en-US" dirty="0"/>
                    </a:p>
                  </a:txBody>
                  <a:tcPr/>
                </a:tc>
                <a:tc>
                  <a:txBody>
                    <a:bodyPr/>
                    <a:lstStyle/>
                    <a:p>
                      <a:r>
                        <a:rPr lang="en-US" dirty="0" smtClean="0"/>
                        <a:t>Comments</a:t>
                      </a:r>
                      <a:endParaRPr lang="en-US" dirty="0"/>
                    </a:p>
                  </a:txBody>
                  <a:tcPr/>
                </a:tc>
              </a:tr>
              <a:tr h="676284">
                <a:tc>
                  <a:txBody>
                    <a:bodyPr/>
                    <a:lstStyle/>
                    <a:p>
                      <a:r>
                        <a:rPr lang="en-US" dirty="0" smtClean="0"/>
                        <a:t>Applicability threshold 10 tons/</a:t>
                      </a:r>
                      <a:r>
                        <a:rPr lang="en-US" dirty="0" err="1" smtClean="0"/>
                        <a:t>yr</a:t>
                      </a:r>
                      <a:r>
                        <a:rPr lang="en-US" dirty="0" smtClean="0"/>
                        <a:t> colored glass</a:t>
                      </a:r>
                      <a:endParaRPr lang="en-US" dirty="0"/>
                    </a:p>
                  </a:txBody>
                  <a:tcPr/>
                </a:tc>
                <a:tc>
                  <a:txBody>
                    <a:bodyPr/>
                    <a:lstStyle/>
                    <a:p>
                      <a:r>
                        <a:rPr lang="en-US" dirty="0" smtClean="0"/>
                        <a:t>Reduce threshold to 5 tons/</a:t>
                      </a:r>
                      <a:r>
                        <a:rPr lang="en-US" dirty="0" err="1" smtClean="0"/>
                        <a:t>yr</a:t>
                      </a:r>
                      <a:r>
                        <a:rPr lang="en-US" dirty="0" smtClean="0"/>
                        <a:t> colored glass</a:t>
                      </a:r>
                      <a:endParaRPr lang="en-US" dirty="0"/>
                    </a:p>
                  </a:txBody>
                  <a:tcPr/>
                </a:tc>
                <a:tc>
                  <a:txBody>
                    <a:bodyPr/>
                    <a:lstStyle/>
                    <a:p>
                      <a:r>
                        <a:rPr lang="en-US" dirty="0" smtClean="0"/>
                        <a:t>Comments</a:t>
                      </a:r>
                      <a:endParaRPr lang="en-US" dirty="0"/>
                    </a:p>
                  </a:txBody>
                  <a:tcPr/>
                </a:tc>
              </a:tr>
              <a:tr h="391815">
                <a:tc>
                  <a:txBody>
                    <a:bodyPr/>
                    <a:lstStyle/>
                    <a:p>
                      <a:r>
                        <a:rPr lang="en-US" dirty="0" smtClean="0"/>
                        <a:t>HAPs: As, Cd, Cr, </a:t>
                      </a:r>
                      <a:r>
                        <a:rPr lang="en-US" dirty="0" err="1" smtClean="0"/>
                        <a:t>Mn</a:t>
                      </a:r>
                      <a:r>
                        <a:rPr lang="en-US" dirty="0" smtClean="0"/>
                        <a:t>, Ni, </a:t>
                      </a:r>
                      <a:r>
                        <a:rPr lang="en-US" dirty="0" err="1" smtClean="0"/>
                        <a:t>Pb</a:t>
                      </a:r>
                      <a:endParaRPr lang="en-US" dirty="0"/>
                    </a:p>
                  </a:txBody>
                  <a:tcPr/>
                </a:tc>
                <a:tc>
                  <a:txBody>
                    <a:bodyPr/>
                    <a:lstStyle/>
                    <a:p>
                      <a:r>
                        <a:rPr lang="en-US" dirty="0" smtClean="0"/>
                        <a:t>Add selenium</a:t>
                      </a:r>
                      <a:endParaRPr lang="en-US" dirty="0"/>
                    </a:p>
                  </a:txBody>
                  <a:tcPr/>
                </a:tc>
                <a:tc>
                  <a:txBody>
                    <a:bodyPr/>
                    <a:lstStyle/>
                    <a:p>
                      <a:r>
                        <a:rPr lang="en-US" dirty="0" smtClean="0"/>
                        <a:t>Comments</a:t>
                      </a:r>
                      <a:endParaRPr lang="en-US" dirty="0"/>
                    </a:p>
                  </a:txBody>
                  <a:tcPr/>
                </a:tc>
              </a:tr>
              <a:tr h="966119">
                <a:tc>
                  <a:txBody>
                    <a:bodyPr/>
                    <a:lstStyle/>
                    <a:p>
                      <a:r>
                        <a:rPr lang="en-US" dirty="0" smtClean="0"/>
                        <a:t>No compliance extensions</a:t>
                      </a:r>
                      <a:endParaRPr lang="en-US" dirty="0"/>
                    </a:p>
                  </a:txBody>
                  <a:tcPr/>
                </a:tc>
                <a:tc>
                  <a:txBody>
                    <a:bodyPr/>
                    <a:lstStyle/>
                    <a:p>
                      <a:r>
                        <a:rPr lang="en-US" dirty="0" smtClean="0"/>
                        <a:t>Compliance extensions</a:t>
                      </a:r>
                      <a:r>
                        <a:rPr lang="en-US" baseline="0" dirty="0" smtClean="0"/>
                        <a:t> up to 1 year for Tier 1 CAGMs to install controls</a:t>
                      </a:r>
                      <a:endParaRPr lang="en-US" dirty="0"/>
                    </a:p>
                  </a:txBody>
                  <a:tcPr/>
                </a:tc>
                <a:tc>
                  <a:txBody>
                    <a:bodyPr/>
                    <a:lstStyle/>
                    <a:p>
                      <a:r>
                        <a:rPr lang="en-US" dirty="0" smtClean="0"/>
                        <a:t>Staff suggestion</a:t>
                      </a:r>
                      <a:endParaRPr lang="en-US" dirty="0"/>
                    </a:p>
                  </a:txBody>
                  <a:tcPr/>
                </a:tc>
              </a:tr>
              <a:tr h="676284">
                <a:tc>
                  <a:txBody>
                    <a:bodyPr/>
                    <a:lstStyle/>
                    <a:p>
                      <a:r>
                        <a:rPr lang="en-US" dirty="0" smtClean="0"/>
                        <a:t>Definition of “raw material” caused confusion</a:t>
                      </a:r>
                      <a:endParaRPr lang="en-US" dirty="0"/>
                    </a:p>
                  </a:txBody>
                  <a:tcPr/>
                </a:tc>
                <a:tc>
                  <a:txBody>
                    <a:bodyPr/>
                    <a:lstStyle/>
                    <a:p>
                      <a:r>
                        <a:rPr lang="en-US" dirty="0" smtClean="0"/>
                        <a:t>Clarify definition</a:t>
                      </a:r>
                      <a:endParaRPr lang="en-US" dirty="0"/>
                    </a:p>
                  </a:txBody>
                  <a:tcPr/>
                </a:tc>
                <a:tc>
                  <a:txBody>
                    <a:bodyPr/>
                    <a:lstStyle/>
                    <a:p>
                      <a:r>
                        <a:rPr lang="en-US" dirty="0" smtClean="0"/>
                        <a:t>Comments</a:t>
                      </a:r>
                      <a:endParaRPr lang="en-US" dirty="0"/>
                    </a:p>
                  </a:txBody>
                  <a:tcPr/>
                </a:tc>
              </a:tr>
              <a:tr h="966119">
                <a:tc>
                  <a:txBody>
                    <a:bodyPr/>
                    <a:lstStyle/>
                    <a:p>
                      <a:r>
                        <a:rPr lang="en-US" dirty="0" smtClean="0"/>
                        <a:t>Demonstrate</a:t>
                      </a:r>
                      <a:r>
                        <a:rPr lang="en-US" baseline="0" dirty="0" smtClean="0"/>
                        <a:t> 99.0% PM control efficiency</a:t>
                      </a:r>
                      <a:endParaRPr lang="en-US" dirty="0"/>
                    </a:p>
                  </a:txBody>
                  <a:tcPr/>
                </a:tc>
                <a:tc>
                  <a:txBody>
                    <a:bodyPr/>
                    <a:lstStyle/>
                    <a:p>
                      <a:r>
                        <a:rPr lang="en-US" dirty="0" smtClean="0"/>
                        <a:t>Demonstrate 0.005 gr/dscf; </a:t>
                      </a:r>
                    </a:p>
                    <a:p>
                      <a:r>
                        <a:rPr lang="en-US" dirty="0" smtClean="0"/>
                        <a:t>bag leak detection system;</a:t>
                      </a:r>
                    </a:p>
                    <a:p>
                      <a:r>
                        <a:rPr lang="en-US" dirty="0" smtClean="0"/>
                        <a:t>HEPA</a:t>
                      </a:r>
                      <a:r>
                        <a:rPr lang="en-US" baseline="0" dirty="0" smtClean="0"/>
                        <a:t> </a:t>
                      </a:r>
                      <a:r>
                        <a:rPr lang="en-US" baseline="0" dirty="0" err="1" smtClean="0"/>
                        <a:t>afterfilter</a:t>
                      </a:r>
                      <a:endParaRPr lang="en-US" dirty="0"/>
                    </a:p>
                  </a:txBody>
                  <a:tcPr/>
                </a:tc>
                <a:tc>
                  <a:txBody>
                    <a:bodyPr/>
                    <a:lstStyle/>
                    <a:p>
                      <a:r>
                        <a:rPr lang="en-US" dirty="0" smtClean="0"/>
                        <a:t>Comments</a:t>
                      </a:r>
                      <a:endParaRPr lang="en-US" dirty="0"/>
                    </a:p>
                  </a:txBody>
                  <a:tcPr/>
                </a:tc>
              </a:tr>
            </a:tbl>
          </a:graphicData>
        </a:graphic>
      </p:graphicFrame>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16</a:t>
            </a:fld>
            <a:endParaRPr lang="en-US" dirty="0"/>
          </a:p>
        </p:txBody>
      </p:sp>
      <p:sp>
        <p:nvSpPr>
          <p:cNvPr id="7" name="Rectangle 6"/>
          <p:cNvSpPr/>
          <p:nvPr/>
        </p:nvSpPr>
        <p:spPr>
          <a:xfrm>
            <a:off x="2286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t>
            </a:r>
            <a:r>
              <a:rPr lang="en-US" sz="1000" dirty="0" smtClean="0">
                <a:latin typeface="Arial" pitchFamily="34" charset="0"/>
                <a:cs typeface="Arial" pitchFamily="34" charset="0"/>
              </a:rPr>
              <a:t> and Jaclyn Palermo  </a:t>
            </a:r>
            <a:r>
              <a:rPr lang="en-US" sz="1000" dirty="0" smtClean="0">
                <a:latin typeface="Arial" pitchFamily="34" charset="0"/>
                <a:cs typeface="Arial" pitchFamily="34" charset="0"/>
              </a:rPr>
              <a:t>|   Oregon Department of Environmental Quality</a:t>
            </a:r>
            <a:endParaRPr lang="en-US" sz="1200" dirty="0">
              <a:latin typeface="Arial" pitchFamily="34" charset="0"/>
              <a:cs typeface="Arial" pitchFamily="34" charset="0"/>
            </a:endParaRPr>
          </a:p>
        </p:txBody>
      </p:sp>
    </p:spTree>
    <p:extLst>
      <p:ext uri="{BB962C8B-B14F-4D97-AF65-F5344CB8AC3E}">
        <p14:creationId xmlns="" xmlns:p14="http://schemas.microsoft.com/office/powerpoint/2010/main" val="3564302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Make rules apply statewide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828800"/>
            <a:ext cx="7162800" cy="3962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Requested input in public notice</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Many comments suggest statewide applicability</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Discussed with LRAPA</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2"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t>
            </a:r>
            <a:r>
              <a:rPr lang="en-US" sz="1000" dirty="0" smtClean="0">
                <a:latin typeface="Arial" pitchFamily="34" charset="0"/>
                <a:cs typeface="Arial" pitchFamily="34" charset="0"/>
              </a:rPr>
              <a:t> and Jaclyn Palermo  </a:t>
            </a:r>
            <a:r>
              <a:rPr lang="en-US" sz="1000" dirty="0" smtClean="0">
                <a:latin typeface="Arial" pitchFamily="34" charset="0"/>
                <a:cs typeface="Arial" pitchFamily="34" charset="0"/>
              </a:rPr>
              <a:t>|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17</a:t>
            </a:fld>
            <a:endParaRPr lang="en-US" dirty="0"/>
          </a:p>
        </p:txBody>
      </p:sp>
    </p:spTree>
    <p:extLst>
      <p:ext uri="{BB962C8B-B14F-4D97-AF65-F5344CB8AC3E}">
        <p14:creationId xmlns="" xmlns:p14="http://schemas.microsoft.com/office/powerpoint/2010/main" val="16965846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Lower applicability threshold to 5 tpy</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828800"/>
            <a:ext cx="7162800" cy="3962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Requested input in public notice</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Many comments </a:t>
            </a:r>
            <a:r>
              <a:rPr lang="en-US" sz="2800" dirty="0" smtClean="0">
                <a:solidFill>
                  <a:prstClr val="black"/>
                </a:solidFill>
              </a:rPr>
              <a:t>suggested </a:t>
            </a:r>
            <a:r>
              <a:rPr lang="en-US" sz="2800" dirty="0">
                <a:solidFill>
                  <a:prstClr val="black"/>
                </a:solidFill>
              </a:rPr>
              <a:t>lowering </a:t>
            </a:r>
            <a:r>
              <a:rPr lang="en-US" sz="2800" dirty="0" smtClean="0">
                <a:solidFill>
                  <a:prstClr val="black"/>
                </a:solidFill>
              </a:rPr>
              <a:t>threshold</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DEQ agrees, but </a:t>
            </a:r>
            <a:r>
              <a:rPr lang="en-US" sz="2800" dirty="0" smtClean="0">
                <a:solidFill>
                  <a:prstClr val="black"/>
                </a:solidFill>
              </a:rPr>
              <a:t>rules should not apply to individual artists/hobbyists</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Some </a:t>
            </a:r>
            <a:r>
              <a:rPr lang="en-US" sz="2800" dirty="0" smtClean="0">
                <a:solidFill>
                  <a:prstClr val="black"/>
                </a:solidFill>
              </a:rPr>
              <a:t>Tier 1 CAGMs </a:t>
            </a:r>
            <a:r>
              <a:rPr lang="en-US" sz="2800" dirty="0">
                <a:solidFill>
                  <a:prstClr val="black"/>
                </a:solidFill>
              </a:rPr>
              <a:t>in Portland AQMA</a:t>
            </a:r>
          </a:p>
          <a:p>
            <a:pPr marL="685800" lvl="1" indent="-228600" algn="l">
              <a:lnSpc>
                <a:spcPct val="90000"/>
              </a:lnSpc>
              <a:spcBef>
                <a:spcPts val="500"/>
              </a:spcBef>
              <a:buFont typeface="Arial" panose="020B0604020202020204" pitchFamily="34" charset="0"/>
              <a:buChar char="•"/>
            </a:pPr>
            <a:r>
              <a:rPr lang="en-US" sz="2400" dirty="0">
                <a:solidFill>
                  <a:prstClr val="black"/>
                </a:solidFill>
              </a:rPr>
              <a:t>Below threshold now</a:t>
            </a:r>
          </a:p>
          <a:p>
            <a:pPr marL="685800" lvl="1" indent="-228600" algn="l">
              <a:lnSpc>
                <a:spcPct val="90000"/>
              </a:lnSpc>
              <a:spcBef>
                <a:spcPts val="500"/>
              </a:spcBef>
              <a:buFont typeface="Arial" panose="020B0604020202020204" pitchFamily="34" charset="0"/>
              <a:buChar char="•"/>
            </a:pPr>
            <a:r>
              <a:rPr lang="en-US" sz="2400" dirty="0">
                <a:solidFill>
                  <a:prstClr val="black"/>
                </a:solidFill>
              </a:rPr>
              <a:t>Will likely exceed threshold as production increases</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t>
            </a:r>
            <a:r>
              <a:rPr lang="en-US" sz="1000" dirty="0" smtClean="0">
                <a:latin typeface="Arial" pitchFamily="34" charset="0"/>
                <a:cs typeface="Arial" pitchFamily="34" charset="0"/>
              </a:rPr>
              <a:t> and Jaclyn Palermo  </a:t>
            </a:r>
            <a:r>
              <a:rPr lang="en-US" sz="1000" dirty="0" smtClean="0">
                <a:latin typeface="Arial" pitchFamily="34" charset="0"/>
                <a:cs typeface="Arial" pitchFamily="34" charset="0"/>
              </a:rPr>
              <a:t>|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18</a:t>
            </a:fld>
            <a:endParaRPr lang="en-US" dirty="0"/>
          </a:p>
        </p:txBody>
      </p:sp>
    </p:spTree>
    <p:extLst>
      <p:ext uri="{BB962C8B-B14F-4D97-AF65-F5344CB8AC3E}">
        <p14:creationId xmlns="" xmlns:p14="http://schemas.microsoft.com/office/powerpoint/2010/main" val="27414636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Add selenium to list of HAPs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828800"/>
            <a:ext cx="7162800" cy="3962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Original list of HAPs: As, Cd, Cr, </a:t>
            </a:r>
            <a:r>
              <a:rPr lang="en-US" sz="2800" dirty="0" err="1">
                <a:solidFill>
                  <a:prstClr val="black"/>
                </a:solidFill>
              </a:rPr>
              <a:t>Mn</a:t>
            </a:r>
            <a:r>
              <a:rPr lang="en-US" sz="2800" dirty="0">
                <a:solidFill>
                  <a:prstClr val="black"/>
                </a:solidFill>
              </a:rPr>
              <a:t>, Ni, </a:t>
            </a:r>
            <a:r>
              <a:rPr lang="en-US" sz="2800" dirty="0" err="1" smtClean="0">
                <a:solidFill>
                  <a:prstClr val="black"/>
                </a:solidFill>
              </a:rPr>
              <a:t>Pb</a:t>
            </a:r>
            <a:endParaRPr lang="en-US" sz="2800" dirty="0" smtClean="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Comments suggested adding more HAPs</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High levels of Se monitored during the </a:t>
            </a:r>
            <a:r>
              <a:rPr lang="en-US" sz="2800" dirty="0" smtClean="0">
                <a:solidFill>
                  <a:prstClr val="black"/>
                </a:solidFill>
              </a:rPr>
              <a:t>summer in SE Portland</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P</a:t>
            </a:r>
            <a:r>
              <a:rPr lang="en-US" sz="2800" dirty="0" smtClean="0">
                <a:solidFill>
                  <a:prstClr val="black"/>
                </a:solidFill>
              </a:rPr>
              <a:t>hase-in </a:t>
            </a:r>
            <a:r>
              <a:rPr lang="en-US" sz="2800" dirty="0">
                <a:solidFill>
                  <a:prstClr val="black"/>
                </a:solidFill>
              </a:rPr>
              <a:t>with </a:t>
            </a:r>
            <a:r>
              <a:rPr lang="en-US" sz="2800" dirty="0" smtClean="0">
                <a:solidFill>
                  <a:prstClr val="black"/>
                </a:solidFill>
              </a:rPr>
              <a:t>later compliance </a:t>
            </a:r>
            <a:r>
              <a:rPr lang="en-US" sz="2800" dirty="0">
                <a:solidFill>
                  <a:prstClr val="black"/>
                </a:solidFill>
              </a:rPr>
              <a:t>dates</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t>
            </a:r>
            <a:r>
              <a:rPr lang="en-US" sz="1000" dirty="0" smtClean="0">
                <a:latin typeface="Arial" pitchFamily="34" charset="0"/>
                <a:cs typeface="Arial" pitchFamily="34" charset="0"/>
              </a:rPr>
              <a:t> and Jaclyn Palermo  </a:t>
            </a:r>
            <a:r>
              <a:rPr lang="en-US" sz="1000" dirty="0" smtClean="0">
                <a:latin typeface="Arial" pitchFamily="34" charset="0"/>
                <a:cs typeface="Arial" pitchFamily="34" charset="0"/>
              </a:rPr>
              <a:t>|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19</a:t>
            </a:fld>
            <a:endParaRPr lang="en-US" dirty="0"/>
          </a:p>
        </p:txBody>
      </p:sp>
    </p:spTree>
    <p:extLst>
      <p:ext uri="{BB962C8B-B14F-4D97-AF65-F5344CB8AC3E}">
        <p14:creationId xmlns="" xmlns:p14="http://schemas.microsoft.com/office/powerpoint/2010/main" val="1928364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057400"/>
            <a:ext cx="8305800" cy="3886200"/>
          </a:xfrm>
        </p:spPr>
        <p:txBody>
          <a:bodyPr>
            <a:noAutofit/>
          </a:bodyPr>
          <a:lstStyle/>
          <a:p>
            <a:pPr marL="514350" indent="-514350" algn="l">
              <a:lnSpc>
                <a:spcPct val="120000"/>
              </a:lnSpc>
              <a:spcBef>
                <a:spcPts val="0"/>
              </a:spcBef>
              <a:spcAft>
                <a:spcPts val="600"/>
              </a:spcAft>
              <a:buFont typeface="Arial" pitchFamily="34" charset="0"/>
              <a:buChar char="•"/>
            </a:pPr>
            <a:r>
              <a:rPr lang="en-US" dirty="0" smtClean="0">
                <a:solidFill>
                  <a:schemeClr val="tx1"/>
                </a:solidFill>
              </a:rPr>
              <a:t>Brief History/refresher </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Summary </a:t>
            </a:r>
            <a:r>
              <a:rPr lang="en-US" dirty="0" smtClean="0">
                <a:solidFill>
                  <a:schemeClr val="tx1"/>
                </a:solidFill>
              </a:rPr>
              <a:t>of public comments</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Summary </a:t>
            </a:r>
            <a:r>
              <a:rPr lang="en-US" dirty="0" smtClean="0">
                <a:solidFill>
                  <a:schemeClr val="tx1"/>
                </a:solidFill>
              </a:rPr>
              <a:t>of </a:t>
            </a:r>
            <a:r>
              <a:rPr lang="en-US" dirty="0" smtClean="0">
                <a:solidFill>
                  <a:schemeClr val="tx1"/>
                </a:solidFill>
              </a:rPr>
              <a:t>the changes from the temporary art glass rulemaking</a:t>
            </a:r>
            <a:endParaRPr lang="en-US" dirty="0" smtClean="0">
              <a:solidFill>
                <a:schemeClr val="tx1"/>
              </a:solidFill>
            </a:endParaRPr>
          </a:p>
          <a:p>
            <a:pPr marL="514350" indent="-514350" algn="l">
              <a:lnSpc>
                <a:spcPct val="120000"/>
              </a:lnSpc>
              <a:spcBef>
                <a:spcPts val="0"/>
              </a:spcBef>
              <a:spcAft>
                <a:spcPts val="600"/>
              </a:spcAft>
              <a:buFont typeface="Arial" pitchFamily="34" charset="0"/>
              <a:buChar char="•"/>
            </a:pPr>
            <a:r>
              <a:rPr lang="en-US" dirty="0" smtClean="0">
                <a:solidFill>
                  <a:schemeClr val="tx1"/>
                </a:solidFill>
              </a:rPr>
              <a:t>Recommendations</a:t>
            </a:r>
            <a:endParaRPr lang="en-US"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533400"/>
            <a:ext cx="8299586" cy="914400"/>
          </a:xfrm>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Outline of Today’s Presentation</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Add compliance extensions for Tier 1</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828800"/>
            <a:ext cx="7162800" cy="3962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Building permits required for baghouses</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Building permit approvals significantly delayed</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Allow compliance </a:t>
            </a:r>
            <a:r>
              <a:rPr lang="en-US" sz="2800" dirty="0">
                <a:solidFill>
                  <a:prstClr val="black"/>
                </a:solidFill>
              </a:rPr>
              <a:t>extensions up to 1 year </a:t>
            </a:r>
            <a:r>
              <a:rPr lang="en-US" sz="2800" dirty="0" smtClean="0">
                <a:solidFill>
                  <a:prstClr val="black"/>
                </a:solidFill>
              </a:rPr>
              <a:t>for </a:t>
            </a:r>
            <a:r>
              <a:rPr lang="en-US" sz="2800" dirty="0">
                <a:solidFill>
                  <a:prstClr val="black"/>
                </a:solidFill>
              </a:rPr>
              <a:t>reasons beyond CAGM’s control</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t>
            </a:r>
            <a:r>
              <a:rPr lang="en-US" sz="1000" dirty="0" smtClean="0">
                <a:latin typeface="Arial" pitchFamily="34" charset="0"/>
                <a:cs typeface="Arial" pitchFamily="34" charset="0"/>
              </a:rPr>
              <a:t> and Jaclyn Palermo  </a:t>
            </a:r>
            <a:r>
              <a:rPr lang="en-US" sz="1000" dirty="0" smtClean="0">
                <a:latin typeface="Arial" pitchFamily="34" charset="0"/>
                <a:cs typeface="Arial" pitchFamily="34" charset="0"/>
              </a:rPr>
              <a:t>|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20</a:t>
            </a:fld>
            <a:endParaRPr lang="en-US" dirty="0"/>
          </a:p>
        </p:txBody>
      </p:sp>
    </p:spTree>
    <p:extLst>
      <p:ext uri="{BB962C8B-B14F-4D97-AF65-F5344CB8AC3E}">
        <p14:creationId xmlns="" xmlns:p14="http://schemas.microsoft.com/office/powerpoint/2010/main" val="25780862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Clarify “raw material” to exclude glassworkers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828800"/>
            <a:ext cx="7162800" cy="3962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Temporary </a:t>
            </a:r>
            <a:r>
              <a:rPr lang="en-US" sz="2800" dirty="0">
                <a:solidFill>
                  <a:prstClr val="black"/>
                </a:solidFill>
              </a:rPr>
              <a:t>rules regulate “making colored glass with raw materials containing HAPs”</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“Raw material” includes </a:t>
            </a:r>
            <a:r>
              <a:rPr lang="en-US" sz="2800" i="1" u="sng" dirty="0" smtClean="0">
                <a:solidFill>
                  <a:prstClr val="black"/>
                </a:solidFill>
              </a:rPr>
              <a:t>glass </a:t>
            </a:r>
            <a:r>
              <a:rPr lang="en-US" sz="2800" i="1" u="sng" dirty="0">
                <a:solidFill>
                  <a:prstClr val="black"/>
                </a:solidFill>
              </a:rPr>
              <a:t>materials </a:t>
            </a:r>
            <a:r>
              <a:rPr lang="en-US" sz="2800" dirty="0">
                <a:solidFill>
                  <a:prstClr val="black"/>
                </a:solidFill>
              </a:rPr>
              <a:t>used to color glass</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Term “glass materials” causes confusion</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Definition </a:t>
            </a:r>
            <a:r>
              <a:rPr lang="en-US" sz="2800" dirty="0" smtClean="0">
                <a:solidFill>
                  <a:prstClr val="black"/>
                </a:solidFill>
              </a:rPr>
              <a:t>revised to clarify</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21</a:t>
            </a:fld>
            <a:endParaRPr lang="en-US" dirty="0"/>
          </a:p>
        </p:txBody>
      </p:sp>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t>
            </a:r>
            <a:r>
              <a:rPr lang="en-US" sz="1000" dirty="0" smtClean="0">
                <a:latin typeface="Arial" pitchFamily="34" charset="0"/>
                <a:cs typeface="Arial" pitchFamily="34" charset="0"/>
              </a:rPr>
              <a:t> and Jaclyn Palermo  </a:t>
            </a:r>
            <a:r>
              <a:rPr lang="en-US" sz="1000" dirty="0" smtClean="0">
                <a:latin typeface="Arial" pitchFamily="34" charset="0"/>
                <a:cs typeface="Arial" pitchFamily="34" charset="0"/>
              </a:rPr>
              <a:t>|   Oregon Department of Environmental Quality</a:t>
            </a:r>
            <a:endParaRPr lang="en-US" sz="1200" dirty="0">
              <a:latin typeface="Arial" pitchFamily="34" charset="0"/>
              <a:cs typeface="Arial" pitchFamily="34" charset="0"/>
            </a:endParaRPr>
          </a:p>
        </p:txBody>
      </p:sp>
    </p:spTree>
    <p:extLst>
      <p:ext uri="{BB962C8B-B14F-4D97-AF65-F5344CB8AC3E}">
        <p14:creationId xmlns="" xmlns:p14="http://schemas.microsoft.com/office/powerpoint/2010/main" val="29227430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Demonstrate 99.0% PM control efficiency</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19200"/>
            <a:ext cx="8382000" cy="4572000"/>
          </a:xfrm>
        </p:spPr>
        <p:txBody>
          <a:bodyPr>
            <a:normAutofit/>
          </a:bodyPr>
          <a:lstStyle/>
          <a:p>
            <a:pPr marL="228600" lvl="0" indent="-228600" algn="l">
              <a:lnSpc>
                <a:spcPct val="90000"/>
              </a:lnSpc>
              <a:spcBef>
                <a:spcPts val="1000"/>
              </a:spcBef>
              <a:buFont typeface="Arial" panose="020B0604020202020204" pitchFamily="34" charset="0"/>
              <a:buChar char="•"/>
            </a:pP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endParaRPr lang="en-US" sz="2800" dirty="0" smtClean="0">
              <a:solidFill>
                <a:prstClr val="black"/>
              </a:solidFill>
            </a:endParaRPr>
          </a:p>
          <a:p>
            <a:pPr lvl="0" algn="l">
              <a:lnSpc>
                <a:spcPct val="90000"/>
              </a:lnSpc>
              <a:spcBef>
                <a:spcPts val="1000"/>
              </a:spcBef>
            </a:pP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6" name="Picture 5"/>
          <p:cNvPicPr>
            <a:picLocks noChangeAspect="1"/>
          </p:cNvPicPr>
          <p:nvPr/>
        </p:nvPicPr>
        <p:blipFill>
          <a:blip r:embed="rId4" cstate="print"/>
          <a:stretch>
            <a:fillRect/>
          </a:stretch>
        </p:blipFill>
        <p:spPr>
          <a:xfrm>
            <a:off x="217516" y="1026777"/>
            <a:ext cx="4739640" cy="3752850"/>
          </a:xfrm>
          <a:prstGeom prst="rect">
            <a:avLst/>
          </a:prstGeom>
        </p:spPr>
      </p:pic>
      <p:sp>
        <p:nvSpPr>
          <p:cNvPr id="7" name="TextBox 6"/>
          <p:cNvSpPr txBox="1"/>
          <p:nvPr/>
        </p:nvSpPr>
        <p:spPr>
          <a:xfrm>
            <a:off x="5447607" y="1183022"/>
            <a:ext cx="3010593" cy="4247317"/>
          </a:xfrm>
          <a:prstGeom prst="rect">
            <a:avLst/>
          </a:prstGeom>
          <a:solidFill>
            <a:srgbClr val="92D050"/>
          </a:solidFill>
        </p:spPr>
        <p:txBody>
          <a:bodyPr wrap="square" rtlCol="0">
            <a:spAutoFit/>
          </a:bodyPr>
          <a:lstStyle/>
          <a:p>
            <a:endParaRPr lang="en-US" dirty="0" smtClean="0"/>
          </a:p>
          <a:p>
            <a:endParaRPr lang="en-US" dirty="0"/>
          </a:p>
          <a:p>
            <a:pPr marL="285750" indent="-285750">
              <a:buFont typeface="Arial" panose="020B0604020202020204" pitchFamily="34" charset="0"/>
              <a:buChar char="•"/>
            </a:pPr>
            <a:r>
              <a:rPr lang="en-US" dirty="0" smtClean="0"/>
              <a:t>Critical that “Mass Out” be a valid numerical result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Valid numerical result requires large enough sample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Amount of PM at outlet is very small </a:t>
            </a:r>
          </a:p>
          <a:p>
            <a:r>
              <a:rPr lang="en-US" dirty="0" smtClean="0">
                <a:sym typeface="Wingdings" panose="05000000000000000000" pitchFamily="2" charset="2"/>
              </a:rPr>
              <a:t>	</a:t>
            </a:r>
            <a:r>
              <a:rPr lang="en-US" dirty="0" smtClean="0"/>
              <a:t> very long</a:t>
            </a:r>
          </a:p>
          <a:p>
            <a:r>
              <a:rPr lang="en-US" dirty="0"/>
              <a:t>	</a:t>
            </a:r>
            <a:r>
              <a:rPr lang="en-US" dirty="0" smtClean="0"/>
              <a:t>      sampling time </a:t>
            </a:r>
          </a:p>
          <a:p>
            <a:r>
              <a:rPr lang="en-US" dirty="0">
                <a:sym typeface="Wingdings" panose="05000000000000000000" pitchFamily="2" charset="2"/>
              </a:rPr>
              <a:t>	</a:t>
            </a:r>
            <a:r>
              <a:rPr lang="en-US" dirty="0" smtClean="0">
                <a:sym typeface="Wingdings" panose="05000000000000000000" pitchFamily="2" charset="2"/>
              </a:rPr>
              <a:t> very high cost</a:t>
            </a:r>
          </a:p>
          <a:p>
            <a:pPr marL="285750" indent="-285750">
              <a:buFont typeface="Arial" panose="020B0604020202020204" pitchFamily="34" charset="0"/>
              <a:buChar char="•"/>
            </a:pPr>
            <a:endParaRPr lang="en-US" dirty="0">
              <a:sym typeface="Wingdings" panose="05000000000000000000" pitchFamily="2" charset="2"/>
            </a:endParaRPr>
          </a:p>
        </p:txBody>
      </p:sp>
      <p:sp>
        <p:nvSpPr>
          <p:cNvPr id="10" name="TextBox 9"/>
          <p:cNvSpPr txBox="1"/>
          <p:nvPr/>
        </p:nvSpPr>
        <p:spPr>
          <a:xfrm>
            <a:off x="647007" y="4801524"/>
            <a:ext cx="4310149" cy="830997"/>
          </a:xfrm>
          <a:prstGeom prst="rect">
            <a:avLst/>
          </a:prstGeom>
          <a:noFill/>
        </p:spPr>
        <p:txBody>
          <a:bodyPr wrap="square" rtlCol="0">
            <a:spAutoFit/>
          </a:bodyPr>
          <a:lstStyle/>
          <a:p>
            <a:r>
              <a:rPr lang="en-US" sz="2400" dirty="0" smtClean="0">
                <a:solidFill>
                  <a:srgbClr val="00B0F0"/>
                </a:solidFill>
              </a:rPr>
              <a:t>CE = </a:t>
            </a:r>
            <a:r>
              <a:rPr lang="en-US" sz="2400" u="sng" dirty="0" smtClean="0">
                <a:solidFill>
                  <a:srgbClr val="00B0F0"/>
                </a:solidFill>
              </a:rPr>
              <a:t>(Mass In – Mass Out)  </a:t>
            </a:r>
            <a:r>
              <a:rPr lang="en-US" sz="2400" dirty="0" smtClean="0">
                <a:solidFill>
                  <a:srgbClr val="00B0F0"/>
                </a:solidFill>
              </a:rPr>
              <a:t>x  100</a:t>
            </a:r>
          </a:p>
          <a:p>
            <a:r>
              <a:rPr lang="en-US" sz="2400" dirty="0">
                <a:solidFill>
                  <a:srgbClr val="00B0F0"/>
                </a:solidFill>
              </a:rPr>
              <a:t> </a:t>
            </a:r>
            <a:r>
              <a:rPr lang="en-US" sz="2400" dirty="0" smtClean="0">
                <a:solidFill>
                  <a:srgbClr val="00B0F0"/>
                </a:solidFill>
              </a:rPr>
              <a:t>                    Mass In</a:t>
            </a:r>
            <a:endParaRPr lang="en-US" sz="2400" dirty="0">
              <a:solidFill>
                <a:srgbClr val="00B0F0"/>
              </a:solidFill>
            </a:endParaRPr>
          </a:p>
        </p:txBody>
      </p:sp>
      <p:cxnSp>
        <p:nvCxnSpPr>
          <p:cNvPr id="12" name="Straight Arrow Connector 11"/>
          <p:cNvCxnSpPr/>
          <p:nvPr/>
        </p:nvCxnSpPr>
        <p:spPr>
          <a:xfrm>
            <a:off x="1066800" y="4191000"/>
            <a:ext cx="533400" cy="588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200400" y="4267200"/>
            <a:ext cx="304800" cy="512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22</a:t>
            </a:fld>
            <a:endParaRPr lang="en-US" dirty="0"/>
          </a:p>
        </p:txBody>
      </p:sp>
      <p:sp>
        <p:nvSpPr>
          <p:cNvPr id="13" name="Rectangle 12"/>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t>
            </a:r>
            <a:r>
              <a:rPr lang="en-US" sz="1000" dirty="0" smtClean="0">
                <a:latin typeface="Arial" pitchFamily="34" charset="0"/>
                <a:cs typeface="Arial" pitchFamily="34" charset="0"/>
              </a:rPr>
              <a:t> and Jaclyn Palermo  </a:t>
            </a:r>
            <a:r>
              <a:rPr lang="en-US" sz="1000" dirty="0" smtClean="0">
                <a:latin typeface="Arial" pitchFamily="34" charset="0"/>
                <a:cs typeface="Arial" pitchFamily="34" charset="0"/>
              </a:rPr>
              <a:t>|   Oregon Department of Environmental Quality</a:t>
            </a:r>
            <a:endParaRPr lang="en-US" sz="1200" dirty="0">
              <a:latin typeface="Arial" pitchFamily="34" charset="0"/>
              <a:cs typeface="Arial" pitchFamily="34" charset="0"/>
            </a:endParaRPr>
          </a:p>
        </p:txBody>
      </p:sp>
    </p:spTree>
    <p:extLst>
      <p:ext uri="{BB962C8B-B14F-4D97-AF65-F5344CB8AC3E}">
        <p14:creationId xmlns="" xmlns:p14="http://schemas.microsoft.com/office/powerpoint/2010/main" val="40315990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Reasons for 99.0 percent CE test</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457200" y="1828800"/>
            <a:ext cx="8153400" cy="3962400"/>
          </a:xfrm>
        </p:spPr>
        <p:txBody>
          <a:bodyPr>
            <a:normAutofit/>
          </a:bodyPr>
          <a:lstStyle/>
          <a:p>
            <a:pPr lvl="1" algn="l">
              <a:lnSpc>
                <a:spcPct val="90000"/>
              </a:lnSpc>
              <a:spcBef>
                <a:spcPts val="1000"/>
              </a:spcBef>
            </a:pPr>
            <a:r>
              <a:rPr lang="en-US" dirty="0" smtClean="0">
                <a:solidFill>
                  <a:prstClr val="black"/>
                </a:solidFill>
              </a:rPr>
              <a:t>1. To </a:t>
            </a:r>
            <a:r>
              <a:rPr lang="en-US" dirty="0">
                <a:solidFill>
                  <a:prstClr val="black"/>
                </a:solidFill>
              </a:rPr>
              <a:t>help determine chromium VI emission </a:t>
            </a:r>
            <a:r>
              <a:rPr lang="en-US" dirty="0" smtClean="0">
                <a:solidFill>
                  <a:prstClr val="black"/>
                </a:solidFill>
              </a:rPr>
              <a:t>rate</a:t>
            </a:r>
          </a:p>
          <a:p>
            <a:pPr lvl="1" algn="l">
              <a:lnSpc>
                <a:spcPct val="90000"/>
              </a:lnSpc>
              <a:spcBef>
                <a:spcPts val="1000"/>
              </a:spcBef>
            </a:pPr>
            <a:r>
              <a:rPr lang="en-US" dirty="0" smtClean="0">
                <a:solidFill>
                  <a:prstClr val="black"/>
                </a:solidFill>
              </a:rPr>
              <a:t>     from chromium III to VI conversion test</a:t>
            </a:r>
            <a:endParaRPr lang="en-US" dirty="0">
              <a:solidFill>
                <a:prstClr val="black"/>
              </a:solidFill>
            </a:endParaRPr>
          </a:p>
          <a:p>
            <a:pPr lvl="1" algn="l">
              <a:lnSpc>
                <a:spcPct val="90000"/>
              </a:lnSpc>
              <a:spcBef>
                <a:spcPts val="1000"/>
              </a:spcBef>
            </a:pPr>
            <a:r>
              <a:rPr lang="en-US" dirty="0">
                <a:solidFill>
                  <a:prstClr val="black"/>
                </a:solidFill>
              </a:rPr>
              <a:t>2. Indicator that the baghouse is </a:t>
            </a:r>
            <a:r>
              <a:rPr lang="en-US" dirty="0" smtClean="0">
                <a:solidFill>
                  <a:prstClr val="black"/>
                </a:solidFill>
              </a:rPr>
              <a:t>working</a:t>
            </a:r>
          </a:p>
          <a:p>
            <a:pPr marL="457200" lvl="0" indent="-457200" algn="l">
              <a:lnSpc>
                <a:spcPct val="90000"/>
              </a:lnSpc>
              <a:spcBef>
                <a:spcPts val="1000"/>
              </a:spcBef>
              <a:buFont typeface="Arial" panose="020B0604020202020204" pitchFamily="34" charset="0"/>
              <a:buChar char="•"/>
            </a:pPr>
            <a:endParaRPr lang="en-US" sz="2800" dirty="0" smtClean="0">
              <a:solidFill>
                <a:prstClr val="black"/>
              </a:solidFill>
            </a:endParaRPr>
          </a:p>
          <a:p>
            <a:pPr marL="457200" lvl="0" indent="-457200" algn="l">
              <a:lnSpc>
                <a:spcPct val="90000"/>
              </a:lnSpc>
              <a:spcBef>
                <a:spcPts val="1000"/>
              </a:spcBef>
              <a:buFont typeface="Arial" panose="020B0604020202020204" pitchFamily="34" charset="0"/>
              <a:buChar char="•"/>
            </a:pPr>
            <a:r>
              <a:rPr lang="en-US" sz="2800" dirty="0" smtClean="0">
                <a:solidFill>
                  <a:prstClr val="black"/>
                </a:solidFill>
              </a:rPr>
              <a:t>Not </a:t>
            </a:r>
            <a:r>
              <a:rPr lang="en-US" sz="2800" dirty="0">
                <a:solidFill>
                  <a:prstClr val="black"/>
                </a:solidFill>
              </a:rPr>
              <a:t>intended to be an emission </a:t>
            </a:r>
            <a:r>
              <a:rPr lang="en-US" sz="2800" dirty="0" smtClean="0">
                <a:solidFill>
                  <a:prstClr val="black"/>
                </a:solidFill>
              </a:rPr>
              <a:t>standard</a:t>
            </a:r>
          </a:p>
          <a:p>
            <a:pPr marL="457200" lvl="0" indent="-457200" algn="l">
              <a:lnSpc>
                <a:spcPct val="90000"/>
              </a:lnSpc>
              <a:spcBef>
                <a:spcPts val="1000"/>
              </a:spcBef>
              <a:buFont typeface="Arial" panose="020B0604020202020204" pitchFamily="34" charset="0"/>
              <a:buChar char="•"/>
            </a:pPr>
            <a:r>
              <a:rPr lang="en-US" sz="2800" dirty="0">
                <a:solidFill>
                  <a:prstClr val="black"/>
                </a:solidFill>
              </a:rPr>
              <a:t>N</a:t>
            </a:r>
            <a:r>
              <a:rPr lang="en-US" sz="2800" dirty="0" smtClean="0">
                <a:solidFill>
                  <a:prstClr val="black"/>
                </a:solidFill>
              </a:rPr>
              <a:t>ot health-based</a:t>
            </a:r>
            <a:endParaRPr lang="en-US" sz="2800" dirty="0">
              <a:solidFill>
                <a:prstClr val="black"/>
              </a:solidFill>
            </a:endParaRPr>
          </a:p>
          <a:p>
            <a:pPr lvl="0" algn="l">
              <a:lnSpc>
                <a:spcPct val="90000"/>
              </a:lnSpc>
              <a:spcBef>
                <a:spcPts val="1000"/>
              </a:spcBef>
            </a:pP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2" cstate="print"/>
          <a:stretch>
            <a:fillRect/>
          </a:stretch>
        </p:blipFill>
        <p:spPr>
          <a:xfrm>
            <a:off x="8458200" y="6019800"/>
            <a:ext cx="320040" cy="731520"/>
          </a:xfrm>
          <a:prstGeom prst="rect">
            <a:avLst/>
          </a:prstGeom>
        </p:spPr>
      </p:pic>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23</a:t>
            </a:fld>
            <a:endParaRPr lang="en-US" dirty="0"/>
          </a:p>
        </p:txBody>
      </p:sp>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t>
            </a:r>
            <a:r>
              <a:rPr lang="en-US" sz="1000" dirty="0" smtClean="0">
                <a:latin typeface="Arial" pitchFamily="34" charset="0"/>
                <a:cs typeface="Arial" pitchFamily="34" charset="0"/>
              </a:rPr>
              <a:t> and Jaclyn Palermo  </a:t>
            </a:r>
            <a:r>
              <a:rPr lang="en-US" sz="1000" dirty="0" smtClean="0">
                <a:latin typeface="Arial" pitchFamily="34" charset="0"/>
                <a:cs typeface="Arial" pitchFamily="34" charset="0"/>
              </a:rPr>
              <a:t>|   Oregon Department of Environmental Quality</a:t>
            </a:r>
            <a:endParaRPr lang="en-US" sz="1200" dirty="0">
              <a:latin typeface="Arial" pitchFamily="34" charset="0"/>
              <a:cs typeface="Arial" pitchFamily="34" charset="0"/>
            </a:endParaRPr>
          </a:p>
        </p:txBody>
      </p:sp>
    </p:spTree>
    <p:extLst>
      <p:ext uri="{BB962C8B-B14F-4D97-AF65-F5344CB8AC3E}">
        <p14:creationId xmlns="" xmlns:p14="http://schemas.microsoft.com/office/powerpoint/2010/main" val="34034923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 little rule history…</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371600"/>
            <a:ext cx="8077200" cy="44196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Major question in early 2016 was:</a:t>
            </a:r>
          </a:p>
          <a:p>
            <a:pPr lvl="0" algn="l">
              <a:lnSpc>
                <a:spcPct val="90000"/>
              </a:lnSpc>
              <a:spcBef>
                <a:spcPts val="1000"/>
              </a:spcBef>
            </a:pPr>
            <a:r>
              <a:rPr lang="en-US" sz="2800" dirty="0">
                <a:solidFill>
                  <a:prstClr val="black"/>
                </a:solidFill>
              </a:rPr>
              <a:t> </a:t>
            </a:r>
            <a:r>
              <a:rPr lang="en-US" sz="2800" dirty="0" smtClean="0">
                <a:solidFill>
                  <a:prstClr val="black"/>
                </a:solidFill>
              </a:rPr>
              <a:t>           How </a:t>
            </a:r>
            <a:r>
              <a:rPr lang="en-US" sz="2800" dirty="0">
                <a:solidFill>
                  <a:prstClr val="black"/>
                </a:solidFill>
              </a:rPr>
              <a:t>much Cr III converts to Cr VI</a:t>
            </a:r>
            <a:r>
              <a:rPr lang="en-US" sz="2800" dirty="0" smtClean="0">
                <a:solidFill>
                  <a:prstClr val="black"/>
                </a:solidFill>
              </a:rPr>
              <a:t>?</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Rule required test </a:t>
            </a:r>
            <a:r>
              <a:rPr lang="en-US" sz="2800" dirty="0">
                <a:solidFill>
                  <a:prstClr val="black"/>
                </a:solidFill>
              </a:rPr>
              <a:t>for Cr VI at baghouse </a:t>
            </a:r>
            <a:r>
              <a:rPr lang="en-US" sz="2800" i="1" dirty="0">
                <a:solidFill>
                  <a:prstClr val="black"/>
                </a:solidFill>
              </a:rPr>
              <a:t>INLET</a:t>
            </a:r>
            <a:r>
              <a:rPr lang="en-US" sz="2800" dirty="0">
                <a:solidFill>
                  <a:prstClr val="black"/>
                </a:solidFill>
              </a:rPr>
              <a:t> – to ensure a valid </a:t>
            </a:r>
            <a:r>
              <a:rPr lang="en-US" sz="2800" dirty="0" smtClean="0">
                <a:solidFill>
                  <a:prstClr val="black"/>
                </a:solidFill>
              </a:rPr>
              <a:t>result</a:t>
            </a:r>
          </a:p>
          <a:p>
            <a:pPr marL="228600" lvl="0" indent="-228600" algn="l">
              <a:lnSpc>
                <a:spcPct val="90000"/>
              </a:lnSpc>
              <a:spcBef>
                <a:spcPts val="1000"/>
              </a:spcBef>
              <a:buFont typeface="Arial" panose="020B0604020202020204" pitchFamily="34" charset="0"/>
              <a:buChar char="•"/>
            </a:pPr>
            <a:r>
              <a:rPr lang="en-US" sz="2800" i="1" dirty="0" smtClean="0">
                <a:solidFill>
                  <a:prstClr val="black"/>
                </a:solidFill>
              </a:rPr>
              <a:t>INLET</a:t>
            </a:r>
            <a:r>
              <a:rPr lang="en-US" sz="2800" dirty="0" smtClean="0">
                <a:solidFill>
                  <a:prstClr val="black"/>
                </a:solidFill>
              </a:rPr>
              <a:t> test does not give Cr VI emissions</a:t>
            </a:r>
          </a:p>
          <a:p>
            <a:pPr marL="228600" indent="-228600" algn="l">
              <a:lnSpc>
                <a:spcPct val="90000"/>
              </a:lnSpc>
              <a:spcBef>
                <a:spcPts val="1000"/>
              </a:spcBef>
              <a:buFont typeface="Arial" panose="020B0604020202020204" pitchFamily="34" charset="0"/>
              <a:buChar char="•"/>
            </a:pPr>
            <a:r>
              <a:rPr lang="en-US" sz="2800" dirty="0">
                <a:solidFill>
                  <a:prstClr val="black"/>
                </a:solidFill>
              </a:rPr>
              <a:t>Complex and expensive </a:t>
            </a:r>
            <a:r>
              <a:rPr lang="en-US" sz="2800" dirty="0" smtClean="0">
                <a:solidFill>
                  <a:prstClr val="black"/>
                </a:solidFill>
              </a:rPr>
              <a:t>test – is there another way to get Cr VI emissions?</a:t>
            </a:r>
          </a:p>
          <a:p>
            <a:pPr marL="228600" indent="-228600" algn="l">
              <a:lnSpc>
                <a:spcPct val="90000"/>
              </a:lnSpc>
              <a:spcBef>
                <a:spcPts val="1000"/>
              </a:spcBef>
              <a:buFont typeface="Arial" panose="020B0604020202020204" pitchFamily="34" charset="0"/>
              <a:buChar char="•"/>
            </a:pPr>
            <a:r>
              <a:rPr lang="en-US" sz="2800" dirty="0" smtClean="0">
                <a:solidFill>
                  <a:prstClr val="black"/>
                </a:solidFill>
              </a:rPr>
              <a:t>Yes…</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endParaRPr lang="en-US" sz="2800" dirty="0" smtClean="0">
              <a:solidFill>
                <a:prstClr val="black"/>
              </a:solidFill>
            </a:endParaRPr>
          </a:p>
          <a:p>
            <a:pPr lvl="0" algn="l">
              <a:lnSpc>
                <a:spcPct val="90000"/>
              </a:lnSpc>
              <a:spcBef>
                <a:spcPts val="1000"/>
              </a:spcBef>
            </a:pPr>
            <a:endParaRPr lang="en-US" sz="2800" dirty="0" smtClean="0">
              <a:solidFill>
                <a:prstClr val="black"/>
              </a:solidFill>
            </a:endParaRPr>
          </a:p>
          <a:p>
            <a:pPr marL="228600" lvl="0" indent="-228600" algn="l">
              <a:lnSpc>
                <a:spcPct val="90000"/>
              </a:lnSpc>
              <a:spcBef>
                <a:spcPts val="1000"/>
              </a:spcBef>
              <a:buFont typeface="Arial" panose="020B0604020202020204" pitchFamily="34" charset="0"/>
              <a:buChar char="•"/>
            </a:pPr>
            <a:endParaRPr lang="en-US" sz="2800" dirty="0" smtClean="0">
              <a:solidFill>
                <a:prstClr val="black"/>
              </a:solidFill>
            </a:endParaRPr>
          </a:p>
          <a:p>
            <a:pPr marL="228600" lvl="0" indent="-228600" algn="l">
              <a:lnSpc>
                <a:spcPct val="90000"/>
              </a:lnSpc>
              <a:spcBef>
                <a:spcPts val="1000"/>
              </a:spcBef>
              <a:buFont typeface="Arial" panose="020B0604020202020204" pitchFamily="34" charset="0"/>
              <a:buChar char="•"/>
            </a:pPr>
            <a:endParaRPr lang="en-US" sz="2800" dirty="0">
              <a:solidFill>
                <a:prstClr val="black"/>
              </a:solidFill>
            </a:endParaRPr>
          </a:p>
          <a:p>
            <a:pPr lvl="0" algn="l">
              <a:lnSpc>
                <a:spcPct val="90000"/>
              </a:lnSpc>
              <a:spcBef>
                <a:spcPts val="1000"/>
              </a:spcBef>
            </a:pP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5943600"/>
            <a:ext cx="320040" cy="731520"/>
          </a:xfrm>
          <a:prstGeom prst="rect">
            <a:avLst/>
          </a:prstGeom>
        </p:spPr>
      </p:pic>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24</a:t>
            </a:fld>
            <a:endParaRPr lang="en-US" dirty="0"/>
          </a:p>
        </p:txBody>
      </p:sp>
      <p:sp>
        <p:nvSpPr>
          <p:cNvPr id="7" name="Rectangle 6"/>
          <p:cNvSpPr/>
          <p:nvPr/>
        </p:nvSpPr>
        <p:spPr>
          <a:xfrm>
            <a:off x="228600" y="60198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t>
            </a:r>
            <a:r>
              <a:rPr lang="en-US" sz="1000" dirty="0" smtClean="0">
                <a:latin typeface="Arial" pitchFamily="34" charset="0"/>
                <a:cs typeface="Arial" pitchFamily="34" charset="0"/>
              </a:rPr>
              <a:t> and Jaclyn Palermo  </a:t>
            </a:r>
            <a:r>
              <a:rPr lang="en-US" sz="1000" dirty="0" smtClean="0">
                <a:latin typeface="Arial" pitchFamily="34" charset="0"/>
                <a:cs typeface="Arial" pitchFamily="34" charset="0"/>
              </a:rPr>
              <a:t>|   Oregon Department of Environmental Quality</a:t>
            </a:r>
            <a:endParaRPr lang="en-US" sz="1200" dirty="0">
              <a:latin typeface="Arial" pitchFamily="34" charset="0"/>
              <a:cs typeface="Arial" pitchFamily="34" charset="0"/>
            </a:endParaRPr>
          </a:p>
        </p:txBody>
      </p:sp>
    </p:spTree>
    <p:extLst>
      <p:ext uri="{BB962C8B-B14F-4D97-AF65-F5344CB8AC3E}">
        <p14:creationId xmlns="" xmlns:p14="http://schemas.microsoft.com/office/powerpoint/2010/main" val="24037521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Cr VI emissions from INLET test</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371600"/>
            <a:ext cx="8077200" cy="4419600"/>
          </a:xfrm>
        </p:spPr>
        <p:txBody>
          <a:bodyPr>
            <a:normAutofit/>
          </a:bodyPr>
          <a:lstStyle/>
          <a:p>
            <a:pPr marL="228600" indent="-228600" algn="l">
              <a:lnSpc>
                <a:spcPct val="90000"/>
              </a:lnSpc>
              <a:spcBef>
                <a:spcPts val="1000"/>
              </a:spcBef>
              <a:buFont typeface="Arial" panose="020B0604020202020204" pitchFamily="34" charset="0"/>
              <a:buChar char="•"/>
            </a:pPr>
            <a:r>
              <a:rPr lang="en-US" sz="2800" dirty="0" smtClean="0">
                <a:solidFill>
                  <a:prstClr val="black"/>
                </a:solidFill>
                <a:sym typeface="Wingdings" panose="05000000000000000000" pitchFamily="2" charset="2"/>
              </a:rPr>
              <a:t>If Cr </a:t>
            </a:r>
            <a:r>
              <a:rPr lang="en-US" sz="2800" dirty="0">
                <a:solidFill>
                  <a:prstClr val="black"/>
                </a:solidFill>
                <a:sym typeface="Wingdings" panose="05000000000000000000" pitchFamily="2" charset="2"/>
              </a:rPr>
              <a:t>VI </a:t>
            </a:r>
            <a:r>
              <a:rPr lang="en-US" sz="2800" dirty="0" smtClean="0">
                <a:solidFill>
                  <a:prstClr val="black"/>
                </a:solidFill>
                <a:sym typeface="Wingdings" panose="05000000000000000000" pitchFamily="2" charset="2"/>
              </a:rPr>
              <a:t>control </a:t>
            </a:r>
            <a:r>
              <a:rPr lang="en-US" sz="2800" dirty="0">
                <a:solidFill>
                  <a:prstClr val="black"/>
                </a:solidFill>
                <a:sym typeface="Wingdings" panose="05000000000000000000" pitchFamily="2" charset="2"/>
              </a:rPr>
              <a:t>efficiency = PM </a:t>
            </a:r>
            <a:r>
              <a:rPr lang="en-US" sz="2800" dirty="0" smtClean="0">
                <a:solidFill>
                  <a:prstClr val="black"/>
                </a:solidFill>
                <a:sym typeface="Wingdings" panose="05000000000000000000" pitchFamily="2" charset="2"/>
              </a:rPr>
              <a:t>control efficiency</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sym typeface="Wingdings" panose="05000000000000000000" pitchFamily="2" charset="2"/>
              </a:rPr>
              <a:t>Then, </a:t>
            </a:r>
            <a:r>
              <a:rPr lang="en-US" sz="2800" dirty="0">
                <a:solidFill>
                  <a:prstClr val="black"/>
                </a:solidFill>
              </a:rPr>
              <a:t>Cr VI </a:t>
            </a:r>
            <a:r>
              <a:rPr lang="en-US" sz="2800" i="1" dirty="0">
                <a:solidFill>
                  <a:prstClr val="black"/>
                </a:solidFill>
              </a:rPr>
              <a:t>INLET</a:t>
            </a:r>
            <a:r>
              <a:rPr lang="en-US" sz="2800" dirty="0">
                <a:solidFill>
                  <a:prstClr val="black"/>
                </a:solidFill>
              </a:rPr>
              <a:t> result and PM </a:t>
            </a:r>
            <a:r>
              <a:rPr lang="en-US" sz="2800" dirty="0" smtClean="0">
                <a:solidFill>
                  <a:prstClr val="black"/>
                </a:solidFill>
              </a:rPr>
              <a:t>control </a:t>
            </a:r>
            <a:r>
              <a:rPr lang="en-US" sz="2800" dirty="0">
                <a:solidFill>
                  <a:prstClr val="black"/>
                </a:solidFill>
              </a:rPr>
              <a:t>efficiency </a:t>
            </a:r>
            <a:r>
              <a:rPr lang="en-US" sz="2800" dirty="0">
                <a:solidFill>
                  <a:prstClr val="black"/>
                </a:solidFill>
                <a:sym typeface="Wingdings" panose="05000000000000000000" pitchFamily="2" charset="2"/>
              </a:rPr>
              <a:t> Cr VI </a:t>
            </a:r>
            <a:r>
              <a:rPr lang="en-US" sz="2800" i="1" dirty="0">
                <a:solidFill>
                  <a:prstClr val="black"/>
                </a:solidFill>
                <a:sym typeface="Wingdings" panose="05000000000000000000" pitchFamily="2" charset="2"/>
              </a:rPr>
              <a:t>OUTLET</a:t>
            </a:r>
          </a:p>
          <a:p>
            <a:pPr marL="228600" indent="-228600" algn="l">
              <a:lnSpc>
                <a:spcPct val="90000"/>
              </a:lnSpc>
              <a:spcBef>
                <a:spcPts val="1000"/>
              </a:spcBef>
              <a:buFont typeface="Arial" panose="020B0604020202020204" pitchFamily="34" charset="0"/>
              <a:buChar char="•"/>
            </a:pPr>
            <a:r>
              <a:rPr lang="en-US" sz="2800" dirty="0" smtClean="0">
                <a:solidFill>
                  <a:prstClr val="black"/>
                </a:solidFill>
                <a:sym typeface="Wingdings" panose="05000000000000000000" pitchFamily="2" charset="2"/>
              </a:rPr>
              <a:t>DEQ assumed true</a:t>
            </a:r>
            <a:endParaRPr lang="en-US" sz="2800" dirty="0">
              <a:solidFill>
                <a:prstClr val="black"/>
              </a:solidFill>
            </a:endParaRPr>
          </a:p>
          <a:p>
            <a:pPr lvl="0" algn="l">
              <a:lnSpc>
                <a:spcPct val="90000"/>
              </a:lnSpc>
              <a:spcBef>
                <a:spcPts val="1000"/>
              </a:spcBef>
            </a:pP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Test for PM at baghouse INLET and OUTLET </a:t>
            </a:r>
            <a:r>
              <a:rPr lang="en-US" sz="2800" dirty="0">
                <a:solidFill>
                  <a:prstClr val="black"/>
                </a:solidFill>
                <a:sym typeface="Wingdings" panose="05000000000000000000" pitchFamily="2" charset="2"/>
              </a:rPr>
              <a:t> PM Removal Efficiency</a:t>
            </a:r>
          </a:p>
          <a:p>
            <a:pPr lvl="0" algn="l">
              <a:lnSpc>
                <a:spcPct val="90000"/>
              </a:lnSpc>
              <a:spcBef>
                <a:spcPts val="1000"/>
              </a:spcBef>
            </a:pP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25</a:t>
            </a:fld>
            <a:endParaRPr lang="en-US" dirty="0"/>
          </a:p>
        </p:txBody>
      </p:sp>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t>
            </a:r>
            <a:r>
              <a:rPr lang="en-US" sz="1000" dirty="0" smtClean="0">
                <a:latin typeface="Arial" pitchFamily="34" charset="0"/>
                <a:cs typeface="Arial" pitchFamily="34" charset="0"/>
              </a:rPr>
              <a:t> and Jaclyn Palermo  </a:t>
            </a:r>
            <a:r>
              <a:rPr lang="en-US" sz="1000" dirty="0" smtClean="0">
                <a:latin typeface="Arial" pitchFamily="34" charset="0"/>
                <a:cs typeface="Arial" pitchFamily="34" charset="0"/>
              </a:rPr>
              <a:t>|   Oregon Department of Environmental Quality</a:t>
            </a:r>
            <a:endParaRPr lang="en-US" sz="1200" dirty="0">
              <a:latin typeface="Arial" pitchFamily="34" charset="0"/>
              <a:cs typeface="Arial" pitchFamily="34" charset="0"/>
            </a:endParaRPr>
          </a:p>
        </p:txBody>
      </p:sp>
    </p:spTree>
    <p:extLst>
      <p:ext uri="{BB962C8B-B14F-4D97-AF65-F5344CB8AC3E}">
        <p14:creationId xmlns="" xmlns:p14="http://schemas.microsoft.com/office/powerpoint/2010/main" val="33407871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Is removal efficiency assumption valid?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371600"/>
            <a:ext cx="8077200" cy="44196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sym typeface="Wingdings" panose="05000000000000000000" pitchFamily="2" charset="2"/>
              </a:rPr>
              <a:t>Bullseye tested,</a:t>
            </a:r>
          </a:p>
          <a:p>
            <a:pPr lvl="0" algn="l">
              <a:lnSpc>
                <a:spcPct val="90000"/>
              </a:lnSpc>
              <a:spcBef>
                <a:spcPts val="1000"/>
              </a:spcBef>
            </a:pPr>
            <a:r>
              <a:rPr lang="en-US" sz="2800" dirty="0">
                <a:solidFill>
                  <a:prstClr val="black"/>
                </a:solidFill>
                <a:sym typeface="Wingdings" panose="05000000000000000000" pitchFamily="2" charset="2"/>
              </a:rPr>
              <a:t> </a:t>
            </a:r>
            <a:r>
              <a:rPr lang="en-US" sz="2800" dirty="0" smtClean="0">
                <a:solidFill>
                  <a:prstClr val="black"/>
                </a:solidFill>
                <a:sym typeface="Wingdings" panose="05000000000000000000" pitchFamily="2" charset="2"/>
              </a:rPr>
              <a:t>    Cr </a:t>
            </a:r>
            <a:r>
              <a:rPr lang="en-US" sz="2800" dirty="0">
                <a:solidFill>
                  <a:prstClr val="black"/>
                </a:solidFill>
                <a:sym typeface="Wingdings" panose="05000000000000000000" pitchFamily="2" charset="2"/>
              </a:rPr>
              <a:t>VI removal efficiency &lt; PM removal efficiency</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sym typeface="Wingdings" panose="05000000000000000000" pitchFamily="2" charset="2"/>
              </a:rPr>
              <a:t>Result </a:t>
            </a:r>
            <a:r>
              <a:rPr lang="en-US" sz="2800" dirty="0">
                <a:solidFill>
                  <a:prstClr val="black"/>
                </a:solidFill>
                <a:sym typeface="Wingdings" panose="05000000000000000000" pitchFamily="2" charset="2"/>
              </a:rPr>
              <a:t>calls assumption into question</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sym typeface="Wingdings" panose="05000000000000000000" pitchFamily="2" charset="2"/>
              </a:rPr>
              <a:t>Propose to abandon </a:t>
            </a:r>
            <a:r>
              <a:rPr lang="en-US" sz="2800" dirty="0">
                <a:solidFill>
                  <a:prstClr val="black"/>
                </a:solidFill>
                <a:sym typeface="Wingdings" panose="05000000000000000000" pitchFamily="2" charset="2"/>
              </a:rPr>
              <a:t>that approach, measure Cr directly at baghouse OUTLET</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sym typeface="Wingdings" panose="05000000000000000000" pitchFamily="2" charset="2"/>
              </a:rPr>
              <a:t>Bullseye test indicates that conversion of Cr </a:t>
            </a:r>
            <a:r>
              <a:rPr lang="en-US" sz="2800" dirty="0">
                <a:solidFill>
                  <a:prstClr val="black"/>
                </a:solidFill>
                <a:sym typeface="Wingdings" panose="05000000000000000000" pitchFamily="2" charset="2"/>
              </a:rPr>
              <a:t>III to Cr VI </a:t>
            </a:r>
            <a:r>
              <a:rPr lang="en-US" sz="2800" dirty="0" smtClean="0">
                <a:solidFill>
                  <a:prstClr val="black"/>
                </a:solidFill>
                <a:sym typeface="Wingdings" panose="05000000000000000000" pitchFamily="2" charset="2"/>
              </a:rPr>
              <a:t>is </a:t>
            </a:r>
            <a:r>
              <a:rPr lang="en-US" sz="2800" dirty="0">
                <a:solidFill>
                  <a:prstClr val="black"/>
                </a:solidFill>
                <a:sym typeface="Wingdings" panose="05000000000000000000" pitchFamily="2" charset="2"/>
              </a:rPr>
              <a:t>100</a:t>
            </a:r>
            <a:r>
              <a:rPr lang="en-US" sz="2800" dirty="0" smtClean="0">
                <a:solidFill>
                  <a:prstClr val="black"/>
                </a:solidFill>
                <a:sym typeface="Wingdings" panose="05000000000000000000" pitchFamily="2" charset="2"/>
              </a:rPr>
              <a:t>%</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sym typeface="Wingdings" panose="05000000000000000000" pitchFamily="2" charset="2"/>
              </a:rPr>
              <a:t>Assume 100% conversion </a:t>
            </a:r>
            <a:r>
              <a:rPr lang="en-US" sz="2800" dirty="0">
                <a:solidFill>
                  <a:prstClr val="black"/>
                </a:solidFill>
                <a:sym typeface="Wingdings" panose="05000000000000000000" pitchFamily="2" charset="2"/>
              </a:rPr>
              <a:t>unless </a:t>
            </a:r>
            <a:r>
              <a:rPr lang="en-US" sz="2800" dirty="0" smtClean="0">
                <a:solidFill>
                  <a:prstClr val="black"/>
                </a:solidFill>
                <a:sym typeface="Wingdings" panose="05000000000000000000" pitchFamily="2" charset="2"/>
              </a:rPr>
              <a:t>testing </a:t>
            </a:r>
            <a:r>
              <a:rPr lang="en-US" sz="2800" dirty="0">
                <a:solidFill>
                  <a:prstClr val="black"/>
                </a:solidFill>
                <a:sym typeface="Wingdings" panose="05000000000000000000" pitchFamily="2" charset="2"/>
              </a:rPr>
              <a:t>shows otherwise</a:t>
            </a:r>
            <a:endParaRPr lang="en-US" sz="2800" dirty="0">
              <a:solidFill>
                <a:prstClr val="black"/>
              </a:solidFill>
            </a:endParaRPr>
          </a:p>
          <a:p>
            <a:pPr lvl="0" algn="l">
              <a:lnSpc>
                <a:spcPct val="90000"/>
              </a:lnSpc>
              <a:spcBef>
                <a:spcPts val="1000"/>
              </a:spcBef>
            </a:pP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26</a:t>
            </a:fld>
            <a:endParaRPr lang="en-US" dirty="0"/>
          </a:p>
        </p:txBody>
      </p:sp>
      <p:sp>
        <p:nvSpPr>
          <p:cNvPr id="7" name="Rectangle 6"/>
          <p:cNvSpPr/>
          <p:nvPr/>
        </p:nvSpPr>
        <p:spPr>
          <a:xfrm>
            <a:off x="2286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t>
            </a:r>
            <a:r>
              <a:rPr lang="en-US" sz="1000" dirty="0" smtClean="0">
                <a:latin typeface="Arial" pitchFamily="34" charset="0"/>
                <a:cs typeface="Arial" pitchFamily="34" charset="0"/>
              </a:rPr>
              <a:t> and Jaclyn Palermo  </a:t>
            </a:r>
            <a:r>
              <a:rPr lang="en-US" sz="1000" dirty="0" smtClean="0">
                <a:latin typeface="Arial" pitchFamily="34" charset="0"/>
                <a:cs typeface="Arial" pitchFamily="34" charset="0"/>
              </a:rPr>
              <a:t>|   Oregon Department of Environmental Quality</a:t>
            </a:r>
            <a:endParaRPr lang="en-US" sz="1200" dirty="0">
              <a:latin typeface="Arial" pitchFamily="34" charset="0"/>
              <a:cs typeface="Arial" pitchFamily="34" charset="0"/>
            </a:endParaRPr>
          </a:p>
        </p:txBody>
      </p:sp>
    </p:spTree>
    <p:extLst>
      <p:ext uri="{BB962C8B-B14F-4D97-AF65-F5344CB8AC3E}">
        <p14:creationId xmlns="" xmlns:p14="http://schemas.microsoft.com/office/powerpoint/2010/main" val="34555622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Reasons for 99.0% CE test</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371600"/>
            <a:ext cx="8077200" cy="44196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99.0 % PM </a:t>
            </a:r>
            <a:r>
              <a:rPr lang="en-US" sz="2800" dirty="0" smtClean="0">
                <a:solidFill>
                  <a:prstClr val="black"/>
                </a:solidFill>
              </a:rPr>
              <a:t>Control </a:t>
            </a:r>
            <a:r>
              <a:rPr lang="en-US" sz="2800" dirty="0">
                <a:solidFill>
                  <a:prstClr val="black"/>
                </a:solidFill>
              </a:rPr>
              <a:t>Efficiency chosen for two reasons:</a:t>
            </a:r>
          </a:p>
          <a:p>
            <a:pPr marL="228600" lvl="0" indent="-228600" algn="l">
              <a:lnSpc>
                <a:spcPct val="90000"/>
              </a:lnSpc>
              <a:spcBef>
                <a:spcPts val="1000"/>
              </a:spcBef>
              <a:buFont typeface="Arial" panose="020B0604020202020204" pitchFamily="34" charset="0"/>
              <a:buChar char="•"/>
            </a:pP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strike="sngStrike" dirty="0">
                <a:solidFill>
                  <a:prstClr val="black"/>
                </a:solidFill>
              </a:rPr>
              <a:t>1. To help determine chromium VI emission rate</a:t>
            </a:r>
          </a:p>
          <a:p>
            <a:pPr marL="228600" lvl="0" indent="-228600" algn="l">
              <a:lnSpc>
                <a:spcPct val="90000"/>
              </a:lnSpc>
              <a:spcBef>
                <a:spcPts val="1000"/>
              </a:spcBef>
              <a:buFont typeface="Arial" panose="020B0604020202020204" pitchFamily="34" charset="0"/>
              <a:buChar char="•"/>
            </a:pP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2. Indicator that the baghouse is working</a:t>
            </a:r>
          </a:p>
          <a:p>
            <a:pPr lvl="0" algn="l">
              <a:lnSpc>
                <a:spcPct val="90000"/>
              </a:lnSpc>
              <a:spcBef>
                <a:spcPts val="1000"/>
              </a:spcBef>
            </a:pP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2" cstate="print"/>
          <a:stretch>
            <a:fillRect/>
          </a:stretch>
        </p:blipFill>
        <p:spPr>
          <a:xfrm>
            <a:off x="8458200" y="6019800"/>
            <a:ext cx="320040" cy="731520"/>
          </a:xfrm>
          <a:prstGeom prst="rect">
            <a:avLst/>
          </a:prstGeom>
        </p:spPr>
      </p:pic>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27</a:t>
            </a:fld>
            <a:endParaRPr lang="en-US" dirty="0"/>
          </a:p>
        </p:txBody>
      </p:sp>
      <p:sp>
        <p:nvSpPr>
          <p:cNvPr id="8" name="Rectangle 7"/>
          <p:cNvSpPr/>
          <p:nvPr/>
        </p:nvSpPr>
        <p:spPr>
          <a:xfrm>
            <a:off x="2286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t>
            </a:r>
            <a:r>
              <a:rPr lang="en-US" sz="1000" dirty="0" smtClean="0">
                <a:latin typeface="Arial" pitchFamily="34" charset="0"/>
                <a:cs typeface="Arial" pitchFamily="34" charset="0"/>
              </a:rPr>
              <a:t> and Jaclyn Palermo  </a:t>
            </a:r>
            <a:r>
              <a:rPr lang="en-US" sz="1000" dirty="0" smtClean="0">
                <a:latin typeface="Arial" pitchFamily="34" charset="0"/>
                <a:cs typeface="Arial" pitchFamily="34" charset="0"/>
              </a:rPr>
              <a:t>|   Oregon Department of Environmental Quality</a:t>
            </a:r>
            <a:endParaRPr lang="en-US" sz="1200" dirty="0">
              <a:latin typeface="Arial" pitchFamily="34" charset="0"/>
              <a:cs typeface="Arial" pitchFamily="34" charset="0"/>
            </a:endParaRPr>
          </a:p>
        </p:txBody>
      </p:sp>
    </p:spTree>
    <p:extLst>
      <p:ext uri="{BB962C8B-B14F-4D97-AF65-F5344CB8AC3E}">
        <p14:creationId xmlns="" xmlns:p14="http://schemas.microsoft.com/office/powerpoint/2010/main" val="22047770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Indicator that baghouse is working</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371600"/>
            <a:ext cx="8077200" cy="44196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For </a:t>
            </a:r>
            <a:r>
              <a:rPr lang="en-US" sz="2800" dirty="0">
                <a:solidFill>
                  <a:prstClr val="black"/>
                </a:solidFill>
              </a:rPr>
              <a:t>Tier 1, showing 99.0% removal requires very long, very expensive </a:t>
            </a:r>
            <a:r>
              <a:rPr lang="en-US" sz="2800" dirty="0" smtClean="0">
                <a:solidFill>
                  <a:prstClr val="black"/>
                </a:solidFill>
              </a:rPr>
              <a:t>testing</a:t>
            </a:r>
          </a:p>
          <a:p>
            <a:pPr marL="228600" lvl="0" indent="-228600" algn="l">
              <a:lnSpc>
                <a:spcPct val="90000"/>
              </a:lnSpc>
              <a:spcBef>
                <a:spcPts val="1000"/>
              </a:spcBef>
              <a:buFont typeface="Arial" panose="020B0604020202020204" pitchFamily="34" charset="0"/>
              <a:buChar char="•"/>
            </a:pP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Other ways </a:t>
            </a:r>
            <a:r>
              <a:rPr lang="en-US" sz="2800" dirty="0">
                <a:solidFill>
                  <a:prstClr val="black"/>
                </a:solidFill>
              </a:rPr>
              <a:t>to indicate that baghouse is working</a:t>
            </a:r>
            <a:r>
              <a:rPr lang="en-US" sz="2800" dirty="0" smtClean="0">
                <a:solidFill>
                  <a:prstClr val="black"/>
                </a:solidFill>
              </a:rPr>
              <a:t>?</a:t>
            </a:r>
          </a:p>
          <a:p>
            <a:pPr marL="228600" lvl="0" indent="-228600" algn="l">
              <a:lnSpc>
                <a:spcPct val="90000"/>
              </a:lnSpc>
              <a:spcBef>
                <a:spcPts val="1000"/>
              </a:spcBef>
              <a:buFont typeface="Arial" panose="020B0604020202020204" pitchFamily="34" charset="0"/>
              <a:buChar char="•"/>
            </a:pP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Three options identified</a:t>
            </a:r>
          </a:p>
          <a:p>
            <a:pPr lvl="0" algn="l">
              <a:lnSpc>
                <a:spcPct val="90000"/>
              </a:lnSpc>
              <a:spcBef>
                <a:spcPts val="1000"/>
              </a:spcBef>
            </a:pP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28</a:t>
            </a:fld>
            <a:endParaRPr lang="en-US" dirty="0"/>
          </a:p>
        </p:txBody>
      </p:sp>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t>
            </a:r>
            <a:r>
              <a:rPr lang="en-US" sz="1000" dirty="0" smtClean="0">
                <a:latin typeface="Arial" pitchFamily="34" charset="0"/>
                <a:cs typeface="Arial" pitchFamily="34" charset="0"/>
              </a:rPr>
              <a:t> and Jaclyn Palermo  </a:t>
            </a:r>
            <a:r>
              <a:rPr lang="en-US" sz="1000" dirty="0" smtClean="0">
                <a:latin typeface="Arial" pitchFamily="34" charset="0"/>
                <a:cs typeface="Arial" pitchFamily="34" charset="0"/>
              </a:rPr>
              <a:t>|   Oregon Department of Environmental Quality</a:t>
            </a:r>
            <a:endParaRPr lang="en-US" sz="1200" dirty="0">
              <a:latin typeface="Arial" pitchFamily="34" charset="0"/>
              <a:cs typeface="Arial" pitchFamily="34" charset="0"/>
            </a:endParaRPr>
          </a:p>
        </p:txBody>
      </p:sp>
    </p:spTree>
    <p:extLst>
      <p:ext uri="{BB962C8B-B14F-4D97-AF65-F5344CB8AC3E}">
        <p14:creationId xmlns="" xmlns:p14="http://schemas.microsoft.com/office/powerpoint/2010/main" val="22948296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Indicator that baghouse is working</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371600"/>
            <a:ext cx="8077200" cy="4419600"/>
          </a:xfrm>
        </p:spPr>
        <p:txBody>
          <a:bodyPr>
            <a:normAutofit/>
          </a:bodyPr>
          <a:lstStyle/>
          <a:p>
            <a:pPr lvl="0" algn="l">
              <a:lnSpc>
                <a:spcPct val="90000"/>
              </a:lnSpc>
              <a:spcBef>
                <a:spcPts val="1000"/>
              </a:spcBef>
            </a:pP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Test PM emission rate, show emission rate not more than 0.005 grains per dry standard cubic </a:t>
            </a:r>
            <a:r>
              <a:rPr lang="en-US" sz="2800" dirty="0" smtClean="0">
                <a:solidFill>
                  <a:prstClr val="black"/>
                </a:solidFill>
              </a:rPr>
              <a:t>foot</a:t>
            </a:r>
          </a:p>
          <a:p>
            <a:pPr marL="228600" lvl="0" indent="-228600" algn="l">
              <a:lnSpc>
                <a:spcPct val="90000"/>
              </a:lnSpc>
              <a:spcBef>
                <a:spcPts val="1000"/>
              </a:spcBef>
              <a:buFont typeface="Arial" panose="020B0604020202020204" pitchFamily="34" charset="0"/>
              <a:buChar char="•"/>
            </a:pP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Install a Bag Leak Detection </a:t>
            </a:r>
            <a:r>
              <a:rPr lang="en-US" sz="2800" dirty="0" smtClean="0">
                <a:solidFill>
                  <a:prstClr val="black"/>
                </a:solidFill>
              </a:rPr>
              <a:t>System</a:t>
            </a:r>
          </a:p>
          <a:p>
            <a:pPr marL="228600" lvl="0" indent="-228600" algn="l">
              <a:lnSpc>
                <a:spcPct val="90000"/>
              </a:lnSpc>
              <a:spcBef>
                <a:spcPts val="1000"/>
              </a:spcBef>
              <a:buFont typeface="Arial" panose="020B0604020202020204" pitchFamily="34" charset="0"/>
              <a:buChar char="•"/>
            </a:pP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Install a HEPA </a:t>
            </a:r>
            <a:r>
              <a:rPr lang="en-US" sz="2800" dirty="0" err="1">
                <a:solidFill>
                  <a:prstClr val="black"/>
                </a:solidFill>
              </a:rPr>
              <a:t>afterfilter</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29</a:t>
            </a:fld>
            <a:endParaRPr lang="en-US" dirty="0"/>
          </a:p>
        </p:txBody>
      </p:sp>
      <p:sp>
        <p:nvSpPr>
          <p:cNvPr id="7" name="Rectangle 6"/>
          <p:cNvSpPr/>
          <p:nvPr/>
        </p:nvSpPr>
        <p:spPr>
          <a:xfrm>
            <a:off x="152400" y="60198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t>
            </a:r>
            <a:r>
              <a:rPr lang="en-US" sz="1000" dirty="0" smtClean="0">
                <a:latin typeface="Arial" pitchFamily="34" charset="0"/>
                <a:cs typeface="Arial" pitchFamily="34" charset="0"/>
              </a:rPr>
              <a:t> and Jaclyn Palermo  </a:t>
            </a:r>
            <a:r>
              <a:rPr lang="en-US" sz="1000" dirty="0" smtClean="0">
                <a:latin typeface="Arial" pitchFamily="34" charset="0"/>
                <a:cs typeface="Arial" pitchFamily="34" charset="0"/>
              </a:rPr>
              <a:t>|   Oregon Department of Environmental Quality</a:t>
            </a:r>
            <a:endParaRPr lang="en-US" sz="1200" dirty="0">
              <a:latin typeface="Arial" pitchFamily="34" charset="0"/>
              <a:cs typeface="Arial" pitchFamily="34" charset="0"/>
            </a:endParaRPr>
          </a:p>
        </p:txBody>
      </p:sp>
    </p:spTree>
    <p:extLst>
      <p:ext uri="{BB962C8B-B14F-4D97-AF65-F5344CB8AC3E}">
        <p14:creationId xmlns="" xmlns:p14="http://schemas.microsoft.com/office/powerpoint/2010/main" val="639345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3</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533400"/>
            <a:ext cx="8299586" cy="914400"/>
          </a:xfrm>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History </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43010" name="Picture 2"/>
          <p:cNvPicPr>
            <a:picLocks noChangeAspect="1" noChangeArrowheads="1"/>
          </p:cNvPicPr>
          <p:nvPr/>
        </p:nvPicPr>
        <p:blipFill>
          <a:blip r:embed="rId4" cstate="print"/>
          <a:srcRect/>
          <a:stretch>
            <a:fillRect/>
          </a:stretch>
        </p:blipFill>
        <p:spPr bwMode="auto">
          <a:xfrm>
            <a:off x="457200" y="1600201"/>
            <a:ext cx="4037835" cy="2590800"/>
          </a:xfrm>
          <a:prstGeom prst="rect">
            <a:avLst/>
          </a:prstGeom>
          <a:noFill/>
          <a:ln w="9525">
            <a:noFill/>
            <a:miter lim="800000"/>
            <a:headEnd/>
            <a:tailEnd/>
          </a:ln>
        </p:spPr>
      </p:pic>
      <p:pic>
        <p:nvPicPr>
          <p:cNvPr id="12" name="Picture 2" descr="http://image.oregonlive.com/home/olive-media/width620/img/steve-duin-impact/photo/19696406-mmmain.jpg"/>
          <p:cNvPicPr>
            <a:picLocks noChangeAspect="1" noChangeArrowheads="1"/>
          </p:cNvPicPr>
          <p:nvPr/>
        </p:nvPicPr>
        <p:blipFill>
          <a:blip r:embed="rId5" cstate="print">
            <a:lum bright="10000"/>
            <a:extLst>
              <a:ext uri="{28A0092B-C50C-407E-A947-70E740481C1C}">
                <a14:useLocalDpi xmlns="" xmlns:a14="http://schemas.microsoft.com/office/drawing/2010/main" val="0"/>
              </a:ext>
            </a:extLst>
          </a:blip>
          <a:srcRect/>
          <a:stretch>
            <a:fillRect/>
          </a:stretch>
        </p:blipFill>
        <p:spPr bwMode="auto">
          <a:xfrm>
            <a:off x="5562600" y="1752600"/>
            <a:ext cx="3251200" cy="2438400"/>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extBox 12"/>
          <p:cNvSpPr txBox="1"/>
          <p:nvPr/>
        </p:nvSpPr>
        <p:spPr>
          <a:xfrm>
            <a:off x="7543800" y="4267200"/>
            <a:ext cx="1295400" cy="338554"/>
          </a:xfrm>
          <a:prstGeom prst="rect">
            <a:avLst/>
          </a:prstGeom>
          <a:noFill/>
        </p:spPr>
        <p:txBody>
          <a:bodyPr wrap="square" rtlCol="0">
            <a:spAutoFit/>
          </a:bodyPr>
          <a:lstStyle/>
          <a:p>
            <a:r>
              <a:rPr lang="en-US" sz="1600" dirty="0" smtClean="0"/>
              <a:t>Glass facility</a:t>
            </a:r>
            <a:endParaRPr lang="en-US" sz="1600" dirty="0"/>
          </a:p>
        </p:txBody>
      </p:sp>
      <p:pic>
        <p:nvPicPr>
          <p:cNvPr id="14" name="Content Placeholder 3"/>
          <p:cNvPicPr>
            <a:picLocks/>
          </p:cNvPicPr>
          <p:nvPr/>
        </p:nvPicPr>
        <p:blipFill>
          <a:blip r:embed="rId6" cstate="print">
            <a:lum bright="10000"/>
          </a:blip>
          <a:srcRect/>
          <a:stretch>
            <a:fillRect/>
          </a:stretch>
        </p:blipFill>
        <p:spPr bwMode="auto">
          <a:xfrm>
            <a:off x="3200400" y="4191000"/>
            <a:ext cx="2286000" cy="2057400"/>
          </a:xfrm>
          <a:prstGeom prst="rect">
            <a:avLst/>
          </a:prstGeom>
          <a:noFill/>
          <a:ln w="9525">
            <a:noFill/>
            <a:miter lim="800000"/>
            <a:headEnd/>
            <a:tailEnd/>
          </a:ln>
          <a:effectLst/>
        </p:spPr>
      </p:pic>
      <p:sp>
        <p:nvSpPr>
          <p:cNvPr id="16" name="TextBox 15"/>
          <p:cNvSpPr txBox="1"/>
          <p:nvPr/>
        </p:nvSpPr>
        <p:spPr>
          <a:xfrm>
            <a:off x="5562600" y="5986046"/>
            <a:ext cx="2209800" cy="338554"/>
          </a:xfrm>
          <a:prstGeom prst="rect">
            <a:avLst/>
          </a:prstGeom>
          <a:noFill/>
        </p:spPr>
        <p:txBody>
          <a:bodyPr wrap="square" rtlCol="0">
            <a:spAutoFit/>
          </a:bodyPr>
          <a:lstStyle/>
          <a:p>
            <a:r>
              <a:rPr lang="en-US" sz="1600" dirty="0" smtClean="0"/>
              <a:t>DEQ Monitor</a:t>
            </a:r>
            <a:endParaRPr lang="en-US"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Opt. 1:  0.005 gr/dscf</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371600"/>
            <a:ext cx="8077200" cy="4419600"/>
          </a:xfrm>
        </p:spPr>
        <p:txBody>
          <a:bodyPr>
            <a:normAutofit/>
          </a:bodyPr>
          <a:lstStyle/>
          <a:p>
            <a:pPr lvl="0" algn="l">
              <a:lnSpc>
                <a:spcPct val="90000"/>
              </a:lnSpc>
              <a:spcBef>
                <a:spcPts val="1000"/>
              </a:spcBef>
            </a:pP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0.005 gr/dscf is a concentration </a:t>
            </a:r>
            <a:r>
              <a:rPr lang="en-US" sz="2800" dirty="0" smtClean="0">
                <a:solidFill>
                  <a:prstClr val="black"/>
                </a:solidFill>
              </a:rPr>
              <a:t>measure</a:t>
            </a:r>
            <a:br>
              <a:rPr lang="en-US" sz="2800" dirty="0" smtClean="0">
                <a:solidFill>
                  <a:prstClr val="black"/>
                </a:solidFill>
              </a:rPr>
            </a:br>
            <a:r>
              <a:rPr lang="en-US" sz="2800" dirty="0" smtClean="0">
                <a:solidFill>
                  <a:prstClr val="black"/>
                </a:solidFill>
              </a:rPr>
              <a:t>(7,000 gr = 1 </a:t>
            </a:r>
            <a:r>
              <a:rPr lang="en-US" sz="2800" dirty="0" err="1">
                <a:solidFill>
                  <a:prstClr val="black"/>
                </a:solidFill>
              </a:rPr>
              <a:t>lb</a:t>
            </a:r>
            <a:r>
              <a:rPr lang="en-US" sz="2800" dirty="0">
                <a:solidFill>
                  <a:prstClr val="black"/>
                </a:solidFill>
              </a:rPr>
              <a:t>)</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Statewide general grain loading standard is ~ 0.10 </a:t>
            </a:r>
            <a:r>
              <a:rPr lang="en-US" sz="2800" dirty="0" smtClean="0">
                <a:solidFill>
                  <a:prstClr val="black"/>
                </a:solidFill>
              </a:rPr>
              <a:t>gr/dscf</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0.005 gr/dscf suggested by EPA and DEQ staff</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A “less than” 0.005 result is </a:t>
            </a:r>
            <a:r>
              <a:rPr lang="en-US" sz="2800" dirty="0" smtClean="0">
                <a:solidFill>
                  <a:prstClr val="black"/>
                </a:solidFill>
              </a:rPr>
              <a:t>acceptable; </a:t>
            </a:r>
            <a:r>
              <a:rPr lang="en-US" sz="2800" dirty="0">
                <a:solidFill>
                  <a:prstClr val="black"/>
                </a:solidFill>
              </a:rPr>
              <a:t>allows shorter, less expensive testing</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30</a:t>
            </a:fld>
            <a:endParaRPr lang="en-US" dirty="0"/>
          </a:p>
        </p:txBody>
      </p:sp>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t>
            </a:r>
            <a:r>
              <a:rPr lang="en-US" sz="1000" dirty="0" smtClean="0">
                <a:latin typeface="Arial" pitchFamily="34" charset="0"/>
                <a:cs typeface="Arial" pitchFamily="34" charset="0"/>
              </a:rPr>
              <a:t> and Jaclyn Palermo  </a:t>
            </a:r>
            <a:r>
              <a:rPr lang="en-US" sz="1000" dirty="0" smtClean="0">
                <a:latin typeface="Arial" pitchFamily="34" charset="0"/>
                <a:cs typeface="Arial" pitchFamily="34" charset="0"/>
              </a:rPr>
              <a:t>|   Oregon Department of Environmental Quality</a:t>
            </a:r>
            <a:endParaRPr lang="en-US" sz="1200" dirty="0">
              <a:latin typeface="Arial" pitchFamily="34" charset="0"/>
              <a:cs typeface="Arial" pitchFamily="34" charset="0"/>
            </a:endParaRPr>
          </a:p>
        </p:txBody>
      </p:sp>
    </p:spTree>
    <p:extLst>
      <p:ext uri="{BB962C8B-B14F-4D97-AF65-F5344CB8AC3E}">
        <p14:creationId xmlns="" xmlns:p14="http://schemas.microsoft.com/office/powerpoint/2010/main" val="705793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Opt. 2:  Bag Leak Detection System</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7" name="Content Placeholder 3"/>
          <p:cNvPicPr>
            <a:picLocks noChangeAspect="1"/>
          </p:cNvPicPr>
          <p:nvPr/>
        </p:nvPicPr>
        <p:blipFill>
          <a:blip r:embed="rId4" cstate="print"/>
          <a:stretch>
            <a:fillRect/>
          </a:stretch>
        </p:blipFill>
        <p:spPr>
          <a:xfrm>
            <a:off x="8313" y="1585912"/>
            <a:ext cx="4867275" cy="3838575"/>
          </a:xfrm>
          <a:prstGeom prst="rect">
            <a:avLst/>
          </a:prstGeom>
        </p:spPr>
      </p:pic>
      <p:sp>
        <p:nvSpPr>
          <p:cNvPr id="8" name="TextBox 7"/>
          <p:cNvSpPr txBox="1"/>
          <p:nvPr/>
        </p:nvSpPr>
        <p:spPr>
          <a:xfrm>
            <a:off x="5257800" y="1731168"/>
            <a:ext cx="3733801" cy="3693319"/>
          </a:xfrm>
          <a:prstGeom prst="rect">
            <a:avLst/>
          </a:prstGeom>
          <a:solidFill>
            <a:schemeClr val="accent6">
              <a:lumMod val="60000"/>
              <a:lumOff val="40000"/>
            </a:schemeClr>
          </a:solidFill>
        </p:spPr>
        <p:txBody>
          <a:bodyPr wrap="square" rtlCol="0">
            <a:spAutoFit/>
          </a:bodyPr>
          <a:lstStyle/>
          <a:p>
            <a:pPr marL="285750" indent="-285750">
              <a:buFont typeface="Arial" panose="020B0604020202020204" pitchFamily="34" charset="0"/>
              <a:buChar char="•"/>
            </a:pPr>
            <a:r>
              <a:rPr lang="en-US" sz="2400" dirty="0" smtClean="0"/>
              <a:t>BLDS probe installed in baghouse outlet, connected to data system</a:t>
            </a:r>
          </a:p>
          <a:p>
            <a:pPr marL="285750" indent="-285750">
              <a:buFont typeface="Arial" panose="020B0604020202020204" pitchFamily="34" charset="0"/>
              <a:buChar char="•"/>
            </a:pPr>
            <a:r>
              <a:rPr lang="en-US" sz="2400" dirty="0" smtClean="0"/>
              <a:t>BLDS can sense a change (increase) in PM emissions – indicates bag leak</a:t>
            </a:r>
          </a:p>
          <a:p>
            <a:pPr marL="285750" indent="-285750">
              <a:buFont typeface="Arial" panose="020B0604020202020204" pitchFamily="34" charset="0"/>
              <a:buChar char="•"/>
            </a:pPr>
            <a:r>
              <a:rPr lang="en-US" sz="2400" dirty="0" smtClean="0"/>
              <a:t>Maintenance required to find/repair leak</a:t>
            </a:r>
          </a:p>
          <a:p>
            <a:pPr marL="285750" indent="-285750">
              <a:buFont typeface="Arial" panose="020B0604020202020204" pitchFamily="34" charset="0"/>
              <a:buChar char="•"/>
            </a:pPr>
            <a:endParaRPr lang="en-US" dirty="0"/>
          </a:p>
        </p:txBody>
      </p:sp>
      <p:cxnSp>
        <p:nvCxnSpPr>
          <p:cNvPr id="9" name="Straight Arrow Connector 8"/>
          <p:cNvCxnSpPr/>
          <p:nvPr/>
        </p:nvCxnSpPr>
        <p:spPr>
          <a:xfrm flipH="1">
            <a:off x="4267202" y="2133600"/>
            <a:ext cx="1295398" cy="821233"/>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31</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t>
            </a:r>
            <a:r>
              <a:rPr lang="en-US" sz="1000" dirty="0" smtClean="0">
                <a:latin typeface="Arial" pitchFamily="34" charset="0"/>
                <a:cs typeface="Arial" pitchFamily="34" charset="0"/>
              </a:rPr>
              <a:t> and Jaclyn Palermo  </a:t>
            </a:r>
            <a:r>
              <a:rPr lang="en-US" sz="1000" dirty="0" smtClean="0">
                <a:latin typeface="Arial" pitchFamily="34" charset="0"/>
                <a:cs typeface="Arial" pitchFamily="34" charset="0"/>
              </a:rPr>
              <a:t>|   Oregon Department of Environmental Quality</a:t>
            </a:r>
            <a:endParaRPr lang="en-US" sz="1200" dirty="0">
              <a:latin typeface="Arial" pitchFamily="34" charset="0"/>
              <a:cs typeface="Arial" pitchFamily="34" charset="0"/>
            </a:endParaRPr>
          </a:p>
        </p:txBody>
      </p:sp>
    </p:spTree>
    <p:extLst>
      <p:ext uri="{BB962C8B-B14F-4D97-AF65-F5344CB8AC3E}">
        <p14:creationId xmlns="" xmlns:p14="http://schemas.microsoft.com/office/powerpoint/2010/main" val="41746209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Opt. 3:  HEPA </a:t>
            </a:r>
            <a:r>
              <a:rPr lang="en-US" sz="3200" dirty="0" err="1" smtClean="0">
                <a:solidFill>
                  <a:schemeClr val="bg1"/>
                </a:solidFill>
                <a:latin typeface="Arial" pitchFamily="34" charset="0"/>
                <a:cs typeface="Arial" pitchFamily="34" charset="0"/>
              </a:rPr>
              <a:t>Afterfilter</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2" cstate="print"/>
          <a:stretch>
            <a:fillRect/>
          </a:stretch>
        </p:blipFill>
        <p:spPr>
          <a:xfrm>
            <a:off x="8458200" y="6019800"/>
            <a:ext cx="320040" cy="731520"/>
          </a:xfrm>
          <a:prstGeom prst="rect">
            <a:avLst/>
          </a:prstGeom>
        </p:spPr>
      </p:pic>
      <p:pic>
        <p:nvPicPr>
          <p:cNvPr id="10" name="Content Placeholder 3"/>
          <p:cNvPicPr>
            <a:picLocks noChangeAspect="1"/>
          </p:cNvPicPr>
          <p:nvPr/>
        </p:nvPicPr>
        <p:blipFill>
          <a:blip r:embed="rId3" cstate="print"/>
          <a:stretch>
            <a:fillRect/>
          </a:stretch>
        </p:blipFill>
        <p:spPr>
          <a:xfrm>
            <a:off x="0" y="1369015"/>
            <a:ext cx="6477000" cy="4351338"/>
          </a:xfrm>
          <a:prstGeom prst="rect">
            <a:avLst/>
          </a:prstGeom>
        </p:spPr>
      </p:pic>
      <p:sp>
        <p:nvSpPr>
          <p:cNvPr id="11" name="TextBox 10"/>
          <p:cNvSpPr txBox="1"/>
          <p:nvPr/>
        </p:nvSpPr>
        <p:spPr>
          <a:xfrm>
            <a:off x="6477000" y="1219200"/>
            <a:ext cx="2514600" cy="4062651"/>
          </a:xfrm>
          <a:prstGeom prst="rect">
            <a:avLst/>
          </a:prstGeom>
          <a:solidFill>
            <a:schemeClr val="accent4">
              <a:lumMod val="40000"/>
              <a:lumOff val="60000"/>
            </a:schemeClr>
          </a:solidFill>
        </p:spPr>
        <p:txBody>
          <a:bodyPr wrap="square" rtlCol="0">
            <a:spAutoFit/>
          </a:bodyPr>
          <a:lstStyle/>
          <a:p>
            <a:pPr marL="285750" indent="-285750">
              <a:buFont typeface="Arial" panose="020B0604020202020204" pitchFamily="34" charset="0"/>
              <a:buChar char="•"/>
            </a:pPr>
            <a:r>
              <a:rPr lang="en-US" sz="2400" dirty="0" smtClean="0"/>
              <a:t>HEPA filter too fine for primary filter, would quickly clog</a:t>
            </a:r>
          </a:p>
          <a:p>
            <a:pPr marL="285750" indent="-285750">
              <a:buFont typeface="Arial" panose="020B0604020202020204" pitchFamily="34" charset="0"/>
              <a:buChar char="•"/>
            </a:pPr>
            <a:r>
              <a:rPr lang="en-US" sz="2400" dirty="0" smtClean="0"/>
              <a:t>OK as </a:t>
            </a:r>
            <a:r>
              <a:rPr lang="en-US" sz="2400" dirty="0" err="1" smtClean="0"/>
              <a:t>afterfilter</a:t>
            </a:r>
            <a:endParaRPr lang="en-US" sz="2400" dirty="0" smtClean="0"/>
          </a:p>
          <a:p>
            <a:pPr marL="285750" indent="-285750">
              <a:buFont typeface="Arial" panose="020B0604020202020204" pitchFamily="34" charset="0"/>
              <a:buChar char="•"/>
            </a:pPr>
            <a:r>
              <a:rPr lang="en-US" sz="2400" dirty="0" smtClean="0"/>
              <a:t>If bags leak, HEPA begins clogging</a:t>
            </a:r>
          </a:p>
          <a:p>
            <a:pPr marL="285750" indent="-285750">
              <a:buFont typeface="Arial" panose="020B0604020202020204" pitchFamily="34" charset="0"/>
              <a:buChar char="•"/>
            </a:pPr>
            <a:r>
              <a:rPr lang="en-US" sz="2400" dirty="0" smtClean="0"/>
              <a:t>Maintenance required</a:t>
            </a:r>
          </a:p>
          <a:p>
            <a:pPr marL="285750" indent="-285750">
              <a:buFont typeface="Arial" panose="020B0604020202020204" pitchFamily="34" charset="0"/>
              <a:buChar char="•"/>
            </a:pPr>
            <a:endParaRPr lang="en-US" dirty="0"/>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32</a:t>
            </a:fld>
            <a:endParaRPr lang="en-US" dirty="0"/>
          </a:p>
        </p:txBody>
      </p:sp>
      <p:sp>
        <p:nvSpPr>
          <p:cNvPr id="8" name="Rectangle 7"/>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t>
            </a:r>
            <a:r>
              <a:rPr lang="en-US" sz="1000" dirty="0" smtClean="0">
                <a:latin typeface="Arial" pitchFamily="34" charset="0"/>
                <a:cs typeface="Arial" pitchFamily="34" charset="0"/>
              </a:rPr>
              <a:t> and Jaclyn Palermo  </a:t>
            </a:r>
            <a:r>
              <a:rPr lang="en-US" sz="1000" dirty="0" smtClean="0">
                <a:latin typeface="Arial" pitchFamily="34" charset="0"/>
                <a:cs typeface="Arial" pitchFamily="34" charset="0"/>
              </a:rPr>
              <a:t>|   Oregon Department of Environmental Quality</a:t>
            </a:r>
            <a:endParaRPr lang="en-US" sz="1200" dirty="0">
              <a:latin typeface="Arial" pitchFamily="34" charset="0"/>
              <a:cs typeface="Arial" pitchFamily="34" charset="0"/>
            </a:endParaRPr>
          </a:p>
        </p:txBody>
      </p:sp>
    </p:spTree>
    <p:extLst>
      <p:ext uri="{BB962C8B-B14F-4D97-AF65-F5344CB8AC3E}">
        <p14:creationId xmlns="" xmlns:p14="http://schemas.microsoft.com/office/powerpoint/2010/main" val="31339541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Control device options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371600"/>
            <a:ext cx="8077200" cy="44196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For </a:t>
            </a:r>
            <a:r>
              <a:rPr lang="en-US" sz="2800" dirty="0">
                <a:solidFill>
                  <a:prstClr val="black"/>
                </a:solidFill>
              </a:rPr>
              <a:t>an indicator that the baghouse is working, 3 new options</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Rule </a:t>
            </a:r>
            <a:r>
              <a:rPr lang="en-US" sz="2800" dirty="0">
                <a:solidFill>
                  <a:prstClr val="black"/>
                </a:solidFill>
              </a:rPr>
              <a:t>proposals:</a:t>
            </a:r>
          </a:p>
          <a:p>
            <a:pPr lvl="1" algn="l">
              <a:lnSpc>
                <a:spcPct val="90000"/>
              </a:lnSpc>
              <a:spcBef>
                <a:spcPts val="500"/>
              </a:spcBef>
            </a:pPr>
            <a:r>
              <a:rPr lang="en-US" dirty="0">
                <a:solidFill>
                  <a:prstClr val="black"/>
                </a:solidFill>
              </a:rPr>
              <a:t>Tier 1 – test for 0.005 gr/dscf  </a:t>
            </a:r>
            <a:r>
              <a:rPr lang="en-US" i="1" dirty="0">
                <a:solidFill>
                  <a:srgbClr val="FF0000"/>
                </a:solidFill>
              </a:rPr>
              <a:t>OR</a:t>
            </a:r>
          </a:p>
          <a:p>
            <a:pPr lvl="1" algn="l">
              <a:lnSpc>
                <a:spcPct val="90000"/>
              </a:lnSpc>
              <a:spcBef>
                <a:spcPts val="500"/>
              </a:spcBef>
            </a:pPr>
            <a:r>
              <a:rPr lang="en-US" dirty="0">
                <a:solidFill>
                  <a:prstClr val="black"/>
                </a:solidFill>
              </a:rPr>
              <a:t>	         install BLDS   </a:t>
            </a:r>
            <a:r>
              <a:rPr lang="en-US" i="1" dirty="0">
                <a:solidFill>
                  <a:srgbClr val="FF0000"/>
                </a:solidFill>
              </a:rPr>
              <a:t>OR</a:t>
            </a:r>
          </a:p>
          <a:p>
            <a:pPr lvl="1" algn="l">
              <a:lnSpc>
                <a:spcPct val="90000"/>
              </a:lnSpc>
              <a:spcBef>
                <a:spcPts val="500"/>
              </a:spcBef>
            </a:pPr>
            <a:r>
              <a:rPr lang="en-US" dirty="0">
                <a:solidFill>
                  <a:prstClr val="black"/>
                </a:solidFill>
              </a:rPr>
              <a:t>	         install HEPA </a:t>
            </a:r>
            <a:r>
              <a:rPr lang="en-US" dirty="0" err="1">
                <a:solidFill>
                  <a:prstClr val="black"/>
                </a:solidFill>
              </a:rPr>
              <a:t>afterfilter</a:t>
            </a:r>
            <a:endParaRPr lang="en-US" dirty="0">
              <a:solidFill>
                <a:prstClr val="black"/>
              </a:solidFill>
            </a:endParaRPr>
          </a:p>
          <a:p>
            <a:pPr lvl="1" algn="l">
              <a:lnSpc>
                <a:spcPct val="90000"/>
              </a:lnSpc>
              <a:spcBef>
                <a:spcPts val="500"/>
              </a:spcBef>
            </a:pPr>
            <a:endParaRPr lang="en-US" dirty="0">
              <a:solidFill>
                <a:prstClr val="black"/>
              </a:solidFill>
            </a:endParaRPr>
          </a:p>
          <a:p>
            <a:pPr lvl="1" algn="l">
              <a:lnSpc>
                <a:spcPct val="90000"/>
              </a:lnSpc>
              <a:spcBef>
                <a:spcPts val="500"/>
              </a:spcBef>
            </a:pPr>
            <a:r>
              <a:rPr lang="en-US" dirty="0">
                <a:solidFill>
                  <a:prstClr val="black"/>
                </a:solidFill>
              </a:rPr>
              <a:t>Tier 2 – test for 0.005 gr/dscf </a:t>
            </a:r>
            <a:r>
              <a:rPr lang="en-US" i="1" dirty="0">
                <a:solidFill>
                  <a:srgbClr val="FF0000"/>
                </a:solidFill>
              </a:rPr>
              <a:t>AND</a:t>
            </a:r>
            <a:r>
              <a:rPr lang="en-US" dirty="0">
                <a:solidFill>
                  <a:prstClr val="black"/>
                </a:solidFill>
              </a:rPr>
              <a:t> </a:t>
            </a:r>
          </a:p>
          <a:p>
            <a:pPr lvl="1" algn="l">
              <a:lnSpc>
                <a:spcPct val="90000"/>
              </a:lnSpc>
              <a:spcBef>
                <a:spcPts val="500"/>
              </a:spcBef>
            </a:pPr>
            <a:r>
              <a:rPr lang="en-US" dirty="0">
                <a:solidFill>
                  <a:prstClr val="black"/>
                </a:solidFill>
              </a:rPr>
              <a:t>	        {install BLDS  </a:t>
            </a:r>
            <a:r>
              <a:rPr lang="en-US" i="1" dirty="0">
                <a:solidFill>
                  <a:srgbClr val="FF0000"/>
                </a:solidFill>
              </a:rPr>
              <a:t>OR</a:t>
            </a:r>
            <a:r>
              <a:rPr lang="en-US" dirty="0">
                <a:solidFill>
                  <a:prstClr val="black"/>
                </a:solidFill>
              </a:rPr>
              <a:t>  install HEPA </a:t>
            </a:r>
            <a:r>
              <a:rPr lang="en-US" dirty="0" err="1">
                <a:solidFill>
                  <a:prstClr val="black"/>
                </a:solidFill>
              </a:rPr>
              <a:t>afterfilter</a:t>
            </a:r>
            <a:r>
              <a:rPr lang="en-US" dirty="0">
                <a:solidFill>
                  <a:prstClr val="black"/>
                </a:solidFill>
              </a:rPr>
              <a:t>}</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2" cstate="print"/>
          <a:stretch>
            <a:fillRect/>
          </a:stretch>
        </p:blipFill>
        <p:spPr>
          <a:xfrm>
            <a:off x="8458200" y="6019800"/>
            <a:ext cx="320040" cy="731520"/>
          </a:xfrm>
          <a:prstGeom prst="rect">
            <a:avLst/>
          </a:prstGeom>
        </p:spPr>
      </p:pic>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33</a:t>
            </a:fld>
            <a:endParaRPr lang="en-US" dirty="0"/>
          </a:p>
        </p:txBody>
      </p:sp>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t>
            </a:r>
            <a:r>
              <a:rPr lang="en-US" sz="1000" dirty="0" smtClean="0">
                <a:latin typeface="Arial" pitchFamily="34" charset="0"/>
                <a:cs typeface="Arial" pitchFamily="34" charset="0"/>
              </a:rPr>
              <a:t> and Jaclyn Palermo  </a:t>
            </a:r>
            <a:r>
              <a:rPr lang="en-US" sz="1000" dirty="0" smtClean="0">
                <a:latin typeface="Arial" pitchFamily="34" charset="0"/>
                <a:cs typeface="Arial" pitchFamily="34" charset="0"/>
              </a:rPr>
              <a:t>|   Oregon Department of Environmental Quality</a:t>
            </a:r>
            <a:endParaRPr lang="en-US" sz="1200" dirty="0">
              <a:latin typeface="Arial" pitchFamily="34" charset="0"/>
              <a:cs typeface="Arial" pitchFamily="34" charset="0"/>
            </a:endParaRPr>
          </a:p>
        </p:txBody>
      </p:sp>
    </p:spTree>
    <p:extLst>
      <p:ext uri="{BB962C8B-B14F-4D97-AF65-F5344CB8AC3E}">
        <p14:creationId xmlns="" xmlns:p14="http://schemas.microsoft.com/office/powerpoint/2010/main" val="37257173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914400"/>
          </a:xfrm>
          <a:solidFill>
            <a:srgbClr val="439777"/>
          </a:solidFill>
        </p:spPr>
        <p:txBody>
          <a:bodyPr>
            <a:normAutofit/>
          </a:bodyPr>
          <a:lstStyle/>
          <a:p>
            <a:pPr algn="l"/>
            <a:r>
              <a:rPr lang="en-US" sz="3200" dirty="0" smtClean="0">
                <a:solidFill>
                  <a:schemeClr val="bg1"/>
                </a:solidFill>
                <a:latin typeface="Arial" pitchFamily="34" charset="0"/>
                <a:cs typeface="Arial" pitchFamily="34" charset="0"/>
              </a:rPr>
              <a:t>Recommendation</a:t>
            </a:r>
            <a:endParaRPr lang="en-US" sz="3200" dirty="0">
              <a:solidFill>
                <a:schemeClr val="bg1"/>
              </a:solidFill>
              <a:latin typeface="Arial" pitchFamily="34" charset="0"/>
              <a:cs typeface="Arial" pitchFamily="34" charset="0"/>
            </a:endParaRPr>
          </a:p>
        </p:txBody>
      </p:sp>
      <p:sp>
        <p:nvSpPr>
          <p:cNvPr id="5" name="Content Placeholder 4"/>
          <p:cNvSpPr>
            <a:spLocks noGrp="1"/>
          </p:cNvSpPr>
          <p:nvPr>
            <p:ph idx="1"/>
          </p:nvPr>
        </p:nvSpPr>
        <p:spPr>
          <a:xfrm>
            <a:off x="457200" y="1828800"/>
            <a:ext cx="8229600" cy="4876800"/>
          </a:xfrm>
        </p:spPr>
        <p:txBody>
          <a:bodyPr>
            <a:normAutofit/>
          </a:bodyPr>
          <a:lstStyle/>
          <a:p>
            <a:pPr>
              <a:buNone/>
            </a:pPr>
            <a:r>
              <a:rPr lang="en-US" sz="2600" b="1" dirty="0" smtClean="0"/>
              <a:t> </a:t>
            </a:r>
            <a:r>
              <a:rPr lang="en-US" sz="2600" dirty="0" smtClean="0"/>
              <a:t>DEQ recommends that the Environmental </a:t>
            </a:r>
            <a:r>
              <a:rPr lang="en-US" sz="2600" dirty="0" smtClean="0"/>
              <a:t>Quality Commission</a:t>
            </a:r>
            <a:r>
              <a:rPr lang="en-US" sz="2600" dirty="0" smtClean="0"/>
              <a:t>: </a:t>
            </a:r>
          </a:p>
          <a:p>
            <a:pPr>
              <a:buNone/>
            </a:pPr>
            <a:endParaRPr lang="en-US" sz="2600" dirty="0" smtClean="0"/>
          </a:p>
          <a:p>
            <a:pPr marL="514350" indent="0"/>
            <a:r>
              <a:rPr lang="en-US" sz="2600" dirty="0" smtClean="0"/>
              <a:t>approve and adopt the findings justifying adoption of a </a:t>
            </a:r>
            <a:r>
              <a:rPr lang="en-US" sz="2600" dirty="0" smtClean="0"/>
              <a:t>permanant </a:t>
            </a:r>
            <a:r>
              <a:rPr lang="en-US" sz="2600" dirty="0" smtClean="0"/>
              <a:t>rule as set forth in the staff </a:t>
            </a:r>
            <a:r>
              <a:rPr lang="en-US" sz="2600" dirty="0" smtClean="0"/>
              <a:t>report. </a:t>
            </a:r>
            <a:endParaRPr lang="en-US" sz="2600" dirty="0" smtClean="0"/>
          </a:p>
          <a:p>
            <a:endParaRPr lang="en-US" sz="4400" dirty="0" smtClean="0"/>
          </a:p>
        </p:txBody>
      </p:sp>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34</a:t>
            </a:fld>
            <a:endParaRPr lang="en-US" dirty="0"/>
          </a:p>
        </p:txBody>
      </p:sp>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t>
            </a:r>
            <a:r>
              <a:rPr lang="en-US" sz="1000" dirty="0" smtClean="0">
                <a:latin typeface="Arial" pitchFamily="34" charset="0"/>
                <a:cs typeface="Arial" pitchFamily="34" charset="0"/>
              </a:rPr>
              <a:t> and Jaclyn Palermo  </a:t>
            </a:r>
            <a:r>
              <a:rPr lang="en-US" sz="1000" dirty="0" smtClean="0">
                <a:latin typeface="Arial" pitchFamily="34" charset="0"/>
                <a:cs typeface="Arial" pitchFamily="34" charset="0"/>
              </a:rPr>
              <a:t>|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 xmlns:p14="http://schemas.microsoft.com/office/powerpoint/2010/main" val="12591969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End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371600"/>
            <a:ext cx="8077200" cy="44196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Questions?</a:t>
            </a:r>
            <a:endParaRPr lang="en-US"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2" cstate="print"/>
          <a:stretch>
            <a:fillRect/>
          </a:stretch>
        </p:blipFill>
        <p:spPr>
          <a:xfrm>
            <a:off x="8458200" y="6019800"/>
            <a:ext cx="320040" cy="731520"/>
          </a:xfrm>
          <a:prstGeom prst="rect">
            <a:avLst/>
          </a:prstGeom>
        </p:spPr>
      </p:pic>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35</a:t>
            </a:fld>
            <a:endParaRPr lang="en-US" dirty="0"/>
          </a:p>
        </p:txBody>
      </p:sp>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t>
            </a:r>
            <a:r>
              <a:rPr lang="en-US" sz="1000" dirty="0" smtClean="0">
                <a:latin typeface="Arial" pitchFamily="34" charset="0"/>
                <a:cs typeface="Arial" pitchFamily="34" charset="0"/>
              </a:rPr>
              <a:t> and Jaclyn Palermo  </a:t>
            </a:r>
            <a:r>
              <a:rPr lang="en-US" sz="1000" dirty="0" smtClean="0">
                <a:latin typeface="Arial" pitchFamily="34" charset="0"/>
                <a:cs typeface="Arial" pitchFamily="34" charset="0"/>
              </a:rPr>
              <a:t>|   Oregon Department of Environmental Quality</a:t>
            </a:r>
            <a:endParaRPr lang="en-US" sz="1200" dirty="0">
              <a:latin typeface="Arial" pitchFamily="34" charset="0"/>
              <a:cs typeface="Arial" pitchFamily="34" charset="0"/>
            </a:endParaRPr>
          </a:p>
        </p:txBody>
      </p:sp>
    </p:spTree>
    <p:extLst>
      <p:ext uri="{BB962C8B-B14F-4D97-AF65-F5344CB8AC3E}">
        <p14:creationId xmlns="" xmlns:p14="http://schemas.microsoft.com/office/powerpoint/2010/main" val="3009920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4</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91059" y="5334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Comment</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endParaRPr kumimoji="0" lang="en-US" sz="3200" b="0"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2050" name="Picture 2" descr="C:\Users\jpalermo\AppData\Local\Microsoft\Windows\Temporary Internet Files\Content.Outlook\NF5BY25L\20160719_181112_1474484067819.jpg"/>
          <p:cNvPicPr>
            <a:picLocks noChangeAspect="1" noChangeArrowheads="1"/>
          </p:cNvPicPr>
          <p:nvPr/>
        </p:nvPicPr>
        <p:blipFill>
          <a:blip r:embed="rId4" cstate="print"/>
          <a:srcRect/>
          <a:stretch>
            <a:fillRect/>
          </a:stretch>
        </p:blipFill>
        <p:spPr bwMode="auto">
          <a:xfrm>
            <a:off x="508000" y="1752600"/>
            <a:ext cx="7281333" cy="4095750"/>
          </a:xfrm>
          <a:prstGeom prst="rect">
            <a:avLst/>
          </a:prstGeom>
          <a:noFill/>
        </p:spPr>
      </p:pic>
      <p:sp>
        <p:nvSpPr>
          <p:cNvPr id="15" name="TextBox 14"/>
          <p:cNvSpPr txBox="1"/>
          <p:nvPr/>
        </p:nvSpPr>
        <p:spPr>
          <a:xfrm>
            <a:off x="3200400" y="5955268"/>
            <a:ext cx="1905000" cy="276999"/>
          </a:xfrm>
          <a:prstGeom prst="rect">
            <a:avLst/>
          </a:prstGeom>
          <a:noFill/>
        </p:spPr>
        <p:txBody>
          <a:bodyPr wrap="square" rtlCol="0">
            <a:spAutoFit/>
          </a:bodyPr>
          <a:lstStyle/>
          <a:p>
            <a:r>
              <a:rPr lang="en-US" sz="1200" dirty="0" smtClean="0"/>
              <a:t>July 19, 2016 public hearing</a:t>
            </a:r>
            <a:endParaRPr lang="en-US" sz="1200" dirty="0"/>
          </a:p>
        </p:txBody>
      </p:sp>
    </p:spTree>
    <p:extLst>
      <p:ext uri="{BB962C8B-B14F-4D97-AF65-F5344CB8AC3E}">
        <p14:creationId xmlns="" xmlns:p14="http://schemas.microsoft.com/office/powerpoint/2010/main" val="3895133835"/>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http://odt.org/Pictures/vansant.jpg"/>
          <p:cNvPicPr>
            <a:picLocks noChangeAspect="1" noChangeArrowheads="1"/>
          </p:cNvPicPr>
          <p:nvPr/>
        </p:nvPicPr>
        <p:blipFill>
          <a:blip r:embed="rId3" cstate="print"/>
          <a:srcRect/>
          <a:stretch>
            <a:fillRect/>
          </a:stretch>
        </p:blipFill>
        <p:spPr bwMode="auto">
          <a:xfrm>
            <a:off x="5029200" y="4191000"/>
            <a:ext cx="3159125" cy="1654628"/>
          </a:xfrm>
          <a:prstGeom prst="rect">
            <a:avLst/>
          </a:prstGeom>
          <a:noFill/>
        </p:spPr>
      </p:pic>
      <p:sp>
        <p:nvSpPr>
          <p:cNvPr id="6" name="Footer Placeholder 5"/>
          <p:cNvSpPr>
            <a:spLocks noGrp="1"/>
          </p:cNvSpPr>
          <p:nvPr>
            <p:ph type="ftr" sz="quarter" idx="11"/>
          </p:nvPr>
        </p:nvSpPr>
        <p:spPr/>
        <p:txBody>
          <a:bodyPr/>
          <a:lstStyle/>
          <a:p>
            <a:fld id="{F0D78E94-73A4-484D-8D4C-ABC2E7101558}" type="slidenum">
              <a:rPr lang="en-US" smtClean="0"/>
              <a:pPr/>
              <a:t>5</a:t>
            </a:fld>
            <a:endParaRPr lang="en-US" dirty="0"/>
          </a:p>
        </p:txBody>
      </p:sp>
      <p:pic>
        <p:nvPicPr>
          <p:cNvPr id="5" name="Picture 4"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sp>
        <p:nvSpPr>
          <p:cNvPr id="7" name="Title 1"/>
          <p:cNvSpPr txBox="1">
            <a:spLocks/>
          </p:cNvSpPr>
          <p:nvPr/>
        </p:nvSpPr>
        <p:spPr>
          <a:xfrm>
            <a:off x="491059" y="381000"/>
            <a:ext cx="8299586" cy="914400"/>
          </a:xfrm>
          <a:prstGeom prst="rect">
            <a:avLst/>
          </a:prstGeom>
          <a:solidFill>
            <a:srgbClr val="439777"/>
          </a:solidFill>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Comment</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kumimoji="0" lang="en-US" sz="32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continued</a:t>
            </a:r>
            <a:endParaRPr kumimoji="0" lang="en-US" sz="3200" b="0"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66562" name="Picture 2" descr="http://www.mindfreedom.org/member-folder/as/act-archives/us/or/ocsc/oregon-maps/oregon-map.jpg/image"/>
          <p:cNvPicPr>
            <a:picLocks noChangeAspect="1" noChangeArrowheads="1"/>
          </p:cNvPicPr>
          <p:nvPr/>
        </p:nvPicPr>
        <p:blipFill>
          <a:blip r:embed="rId5" cstate="print"/>
          <a:srcRect/>
          <a:stretch>
            <a:fillRect/>
          </a:stretch>
        </p:blipFill>
        <p:spPr bwMode="auto">
          <a:xfrm>
            <a:off x="4953000" y="1524000"/>
            <a:ext cx="3045645" cy="1855801"/>
          </a:xfrm>
          <a:prstGeom prst="rect">
            <a:avLst/>
          </a:prstGeom>
          <a:noFill/>
        </p:spPr>
      </p:pic>
      <p:sp>
        <p:nvSpPr>
          <p:cNvPr id="11" name="Left Brace 10"/>
          <p:cNvSpPr/>
          <p:nvPr/>
        </p:nvSpPr>
        <p:spPr>
          <a:xfrm>
            <a:off x="4267200" y="1676400"/>
            <a:ext cx="533400" cy="4648200"/>
          </a:xfrm>
          <a:prstGeom prst="leftBrace">
            <a:avLst>
              <a:gd name="adj1" fmla="val 21691"/>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sp>
        <p:nvSpPr>
          <p:cNvPr id="12" name="TextBox 11"/>
          <p:cNvSpPr txBox="1"/>
          <p:nvPr/>
        </p:nvSpPr>
        <p:spPr>
          <a:xfrm>
            <a:off x="5105400" y="3581400"/>
            <a:ext cx="2969339" cy="461665"/>
          </a:xfrm>
          <a:prstGeom prst="rect">
            <a:avLst/>
          </a:prstGeom>
          <a:noFill/>
        </p:spPr>
        <p:txBody>
          <a:bodyPr wrap="none" rtlCol="0">
            <a:spAutoFit/>
          </a:bodyPr>
          <a:lstStyle/>
          <a:p>
            <a:r>
              <a:rPr lang="en-US" sz="2400" dirty="0" smtClean="0"/>
              <a:t>4</a:t>
            </a:r>
            <a:r>
              <a:rPr lang="en-US" sz="2400" dirty="0" smtClean="0"/>
              <a:t>1% people of Oregon</a:t>
            </a:r>
            <a:endParaRPr lang="en-US" sz="2400" dirty="0"/>
          </a:p>
        </p:txBody>
      </p:sp>
      <p:sp>
        <p:nvSpPr>
          <p:cNvPr id="13" name="TextBox 12"/>
          <p:cNvSpPr txBox="1"/>
          <p:nvPr/>
        </p:nvSpPr>
        <p:spPr>
          <a:xfrm>
            <a:off x="4953000" y="5943600"/>
            <a:ext cx="3269741" cy="830997"/>
          </a:xfrm>
          <a:prstGeom prst="rect">
            <a:avLst/>
          </a:prstGeom>
          <a:noFill/>
        </p:spPr>
        <p:txBody>
          <a:bodyPr wrap="none" rtlCol="0">
            <a:spAutoFit/>
          </a:bodyPr>
          <a:lstStyle/>
          <a:p>
            <a:r>
              <a:rPr lang="en-US" sz="2400" dirty="0" smtClean="0"/>
              <a:t>47</a:t>
            </a:r>
            <a:r>
              <a:rPr lang="en-US" sz="2400" dirty="0" smtClean="0"/>
              <a:t>% elsewhere in the US</a:t>
            </a:r>
          </a:p>
          <a:p>
            <a:r>
              <a:rPr lang="en-US" sz="2400" dirty="0" smtClean="0"/>
              <a:t>7% </a:t>
            </a:r>
            <a:r>
              <a:rPr lang="en-US" sz="2400" dirty="0" smtClean="0"/>
              <a:t> </a:t>
            </a:r>
            <a:r>
              <a:rPr lang="en-US" sz="2400" dirty="0" smtClean="0"/>
              <a:t>outside of the US</a:t>
            </a:r>
            <a:endParaRPr lang="en-US" sz="2400" dirty="0"/>
          </a:p>
        </p:txBody>
      </p:sp>
      <p:pic>
        <p:nvPicPr>
          <p:cNvPr id="66565" name="Picture 5"/>
          <p:cNvPicPr>
            <a:picLocks noChangeAspect="1" noChangeArrowheads="1"/>
          </p:cNvPicPr>
          <p:nvPr/>
        </p:nvPicPr>
        <p:blipFill>
          <a:blip r:embed="rId6" cstate="print"/>
          <a:srcRect/>
          <a:stretch>
            <a:fillRect/>
          </a:stretch>
        </p:blipFill>
        <p:spPr bwMode="auto">
          <a:xfrm>
            <a:off x="254000" y="2362200"/>
            <a:ext cx="3860800" cy="2895600"/>
          </a:xfrm>
          <a:prstGeom prst="rect">
            <a:avLst/>
          </a:prstGeom>
          <a:noFill/>
          <a:ln w="9525">
            <a:noFill/>
            <a:miter lim="800000"/>
            <a:headEnd/>
            <a:tailEnd/>
          </a:ln>
        </p:spPr>
      </p:pic>
      <p:sp>
        <p:nvSpPr>
          <p:cNvPr id="14" name="TextBox 13"/>
          <p:cNvSpPr txBox="1"/>
          <p:nvPr/>
        </p:nvSpPr>
        <p:spPr>
          <a:xfrm>
            <a:off x="990600" y="5486400"/>
            <a:ext cx="2362200" cy="461665"/>
          </a:xfrm>
          <a:prstGeom prst="rect">
            <a:avLst/>
          </a:prstGeom>
          <a:noFill/>
        </p:spPr>
        <p:txBody>
          <a:bodyPr wrap="square" rtlCol="0">
            <a:spAutoFit/>
          </a:bodyPr>
          <a:lstStyle/>
          <a:p>
            <a:r>
              <a:rPr lang="en-US" sz="2400" dirty="0" smtClean="0"/>
              <a:t>136 commenters</a:t>
            </a:r>
            <a:endParaRPr lang="en-US" sz="2400" dirty="0" smtClean="0"/>
          </a:p>
        </p:txBody>
      </p:sp>
    </p:spTree>
    <p:extLst>
      <p:ext uri="{BB962C8B-B14F-4D97-AF65-F5344CB8AC3E}">
        <p14:creationId xmlns="" xmlns:p14="http://schemas.microsoft.com/office/powerpoint/2010/main" val="3895133835"/>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124200" y="6492875"/>
            <a:ext cx="2895600" cy="365125"/>
          </a:xfrm>
        </p:spPr>
        <p:txBody>
          <a:bodyPr/>
          <a:lstStyle/>
          <a:p>
            <a:fld id="{F0D78E94-73A4-484D-8D4C-ABC2E7101558}" type="slidenum">
              <a:rPr lang="en-US" smtClean="0"/>
              <a:pPr/>
              <a:t>6</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228600"/>
            <a:ext cx="8299586" cy="914400"/>
          </a:xfrm>
          <a:prstGeom prst="rect">
            <a:avLst/>
          </a:prstGeom>
          <a:solidFill>
            <a:srgbClr val="439777"/>
          </a:solidFill>
        </p:spPr>
        <p:txBody>
          <a:bodyPr vert="horz" lIns="91440" tIns="45720" rIns="91440" bIns="45720" rtlCol="0" anchor="ctr">
            <a:normAutofit fontScale="92500"/>
          </a:bodyPr>
          <a:lstStyle/>
          <a:p>
            <a:pPr lvl="0">
              <a:spcBef>
                <a:spcPct val="0"/>
              </a:spcBef>
              <a:defRPr/>
            </a:pPr>
            <a:r>
              <a:rPr lang="en-US" sz="3200" dirty="0" smtClean="0">
                <a:solidFill>
                  <a:schemeClr val="bg1"/>
                </a:solidFill>
                <a:latin typeface="Arial" pitchFamily="34" charset="0"/>
                <a:cs typeface="Arial" pitchFamily="34" charset="0"/>
              </a:rPr>
              <a:t>Public Comment  				</a:t>
            </a:r>
            <a:r>
              <a:rPr lang="en-US" sz="3200" i="1" dirty="0" smtClean="0">
                <a:solidFill>
                  <a:schemeClr val="bg1"/>
                </a:solidFill>
                <a:latin typeface="Arial" pitchFamily="34" charset="0"/>
                <a:cs typeface="Arial" pitchFamily="34" charset="0"/>
              </a:rPr>
              <a:t>continued</a:t>
            </a:r>
            <a:endParaRPr lang="en-US" sz="3200" i="1" dirty="0">
              <a:solidFill>
                <a:schemeClr val="bg1"/>
              </a:solidFill>
              <a:latin typeface="Arial" pitchFamily="34" charset="0"/>
              <a:cs typeface="Arial" pitchFamily="34" charset="0"/>
            </a:endParaRPr>
          </a:p>
        </p:txBody>
      </p:sp>
      <p:graphicFrame>
        <p:nvGraphicFramePr>
          <p:cNvPr id="12" name="Table 11"/>
          <p:cNvGraphicFramePr>
            <a:graphicFrameLocks noGrp="1"/>
          </p:cNvGraphicFramePr>
          <p:nvPr/>
        </p:nvGraphicFramePr>
        <p:xfrm>
          <a:off x="685800" y="1397000"/>
          <a:ext cx="7467599" cy="5090160"/>
        </p:xfrm>
        <a:graphic>
          <a:graphicData uri="http://schemas.openxmlformats.org/drawingml/2006/table">
            <a:tbl>
              <a:tblPr firstRow="1" bandRow="1">
                <a:tableStyleId>{16D9F66E-5EB9-4882-86FB-DCBF35E3C3E4}</a:tableStyleId>
              </a:tblPr>
              <a:tblGrid>
                <a:gridCol w="1981200"/>
                <a:gridCol w="3415552"/>
                <a:gridCol w="2070847"/>
              </a:tblGrid>
              <a:tr h="370840">
                <a:tc>
                  <a:txBody>
                    <a:bodyPr/>
                    <a:lstStyle/>
                    <a:p>
                      <a:pPr algn="ctr"/>
                      <a:endParaRPr lang="en-US" sz="1800" b="1" dirty="0"/>
                    </a:p>
                  </a:txBody>
                  <a:tcPr/>
                </a:tc>
                <a:tc>
                  <a:txBody>
                    <a:bodyPr/>
                    <a:lstStyle/>
                    <a:p>
                      <a:pPr algn="ctr"/>
                      <a:r>
                        <a:rPr lang="en-US" sz="1800" dirty="0" smtClean="0"/>
                        <a:t>10 </a:t>
                      </a:r>
                      <a:r>
                        <a:rPr lang="en-US" sz="1800" dirty="0" smtClean="0"/>
                        <a:t>Categories</a:t>
                      </a:r>
                      <a:endParaRPr lang="en-US" sz="1800" b="1" dirty="0"/>
                    </a:p>
                  </a:txBody>
                  <a:tcPr/>
                </a:tc>
                <a:tc>
                  <a:txBody>
                    <a:bodyPr/>
                    <a:lstStyle/>
                    <a:p>
                      <a:pPr algn="ctr"/>
                      <a:r>
                        <a:rPr lang="en-US" sz="1800" dirty="0" smtClean="0"/>
                        <a:t>60 </a:t>
                      </a:r>
                      <a:r>
                        <a:rPr lang="en-US" sz="1800" dirty="0" smtClean="0"/>
                        <a:t>Subcategories</a:t>
                      </a:r>
                      <a:endParaRPr lang="en-US" sz="1800" b="1" dirty="0"/>
                    </a:p>
                  </a:txBody>
                  <a:tcPr/>
                </a:tc>
              </a:tr>
              <a:tr h="370840">
                <a:tc rowSpan="12">
                  <a:txBody>
                    <a:bodyPr/>
                    <a:lstStyle/>
                    <a:p>
                      <a:pPr algn="ctr"/>
                      <a:endParaRPr lang="en-US" sz="1800" b="1" dirty="0" smtClean="0"/>
                    </a:p>
                    <a:p>
                      <a:pPr algn="ctr"/>
                      <a:endParaRPr lang="en-US" sz="1800" b="1" dirty="0" smtClean="0"/>
                    </a:p>
                    <a:p>
                      <a:pPr algn="ctr"/>
                      <a:endParaRPr lang="en-US" sz="1800" b="1" dirty="0" smtClean="0"/>
                    </a:p>
                    <a:p>
                      <a:pPr algn="ctr"/>
                      <a:r>
                        <a:rPr lang="en-US" sz="2400" b="1" dirty="0" smtClean="0"/>
                        <a:t>151 comments</a:t>
                      </a:r>
                      <a:r>
                        <a:rPr lang="en-US" sz="2400" b="1" baseline="0" dirty="0" smtClean="0"/>
                        <a:t> by 131 </a:t>
                      </a:r>
                      <a:r>
                        <a:rPr lang="en-US" sz="2400" b="1" baseline="0" dirty="0" err="1" smtClean="0"/>
                        <a:t>commenters,</a:t>
                      </a:r>
                      <a:r>
                        <a:rPr lang="en-US" sz="2400" b="1" dirty="0" err="1" smtClean="0"/>
                        <a:t>organized</a:t>
                      </a:r>
                      <a:r>
                        <a:rPr lang="en-US" sz="2400" b="1" dirty="0" smtClean="0"/>
                        <a:t> </a:t>
                      </a:r>
                      <a:r>
                        <a:rPr lang="en-US" sz="2400" b="1" dirty="0" smtClean="0"/>
                        <a:t>into </a:t>
                      </a:r>
                      <a:r>
                        <a:rPr lang="en-US" sz="2400" b="1" dirty="0" smtClean="0"/>
                        <a:t>10 </a:t>
                      </a:r>
                      <a:r>
                        <a:rPr lang="en-US" sz="2400" b="1" dirty="0" smtClean="0"/>
                        <a:t>categories and </a:t>
                      </a:r>
                      <a:r>
                        <a:rPr lang="en-US" sz="2400" b="1" dirty="0" smtClean="0"/>
                        <a:t>60 </a:t>
                      </a:r>
                      <a:r>
                        <a:rPr lang="en-US" sz="2400" b="1" dirty="0" smtClean="0"/>
                        <a:t>subcategories</a:t>
                      </a:r>
                      <a:endParaRPr lang="en-US" sz="2400" b="1" dirty="0"/>
                    </a:p>
                  </a:txBody>
                  <a:tcPr/>
                </a:tc>
                <a:tc>
                  <a:txBody>
                    <a:bodyPr/>
                    <a:lstStyle/>
                    <a:p>
                      <a:r>
                        <a:rPr lang="en-US" sz="1800" b="1" dirty="0" smtClean="0"/>
                        <a:t>Rule </a:t>
                      </a:r>
                      <a:r>
                        <a:rPr lang="en-US" sz="1800" b="1" dirty="0" err="1" smtClean="0"/>
                        <a:t>APpplicability</a:t>
                      </a:r>
                      <a:endParaRPr lang="en-US" sz="1800" b="1" dirty="0"/>
                    </a:p>
                  </a:txBody>
                  <a:tcPr/>
                </a:tc>
                <a:tc>
                  <a:txBody>
                    <a:bodyPr/>
                    <a:lstStyle/>
                    <a:p>
                      <a:pPr algn="ctr"/>
                      <a:r>
                        <a:rPr lang="en-US" sz="1800" b="1" dirty="0" smtClean="0"/>
                        <a:t>10</a:t>
                      </a:r>
                      <a:endParaRPr lang="en-US" sz="1800" b="1" dirty="0"/>
                    </a:p>
                  </a:txBody>
                  <a:tcPr/>
                </a:tc>
              </a:tr>
              <a:tr h="370840">
                <a:tc vMerge="1">
                  <a:txBody>
                    <a:bodyPr/>
                    <a:lstStyle/>
                    <a:p>
                      <a:endParaRPr lang="en-US" sz="1800" b="1" dirty="0"/>
                    </a:p>
                  </a:txBody>
                  <a:tcPr/>
                </a:tc>
                <a:tc>
                  <a:txBody>
                    <a:bodyPr/>
                    <a:lstStyle/>
                    <a:p>
                      <a:r>
                        <a:rPr lang="en-US" sz="1800" b="1" dirty="0" smtClean="0"/>
                        <a:t>Enforcement </a:t>
                      </a:r>
                      <a:endParaRPr lang="en-US" sz="1800" b="1" dirty="0"/>
                    </a:p>
                  </a:txBody>
                  <a:tcPr/>
                </a:tc>
                <a:tc>
                  <a:txBody>
                    <a:bodyPr/>
                    <a:lstStyle/>
                    <a:p>
                      <a:pPr algn="ctr"/>
                      <a:r>
                        <a:rPr lang="en-US" sz="1800" b="1" dirty="0" smtClean="0"/>
                        <a:t>2</a:t>
                      </a:r>
                      <a:endParaRPr lang="en-US" sz="1800" b="1" dirty="0"/>
                    </a:p>
                  </a:txBody>
                  <a:tcPr/>
                </a:tc>
              </a:tr>
              <a:tr h="370840">
                <a:tc vMerge="1">
                  <a:txBody>
                    <a:bodyPr/>
                    <a:lstStyle/>
                    <a:p>
                      <a:endParaRPr lang="en-US" sz="1800" b="1" dirty="0"/>
                    </a:p>
                  </a:txBody>
                  <a:tcPr/>
                </a:tc>
                <a:tc>
                  <a:txBody>
                    <a:bodyPr/>
                    <a:lstStyle/>
                    <a:p>
                      <a:r>
                        <a:rPr lang="en-US" sz="1800" b="1" dirty="0" smtClean="0"/>
                        <a:t>General Rulemaking</a:t>
                      </a:r>
                      <a:endParaRPr lang="en-US" sz="1800" b="1" dirty="0"/>
                    </a:p>
                  </a:txBody>
                  <a:tcPr/>
                </a:tc>
                <a:tc>
                  <a:txBody>
                    <a:bodyPr/>
                    <a:lstStyle/>
                    <a:p>
                      <a:pPr algn="ctr"/>
                      <a:r>
                        <a:rPr lang="en-US" sz="1800" b="1" dirty="0" smtClean="0"/>
                        <a:t>4</a:t>
                      </a:r>
                      <a:endParaRPr lang="en-US" sz="1800" b="1" dirty="0"/>
                    </a:p>
                  </a:txBody>
                  <a:tcPr/>
                </a:tc>
              </a:tr>
              <a:tr h="370840">
                <a:tc vMerge="1">
                  <a:txBody>
                    <a:bodyPr/>
                    <a:lstStyle/>
                    <a:p>
                      <a:endParaRPr lang="en-US" sz="1800" b="1" dirty="0"/>
                    </a:p>
                  </a:txBody>
                  <a:tcPr/>
                </a:tc>
                <a:tc>
                  <a:txBody>
                    <a:bodyPr/>
                    <a:lstStyle/>
                    <a:p>
                      <a:r>
                        <a:rPr lang="en-US" sz="1800" b="1" dirty="0" smtClean="0"/>
                        <a:t>Health</a:t>
                      </a:r>
                      <a:endParaRPr lang="en-US" sz="1800" b="1" dirty="0"/>
                    </a:p>
                  </a:txBody>
                  <a:tcPr/>
                </a:tc>
                <a:tc>
                  <a:txBody>
                    <a:bodyPr/>
                    <a:lstStyle/>
                    <a:p>
                      <a:pPr algn="ctr"/>
                      <a:r>
                        <a:rPr lang="en-US" sz="1800" b="1" dirty="0" smtClean="0"/>
                        <a:t>7</a:t>
                      </a:r>
                      <a:endParaRPr lang="en-US" sz="1800" b="1" dirty="0"/>
                    </a:p>
                  </a:txBody>
                  <a:tcPr/>
                </a:tc>
              </a:tr>
              <a:tr h="370840">
                <a:tc vMerge="1">
                  <a:txBody>
                    <a:bodyPr/>
                    <a:lstStyle/>
                    <a:p>
                      <a:endParaRPr lang="en-US" sz="1800" b="1" dirty="0"/>
                    </a:p>
                  </a:txBody>
                  <a:tcPr/>
                </a:tc>
                <a:tc>
                  <a:txBody>
                    <a:bodyPr/>
                    <a:lstStyle/>
                    <a:p>
                      <a:r>
                        <a:rPr lang="en-US" sz="1800" b="1" dirty="0" smtClean="0"/>
                        <a:t>Other Pollution Sources</a:t>
                      </a:r>
                      <a:endParaRPr lang="en-US" sz="1800" b="1" dirty="0"/>
                    </a:p>
                  </a:txBody>
                  <a:tcPr/>
                </a:tc>
                <a:tc>
                  <a:txBody>
                    <a:bodyPr/>
                    <a:lstStyle/>
                    <a:p>
                      <a:pPr algn="ctr"/>
                      <a:r>
                        <a:rPr lang="en-US" sz="1800" b="1" dirty="0" smtClean="0"/>
                        <a:t>2</a:t>
                      </a:r>
                      <a:endParaRPr lang="en-US" sz="1800" b="1" dirty="0"/>
                    </a:p>
                  </a:txBody>
                  <a:tcPr/>
                </a:tc>
              </a:tr>
              <a:tr h="370840">
                <a:tc vMerge="1">
                  <a:txBody>
                    <a:bodyPr/>
                    <a:lstStyle/>
                    <a:p>
                      <a:endParaRPr lang="en-US" sz="1800" b="1" dirty="0"/>
                    </a:p>
                  </a:txBody>
                  <a:tcPr/>
                </a:tc>
                <a:tc>
                  <a:txBody>
                    <a:bodyPr/>
                    <a:lstStyle/>
                    <a:p>
                      <a:r>
                        <a:rPr lang="en-US" sz="1800" b="1" dirty="0" smtClean="0"/>
                        <a:t>Permitting</a:t>
                      </a:r>
                      <a:endParaRPr lang="en-US" sz="1800" b="1" dirty="0"/>
                    </a:p>
                  </a:txBody>
                  <a:tcPr/>
                </a:tc>
                <a:tc>
                  <a:txBody>
                    <a:bodyPr/>
                    <a:lstStyle/>
                    <a:p>
                      <a:pPr algn="ctr"/>
                      <a:r>
                        <a:rPr lang="en-US" sz="1800" b="1" dirty="0" smtClean="0"/>
                        <a:t>2</a:t>
                      </a:r>
                      <a:endParaRPr lang="en-US" sz="1800" b="1" dirty="0"/>
                    </a:p>
                  </a:txBody>
                  <a:tcPr/>
                </a:tc>
              </a:tr>
              <a:tr h="370840">
                <a:tc vMerge="1">
                  <a:txBody>
                    <a:bodyPr/>
                    <a:lstStyle/>
                    <a:p>
                      <a:endParaRPr lang="en-US" sz="1800" b="1" dirty="0"/>
                    </a:p>
                  </a:txBody>
                  <a:tcPr/>
                </a:tc>
                <a:tc>
                  <a:txBody>
                    <a:bodyPr/>
                    <a:lstStyle/>
                    <a:p>
                      <a:r>
                        <a:rPr lang="en-US" sz="1800" b="1" dirty="0" smtClean="0"/>
                        <a:t>Pollution Control Devices</a:t>
                      </a:r>
                      <a:r>
                        <a:rPr lang="en-US" sz="1800" b="1" baseline="0" dirty="0" smtClean="0"/>
                        <a:t> </a:t>
                      </a:r>
                      <a:endParaRPr lang="en-US" sz="1800" b="1" dirty="0"/>
                    </a:p>
                  </a:txBody>
                  <a:tcPr/>
                </a:tc>
                <a:tc>
                  <a:txBody>
                    <a:bodyPr/>
                    <a:lstStyle/>
                    <a:p>
                      <a:pPr algn="ctr"/>
                      <a:r>
                        <a:rPr lang="en-US" sz="1800" b="1" dirty="0" smtClean="0"/>
                        <a:t>7</a:t>
                      </a:r>
                      <a:endParaRPr lang="en-US" sz="1800" b="1" dirty="0"/>
                    </a:p>
                  </a:txBody>
                  <a:tcPr/>
                </a:tc>
              </a:tr>
              <a:tr h="370840">
                <a:tc vMerge="1">
                  <a:txBody>
                    <a:bodyPr/>
                    <a:lstStyle/>
                    <a:p>
                      <a:endParaRPr lang="en-US" sz="1800" b="1" dirty="0"/>
                    </a:p>
                  </a:txBody>
                  <a:tcPr/>
                </a:tc>
                <a:tc>
                  <a:txBody>
                    <a:bodyPr/>
                    <a:lstStyle/>
                    <a:p>
                      <a:r>
                        <a:rPr lang="en-US" sz="1800" b="1" dirty="0" smtClean="0"/>
                        <a:t>Public Outreach </a:t>
                      </a:r>
                      <a:endParaRPr lang="en-US" sz="1800" b="1" dirty="0"/>
                    </a:p>
                  </a:txBody>
                  <a:tcPr/>
                </a:tc>
                <a:tc>
                  <a:txBody>
                    <a:bodyPr/>
                    <a:lstStyle/>
                    <a:p>
                      <a:pPr algn="ctr"/>
                      <a:r>
                        <a:rPr lang="en-US" sz="1800" b="1" dirty="0" smtClean="0"/>
                        <a:t>6</a:t>
                      </a:r>
                      <a:endParaRPr lang="en-US" sz="1800" b="1" dirty="0"/>
                    </a:p>
                  </a:txBody>
                  <a:tcPr/>
                </a:tc>
              </a:tr>
              <a:tr h="370840">
                <a:tc vMerge="1">
                  <a:txBody>
                    <a:bodyPr/>
                    <a:lstStyle/>
                    <a:p>
                      <a:endParaRPr lang="en-US" sz="1800" b="1" dirty="0"/>
                    </a:p>
                  </a:txBody>
                  <a:tcPr/>
                </a:tc>
                <a:tc>
                  <a:txBody>
                    <a:bodyPr/>
                    <a:lstStyle/>
                    <a:p>
                      <a:r>
                        <a:rPr lang="en-US" sz="1800" b="1" dirty="0" smtClean="0"/>
                        <a:t>Rule Requirements (???)</a:t>
                      </a:r>
                      <a:endParaRPr lang="en-US" sz="1800" b="1" dirty="0"/>
                    </a:p>
                  </a:txBody>
                  <a:tcPr/>
                </a:tc>
                <a:tc>
                  <a:txBody>
                    <a:bodyPr/>
                    <a:lstStyle/>
                    <a:p>
                      <a:pPr algn="ctr"/>
                      <a:r>
                        <a:rPr lang="en-US" sz="1800" b="1" dirty="0" smtClean="0"/>
                        <a:t>14</a:t>
                      </a:r>
                      <a:endParaRPr lang="en-US" sz="1800" b="1" dirty="0"/>
                    </a:p>
                  </a:txBody>
                  <a:tcPr/>
                </a:tc>
              </a:tr>
              <a:tr h="370840">
                <a:tc vMerge="1">
                  <a:txBody>
                    <a:bodyPr/>
                    <a:lstStyle/>
                    <a:p>
                      <a:endParaRPr lang="en-US" sz="1800" b="1" dirty="0"/>
                    </a:p>
                  </a:txBody>
                  <a:tcPr/>
                </a:tc>
                <a:tc>
                  <a:txBody>
                    <a:bodyPr/>
                    <a:lstStyle/>
                    <a:p>
                      <a:r>
                        <a:rPr lang="en-US" sz="1800" b="1" dirty="0" smtClean="0"/>
                        <a:t>Source Testing </a:t>
                      </a:r>
                      <a:endParaRPr lang="en-US" sz="1800" b="1" dirty="0"/>
                    </a:p>
                  </a:txBody>
                  <a:tcPr/>
                </a:tc>
                <a:tc>
                  <a:txBody>
                    <a:bodyPr/>
                    <a:lstStyle/>
                    <a:p>
                      <a:pPr algn="ctr"/>
                      <a:r>
                        <a:rPr lang="en-US" sz="1800" b="1" dirty="0" smtClean="0"/>
                        <a:t>6</a:t>
                      </a:r>
                      <a:endParaRPr lang="en-US" sz="1800" b="1" dirty="0"/>
                    </a:p>
                  </a:txBody>
                  <a:tcPr/>
                </a:tc>
              </a:tr>
              <a:tr h="370840">
                <a:tc vMerge="1">
                  <a:txBody>
                    <a:bodyPr/>
                    <a:lstStyle/>
                    <a:p>
                      <a:endParaRPr lang="en-US" sz="1800" b="1" dirty="0"/>
                    </a:p>
                  </a:txBody>
                  <a:tcPr/>
                </a:tc>
                <a:tc>
                  <a:txBody>
                    <a:bodyPr/>
                    <a:lstStyle/>
                    <a:p>
                      <a:pPr algn="just"/>
                      <a:r>
                        <a:rPr lang="en-US" dirty="0" smtClean="0">
                          <a:solidFill>
                            <a:srgbClr val="FF0000"/>
                          </a:solidFill>
                        </a:rPr>
                        <a:t>                                                   Total:</a:t>
                      </a:r>
                      <a:endParaRPr lang="en-US" dirty="0">
                        <a:solidFill>
                          <a:srgbClr val="FF0000"/>
                        </a:solidFill>
                      </a:endParaRPr>
                    </a:p>
                  </a:txBody>
                  <a:tcPr/>
                </a:tc>
                <a:tc>
                  <a:txBody>
                    <a:bodyPr/>
                    <a:lstStyle/>
                    <a:p>
                      <a:r>
                        <a:rPr lang="en-US" dirty="0" smtClean="0">
                          <a:solidFill>
                            <a:srgbClr val="FF0000"/>
                          </a:solidFill>
                        </a:rPr>
                        <a:t>              60</a:t>
                      </a:r>
                      <a:endParaRPr lang="en-US" dirty="0">
                        <a:solidFill>
                          <a:srgbClr val="FF0000"/>
                        </a:solidFill>
                      </a:endParaRPr>
                    </a:p>
                  </a:txBody>
                  <a:tcPr/>
                </a:tc>
              </a:tr>
              <a:tr h="370840">
                <a:tc vMerge="1">
                  <a:txBody>
                    <a:bodyPr/>
                    <a:lstStyle/>
                    <a:p>
                      <a:endParaRPr lang="en-US" sz="1800" b="1" dirty="0"/>
                    </a:p>
                  </a:txBody>
                  <a:tcPr/>
                </a:tc>
                <a:tc>
                  <a:txBody>
                    <a:bodyPr/>
                    <a:lstStyle/>
                    <a:p>
                      <a:r>
                        <a:rPr lang="en-US" dirty="0" smtClean="0">
                          <a:cs typeface="Times New Roman" pitchFamily="18" charset="0"/>
                        </a:rPr>
                        <a:t>Note:</a:t>
                      </a:r>
                      <a:r>
                        <a:rPr lang="en-US" baseline="0" dirty="0" smtClean="0">
                          <a:cs typeface="Times New Roman" pitchFamily="18" charset="0"/>
                        </a:rPr>
                        <a:t>  </a:t>
                      </a:r>
                      <a:r>
                        <a:rPr lang="en-US" dirty="0" smtClean="0">
                          <a:cs typeface="Times New Roman" pitchFamily="18" charset="0"/>
                        </a:rPr>
                        <a:t>Some commenters fall into multiple categories</a:t>
                      </a:r>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Background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828800"/>
            <a:ext cx="8077200" cy="3962400"/>
          </a:xfrm>
        </p:spPr>
        <p:txBody>
          <a:bodyPr>
            <a:normAutofit/>
          </a:bodyPr>
          <a:lstStyle/>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Need to add in change of Cr VI 24-hr health </a:t>
            </a:r>
            <a:r>
              <a:rPr lang="en-US" sz="2800" dirty="0" err="1" smtClean="0">
                <a:solidFill>
                  <a:schemeClr val="tx1"/>
                </a:solidFill>
                <a:latin typeface="Arial" pitchFamily="34" charset="0"/>
                <a:cs typeface="Arial" pitchFamily="34" charset="0"/>
              </a:rPr>
              <a:t>std</a:t>
            </a:r>
            <a:r>
              <a:rPr lang="en-US" sz="2800" dirty="0" smtClean="0">
                <a:solidFill>
                  <a:schemeClr val="tx1"/>
                </a:solidFill>
                <a:latin typeface="Arial" pitchFamily="34" charset="0"/>
                <a:cs typeface="Arial" pitchFamily="34" charset="0"/>
              </a:rPr>
              <a:t> from 36 to 5</a:t>
            </a:r>
            <a:endParaRPr lang="en-US" dirty="0" smtClean="0">
              <a:solidFill>
                <a:schemeClr val="tx1"/>
              </a:solidFill>
              <a:latin typeface="Arial" pitchFamily="34" charset="0"/>
              <a:cs typeface="Arial" pitchFamily="34" charset="0"/>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sp>
        <p:nvSpPr>
          <p:cNvPr id="4" name="Rectangle 3"/>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a:t>
            </a:r>
            <a:r>
              <a:rPr lang="en-US" sz="1000" dirty="0" smtClean="0">
                <a:latin typeface="Arial" pitchFamily="34" charset="0"/>
                <a:cs typeface="Arial" pitchFamily="34" charset="0"/>
              </a:rPr>
              <a:t>Davis and Jaclyn Palermo|   </a:t>
            </a:r>
            <a:r>
              <a:rPr lang="en-US" sz="1000" dirty="0" smtClean="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7</a:t>
            </a:fld>
            <a:endParaRPr lang="en-US" dirty="0"/>
          </a:p>
        </p:txBody>
      </p:sp>
    </p:spTree>
    <p:extLst>
      <p:ext uri="{BB962C8B-B14F-4D97-AF65-F5344CB8AC3E}">
        <p14:creationId xmlns="" xmlns:p14="http://schemas.microsoft.com/office/powerpoint/2010/main" val="4020793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Background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828800"/>
            <a:ext cx="8077200" cy="3962400"/>
          </a:xfrm>
        </p:spPr>
        <p:txBody>
          <a:bodyPr>
            <a:normAutofit/>
          </a:bodyPr>
          <a:lstStyle/>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Need to add in change of Cr VI 24-hr health </a:t>
            </a:r>
            <a:r>
              <a:rPr lang="en-US" sz="2800" dirty="0" err="1" smtClean="0">
                <a:solidFill>
                  <a:schemeClr val="tx1"/>
                </a:solidFill>
                <a:latin typeface="Arial" pitchFamily="34" charset="0"/>
                <a:cs typeface="Arial" pitchFamily="34" charset="0"/>
              </a:rPr>
              <a:t>std</a:t>
            </a:r>
            <a:r>
              <a:rPr lang="en-US" sz="2800" dirty="0" smtClean="0">
                <a:solidFill>
                  <a:schemeClr val="tx1"/>
                </a:solidFill>
                <a:latin typeface="Arial" pitchFamily="34" charset="0"/>
                <a:cs typeface="Arial" pitchFamily="34" charset="0"/>
              </a:rPr>
              <a:t> from 36 to 5</a:t>
            </a:r>
            <a:endParaRPr lang="en-US" dirty="0" smtClean="0">
              <a:solidFill>
                <a:schemeClr val="tx1"/>
              </a:solidFill>
              <a:latin typeface="Arial" pitchFamily="34" charset="0"/>
              <a:cs typeface="Arial" pitchFamily="34" charset="0"/>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sp>
        <p:nvSpPr>
          <p:cNvPr id="4" name="Rectangle 3"/>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t>
            </a:r>
            <a:r>
              <a:rPr lang="en-US" sz="1000" dirty="0" smtClean="0">
                <a:latin typeface="Arial" pitchFamily="34" charset="0"/>
                <a:cs typeface="Arial" pitchFamily="34" charset="0"/>
              </a:rPr>
              <a:t> </a:t>
            </a:r>
            <a:r>
              <a:rPr lang="en-US" sz="1000" dirty="0" smtClean="0">
                <a:latin typeface="Arial" pitchFamily="34" charset="0"/>
                <a:cs typeface="Arial" pitchFamily="34" charset="0"/>
              </a:rPr>
              <a:t>and Jaclyn Palerm</a:t>
            </a:r>
            <a:r>
              <a:rPr lang="en-US" sz="1000" dirty="0" smtClean="0">
                <a:latin typeface="Arial" pitchFamily="34" charset="0"/>
                <a:cs typeface="Arial" pitchFamily="34" charset="0"/>
              </a:rPr>
              <a:t>o</a:t>
            </a:r>
            <a:r>
              <a:rPr lang="en-US" sz="1000" dirty="0" smtClean="0">
                <a:latin typeface="Arial" pitchFamily="34" charset="0"/>
                <a:cs typeface="Arial" pitchFamily="34" charset="0"/>
              </a:rPr>
              <a:t> </a:t>
            </a:r>
            <a:r>
              <a:rPr lang="en-US" sz="1000" dirty="0" smtClean="0">
                <a:latin typeface="Arial" pitchFamily="34" charset="0"/>
                <a:cs typeface="Arial" pitchFamily="34" charset="0"/>
              </a:rPr>
              <a:t>|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2" cstate="print"/>
          <a:stretch>
            <a:fillRect/>
          </a:stretch>
        </p:blipFill>
        <p:spPr>
          <a:xfrm>
            <a:off x="8458200" y="6019800"/>
            <a:ext cx="320040" cy="731520"/>
          </a:xfrm>
          <a:prstGeom prst="rect">
            <a:avLst/>
          </a:prstGeom>
        </p:spPr>
      </p:pic>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8</a:t>
            </a:fld>
            <a:endParaRPr lang="en-US" dirty="0"/>
          </a:p>
        </p:txBody>
      </p:sp>
    </p:spTree>
    <p:extLst>
      <p:ext uri="{BB962C8B-B14F-4D97-AF65-F5344CB8AC3E}">
        <p14:creationId xmlns="" xmlns:p14="http://schemas.microsoft.com/office/powerpoint/2010/main" val="4020793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Background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828800"/>
            <a:ext cx="8077200" cy="3962400"/>
          </a:xfrm>
        </p:spPr>
        <p:txBody>
          <a:bodyPr>
            <a:normAutofit/>
          </a:bodyPr>
          <a:lstStyle/>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Need to add in change of Cr VI 24-hr health </a:t>
            </a:r>
            <a:r>
              <a:rPr lang="en-US" sz="2800" dirty="0" err="1" smtClean="0">
                <a:solidFill>
                  <a:schemeClr val="tx1"/>
                </a:solidFill>
                <a:latin typeface="Arial" pitchFamily="34" charset="0"/>
                <a:cs typeface="Arial" pitchFamily="34" charset="0"/>
              </a:rPr>
              <a:t>std</a:t>
            </a:r>
            <a:r>
              <a:rPr lang="en-US" sz="2800" dirty="0" smtClean="0">
                <a:solidFill>
                  <a:schemeClr val="tx1"/>
                </a:solidFill>
                <a:latin typeface="Arial" pitchFamily="34" charset="0"/>
                <a:cs typeface="Arial" pitchFamily="34" charset="0"/>
              </a:rPr>
              <a:t> from 36 to 5</a:t>
            </a:r>
            <a:endParaRPr lang="en-US" dirty="0" smtClean="0">
              <a:solidFill>
                <a:schemeClr val="tx1"/>
              </a:solidFill>
              <a:latin typeface="Arial" pitchFamily="34" charset="0"/>
              <a:cs typeface="Arial" pitchFamily="34" charset="0"/>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sp>
        <p:nvSpPr>
          <p:cNvPr id="4" name="Rectangle 3"/>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t>
            </a:r>
            <a:r>
              <a:rPr lang="en-US" sz="1000" dirty="0" smtClean="0">
                <a:latin typeface="Arial" pitchFamily="34" charset="0"/>
                <a:cs typeface="Arial" pitchFamily="34" charset="0"/>
              </a:rPr>
              <a:t>and Jaclyn Palermo  </a:t>
            </a:r>
            <a:r>
              <a:rPr lang="en-US" sz="1000" dirty="0" smtClean="0">
                <a:latin typeface="Arial" pitchFamily="34" charset="0"/>
                <a:cs typeface="Arial" pitchFamily="34" charset="0"/>
              </a:rPr>
              <a:t>|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2" cstate="print"/>
          <a:stretch>
            <a:fillRect/>
          </a:stretch>
        </p:blipFill>
        <p:spPr>
          <a:xfrm>
            <a:off x="8458200" y="6019800"/>
            <a:ext cx="320040" cy="731520"/>
          </a:xfrm>
          <a:prstGeom prst="rect">
            <a:avLst/>
          </a:prstGeom>
        </p:spPr>
      </p:pic>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9</a:t>
            </a:fld>
            <a:endParaRPr lang="en-US" dirty="0"/>
          </a:p>
        </p:txBody>
      </p:sp>
    </p:spTree>
    <p:extLst>
      <p:ext uri="{BB962C8B-B14F-4D97-AF65-F5344CB8AC3E}">
        <p14:creationId xmlns="" xmlns:p14="http://schemas.microsoft.com/office/powerpoint/2010/main" val="4020793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opic xmlns="$ListId:docs;">E - EQC Preparation</Topic>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BCEEF682D8A148A4F17798E0326BA2" ma:contentTypeVersion="" ma:contentTypeDescription="Create a new document." ma:contentTypeScope="" ma:versionID="8caf1aedddcf0c1047a16dd4f655261a">
  <xsd:schema xmlns:xsd="http://www.w3.org/2001/XMLSchema" xmlns:xs="http://www.w3.org/2001/XMLSchema" xmlns:p="http://schemas.microsoft.com/office/2006/metadata/properties" xmlns:ns2="$ListId:docs;" targetNamespace="http://schemas.microsoft.com/office/2006/metadata/properties" ma:root="true" ma:fieldsID="ee593fad7bcb00ae8c9c5012c682537a" ns2:_="">
    <xsd:import namespace="$ListId:docs;"/>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Planning"/>
          <xsd:enumeration value="B - Stakeholder Involvement"/>
          <xsd:enumeration value="C - Fee Approval"/>
          <xsd:enumeration value="D - Public Notice"/>
          <xsd:enumeration value="E - EQC Preparation"/>
          <xsd:enumeration value="F - 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A5D70B-2810-4A88-B21F-67B5E44EDC6B}"/>
</file>

<file path=customXml/itemProps2.xml><?xml version="1.0" encoding="utf-8"?>
<ds:datastoreItem xmlns:ds="http://schemas.openxmlformats.org/officeDocument/2006/customXml" ds:itemID="{889450F8-D9C6-4C08-9795-C22D39C083F9}"/>
</file>

<file path=customXml/itemProps3.xml><?xml version="1.0" encoding="utf-8"?>
<ds:datastoreItem xmlns:ds="http://schemas.openxmlformats.org/officeDocument/2006/customXml" ds:itemID="{3C56ACA9-5627-4883-A5D9-CC5B1FFBCF33}"/>
</file>

<file path=docProps/app.xml><?xml version="1.0" encoding="utf-8"?>
<Properties xmlns="http://schemas.openxmlformats.org/officeDocument/2006/extended-properties" xmlns:vt="http://schemas.openxmlformats.org/officeDocument/2006/docPropsVTypes">
  <Template/>
  <TotalTime>12810</TotalTime>
  <Words>2453</Words>
  <Application>Microsoft Office PowerPoint</Application>
  <PresentationFormat>On-screen Show (4:3)</PresentationFormat>
  <Paragraphs>371</Paragraphs>
  <Slides>35</Slides>
  <Notes>23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Air Quality Program</vt:lpstr>
      <vt:lpstr>Slide 2</vt:lpstr>
      <vt:lpstr>Slide 3</vt:lpstr>
      <vt:lpstr>Slide 4</vt:lpstr>
      <vt:lpstr>Slide 5</vt:lpstr>
      <vt:lpstr>Slide 6</vt:lpstr>
      <vt:lpstr>Background</vt:lpstr>
      <vt:lpstr>Background</vt:lpstr>
      <vt:lpstr>Background</vt:lpstr>
      <vt:lpstr>Background</vt:lpstr>
      <vt:lpstr>Background</vt:lpstr>
      <vt:lpstr>Background</vt:lpstr>
      <vt:lpstr>Slide 13</vt:lpstr>
      <vt:lpstr>Background</vt:lpstr>
      <vt:lpstr>Temporary rule requirements</vt:lpstr>
      <vt:lpstr>Summary of Proposed Changes</vt:lpstr>
      <vt:lpstr>Make rules apply statewide</vt:lpstr>
      <vt:lpstr>Lower applicability threshold to 5 tpy</vt:lpstr>
      <vt:lpstr>Add selenium to list of HAPs</vt:lpstr>
      <vt:lpstr>Add compliance extensions for Tier 1</vt:lpstr>
      <vt:lpstr>Clarify “raw material” to exclude glassworkers</vt:lpstr>
      <vt:lpstr>Demonstrate 99.0% PM control efficiency</vt:lpstr>
      <vt:lpstr>Reasons for 99.0 percent CE test</vt:lpstr>
      <vt:lpstr>A little rule history…</vt:lpstr>
      <vt:lpstr>Cr VI emissions from INLET test</vt:lpstr>
      <vt:lpstr>Is removal efficiency assumption valid?</vt:lpstr>
      <vt:lpstr>Reasons for 99.0% CE test</vt:lpstr>
      <vt:lpstr>Indicator that baghouse is working</vt:lpstr>
      <vt:lpstr>Indicator that baghouse is working</vt:lpstr>
      <vt:lpstr>Opt. 1:  0.005 gr/dscf</vt:lpstr>
      <vt:lpstr>Opt. 2:  Bag Leak Detection System</vt:lpstr>
      <vt:lpstr>Opt. 3:  HEPA Afterfilter</vt:lpstr>
      <vt:lpstr>Control device options</vt:lpstr>
      <vt:lpstr>Recommendation</vt:lpstr>
      <vt:lpstr>End</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State of Oregon</dc:creator>
  <cp:lastModifiedBy>jpalermo</cp:lastModifiedBy>
  <cp:revision>1372</cp:revision>
  <dcterms:created xsi:type="dcterms:W3CDTF">2012-12-04T19:19:06Z</dcterms:created>
  <dcterms:modified xsi:type="dcterms:W3CDTF">2016-09-21T19:52:13Z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0x0101005DBCEEF682D8A148A4F17798E0326BA2</vt:lpwstr>
  </property>
</Properties>
</file>