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424" r:id="rId5"/>
    <p:sldId id="383" r:id="rId6"/>
    <p:sldId id="422" r:id="rId7"/>
    <p:sldId id="339" r:id="rId8"/>
    <p:sldId id="423" r:id="rId9"/>
    <p:sldId id="407" r:id="rId10"/>
    <p:sldId id="432" r:id="rId11"/>
    <p:sldId id="433" r:id="rId12"/>
    <p:sldId id="453" r:id="rId13"/>
    <p:sldId id="435" r:id="rId14"/>
    <p:sldId id="436" r:id="rId15"/>
    <p:sldId id="437" r:id="rId16"/>
    <p:sldId id="438" r:id="rId17"/>
    <p:sldId id="439" r:id="rId18"/>
    <p:sldId id="440" r:id="rId19"/>
    <p:sldId id="441" r:id="rId20"/>
    <p:sldId id="442" r:id="rId21"/>
    <p:sldId id="443" r:id="rId22"/>
    <p:sldId id="444" r:id="rId23"/>
    <p:sldId id="445" r:id="rId24"/>
    <p:sldId id="446" r:id="rId25"/>
    <p:sldId id="447" r:id="rId26"/>
    <p:sldId id="448" r:id="rId27"/>
    <p:sldId id="449" r:id="rId28"/>
    <p:sldId id="450" r:id="rId29"/>
    <p:sldId id="451" r:id="rId30"/>
    <p:sldId id="379" r:id="rId31"/>
    <p:sldId id="452"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AA0BC5"/>
    <a:srgbClr val="439777"/>
    <a:srgbClr val="3F8D6F"/>
    <a:srgbClr val="191919"/>
    <a:srgbClr val="232323"/>
    <a:srgbClr val="192C0A"/>
    <a:srgbClr val="60B896"/>
    <a:srgbClr val="B4DECE"/>
    <a:srgbClr val="57B59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6061" autoAdjust="0"/>
  </p:normalViewPr>
  <p:slideViewPr>
    <p:cSldViewPr>
      <p:cViewPr varScale="1">
        <p:scale>
          <a:sx n="91" d="100"/>
          <a:sy n="91" d="100"/>
        </p:scale>
        <p:origin x="-2202" y="-108"/>
      </p:cViewPr>
      <p:guideLst>
        <p:guide orient="horz" pos="2160"/>
        <p:guide pos="2880"/>
      </p:guideLst>
    </p:cSldViewPr>
  </p:slideViewPr>
  <p:outlineViewPr>
    <p:cViewPr>
      <p:scale>
        <a:sx n="33" d="100"/>
        <a:sy n="33" d="100"/>
      </p:scale>
      <p:origin x="42" y="984"/>
    </p:cViewPr>
  </p:outlineViewPr>
  <p:notesTextViewPr>
    <p:cViewPr>
      <p:scale>
        <a:sx n="100" d="100"/>
        <a:sy n="100" d="100"/>
      </p:scale>
      <p:origin x="0" y="0"/>
    </p:cViewPr>
  </p:notesTextViewPr>
  <p:sorterViewPr>
    <p:cViewPr>
      <p:scale>
        <a:sx n="80" d="100"/>
        <a:sy n="80" d="100"/>
      </p:scale>
      <p:origin x="0" y="0"/>
    </p:cViewPr>
  </p:sorterViewPr>
  <p:notesViewPr>
    <p:cSldViewPr>
      <p:cViewPr>
        <p:scale>
          <a:sx n="130" d="100"/>
          <a:sy n="130" d="100"/>
        </p:scale>
        <p:origin x="-918" y="76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F25208B-E99E-43A7-9756-8BC86A7C2814}" type="datetimeFigureOut">
              <a:rPr lang="en-US" smtClean="0"/>
              <a:pPr/>
              <a:t>9/21/2016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E8F0A21-EA32-43A4-8290-2F9C21C7D8C2}" type="slidenum">
              <a:rPr lang="en-US" smtClean="0"/>
              <a:pPr/>
              <a:t>‹#›</a:t>
            </a:fld>
            <a:endParaRPr lang="en-US" dirty="0"/>
          </a:p>
        </p:txBody>
      </p:sp>
    </p:spTree>
    <p:extLst>
      <p:ext uri="{BB962C8B-B14F-4D97-AF65-F5344CB8AC3E}">
        <p14:creationId xmlns="" xmlns:p14="http://schemas.microsoft.com/office/powerpoint/2010/main" val="26063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002D8DF-BA0A-4A0C-8017-A2E5EEAA02EA}" type="datetimeFigureOut">
              <a:rPr lang="en-US" smtClean="0"/>
              <a:pPr/>
              <a:t>9/21/2016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22370381-2201-4B5E-AFD5-D162C8ADD346}" type="slidenum">
              <a:rPr lang="en-US" smtClean="0"/>
              <a:pPr/>
              <a:t>‹#›</a:t>
            </a:fld>
            <a:endParaRPr lang="en-US" dirty="0"/>
          </a:p>
        </p:txBody>
      </p:sp>
    </p:spTree>
    <p:extLst>
      <p:ext uri="{BB962C8B-B14F-4D97-AF65-F5344CB8AC3E}">
        <p14:creationId xmlns="" xmlns:p14="http://schemas.microsoft.com/office/powerpoint/2010/main" val="1854765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(1 min.)</a:t>
            </a:r>
          </a:p>
          <a:p>
            <a:r>
              <a:rPr lang="en-US" sz="1200" dirty="0" smtClean="0"/>
              <a:t>Good</a:t>
            </a:r>
            <a:r>
              <a:rPr lang="en-US" sz="1200" baseline="0" dirty="0" smtClean="0"/>
              <a:t> </a:t>
            </a:r>
            <a:r>
              <a:rPr lang="en-US" sz="1200" dirty="0" smtClean="0"/>
              <a:t>morning Chair O’Keeffe,</a:t>
            </a:r>
            <a:r>
              <a:rPr lang="en-US" sz="1200" baseline="0" dirty="0" smtClean="0"/>
              <a:t> Commissioners, my name is Jaclyn Palermo and I manage the Air Quality Operations Section at the Department of Environmental Quality</a:t>
            </a:r>
            <a:r>
              <a:rPr lang="en-US" sz="1200" baseline="0" dirty="0" smtClean="0"/>
              <a:t>.</a:t>
            </a:r>
          </a:p>
          <a:p>
            <a:endParaRPr lang="en-US" sz="1200" baseline="0" dirty="0" smtClean="0"/>
          </a:p>
          <a:p>
            <a:r>
              <a:rPr lang="en-US" sz="1200" baseline="0" dirty="0" smtClean="0"/>
              <a:t> </a:t>
            </a:r>
            <a:r>
              <a:rPr lang="en-US" sz="1200" baseline="0" dirty="0" smtClean="0"/>
              <a:t>With me today is George Davis, engineer and senior permit writer for DEQ’s northwest region. David Farrer from Oregon Health Authority is also here and will be able to answer any toxicology related questions after the presentation. Feel free to </a:t>
            </a:r>
            <a:r>
              <a:rPr lang="en-US" sz="1200" baseline="0" dirty="0" smtClean="0"/>
              <a:t>ask </a:t>
            </a:r>
            <a:r>
              <a:rPr lang="en-US" sz="1200" baseline="0" dirty="0" smtClean="0"/>
              <a:t>clarifying questions during the presentation. We left room at the end of the presentation for the three of us to answer your questions. </a:t>
            </a:r>
          </a:p>
          <a:p>
            <a:endParaRPr lang="en-US" sz="1200" baseline="0" dirty="0" smtClean="0"/>
          </a:p>
          <a:p>
            <a:r>
              <a:rPr lang="en-US" sz="1200" baseline="0" dirty="0" smtClean="0"/>
              <a:t>We are here today to present to you a proposal for permanant rules that would apply to colored art glass </a:t>
            </a:r>
            <a:r>
              <a:rPr lang="en-US" sz="1200" baseline="0" dirty="0" smtClean="0"/>
              <a:t>manufacturers.</a:t>
            </a:r>
            <a:endParaRPr lang="en-US" sz="1200" baseline="0" dirty="0" smtClean="0"/>
          </a:p>
          <a:p>
            <a:endParaRPr lang="en-US" sz="1200" baseline="0" dirty="0" smtClean="0"/>
          </a:p>
          <a:p>
            <a:r>
              <a:rPr lang="en-US" sz="1200" baseline="0" dirty="0" smtClean="0"/>
              <a:t>We proposed rules temporary glass rules at the Commission’s meeting on April 21 2016, which the Commission adopted. The temporary glass rules sunset on October 18, 2016. We are here today to present the proposed rules, which would replace the temporary rules and make the requirements permanent.</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21</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22</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23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2</a:t>
            </a:fld>
            <a:endParaRPr lang="en-US" dirty="0"/>
          </a:p>
        </p:txBody>
      </p:sp>
      <p:sp>
        <p:nvSpPr>
          <p:cNvPr id="6" name="Notes Placeholder 5"/>
          <p:cNvSpPr>
            <a:spLocks noGrp="1"/>
          </p:cNvSpPr>
          <p:nvPr>
            <p:ph type="body" sz="quarter" idx="11"/>
          </p:nvPr>
        </p:nvSpPr>
        <p:spPr/>
        <p:txBody>
          <a:bodyPr>
            <a:normAutofit fontScale="92500" lnSpcReduction="10000"/>
          </a:bodyPr>
          <a:lstStyle/>
          <a:p>
            <a:r>
              <a:rPr lang="en-US" dirty="0" smtClean="0"/>
              <a:t>(1 min.)</a:t>
            </a:r>
          </a:p>
          <a:p>
            <a:r>
              <a:rPr lang="en-US" sz="1800" dirty="0" smtClean="0"/>
              <a:t>Here is</a:t>
            </a:r>
            <a:r>
              <a:rPr lang="en-US" sz="1800" baseline="0" dirty="0" smtClean="0"/>
              <a:t> an outline of what we will discuss </a:t>
            </a:r>
            <a:r>
              <a:rPr lang="en-US" sz="1800" baseline="0" dirty="0" smtClean="0"/>
              <a:t>today.</a:t>
            </a:r>
            <a:endParaRPr lang="en-US" sz="1800" baseline="0" dirty="0" smtClean="0"/>
          </a:p>
          <a:p>
            <a:endParaRPr lang="en-US" sz="1800" baseline="0" dirty="0" smtClean="0"/>
          </a:p>
          <a:p>
            <a:r>
              <a:rPr lang="en-US" sz="1800" baseline="0" dirty="0" smtClean="0"/>
              <a:t>First we will provide you with a brief refresher of the history of the temporary glass rulemaking. </a:t>
            </a:r>
          </a:p>
          <a:p>
            <a:endParaRPr lang="en-US" sz="1800" baseline="0" dirty="0" smtClean="0"/>
          </a:p>
          <a:p>
            <a:r>
              <a:rPr lang="en-US" sz="1800" baseline="0" dirty="0" smtClean="0"/>
              <a:t>Then we will discuss the comment process for this proposed rule as well as the nature and categorization of the public comments received;</a:t>
            </a:r>
          </a:p>
          <a:p>
            <a:endParaRPr lang="en-US" sz="1800" baseline="0" dirty="0" smtClean="0"/>
          </a:p>
          <a:p>
            <a:r>
              <a:rPr lang="en-US" sz="1800" baseline="0" dirty="0" smtClean="0"/>
              <a:t>Next we will walk you through the proposed rule and the </a:t>
            </a:r>
            <a:r>
              <a:rPr lang="en-US" sz="1800" baseline="0" dirty="0" smtClean="0"/>
              <a:t>changes </a:t>
            </a:r>
            <a:r>
              <a:rPr lang="en-US" sz="1800" baseline="0" dirty="0" smtClean="0"/>
              <a:t>from the </a:t>
            </a:r>
            <a:r>
              <a:rPr lang="en-US" sz="1800" baseline="0" dirty="0" smtClean="0"/>
              <a:t>temporary </a:t>
            </a:r>
            <a:r>
              <a:rPr lang="en-US" sz="1800" baseline="0" dirty="0" smtClean="0"/>
              <a:t>glass rulemaking adopted in April 2016; along with the rationale for making the changes. </a:t>
            </a:r>
          </a:p>
          <a:p>
            <a:endParaRPr lang="en-US" sz="1800" baseline="0" dirty="0" smtClean="0"/>
          </a:p>
          <a:p>
            <a:r>
              <a:rPr lang="en-US" sz="1800" baseline="0" dirty="0" smtClean="0"/>
              <a:t>Finally, we will make our recommendation to you.</a:t>
            </a:r>
            <a:endParaRPr lang="en-US" sz="1800" dirty="0"/>
          </a:p>
        </p:txBody>
      </p:sp>
    </p:spTree>
    <p:extLst>
      <p:ext uri="{BB962C8B-B14F-4D97-AF65-F5344CB8AC3E}">
        <p14:creationId xmlns="" xmlns:p14="http://schemas.microsoft.com/office/powerpoint/2010/main" val="609719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24</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min.)</a:t>
            </a:r>
          </a:p>
        </p:txBody>
      </p:sp>
      <p:sp>
        <p:nvSpPr>
          <p:cNvPr id="4" name="Slide Number Placeholder 3"/>
          <p:cNvSpPr>
            <a:spLocks noGrp="1"/>
          </p:cNvSpPr>
          <p:nvPr>
            <p:ph type="sldNum" sz="quarter" idx="10"/>
          </p:nvPr>
        </p:nvSpPr>
        <p:spPr/>
        <p:txBody>
          <a:bodyPr/>
          <a:lstStyle/>
          <a:p>
            <a:fld id="{22370381-2201-4B5E-AFD5-D162C8ADD346}" type="slidenum">
              <a:rPr lang="en-US" smtClean="0"/>
              <a:pPr/>
              <a:t>27</a:t>
            </a:fld>
            <a:endParaRPr lang="en-US" dirty="0"/>
          </a:p>
        </p:txBody>
      </p:sp>
    </p:spTree>
    <p:extLst>
      <p:ext uri="{BB962C8B-B14F-4D97-AF65-F5344CB8AC3E}">
        <p14:creationId xmlns="" xmlns:p14="http://schemas.microsoft.com/office/powerpoint/2010/main" val="928163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3</a:t>
            </a:fld>
            <a:endParaRPr lang="en-US" dirty="0"/>
          </a:p>
        </p:txBody>
      </p:sp>
      <p:sp>
        <p:nvSpPr>
          <p:cNvPr id="6" name="Notes Placeholder 5"/>
          <p:cNvSpPr>
            <a:spLocks noGrp="1"/>
          </p:cNvSpPr>
          <p:nvPr>
            <p:ph type="body" sz="quarter" idx="11"/>
          </p:nvPr>
        </p:nvSpPr>
        <p:spPr/>
        <p:txBody>
          <a:bodyPr>
            <a:normAutofit fontScale="92500" lnSpcReduction="10000"/>
          </a:bodyPr>
          <a:lstStyle/>
          <a:p>
            <a:r>
              <a:rPr lang="en-US" dirty="0" smtClean="0"/>
              <a:t>(1 min.)</a:t>
            </a:r>
          </a:p>
          <a:p>
            <a:endParaRPr lang="en-US" dirty="0" smtClean="0"/>
          </a:p>
          <a:p>
            <a:r>
              <a:rPr lang="en-US" sz="1200" kern="1200" dirty="0" smtClean="0">
                <a:solidFill>
                  <a:schemeClr val="tx1"/>
                </a:solidFill>
                <a:latin typeface="+mn-lt"/>
                <a:ea typeface="+mn-ea"/>
                <a:cs typeface="+mn-cs"/>
              </a:rPr>
              <a:t>I give</a:t>
            </a:r>
            <a:r>
              <a:rPr lang="en-US" sz="1200" kern="1200" baseline="0" dirty="0" smtClean="0">
                <a:solidFill>
                  <a:schemeClr val="tx1"/>
                </a:solidFill>
                <a:latin typeface="+mn-lt"/>
                <a:ea typeface="+mn-ea"/>
                <a:cs typeface="+mn-cs"/>
              </a:rPr>
              <a:t> an abridged history of this proposed </a:t>
            </a:r>
            <a:r>
              <a:rPr lang="en-US" sz="1200" kern="1200" baseline="0" dirty="0" smtClean="0">
                <a:solidFill>
                  <a:schemeClr val="tx1"/>
                </a:solidFill>
                <a:latin typeface="+mn-lt"/>
                <a:ea typeface="+mn-ea"/>
                <a:cs typeface="+mn-cs"/>
              </a:rPr>
              <a:t>rule. </a:t>
            </a:r>
            <a:r>
              <a:rPr lang="en-US" sz="1200" kern="1200" baseline="0" dirty="0" smtClean="0">
                <a:solidFill>
                  <a:schemeClr val="tx1"/>
                </a:solidFill>
                <a:latin typeface="+mn-lt"/>
                <a:ea typeface="+mn-ea"/>
                <a:cs typeface="+mn-cs"/>
              </a:rPr>
              <a:t>George will then give the technical basis and rationale.</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Elevated levels of hazardous air pollutants were found in the air around two glass manufacturing facilities in Portland. After</a:t>
            </a:r>
            <a:r>
              <a:rPr lang="en-US" sz="1200" kern="1200" baseline="0" dirty="0" smtClean="0">
                <a:solidFill>
                  <a:schemeClr val="tx1"/>
                </a:solidFill>
                <a:latin typeface="+mn-lt"/>
                <a:ea typeface="+mn-ea"/>
                <a:cs typeface="+mn-cs"/>
              </a:rPr>
              <a:t> a moss study and subsequent air monitoring in </a:t>
            </a:r>
            <a:r>
              <a:rPr lang="en-US" sz="1200" kern="1200" dirty="0" smtClean="0">
                <a:solidFill>
                  <a:schemeClr val="tx1"/>
                </a:solidFill>
                <a:latin typeface="+mn-lt"/>
                <a:ea typeface="+mn-ea"/>
                <a:cs typeface="+mn-cs"/>
              </a:rPr>
              <a:t>October 2015, DEQ confirmed that a glass company was the likely </a:t>
            </a:r>
            <a:r>
              <a:rPr lang="en-US" sz="1200" kern="1200" dirty="0" smtClean="0">
                <a:solidFill>
                  <a:schemeClr val="tx1"/>
                </a:solidFill>
                <a:latin typeface="+mn-lt"/>
                <a:ea typeface="+mn-ea"/>
                <a:cs typeface="+mn-cs"/>
              </a:rPr>
              <a:t>source.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DEQ </a:t>
            </a:r>
            <a:r>
              <a:rPr lang="en-US" sz="1200" kern="1200" dirty="0" smtClean="0">
                <a:solidFill>
                  <a:schemeClr val="tx1"/>
                </a:solidFill>
                <a:latin typeface="+mn-lt"/>
                <a:ea typeface="+mn-ea"/>
                <a:cs typeface="+mn-cs"/>
              </a:rPr>
              <a:t>also identified a second area of concern near the glass company in North Portland.</a:t>
            </a:r>
          </a:p>
          <a:p>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glass companies were operating in compliance with the current </a:t>
            </a:r>
            <a:r>
              <a:rPr lang="en-US" sz="1200" kern="1200" dirty="0" smtClean="0">
                <a:solidFill>
                  <a:schemeClr val="tx1"/>
                </a:solidFill>
                <a:latin typeface="+mn-lt"/>
                <a:ea typeface="+mn-ea"/>
                <a:cs typeface="+mn-cs"/>
              </a:rPr>
              <a:t>laws at the time. To </a:t>
            </a:r>
            <a:r>
              <a:rPr lang="en-US" sz="1200" kern="1200" dirty="0" smtClean="0">
                <a:solidFill>
                  <a:schemeClr val="tx1"/>
                </a:solidFill>
                <a:latin typeface="+mn-lt"/>
                <a:ea typeface="+mn-ea"/>
                <a:cs typeface="+mn-cs"/>
              </a:rPr>
              <a:t>address the gap and the elevated</a:t>
            </a:r>
            <a:r>
              <a:rPr lang="en-US" sz="1200" kern="1200" baseline="0" dirty="0" smtClean="0">
                <a:solidFill>
                  <a:schemeClr val="tx1"/>
                </a:solidFill>
                <a:latin typeface="+mn-lt"/>
                <a:ea typeface="+mn-ea"/>
                <a:cs typeface="+mn-cs"/>
              </a:rPr>
              <a:t> levels of hazardous air pollutants</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DEQ proposed an art glass manufacturing temporary rulemaking, which was approved on April 21, 2016. </a:t>
            </a:r>
            <a:r>
              <a:rPr lang="en-US" sz="1200" kern="1200" dirty="0" smtClean="0">
                <a:solidFill>
                  <a:schemeClr val="tx1"/>
                </a:solidFill>
                <a:latin typeface="+mn-lt"/>
                <a:ea typeface="+mn-ea"/>
                <a:cs typeface="+mn-cs"/>
              </a:rPr>
              <a:t>If no action is taken the temporary rules will expire </a:t>
            </a:r>
            <a:r>
              <a:rPr lang="en-US" sz="1200" kern="1200" dirty="0" smtClean="0">
                <a:solidFill>
                  <a:schemeClr val="tx1"/>
                </a:solidFill>
                <a:latin typeface="+mn-lt"/>
                <a:ea typeface="+mn-ea"/>
                <a:cs typeface="+mn-cs"/>
              </a:rPr>
              <a:t>on Oct</a:t>
            </a:r>
            <a:r>
              <a:rPr lang="en-US" sz="1200" kern="1200" dirty="0" smtClean="0">
                <a:solidFill>
                  <a:schemeClr val="tx1"/>
                </a:solidFill>
                <a:latin typeface="+mn-lt"/>
                <a:ea typeface="+mn-ea"/>
                <a:cs typeface="+mn-cs"/>
              </a:rPr>
              <a:t>. 18, 2016. The proposed rule DEQ is presenting today would replace the temporary rules and make the requirements permanent.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permanent rules that DEQ proposes for EQC adoption are intended to ensure that air emissions from colored art glass manufacturers do not cause unsafe levels of glassmaking hazardous air pollutants </a:t>
            </a:r>
            <a:r>
              <a:rPr lang="en-US" sz="1200" kern="1200" dirty="0" smtClean="0">
                <a:solidFill>
                  <a:schemeClr val="tx1"/>
                </a:solidFill>
                <a:latin typeface="+mn-lt"/>
                <a:ea typeface="+mn-ea"/>
                <a:cs typeface="+mn-cs"/>
              </a:rPr>
              <a:t>in </a:t>
            </a:r>
            <a:r>
              <a:rPr lang="en-US" sz="1200" kern="1200" dirty="0" smtClean="0">
                <a:solidFill>
                  <a:schemeClr val="tx1"/>
                </a:solidFill>
                <a:latin typeface="+mn-lt"/>
                <a:ea typeface="+mn-ea"/>
                <a:cs typeface="+mn-cs"/>
              </a:rPr>
              <a:t>the air nearby</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(arsenic, cadmium, chromium, lead, manganese, nickel and selenium) </a:t>
            </a:r>
            <a:endParaRPr lang="en-US" sz="1200" kern="1200" dirty="0" smtClean="0">
              <a:solidFill>
                <a:schemeClr val="tx1"/>
              </a:solidFill>
              <a:latin typeface="+mn-lt"/>
              <a:ea typeface="+mn-ea"/>
              <a:cs typeface="+mn-cs"/>
            </a:endParaRPr>
          </a:p>
        </p:txBody>
      </p:sp>
    </p:spTree>
    <p:extLst>
      <p:ext uri="{BB962C8B-B14F-4D97-AF65-F5344CB8AC3E}">
        <p14:creationId xmlns="" xmlns:p14="http://schemas.microsoft.com/office/powerpoint/2010/main" val="609719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267201"/>
            <a:ext cx="6248400" cy="4876799"/>
          </a:xfrm>
        </p:spPr>
        <p:txBody>
          <a:bodyPr>
            <a:noAutofit/>
          </a:bodyPr>
          <a:lstStyle/>
          <a:p>
            <a:pPr marL="0" indent="0">
              <a:spcAft>
                <a:spcPts val="500"/>
              </a:spcAft>
              <a:buFont typeface="Arial" pitchFamily="34" charset="0"/>
              <a:buNone/>
            </a:pPr>
            <a:r>
              <a:rPr lang="en-US" sz="2000" dirty="0" smtClean="0">
                <a:latin typeface="Times New Roman" pitchFamily="18" charset="0"/>
                <a:cs typeface="Times New Roman" pitchFamily="18" charset="0"/>
              </a:rPr>
              <a:t>(1 min.)</a:t>
            </a:r>
          </a:p>
          <a:p>
            <a:pPr>
              <a:buFont typeface="Arial" pitchFamily="34" charset="0"/>
              <a:buChar char="•"/>
            </a:pPr>
            <a:endParaRPr lang="en-US" sz="2000" dirty="0" smtClean="0"/>
          </a:p>
          <a:p>
            <a:pPr>
              <a:buFont typeface="Arial" pitchFamily="34" charset="0"/>
              <a:buChar char="•"/>
            </a:pPr>
            <a:r>
              <a:rPr lang="en-US" sz="2000" baseline="0" dirty="0" smtClean="0"/>
              <a:t>In addition to holding two fiscal committee meetings, DEQ held a public hearing on July 19, 2016 and accepted public comments from June 15, 2016 thru July 29, 2016. </a:t>
            </a:r>
            <a:endParaRPr lang="en-US" sz="2000" baseline="0" dirty="0" smtClean="0"/>
          </a:p>
          <a:p>
            <a:pPr>
              <a:buFont typeface="Arial" pitchFamily="34" charset="0"/>
              <a:buChar char="•"/>
            </a:pPr>
            <a:endParaRPr lang="en-US" sz="2000" baseline="0" dirty="0" smtClean="0"/>
          </a:p>
          <a:p>
            <a:r>
              <a:rPr lang="en-US" sz="1200" kern="1200" dirty="0" smtClean="0">
                <a:solidFill>
                  <a:schemeClr val="tx1"/>
                </a:solidFill>
                <a:latin typeface="+mn-lt"/>
                <a:ea typeface="+mn-ea"/>
                <a:cs typeface="+mn-cs"/>
              </a:rPr>
              <a:t>DEQ’s </a:t>
            </a:r>
            <a:r>
              <a:rPr lang="en-US" sz="1200" kern="1200" dirty="0" smtClean="0">
                <a:solidFill>
                  <a:schemeClr val="tx1"/>
                </a:solidFill>
                <a:latin typeface="+mn-lt"/>
                <a:ea typeface="+mn-ea"/>
                <a:cs typeface="+mn-cs"/>
              </a:rPr>
              <a:t>public notice for this rulemaking included proposed rule language that was unchanged from the temporary rule, along with a request from</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DEQ for</a:t>
            </a:r>
            <a:r>
              <a:rPr lang="en-US" sz="1200" kern="1200" baseline="0" dirty="0" smtClean="0">
                <a:solidFill>
                  <a:schemeClr val="tx1"/>
                </a:solidFill>
                <a:latin typeface="+mn-lt"/>
                <a:ea typeface="+mn-ea"/>
                <a:cs typeface="+mn-cs"/>
              </a:rPr>
              <a:t> comments </a:t>
            </a:r>
            <a:r>
              <a:rPr lang="en-US" sz="1200" kern="1200" dirty="0" smtClean="0">
                <a:solidFill>
                  <a:schemeClr val="tx1"/>
                </a:solidFill>
                <a:latin typeface="+mn-lt"/>
                <a:ea typeface="+mn-ea"/>
                <a:cs typeface="+mn-cs"/>
              </a:rPr>
              <a:t>on several possible changes that </a:t>
            </a:r>
            <a:r>
              <a:rPr lang="en-US" sz="1200" kern="1200" dirty="0" smtClean="0">
                <a:solidFill>
                  <a:schemeClr val="tx1"/>
                </a:solidFill>
                <a:latin typeface="+mn-lt"/>
                <a:ea typeface="+mn-ea"/>
                <a:cs typeface="+mn-cs"/>
              </a:rPr>
              <a:t>were</a:t>
            </a:r>
            <a:r>
              <a:rPr lang="en-US" sz="1200" kern="1200" baseline="0" dirty="0" smtClean="0">
                <a:solidFill>
                  <a:schemeClr val="tx1"/>
                </a:solidFill>
                <a:latin typeface="+mn-lt"/>
                <a:ea typeface="+mn-ea"/>
                <a:cs typeface="+mn-cs"/>
              </a:rPr>
              <a:t> identified during the fiscal committee meetings. The three questions that were included in the public notice were: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     Should </a:t>
            </a:r>
            <a:r>
              <a:rPr lang="en-US" sz="1200" kern="1200" dirty="0" smtClean="0">
                <a:solidFill>
                  <a:schemeClr val="tx1"/>
                </a:solidFill>
                <a:latin typeface="+mn-lt"/>
                <a:ea typeface="+mn-ea"/>
                <a:cs typeface="+mn-cs"/>
              </a:rPr>
              <a:t>the rule be modified to apply to sources that make less than 10 tons per year of colored art glass</a:t>
            </a:r>
            <a:r>
              <a:rPr lang="en-US" sz="1200" kern="1200" dirty="0" smtClean="0">
                <a:solidFill>
                  <a:schemeClr val="tx1"/>
                </a:solidFill>
                <a:latin typeface="+mn-lt"/>
                <a:ea typeface="+mn-ea"/>
                <a:cs typeface="+mn-cs"/>
              </a:rPr>
              <a:t>?</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     Should </a:t>
            </a:r>
            <a:r>
              <a:rPr lang="en-US" sz="1200" kern="1200" dirty="0" smtClean="0">
                <a:solidFill>
                  <a:schemeClr val="tx1"/>
                </a:solidFill>
                <a:latin typeface="+mn-lt"/>
                <a:ea typeface="+mn-ea"/>
                <a:cs typeface="+mn-cs"/>
              </a:rPr>
              <a:t>the rule be modified to apply statewide, rather than only in the Portland Air Quality Maintenance Area</a:t>
            </a:r>
            <a:r>
              <a:rPr lang="en-US" sz="1200" kern="1200" dirty="0" smtClean="0">
                <a:solidFill>
                  <a:schemeClr val="tx1"/>
                </a:solidFill>
                <a:latin typeface="+mn-lt"/>
                <a:ea typeface="+mn-ea"/>
                <a:cs typeface="+mn-cs"/>
              </a:rPr>
              <a:t>?</a:t>
            </a:r>
          </a:p>
          <a:p>
            <a:pPr lvl="0"/>
            <a:endParaRPr lang="en-US" sz="1200" kern="1200" dirty="0" smtClean="0">
              <a:solidFill>
                <a:schemeClr val="tx1"/>
              </a:solidFill>
              <a:latin typeface="+mn-lt"/>
              <a:ea typeface="+mn-ea"/>
              <a:cs typeface="+mn-cs"/>
            </a:endParaRPr>
          </a:p>
          <a:p>
            <a:pPr lvl="0"/>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Should the</a:t>
            </a:r>
            <a:r>
              <a:rPr lang="en-US" sz="1200" kern="1200" baseline="0" dirty="0" smtClean="0">
                <a:solidFill>
                  <a:schemeClr val="tx1"/>
                </a:solidFill>
                <a:latin typeface="+mn-lt"/>
                <a:ea typeface="+mn-ea"/>
                <a:cs typeface="+mn-cs"/>
              </a:rPr>
              <a:t> control devise for incoming particulate matter </a:t>
            </a:r>
            <a:r>
              <a:rPr lang="en-US" sz="1200" kern="1200" dirty="0" smtClean="0">
                <a:solidFill>
                  <a:schemeClr val="tx1"/>
                </a:solidFill>
                <a:latin typeface="+mn-lt"/>
                <a:ea typeface="+mn-ea"/>
                <a:cs typeface="+mn-cs"/>
              </a:rPr>
              <a:t>standard </a:t>
            </a:r>
            <a:r>
              <a:rPr lang="en-US" sz="1200" kern="1200" dirty="0" smtClean="0">
                <a:solidFill>
                  <a:schemeClr val="tx1"/>
                </a:solidFill>
                <a:latin typeface="+mn-lt"/>
                <a:ea typeface="+mn-ea"/>
                <a:cs typeface="+mn-cs"/>
              </a:rPr>
              <a:t>be replaced with one based on the </a:t>
            </a:r>
            <a:r>
              <a:rPr lang="en-US" sz="1200" kern="1200" dirty="0" smtClean="0">
                <a:solidFill>
                  <a:schemeClr val="tx1"/>
                </a:solidFill>
                <a:latin typeface="+mn-lt"/>
                <a:ea typeface="+mn-ea"/>
                <a:cs typeface="+mn-cs"/>
              </a:rPr>
              <a:t> particulate </a:t>
            </a:r>
            <a:r>
              <a:rPr lang="en-US" sz="1200" kern="1200" dirty="0" smtClean="0">
                <a:solidFill>
                  <a:schemeClr val="tx1"/>
                </a:solidFill>
                <a:latin typeface="+mn-lt"/>
                <a:ea typeface="+mn-ea"/>
                <a:cs typeface="+mn-cs"/>
              </a:rPr>
              <a:t>matter at the outlet of the control </a:t>
            </a:r>
            <a:r>
              <a:rPr lang="en-US" sz="1200" kern="1200" dirty="0" smtClean="0">
                <a:solidFill>
                  <a:schemeClr val="tx1"/>
                </a:solidFill>
                <a:latin typeface="+mn-lt"/>
                <a:ea typeface="+mn-ea"/>
                <a:cs typeface="+mn-cs"/>
              </a:rPr>
              <a:t>device instead? </a:t>
            </a:r>
            <a:endParaRPr lang="en-US" sz="2800" dirty="0" smtClean="0">
              <a:latin typeface="Times New Roman" pitchFamily="18" charset="0"/>
              <a:cs typeface="Times New Roman" pitchFamily="18" charset="0"/>
            </a:endParaRPr>
          </a:p>
          <a:p>
            <a:pPr marL="285750" indent="-285750"/>
            <a:endParaRPr lang="en-US"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4</a:t>
            </a:fld>
            <a:endParaRPr lang="en-US" dirty="0"/>
          </a:p>
        </p:txBody>
      </p:sp>
    </p:spTree>
    <p:extLst>
      <p:ext uri="{BB962C8B-B14F-4D97-AF65-F5344CB8AC3E}">
        <p14:creationId xmlns="" xmlns:p14="http://schemas.microsoft.com/office/powerpoint/2010/main" val="609719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267201"/>
            <a:ext cx="6248400" cy="4876799"/>
          </a:xfrm>
        </p:spPr>
        <p:txBody>
          <a:bodyPr>
            <a:noAutofit/>
          </a:bodyPr>
          <a:lstStyle/>
          <a:p>
            <a:pPr marL="0" indent="0">
              <a:spcAft>
                <a:spcPts val="500"/>
              </a:spcAft>
              <a:buFont typeface="Arial" pitchFamily="34" charset="0"/>
              <a:buNone/>
            </a:pPr>
            <a:endParaRPr lang="en-US" sz="2000" dirty="0" smtClean="0">
              <a:latin typeface="Times New Roman" pitchFamily="18" charset="0"/>
              <a:cs typeface="Times New Roman" pitchFamily="18" charset="0"/>
            </a:endParaRPr>
          </a:p>
          <a:p>
            <a:pPr marL="0" indent="0">
              <a:spcAft>
                <a:spcPts val="500"/>
              </a:spcAft>
              <a:buFont typeface="Arial" pitchFamily="34" charset="0"/>
              <a:buNone/>
            </a:pPr>
            <a:r>
              <a:rPr lang="en-US" sz="1700" dirty="0" smtClean="0"/>
              <a:t>This is a high level depiction of the public comments</a:t>
            </a:r>
            <a:r>
              <a:rPr lang="en-US" sz="1700" dirty="0" smtClean="0"/>
              <a:t>.</a:t>
            </a:r>
          </a:p>
          <a:p>
            <a:pPr marL="0" indent="0">
              <a:spcAft>
                <a:spcPts val="500"/>
              </a:spcAft>
              <a:buFont typeface="Arial" pitchFamily="34" charset="0"/>
              <a:buNone/>
            </a:pPr>
            <a:endParaRPr lang="en-US" sz="1700" dirty="0" smtClean="0"/>
          </a:p>
          <a:p>
            <a:pPr marL="285750" marR="0" indent="-285750" algn="l" defTabSz="914400" rtl="0" eaLnBrk="1" fontAlgn="auto" latinLnBrk="0" hangingPunct="1">
              <a:lnSpc>
                <a:spcPct val="100000"/>
              </a:lnSpc>
              <a:spcBef>
                <a:spcPts val="0"/>
              </a:spcBef>
              <a:spcAft>
                <a:spcPts val="500"/>
              </a:spcAft>
              <a:buClrTx/>
              <a:buSzTx/>
              <a:buFont typeface="Arial" pitchFamily="34" charset="0"/>
              <a:buChar char="•"/>
              <a:tabLst/>
              <a:defRPr/>
            </a:pPr>
            <a:r>
              <a:rPr lang="en-US" sz="1700" dirty="0" smtClean="0"/>
              <a:t>Through the public comment process, we received comments from about 136 individuals and </a:t>
            </a:r>
            <a:r>
              <a:rPr lang="en-US" sz="1700" dirty="0" smtClean="0"/>
              <a:t>organizations.</a:t>
            </a:r>
            <a:r>
              <a:rPr lang="en-US" sz="1700" baseline="0" dirty="0" smtClean="0"/>
              <a:t> DEQ received 151 comments from the 136 individuals. </a:t>
            </a:r>
            <a:r>
              <a:rPr lang="en-US" sz="1700" dirty="0" smtClean="0"/>
              <a:t>41</a:t>
            </a:r>
            <a:r>
              <a:rPr lang="en-US" sz="1700" baseline="0" dirty="0" smtClean="0"/>
              <a:t>% of the commenters were from </a:t>
            </a:r>
            <a:r>
              <a:rPr lang="en-US" sz="1700" baseline="0" dirty="0" smtClean="0"/>
              <a:t>Oregon</a:t>
            </a:r>
            <a:r>
              <a:rPr lang="en-US" sz="1700" baseline="0" dirty="0" smtClean="0"/>
              <a:t>, 54%  </a:t>
            </a:r>
            <a:r>
              <a:rPr lang="en-US" sz="1700" dirty="0" smtClean="0"/>
              <a:t>were from parties outside of Oregon, and 5% of the commenters did</a:t>
            </a:r>
            <a:r>
              <a:rPr lang="en-US" sz="1700" baseline="0" dirty="0" smtClean="0"/>
              <a:t> not state where they reside</a:t>
            </a:r>
            <a:r>
              <a:rPr lang="en-US" sz="1700" dirty="0" smtClean="0"/>
              <a:t>. </a:t>
            </a:r>
            <a:endParaRPr lang="en-US" sz="1800" dirty="0" smtClean="0"/>
          </a:p>
          <a:p>
            <a:pPr marL="285750" indent="-285750">
              <a:spcAft>
                <a:spcPts val="500"/>
              </a:spcAft>
              <a:buFont typeface="Arial" pitchFamily="34" charset="0"/>
              <a:buChar char="•"/>
            </a:pPr>
            <a:endParaRPr lang="en-US" sz="1700" dirty="0" smtClean="0"/>
          </a:p>
          <a:p>
            <a:pPr marL="285750" indent="-285750">
              <a:spcAft>
                <a:spcPts val="500"/>
              </a:spcAft>
              <a:buFont typeface="Arial" pitchFamily="34" charset="0"/>
              <a:buChar char="•"/>
            </a:pPr>
            <a:endParaRPr lang="en-US" sz="1700" dirty="0" smtClean="0"/>
          </a:p>
          <a:p>
            <a:pPr marL="285750" indent="-285750">
              <a:spcAft>
                <a:spcPts val="500"/>
              </a:spcAft>
              <a:buFont typeface="Arial" pitchFamily="34" charset="0"/>
              <a:buChar char="•"/>
            </a:pPr>
            <a:r>
              <a:rPr lang="en-US" sz="1700" dirty="0" smtClean="0"/>
              <a:t>As you can imagine, there are many perspectives expressed by those comments. </a:t>
            </a:r>
          </a:p>
          <a:p>
            <a:pPr marL="285750" indent="-285750">
              <a:spcAft>
                <a:spcPts val="500"/>
              </a:spcAft>
              <a:buFont typeface="Arial" pitchFamily="34" charset="0"/>
              <a:buChar char="•"/>
            </a:pPr>
            <a:endParaRPr lang="en-US" sz="1700" dirty="0" smtClean="0"/>
          </a:p>
          <a:p>
            <a:pPr marL="285750" indent="-285750"/>
            <a:endParaRPr lang="en-US" sz="2800" dirty="0" smtClean="0">
              <a:latin typeface="Times New Roman" pitchFamily="18" charset="0"/>
              <a:cs typeface="Times New Roman" pitchFamily="18" charset="0"/>
            </a:endParaRPr>
          </a:p>
          <a:p>
            <a:pPr marL="285750" marR="0" indent="-285750" algn="l" defTabSz="914400" rtl="0" eaLnBrk="1" fontAlgn="auto" latinLnBrk="0" hangingPunct="1">
              <a:lnSpc>
                <a:spcPct val="100000"/>
              </a:lnSpc>
              <a:spcBef>
                <a:spcPts val="0"/>
              </a:spcBef>
              <a:spcAft>
                <a:spcPts val="0"/>
              </a:spcAft>
              <a:buClrTx/>
              <a:buSzTx/>
              <a:buFontTx/>
              <a:buNone/>
              <a:tabLst/>
              <a:defRPr/>
            </a:pPr>
            <a:r>
              <a:rPr lang="en-US" sz="2400" dirty="0" smtClean="0"/>
              <a:t>I also want to not</a:t>
            </a:r>
            <a:r>
              <a:rPr lang="en-US" sz="2400" baseline="0" dirty="0" smtClean="0"/>
              <a:t> that w</a:t>
            </a:r>
            <a:r>
              <a:rPr lang="en-US" sz="2400" dirty="0" smtClean="0"/>
              <a:t>e consider all of the comments we receive, no matter how many people made the comment. </a:t>
            </a:r>
          </a:p>
          <a:p>
            <a:pPr marL="285750" indent="-285750"/>
            <a:endParaRPr lang="en-US"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5</a:t>
            </a:fld>
            <a:endParaRPr lang="en-US" dirty="0"/>
          </a:p>
        </p:txBody>
      </p:sp>
    </p:spTree>
    <p:extLst>
      <p:ext uri="{BB962C8B-B14F-4D97-AF65-F5344CB8AC3E}">
        <p14:creationId xmlns="" xmlns:p14="http://schemas.microsoft.com/office/powerpoint/2010/main" val="609719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6</a:t>
            </a:fld>
            <a:endParaRPr lang="en-US" dirty="0"/>
          </a:p>
        </p:txBody>
      </p:sp>
      <p:sp>
        <p:nvSpPr>
          <p:cNvPr id="5" name="Notes Placeholder 4"/>
          <p:cNvSpPr>
            <a:spLocks noGrp="1"/>
          </p:cNvSpPr>
          <p:nvPr>
            <p:ph type="body" sz="quarter" idx="11"/>
          </p:nvPr>
        </p:nvSpPr>
        <p:spPr>
          <a:xfrm>
            <a:off x="701675" y="4416425"/>
            <a:ext cx="5607050" cy="4422775"/>
          </a:xfrm>
        </p:spPr>
        <p:txBody>
          <a:bodyPr>
            <a:normAutofit fontScale="62500" lnSpcReduction="20000"/>
          </a:bodyPr>
          <a:lstStyle/>
          <a:p>
            <a:r>
              <a:rPr lang="en-US" dirty="0" smtClean="0"/>
              <a:t>(1</a:t>
            </a:r>
            <a:r>
              <a:rPr lang="en-US" baseline="0" dirty="0" smtClean="0"/>
              <a:t> min.)</a:t>
            </a:r>
            <a:endParaRPr lang="en-US" dirty="0" smtClean="0"/>
          </a:p>
          <a:p>
            <a:r>
              <a:rPr lang="en-US" sz="1900" dirty="0" smtClean="0">
                <a:latin typeface="Times New Roman" pitchFamily="18" charset="0"/>
                <a:cs typeface="Times New Roman" pitchFamily="18" charset="0"/>
              </a:rPr>
              <a:t>To review and respond effectively, we</a:t>
            </a:r>
            <a:r>
              <a:rPr lang="en-US" sz="1900" dirty="0" smtClean="0"/>
              <a:t> have organized the comments into the above </a:t>
            </a:r>
            <a:r>
              <a:rPr lang="en-US" sz="1900" dirty="0" smtClean="0"/>
              <a:t>10 </a:t>
            </a:r>
            <a:r>
              <a:rPr lang="en-US" sz="1900" dirty="0" smtClean="0"/>
              <a:t>categories and further into </a:t>
            </a:r>
            <a:r>
              <a:rPr lang="en-US" sz="1900" b="0" dirty="0" smtClean="0"/>
              <a:t>60 subcategories and </a:t>
            </a:r>
            <a:r>
              <a:rPr lang="en-US" sz="1900" dirty="0" smtClean="0"/>
              <a:t>that is also how we responded to them. Therefore you’ll see in your materials that we have </a:t>
            </a:r>
            <a:r>
              <a:rPr lang="en-US" sz="1900" dirty="0" smtClean="0"/>
              <a:t>60</a:t>
            </a:r>
            <a:r>
              <a:rPr lang="en-US" sz="1900" baseline="0" dirty="0" smtClean="0"/>
              <a:t> </a:t>
            </a:r>
            <a:r>
              <a:rPr lang="en-US" sz="1900" dirty="0" smtClean="0"/>
              <a:t>responses </a:t>
            </a:r>
            <a:r>
              <a:rPr lang="en-US" sz="1900" dirty="0" smtClean="0"/>
              <a:t>to comments.  </a:t>
            </a:r>
          </a:p>
          <a:p>
            <a:endParaRPr lang="en-US" sz="1900" dirty="0" smtClean="0"/>
          </a:p>
          <a:p>
            <a:r>
              <a:rPr lang="en-US" sz="1900" dirty="0" smtClean="0"/>
              <a:t>We received a number of comments around many topics.  Later in the presentation, George will discuss the changes we made from the temporary rule based on the </a:t>
            </a:r>
            <a:r>
              <a:rPr lang="en-US" sz="1900" dirty="0" smtClean="0"/>
              <a:t>comments.</a:t>
            </a:r>
          </a:p>
          <a:p>
            <a:pPr marL="0" indent="0">
              <a:spcAft>
                <a:spcPts val="500"/>
              </a:spcAft>
              <a:buFont typeface="Arial" pitchFamily="34" charset="0"/>
              <a:buNone/>
            </a:pPr>
            <a:endParaRPr lang="en-US" sz="2400" dirty="0" smtClean="0">
              <a:latin typeface="Times New Roman" pitchFamily="18" charset="0"/>
              <a:cs typeface="Times New Roman" pitchFamily="18" charset="0"/>
            </a:endParaRPr>
          </a:p>
          <a:p>
            <a:pPr marL="0" indent="0">
              <a:spcAft>
                <a:spcPts val="500"/>
              </a:spcAft>
              <a:buFont typeface="Arial" pitchFamily="34" charset="0"/>
              <a:buNone/>
            </a:pPr>
            <a:r>
              <a:rPr lang="en-US" sz="2000" dirty="0" smtClean="0"/>
              <a:t>This is a high level depiction of the public comments.</a:t>
            </a:r>
          </a:p>
          <a:p>
            <a:pPr marL="285750" indent="-285750">
              <a:spcAft>
                <a:spcPts val="500"/>
              </a:spcAft>
              <a:buFont typeface="Arial" pitchFamily="34" charset="0"/>
              <a:buChar char="•"/>
            </a:pPr>
            <a:r>
              <a:rPr lang="en-US" sz="2000" dirty="0" smtClean="0"/>
              <a:t>Through the public comment process, we received comments from about 136 individuals and organizations (with 151 comments), 41</a:t>
            </a:r>
            <a:r>
              <a:rPr lang="en-US" sz="2000" baseline="0" dirty="0" smtClean="0"/>
              <a:t>% of the commenters were from people of Oregon, 54%  </a:t>
            </a:r>
            <a:r>
              <a:rPr lang="en-US" sz="2000" dirty="0" smtClean="0"/>
              <a:t>were from parties outside of Oregon, and 5% of the commenters did</a:t>
            </a:r>
            <a:r>
              <a:rPr lang="en-US" sz="2000" baseline="0" dirty="0" smtClean="0"/>
              <a:t> not state where they reside</a:t>
            </a:r>
            <a:r>
              <a:rPr lang="en-US" sz="2000" dirty="0" smtClean="0"/>
              <a:t>. </a:t>
            </a:r>
          </a:p>
          <a:p>
            <a:pPr marL="285750" indent="-285750">
              <a:spcAft>
                <a:spcPts val="500"/>
              </a:spcAft>
              <a:buFont typeface="Arial" pitchFamily="34" charset="0"/>
              <a:buChar char="•"/>
            </a:pPr>
            <a:r>
              <a:rPr lang="en-US" sz="2000" dirty="0" smtClean="0"/>
              <a:t>Some of the comments were from organizations  representing the interests of their members. The total number of people represented by these comments is much greater than the number of comments we received. </a:t>
            </a:r>
          </a:p>
          <a:p>
            <a:pPr marL="285750" indent="-285750">
              <a:spcAft>
                <a:spcPts val="500"/>
              </a:spcAft>
              <a:buFont typeface="Arial" pitchFamily="34" charset="0"/>
              <a:buChar char="•"/>
            </a:pPr>
            <a:r>
              <a:rPr lang="en-US" sz="2000" dirty="0" smtClean="0"/>
              <a:t>As you can imagine, there are many perspectives expressed by those comments. </a:t>
            </a:r>
          </a:p>
          <a:p>
            <a:pPr marL="285750" indent="-285750">
              <a:spcAft>
                <a:spcPts val="500"/>
              </a:spcAft>
              <a:buFont typeface="Arial" pitchFamily="34" charset="0"/>
              <a:buChar char="•"/>
            </a:pPr>
            <a:endParaRPr lang="en-US" sz="2000" dirty="0" smtClean="0"/>
          </a:p>
          <a:p>
            <a:r>
              <a:rPr lang="en-US" sz="1900" dirty="0" smtClean="0"/>
              <a:t>We </a:t>
            </a:r>
            <a:r>
              <a:rPr lang="en-US" sz="1900" dirty="0" smtClean="0"/>
              <a:t>addressed those in the response to comments but wanted to reiterate here that the proposed rules are designed to address emissions solely from colored art glass </a:t>
            </a:r>
            <a:r>
              <a:rPr lang="en-US" sz="1900" dirty="0" smtClean="0"/>
              <a:t>manufacturers.</a:t>
            </a:r>
            <a:r>
              <a:rPr lang="en-US" sz="1900" baseline="0" dirty="0" smtClean="0"/>
              <a:t> </a:t>
            </a:r>
            <a:r>
              <a:rPr lang="en-US" sz="1900" dirty="0" smtClean="0"/>
              <a:t>This glass</a:t>
            </a:r>
            <a:r>
              <a:rPr lang="en-US" sz="1900" baseline="0" dirty="0" smtClean="0"/>
              <a:t> manufacturing </a:t>
            </a:r>
            <a:r>
              <a:rPr lang="en-US" sz="1900" dirty="0" smtClean="0"/>
              <a:t>rule </a:t>
            </a:r>
            <a:r>
              <a:rPr lang="en-US" sz="1900" dirty="0" smtClean="0"/>
              <a:t>is not and never was designed to address any of these larger concerns.  In order to do that, we established a much larger stakeholder and public involvement process and is being handled in a separate</a:t>
            </a:r>
            <a:r>
              <a:rPr lang="en-US" sz="1900" baseline="0" dirty="0" smtClean="0"/>
              <a:t> regulatory reform </a:t>
            </a:r>
            <a:r>
              <a:rPr lang="en-US" sz="1900" baseline="0" dirty="0" smtClean="0"/>
              <a:t>rulemaking, otherwise referred to as Cleaner Air Oregon. </a:t>
            </a:r>
            <a:endParaRPr lang="en-US" sz="1900" dirty="0" smtClean="0"/>
          </a:p>
          <a:p>
            <a:endParaRPr lang="en-US" sz="1900" dirty="0" smtClean="0"/>
          </a:p>
          <a:p>
            <a:r>
              <a:rPr lang="en-US" sz="1900" dirty="0" smtClean="0"/>
              <a:t>In this</a:t>
            </a:r>
            <a:r>
              <a:rPr lang="en-US" sz="1900" baseline="0" dirty="0" smtClean="0"/>
              <a:t> proposed permanant </a:t>
            </a:r>
            <a:r>
              <a:rPr lang="en-US" sz="1900" dirty="0" smtClean="0"/>
              <a:t>rule, we have included some elements of a human health and risk based program and are also using some elements of a technology based program.  You’ll hear more about those as we go through some of the changes we made in response to comments. You will now hear</a:t>
            </a:r>
            <a:r>
              <a:rPr lang="en-US" sz="1900" baseline="0" dirty="0" smtClean="0"/>
              <a:t> from George Davis. He will be discussing the changes and the associated rationale. </a:t>
            </a:r>
            <a:endParaRPr lang="en-US" sz="1900" dirty="0" smtClean="0"/>
          </a:p>
          <a:p>
            <a:endParaRPr lang="en-US" dirty="0" smtClean="0"/>
          </a:p>
        </p:txBody>
      </p:sp>
    </p:spTree>
    <p:extLst>
      <p:ext uri="{BB962C8B-B14F-4D97-AF65-F5344CB8AC3E}">
        <p14:creationId xmlns="" xmlns:p14="http://schemas.microsoft.com/office/powerpoint/2010/main" val="609719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470025"/>
          </a:xfrm>
          <a:solidFill>
            <a:schemeClr val="accent1"/>
          </a:solidFill>
        </p:spPr>
        <p:txBody>
          <a:bodyPr/>
          <a:lstStyle>
            <a:lvl1pPr>
              <a:defRPr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1905000"/>
            <a:ext cx="6400800" cy="3733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98B1E6C-1CBF-46AC-8C33-CC73A849FFC8}" type="datetime1">
              <a:rPr lang="en-US" smtClean="0"/>
              <a:pPr/>
              <a:t>9/21/2016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797F96-03BA-40A8-AD7F-EBB90BF9AEC3}" type="datetime1">
              <a:rPr lang="en-US" smtClean="0"/>
              <a:pPr/>
              <a:t>9/21/2016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924D47-5C99-424E-89A4-B06B29BDCD77}" type="datetime1">
              <a:rPr lang="en-US" smtClean="0"/>
              <a:pPr/>
              <a:t>9/21/2016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E963FD-9FC5-445A-85C9-B7696199B01C}" type="datetime1">
              <a:rPr lang="en-US" smtClean="0"/>
              <a:pPr/>
              <a:t>9/21/2016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04518-A878-498C-8C75-03DD335D33AF}" type="datetime1">
              <a:rPr lang="en-US" smtClean="0"/>
              <a:pPr/>
              <a:t>9/21/2016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F48872-EC17-4020-B1FA-D19A3C0B7ED6}" type="datetime1">
              <a:rPr lang="en-US" smtClean="0"/>
              <a:pPr/>
              <a:t>9/21/2016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7D09C8-063C-4F90-9DFB-92B6DFC0220D}" type="datetime1">
              <a:rPr lang="en-US" smtClean="0"/>
              <a:pPr/>
              <a:t>9/21/2016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E49475-1F0C-470D-8496-814E1122A0A9}" type="datetime1">
              <a:rPr lang="en-US" smtClean="0"/>
              <a:pPr/>
              <a:t>9/21/2016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66788-D49C-40F1-9709-A7AD301B6549}" type="datetime1">
              <a:rPr lang="en-US" smtClean="0"/>
              <a:pPr/>
              <a:t>9/21/2016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232459-DF73-453A-ADC7-BAF1A362C836}" type="datetime1">
              <a:rPr lang="en-US" smtClean="0"/>
              <a:pPr/>
              <a:t>9/21/2016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4F42F-615E-4321-BFFD-684845F40FE0}" type="datetime1">
              <a:rPr lang="en-US" smtClean="0"/>
              <a:pPr/>
              <a:t>9/21/2016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33BD5E-C6E4-42CB-8315-6931C044D346}" type="datetime1">
              <a:rPr lang="en-US" smtClean="0"/>
              <a:pPr/>
              <a:t>9/21/2016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9E361-6CC3-4B93-8D02-0CA41470506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Air Quality Program</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1143000" y="2057400"/>
            <a:ext cx="7162800" cy="3429000"/>
          </a:xfrm>
        </p:spPr>
        <p:txBody>
          <a:bodyPr>
            <a:normAutofit fontScale="92500" lnSpcReduction="10000"/>
          </a:bodyPr>
          <a:lstStyle/>
          <a:p>
            <a:pPr algn="r"/>
            <a:r>
              <a:rPr lang="en-US" sz="3600" dirty="0" smtClean="0">
                <a:solidFill>
                  <a:schemeClr val="tx1"/>
                </a:solidFill>
                <a:latin typeface="Arial" pitchFamily="34" charset="0"/>
                <a:cs typeface="Arial" pitchFamily="34" charset="0"/>
              </a:rPr>
              <a:t>Proposed Permanent</a:t>
            </a:r>
          </a:p>
          <a:p>
            <a:pPr algn="r"/>
            <a:r>
              <a:rPr lang="en-US" sz="3600" dirty="0" smtClean="0">
                <a:solidFill>
                  <a:schemeClr val="tx1"/>
                </a:solidFill>
                <a:latin typeface="Arial" pitchFamily="34" charset="0"/>
                <a:cs typeface="Arial" pitchFamily="34" charset="0"/>
              </a:rPr>
              <a:t>Colored Art Glass Manufacturing (CAGM) Rules</a:t>
            </a:r>
          </a:p>
          <a:p>
            <a:pPr algn="r"/>
            <a:endParaRPr lang="en-US" sz="3600" dirty="0" smtClean="0">
              <a:solidFill>
                <a:schemeClr val="tx1"/>
              </a:solidFill>
              <a:latin typeface="Arial" pitchFamily="34" charset="0"/>
              <a:cs typeface="Arial" pitchFamily="34" charset="0"/>
            </a:endParaRPr>
          </a:p>
          <a:p>
            <a:pPr algn="r"/>
            <a:endParaRPr lang="en-US" sz="2800" dirty="0" smtClean="0">
              <a:solidFill>
                <a:schemeClr val="tx1"/>
              </a:solidFill>
              <a:latin typeface="Arial" pitchFamily="34" charset="0"/>
              <a:cs typeface="Arial" pitchFamily="34" charset="0"/>
            </a:endParaRPr>
          </a:p>
          <a:p>
            <a:pPr algn="r">
              <a:lnSpc>
                <a:spcPct val="110000"/>
              </a:lnSpc>
              <a:spcBef>
                <a:spcPts val="0"/>
              </a:spcBef>
            </a:pPr>
            <a:r>
              <a:rPr lang="en-US" sz="2800" dirty="0" smtClean="0">
                <a:solidFill>
                  <a:schemeClr val="tx1"/>
                </a:solidFill>
                <a:latin typeface="Arial" pitchFamily="34" charset="0"/>
                <a:cs typeface="Arial" pitchFamily="34" charset="0"/>
              </a:rPr>
              <a:t>Sept. 29, 2016</a:t>
            </a:r>
          </a:p>
          <a:p>
            <a:pPr algn="r">
              <a:lnSpc>
                <a:spcPct val="110000"/>
              </a:lnSpc>
              <a:spcBef>
                <a:spcPts val="0"/>
              </a:spcBef>
            </a:pPr>
            <a:r>
              <a:rPr lang="en-US" sz="2800" dirty="0" smtClean="0">
                <a:solidFill>
                  <a:schemeClr val="tx1"/>
                </a:solidFill>
                <a:latin typeface="Arial" pitchFamily="34" charset="0"/>
                <a:cs typeface="Arial" pitchFamily="34" charset="0"/>
              </a:rPr>
              <a:t>Portland</a:t>
            </a:r>
          </a:p>
        </p:txBody>
      </p:sp>
      <p:sp>
        <p:nvSpPr>
          <p:cNvPr id="4" name="Rectangle 3"/>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Jaclyn Palermo and George Davis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Make rules apply statewide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1828800"/>
            <a:ext cx="7162800" cy="39624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a:solidFill>
                  <a:prstClr val="black"/>
                </a:solidFill>
              </a:rPr>
              <a:t>Requested input in public notice</a:t>
            </a:r>
          </a:p>
          <a:p>
            <a:pPr marL="228600" lvl="0" indent="-228600" algn="l">
              <a:lnSpc>
                <a:spcPct val="90000"/>
              </a:lnSpc>
              <a:spcBef>
                <a:spcPts val="1000"/>
              </a:spcBef>
              <a:buFont typeface="Arial" panose="020B0604020202020204" pitchFamily="34" charset="0"/>
              <a:buChar char="•"/>
            </a:pPr>
            <a:r>
              <a:rPr lang="en-US" sz="2800" dirty="0">
                <a:solidFill>
                  <a:prstClr val="black"/>
                </a:solidFill>
              </a:rPr>
              <a:t>Many comments suggest statewide applicability</a:t>
            </a:r>
          </a:p>
          <a:p>
            <a:pPr marL="228600" lvl="0" indent="-228600" algn="l">
              <a:lnSpc>
                <a:spcPct val="90000"/>
              </a:lnSpc>
              <a:spcBef>
                <a:spcPts val="1000"/>
              </a:spcBef>
              <a:buFont typeface="Arial" panose="020B0604020202020204" pitchFamily="34" charset="0"/>
              <a:buChar char="•"/>
            </a:pPr>
            <a:r>
              <a:rPr lang="en-US" sz="2800" dirty="0">
                <a:solidFill>
                  <a:prstClr val="black"/>
                </a:solidFill>
              </a:rPr>
              <a:t>Discussed with LRAPA</a:t>
            </a: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2"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10</a:t>
            </a:fld>
            <a:endParaRPr lang="en-US" dirty="0"/>
          </a:p>
        </p:txBody>
      </p:sp>
    </p:spTree>
    <p:extLst>
      <p:ext uri="{BB962C8B-B14F-4D97-AF65-F5344CB8AC3E}">
        <p14:creationId xmlns="" xmlns:p14="http://schemas.microsoft.com/office/powerpoint/2010/main" val="1696584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Lower applicability threshold to 5 tpy</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1828800"/>
            <a:ext cx="7162800" cy="39624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a:solidFill>
                  <a:prstClr val="black"/>
                </a:solidFill>
              </a:rPr>
              <a:t>Requested input in public notice</a:t>
            </a:r>
          </a:p>
          <a:p>
            <a:pPr marL="228600" lvl="0" indent="-228600" algn="l">
              <a:lnSpc>
                <a:spcPct val="90000"/>
              </a:lnSpc>
              <a:spcBef>
                <a:spcPts val="1000"/>
              </a:spcBef>
              <a:buFont typeface="Arial" panose="020B0604020202020204" pitchFamily="34" charset="0"/>
              <a:buChar char="•"/>
            </a:pPr>
            <a:r>
              <a:rPr lang="en-US" sz="2800" dirty="0">
                <a:solidFill>
                  <a:prstClr val="black"/>
                </a:solidFill>
              </a:rPr>
              <a:t>Many comments </a:t>
            </a:r>
            <a:r>
              <a:rPr lang="en-US" sz="2800" dirty="0" smtClean="0">
                <a:solidFill>
                  <a:prstClr val="black"/>
                </a:solidFill>
              </a:rPr>
              <a:t>suggested </a:t>
            </a:r>
            <a:r>
              <a:rPr lang="en-US" sz="2800" dirty="0">
                <a:solidFill>
                  <a:prstClr val="black"/>
                </a:solidFill>
              </a:rPr>
              <a:t>lowering </a:t>
            </a:r>
            <a:r>
              <a:rPr lang="en-US" sz="2800" dirty="0" smtClean="0">
                <a:solidFill>
                  <a:prstClr val="black"/>
                </a:solidFill>
              </a:rPr>
              <a:t>threshold</a:t>
            </a: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DEQ agrees, but </a:t>
            </a:r>
            <a:r>
              <a:rPr lang="en-US" sz="2800" dirty="0" smtClean="0">
                <a:solidFill>
                  <a:prstClr val="black"/>
                </a:solidFill>
              </a:rPr>
              <a:t>rules should not apply to individual artists/hobbyists</a:t>
            </a: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Some </a:t>
            </a:r>
            <a:r>
              <a:rPr lang="en-US" sz="2800" dirty="0" smtClean="0">
                <a:solidFill>
                  <a:prstClr val="black"/>
                </a:solidFill>
              </a:rPr>
              <a:t>Tier 1 CAGMs </a:t>
            </a:r>
            <a:r>
              <a:rPr lang="en-US" sz="2800" dirty="0">
                <a:solidFill>
                  <a:prstClr val="black"/>
                </a:solidFill>
              </a:rPr>
              <a:t>in Portland AQMA</a:t>
            </a:r>
          </a:p>
          <a:p>
            <a:pPr marL="685800" lvl="1" indent="-228600" algn="l">
              <a:lnSpc>
                <a:spcPct val="90000"/>
              </a:lnSpc>
              <a:spcBef>
                <a:spcPts val="500"/>
              </a:spcBef>
              <a:buFont typeface="Arial" panose="020B0604020202020204" pitchFamily="34" charset="0"/>
              <a:buChar char="•"/>
            </a:pPr>
            <a:r>
              <a:rPr lang="en-US" sz="2400" dirty="0">
                <a:solidFill>
                  <a:prstClr val="black"/>
                </a:solidFill>
              </a:rPr>
              <a:t>Below threshold now</a:t>
            </a:r>
          </a:p>
          <a:p>
            <a:pPr marL="685800" lvl="1" indent="-228600" algn="l">
              <a:lnSpc>
                <a:spcPct val="90000"/>
              </a:lnSpc>
              <a:spcBef>
                <a:spcPts val="500"/>
              </a:spcBef>
              <a:buFont typeface="Arial" panose="020B0604020202020204" pitchFamily="34" charset="0"/>
              <a:buChar char="•"/>
            </a:pPr>
            <a:r>
              <a:rPr lang="en-US" sz="2400" dirty="0">
                <a:solidFill>
                  <a:prstClr val="black"/>
                </a:solidFill>
              </a:rPr>
              <a:t>Will likely exceed threshold as production increases</a:t>
            </a: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11</a:t>
            </a:fld>
            <a:endParaRPr lang="en-US" dirty="0"/>
          </a:p>
        </p:txBody>
      </p:sp>
    </p:spTree>
    <p:extLst>
      <p:ext uri="{BB962C8B-B14F-4D97-AF65-F5344CB8AC3E}">
        <p14:creationId xmlns="" xmlns:p14="http://schemas.microsoft.com/office/powerpoint/2010/main" val="27414636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Add selenium to list of HAPs</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1828800"/>
            <a:ext cx="7162800" cy="39624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a:solidFill>
                  <a:prstClr val="black"/>
                </a:solidFill>
              </a:rPr>
              <a:t>Original list of HAPs: As, Cd, Cr, </a:t>
            </a:r>
            <a:r>
              <a:rPr lang="en-US" sz="2800" dirty="0" err="1">
                <a:solidFill>
                  <a:prstClr val="black"/>
                </a:solidFill>
              </a:rPr>
              <a:t>Mn</a:t>
            </a:r>
            <a:r>
              <a:rPr lang="en-US" sz="2800" dirty="0">
                <a:solidFill>
                  <a:prstClr val="black"/>
                </a:solidFill>
              </a:rPr>
              <a:t>, Ni, </a:t>
            </a:r>
            <a:r>
              <a:rPr lang="en-US" sz="2800" dirty="0" err="1" smtClean="0">
                <a:solidFill>
                  <a:prstClr val="black"/>
                </a:solidFill>
              </a:rPr>
              <a:t>Pb</a:t>
            </a:r>
            <a:endParaRPr lang="en-US" sz="2800" dirty="0" smtClean="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Comments suggested adding more HAPs</a:t>
            </a: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High levels of Se monitored during the </a:t>
            </a:r>
            <a:r>
              <a:rPr lang="en-US" sz="2800" dirty="0" smtClean="0">
                <a:solidFill>
                  <a:prstClr val="black"/>
                </a:solidFill>
              </a:rPr>
              <a:t>summer in SE Portland</a:t>
            </a: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P</a:t>
            </a:r>
            <a:r>
              <a:rPr lang="en-US" sz="2800" dirty="0" smtClean="0">
                <a:solidFill>
                  <a:prstClr val="black"/>
                </a:solidFill>
              </a:rPr>
              <a:t>hase-in </a:t>
            </a:r>
            <a:r>
              <a:rPr lang="en-US" sz="2800" dirty="0">
                <a:solidFill>
                  <a:prstClr val="black"/>
                </a:solidFill>
              </a:rPr>
              <a:t>with </a:t>
            </a:r>
            <a:r>
              <a:rPr lang="en-US" sz="2800" dirty="0" smtClean="0">
                <a:solidFill>
                  <a:prstClr val="black"/>
                </a:solidFill>
              </a:rPr>
              <a:t>later compliance </a:t>
            </a:r>
            <a:r>
              <a:rPr lang="en-US" sz="2800" dirty="0">
                <a:solidFill>
                  <a:prstClr val="black"/>
                </a:solidFill>
              </a:rPr>
              <a:t>dates</a:t>
            </a: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12</a:t>
            </a:fld>
            <a:endParaRPr lang="en-US" dirty="0"/>
          </a:p>
        </p:txBody>
      </p:sp>
    </p:spTree>
    <p:extLst>
      <p:ext uri="{BB962C8B-B14F-4D97-AF65-F5344CB8AC3E}">
        <p14:creationId xmlns="" xmlns:p14="http://schemas.microsoft.com/office/powerpoint/2010/main" val="19283641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Add compliance extensions for Tier 1</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1828800"/>
            <a:ext cx="7162800" cy="39624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a:solidFill>
                  <a:prstClr val="black"/>
                </a:solidFill>
              </a:rPr>
              <a:t>Building permits required for baghouses</a:t>
            </a:r>
          </a:p>
          <a:p>
            <a:pPr marL="228600" lvl="0" indent="-228600" algn="l">
              <a:lnSpc>
                <a:spcPct val="90000"/>
              </a:lnSpc>
              <a:spcBef>
                <a:spcPts val="1000"/>
              </a:spcBef>
              <a:buFont typeface="Arial" panose="020B0604020202020204" pitchFamily="34" charset="0"/>
              <a:buChar char="•"/>
            </a:pPr>
            <a:r>
              <a:rPr lang="en-US" sz="2800" dirty="0">
                <a:solidFill>
                  <a:prstClr val="black"/>
                </a:solidFill>
              </a:rPr>
              <a:t>Building permit approvals significantly delayed</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Allow compliance </a:t>
            </a:r>
            <a:r>
              <a:rPr lang="en-US" sz="2800" dirty="0">
                <a:solidFill>
                  <a:prstClr val="black"/>
                </a:solidFill>
              </a:rPr>
              <a:t>extensions up to 1 year </a:t>
            </a:r>
            <a:r>
              <a:rPr lang="en-US" sz="2800" dirty="0" smtClean="0">
                <a:solidFill>
                  <a:prstClr val="black"/>
                </a:solidFill>
              </a:rPr>
              <a:t>for </a:t>
            </a:r>
            <a:r>
              <a:rPr lang="en-US" sz="2800" dirty="0">
                <a:solidFill>
                  <a:prstClr val="black"/>
                </a:solidFill>
              </a:rPr>
              <a:t>reasons beyond CAGM’s control</a:t>
            </a: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13</a:t>
            </a:fld>
            <a:endParaRPr lang="en-US" dirty="0"/>
          </a:p>
        </p:txBody>
      </p:sp>
    </p:spTree>
    <p:extLst>
      <p:ext uri="{BB962C8B-B14F-4D97-AF65-F5344CB8AC3E}">
        <p14:creationId xmlns="" xmlns:p14="http://schemas.microsoft.com/office/powerpoint/2010/main" val="25780862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fontScale="90000"/>
          </a:bodyPr>
          <a:lstStyle/>
          <a:p>
            <a:r>
              <a:rPr lang="en-US" sz="3200" dirty="0" smtClean="0">
                <a:solidFill>
                  <a:schemeClr val="bg1"/>
                </a:solidFill>
                <a:latin typeface="Arial" pitchFamily="34" charset="0"/>
                <a:cs typeface="Arial" pitchFamily="34" charset="0"/>
              </a:rPr>
              <a:t>Clarify “raw material” to exclude glassworkers</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1828800"/>
            <a:ext cx="7162800" cy="39624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Temporary </a:t>
            </a:r>
            <a:r>
              <a:rPr lang="en-US" sz="2800" dirty="0">
                <a:solidFill>
                  <a:prstClr val="black"/>
                </a:solidFill>
              </a:rPr>
              <a:t>rules regulate “making colored glass with raw materials containing HAPs”</a:t>
            </a:r>
          </a:p>
          <a:p>
            <a:pPr marL="228600" lvl="0" indent="-228600" algn="l">
              <a:lnSpc>
                <a:spcPct val="90000"/>
              </a:lnSpc>
              <a:spcBef>
                <a:spcPts val="1000"/>
              </a:spcBef>
              <a:buFont typeface="Arial" panose="020B0604020202020204" pitchFamily="34" charset="0"/>
              <a:buChar char="•"/>
            </a:pPr>
            <a:r>
              <a:rPr lang="en-US" sz="2800" dirty="0">
                <a:solidFill>
                  <a:prstClr val="black"/>
                </a:solidFill>
              </a:rPr>
              <a:t>“Raw material” includes </a:t>
            </a:r>
            <a:r>
              <a:rPr lang="en-US" sz="2800" i="1" u="sng" dirty="0" smtClean="0">
                <a:solidFill>
                  <a:prstClr val="black"/>
                </a:solidFill>
              </a:rPr>
              <a:t>glass </a:t>
            </a:r>
            <a:r>
              <a:rPr lang="en-US" sz="2800" i="1" u="sng" dirty="0">
                <a:solidFill>
                  <a:prstClr val="black"/>
                </a:solidFill>
              </a:rPr>
              <a:t>materials </a:t>
            </a:r>
            <a:r>
              <a:rPr lang="en-US" sz="2800" dirty="0">
                <a:solidFill>
                  <a:prstClr val="black"/>
                </a:solidFill>
              </a:rPr>
              <a:t>used to color glass</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Term “glass materials” causes confusion</a:t>
            </a: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Definition </a:t>
            </a:r>
            <a:r>
              <a:rPr lang="en-US" sz="2800" dirty="0" smtClean="0">
                <a:solidFill>
                  <a:prstClr val="black"/>
                </a:solidFill>
              </a:rPr>
              <a:t>revised to clarify</a:t>
            </a: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14</a:t>
            </a:fld>
            <a:endParaRPr lang="en-US" dirty="0"/>
          </a:p>
        </p:txBody>
      </p:sp>
      <p:sp>
        <p:nvSpPr>
          <p:cNvPr id="7" name="Rectangle 6"/>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Tree>
    <p:extLst>
      <p:ext uri="{BB962C8B-B14F-4D97-AF65-F5344CB8AC3E}">
        <p14:creationId xmlns="" xmlns:p14="http://schemas.microsoft.com/office/powerpoint/2010/main" val="29227430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Demonstrate 99.0% PM control efficiency</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04800" y="1219200"/>
            <a:ext cx="8382000" cy="4572000"/>
          </a:xfrm>
        </p:spPr>
        <p:txBody>
          <a:bodyPr>
            <a:normAutofit/>
          </a:bodyPr>
          <a:lstStyle/>
          <a:p>
            <a:pPr marL="228600" lvl="0" indent="-228600" algn="l">
              <a:lnSpc>
                <a:spcPct val="90000"/>
              </a:lnSpc>
              <a:spcBef>
                <a:spcPts val="1000"/>
              </a:spcBef>
              <a:buFont typeface="Arial" panose="020B0604020202020204" pitchFamily="34" charset="0"/>
              <a:buChar char="•"/>
            </a:pP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endParaRPr lang="en-US" sz="2800" dirty="0" smtClean="0">
              <a:solidFill>
                <a:prstClr val="black"/>
              </a:solidFill>
            </a:endParaRPr>
          </a:p>
          <a:p>
            <a:pPr lvl="0" algn="l">
              <a:lnSpc>
                <a:spcPct val="90000"/>
              </a:lnSpc>
              <a:spcBef>
                <a:spcPts val="1000"/>
              </a:spcBef>
            </a:pP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6" name="Picture 5"/>
          <p:cNvPicPr>
            <a:picLocks noChangeAspect="1"/>
          </p:cNvPicPr>
          <p:nvPr/>
        </p:nvPicPr>
        <p:blipFill>
          <a:blip r:embed="rId4" cstate="print"/>
          <a:stretch>
            <a:fillRect/>
          </a:stretch>
        </p:blipFill>
        <p:spPr>
          <a:xfrm>
            <a:off x="217516" y="1026777"/>
            <a:ext cx="4739640" cy="3752850"/>
          </a:xfrm>
          <a:prstGeom prst="rect">
            <a:avLst/>
          </a:prstGeom>
        </p:spPr>
      </p:pic>
      <p:sp>
        <p:nvSpPr>
          <p:cNvPr id="7" name="TextBox 6"/>
          <p:cNvSpPr txBox="1"/>
          <p:nvPr/>
        </p:nvSpPr>
        <p:spPr>
          <a:xfrm>
            <a:off x="5447607" y="1183022"/>
            <a:ext cx="3010593" cy="4247317"/>
          </a:xfrm>
          <a:prstGeom prst="rect">
            <a:avLst/>
          </a:prstGeom>
          <a:solidFill>
            <a:srgbClr val="92D050"/>
          </a:solidFill>
        </p:spPr>
        <p:txBody>
          <a:bodyPr wrap="square" rtlCol="0">
            <a:spAutoFit/>
          </a:bodyPr>
          <a:lstStyle/>
          <a:p>
            <a:endParaRPr lang="en-US" dirty="0" smtClean="0"/>
          </a:p>
          <a:p>
            <a:endParaRPr lang="en-US" dirty="0"/>
          </a:p>
          <a:p>
            <a:pPr marL="285750" indent="-285750">
              <a:buFont typeface="Arial" panose="020B0604020202020204" pitchFamily="34" charset="0"/>
              <a:buChar char="•"/>
            </a:pPr>
            <a:r>
              <a:rPr lang="en-US" dirty="0" smtClean="0"/>
              <a:t>Critical that “Mass Out” be a valid numerical result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Valid numerical result requires large enough sample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Amount of PM at outlet is very small </a:t>
            </a:r>
          </a:p>
          <a:p>
            <a:r>
              <a:rPr lang="en-US" dirty="0" smtClean="0">
                <a:sym typeface="Wingdings" panose="05000000000000000000" pitchFamily="2" charset="2"/>
              </a:rPr>
              <a:t>	</a:t>
            </a:r>
            <a:r>
              <a:rPr lang="en-US" dirty="0" smtClean="0"/>
              <a:t> very long</a:t>
            </a:r>
          </a:p>
          <a:p>
            <a:r>
              <a:rPr lang="en-US" dirty="0"/>
              <a:t>	</a:t>
            </a:r>
            <a:r>
              <a:rPr lang="en-US" dirty="0" smtClean="0"/>
              <a:t>      sampling time </a:t>
            </a:r>
          </a:p>
          <a:p>
            <a:r>
              <a:rPr lang="en-US" dirty="0">
                <a:sym typeface="Wingdings" panose="05000000000000000000" pitchFamily="2" charset="2"/>
              </a:rPr>
              <a:t>	</a:t>
            </a:r>
            <a:r>
              <a:rPr lang="en-US" dirty="0" smtClean="0">
                <a:sym typeface="Wingdings" panose="05000000000000000000" pitchFamily="2" charset="2"/>
              </a:rPr>
              <a:t> very high cost</a:t>
            </a:r>
          </a:p>
          <a:p>
            <a:pPr marL="285750" indent="-285750">
              <a:buFont typeface="Arial" panose="020B0604020202020204" pitchFamily="34" charset="0"/>
              <a:buChar char="•"/>
            </a:pPr>
            <a:endParaRPr lang="en-US" dirty="0">
              <a:sym typeface="Wingdings" panose="05000000000000000000" pitchFamily="2" charset="2"/>
            </a:endParaRPr>
          </a:p>
        </p:txBody>
      </p:sp>
      <p:sp>
        <p:nvSpPr>
          <p:cNvPr id="10" name="TextBox 9"/>
          <p:cNvSpPr txBox="1"/>
          <p:nvPr/>
        </p:nvSpPr>
        <p:spPr>
          <a:xfrm>
            <a:off x="647007" y="4801524"/>
            <a:ext cx="4310149" cy="830997"/>
          </a:xfrm>
          <a:prstGeom prst="rect">
            <a:avLst/>
          </a:prstGeom>
          <a:noFill/>
        </p:spPr>
        <p:txBody>
          <a:bodyPr wrap="square" rtlCol="0">
            <a:spAutoFit/>
          </a:bodyPr>
          <a:lstStyle/>
          <a:p>
            <a:r>
              <a:rPr lang="en-US" sz="2400" dirty="0" smtClean="0">
                <a:solidFill>
                  <a:srgbClr val="00B0F0"/>
                </a:solidFill>
              </a:rPr>
              <a:t>CE = </a:t>
            </a:r>
            <a:r>
              <a:rPr lang="en-US" sz="2400" u="sng" dirty="0" smtClean="0">
                <a:solidFill>
                  <a:srgbClr val="00B0F0"/>
                </a:solidFill>
              </a:rPr>
              <a:t>(Mass In – Mass Out)  </a:t>
            </a:r>
            <a:r>
              <a:rPr lang="en-US" sz="2400" dirty="0" smtClean="0">
                <a:solidFill>
                  <a:srgbClr val="00B0F0"/>
                </a:solidFill>
              </a:rPr>
              <a:t>x  100</a:t>
            </a:r>
          </a:p>
          <a:p>
            <a:r>
              <a:rPr lang="en-US" sz="2400" dirty="0">
                <a:solidFill>
                  <a:srgbClr val="00B0F0"/>
                </a:solidFill>
              </a:rPr>
              <a:t> </a:t>
            </a:r>
            <a:r>
              <a:rPr lang="en-US" sz="2400" dirty="0" smtClean="0">
                <a:solidFill>
                  <a:srgbClr val="00B0F0"/>
                </a:solidFill>
              </a:rPr>
              <a:t>                    Mass In</a:t>
            </a:r>
            <a:endParaRPr lang="en-US" sz="2400" dirty="0">
              <a:solidFill>
                <a:srgbClr val="00B0F0"/>
              </a:solidFill>
            </a:endParaRPr>
          </a:p>
        </p:txBody>
      </p:sp>
      <p:cxnSp>
        <p:nvCxnSpPr>
          <p:cNvPr id="12" name="Straight Arrow Connector 11"/>
          <p:cNvCxnSpPr/>
          <p:nvPr/>
        </p:nvCxnSpPr>
        <p:spPr>
          <a:xfrm>
            <a:off x="1066800" y="4191000"/>
            <a:ext cx="533400" cy="588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200400" y="4267200"/>
            <a:ext cx="304800" cy="512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15</a:t>
            </a:fld>
            <a:endParaRPr lang="en-US" dirty="0"/>
          </a:p>
        </p:txBody>
      </p:sp>
      <p:sp>
        <p:nvSpPr>
          <p:cNvPr id="13" name="Rectangle 12"/>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Tree>
    <p:extLst>
      <p:ext uri="{BB962C8B-B14F-4D97-AF65-F5344CB8AC3E}">
        <p14:creationId xmlns="" xmlns:p14="http://schemas.microsoft.com/office/powerpoint/2010/main" val="40315990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Reasons for 99.0 percent CE test</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457200" y="1828800"/>
            <a:ext cx="8153400" cy="3962400"/>
          </a:xfrm>
        </p:spPr>
        <p:txBody>
          <a:bodyPr>
            <a:normAutofit/>
          </a:bodyPr>
          <a:lstStyle/>
          <a:p>
            <a:pPr lvl="1" algn="l">
              <a:lnSpc>
                <a:spcPct val="90000"/>
              </a:lnSpc>
              <a:spcBef>
                <a:spcPts val="1000"/>
              </a:spcBef>
            </a:pPr>
            <a:r>
              <a:rPr lang="en-US" dirty="0" smtClean="0">
                <a:solidFill>
                  <a:prstClr val="black"/>
                </a:solidFill>
              </a:rPr>
              <a:t>1. To </a:t>
            </a:r>
            <a:r>
              <a:rPr lang="en-US" dirty="0">
                <a:solidFill>
                  <a:prstClr val="black"/>
                </a:solidFill>
              </a:rPr>
              <a:t>help determine chromium VI emission </a:t>
            </a:r>
            <a:r>
              <a:rPr lang="en-US" dirty="0" smtClean="0">
                <a:solidFill>
                  <a:prstClr val="black"/>
                </a:solidFill>
              </a:rPr>
              <a:t>rate</a:t>
            </a:r>
          </a:p>
          <a:p>
            <a:pPr lvl="1" algn="l">
              <a:lnSpc>
                <a:spcPct val="90000"/>
              </a:lnSpc>
              <a:spcBef>
                <a:spcPts val="1000"/>
              </a:spcBef>
            </a:pPr>
            <a:r>
              <a:rPr lang="en-US" dirty="0" smtClean="0">
                <a:solidFill>
                  <a:prstClr val="black"/>
                </a:solidFill>
              </a:rPr>
              <a:t>     from chromium III to VI conversion test</a:t>
            </a:r>
            <a:endParaRPr lang="en-US" dirty="0">
              <a:solidFill>
                <a:prstClr val="black"/>
              </a:solidFill>
            </a:endParaRPr>
          </a:p>
          <a:p>
            <a:pPr lvl="1" algn="l">
              <a:lnSpc>
                <a:spcPct val="90000"/>
              </a:lnSpc>
              <a:spcBef>
                <a:spcPts val="1000"/>
              </a:spcBef>
            </a:pPr>
            <a:r>
              <a:rPr lang="en-US" dirty="0">
                <a:solidFill>
                  <a:prstClr val="black"/>
                </a:solidFill>
              </a:rPr>
              <a:t>2. Indicator that the baghouse is </a:t>
            </a:r>
            <a:r>
              <a:rPr lang="en-US" dirty="0" smtClean="0">
                <a:solidFill>
                  <a:prstClr val="black"/>
                </a:solidFill>
              </a:rPr>
              <a:t>working</a:t>
            </a:r>
          </a:p>
          <a:p>
            <a:pPr marL="457200" lvl="0" indent="-457200" algn="l">
              <a:lnSpc>
                <a:spcPct val="90000"/>
              </a:lnSpc>
              <a:spcBef>
                <a:spcPts val="1000"/>
              </a:spcBef>
              <a:buFont typeface="Arial" panose="020B0604020202020204" pitchFamily="34" charset="0"/>
              <a:buChar char="•"/>
            </a:pPr>
            <a:endParaRPr lang="en-US" sz="2800" dirty="0" smtClean="0">
              <a:solidFill>
                <a:prstClr val="black"/>
              </a:solidFill>
            </a:endParaRPr>
          </a:p>
          <a:p>
            <a:pPr marL="457200" lvl="0" indent="-457200" algn="l">
              <a:lnSpc>
                <a:spcPct val="90000"/>
              </a:lnSpc>
              <a:spcBef>
                <a:spcPts val="1000"/>
              </a:spcBef>
              <a:buFont typeface="Arial" panose="020B0604020202020204" pitchFamily="34" charset="0"/>
              <a:buChar char="•"/>
            </a:pPr>
            <a:r>
              <a:rPr lang="en-US" sz="2800" dirty="0" smtClean="0">
                <a:solidFill>
                  <a:prstClr val="black"/>
                </a:solidFill>
              </a:rPr>
              <a:t>Not </a:t>
            </a:r>
            <a:r>
              <a:rPr lang="en-US" sz="2800" dirty="0">
                <a:solidFill>
                  <a:prstClr val="black"/>
                </a:solidFill>
              </a:rPr>
              <a:t>intended to be an emission </a:t>
            </a:r>
            <a:r>
              <a:rPr lang="en-US" sz="2800" dirty="0" smtClean="0">
                <a:solidFill>
                  <a:prstClr val="black"/>
                </a:solidFill>
              </a:rPr>
              <a:t>standard</a:t>
            </a:r>
          </a:p>
          <a:p>
            <a:pPr marL="457200" lvl="0" indent="-457200" algn="l">
              <a:lnSpc>
                <a:spcPct val="90000"/>
              </a:lnSpc>
              <a:spcBef>
                <a:spcPts val="1000"/>
              </a:spcBef>
              <a:buFont typeface="Arial" panose="020B0604020202020204" pitchFamily="34" charset="0"/>
              <a:buChar char="•"/>
            </a:pPr>
            <a:r>
              <a:rPr lang="en-US" sz="2800" dirty="0">
                <a:solidFill>
                  <a:prstClr val="black"/>
                </a:solidFill>
              </a:rPr>
              <a:t>N</a:t>
            </a:r>
            <a:r>
              <a:rPr lang="en-US" sz="2800" dirty="0" smtClean="0">
                <a:solidFill>
                  <a:prstClr val="black"/>
                </a:solidFill>
              </a:rPr>
              <a:t>ot health-based</a:t>
            </a:r>
            <a:endParaRPr lang="en-US" sz="2800" dirty="0">
              <a:solidFill>
                <a:prstClr val="black"/>
              </a:solidFill>
            </a:endParaRPr>
          </a:p>
          <a:p>
            <a:pPr lvl="0" algn="l">
              <a:lnSpc>
                <a:spcPct val="90000"/>
              </a:lnSpc>
              <a:spcBef>
                <a:spcPts val="1000"/>
              </a:spcBef>
            </a:pP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2" cstate="print"/>
          <a:stretch>
            <a:fillRect/>
          </a:stretch>
        </p:blipFill>
        <p:spPr>
          <a:xfrm>
            <a:off x="8458200" y="6019800"/>
            <a:ext cx="320040" cy="731520"/>
          </a:xfrm>
          <a:prstGeom prst="rect">
            <a:avLst/>
          </a:prstGeom>
        </p:spPr>
      </p:pic>
      <p:sp>
        <p:nvSpPr>
          <p:cNvPr id="6"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16</a:t>
            </a:fld>
            <a:endParaRPr lang="en-US" dirty="0"/>
          </a:p>
        </p:txBody>
      </p:sp>
      <p:sp>
        <p:nvSpPr>
          <p:cNvPr id="7" name="Rectangle 6"/>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Tree>
    <p:extLst>
      <p:ext uri="{BB962C8B-B14F-4D97-AF65-F5344CB8AC3E}">
        <p14:creationId xmlns="" xmlns:p14="http://schemas.microsoft.com/office/powerpoint/2010/main" val="34034923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A little rule history…</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33400" y="1371600"/>
            <a:ext cx="8077200" cy="44196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Major question in early 2016 was:</a:t>
            </a:r>
          </a:p>
          <a:p>
            <a:pPr lvl="0" algn="l">
              <a:lnSpc>
                <a:spcPct val="90000"/>
              </a:lnSpc>
              <a:spcBef>
                <a:spcPts val="1000"/>
              </a:spcBef>
            </a:pPr>
            <a:r>
              <a:rPr lang="en-US" sz="2800" dirty="0">
                <a:solidFill>
                  <a:prstClr val="black"/>
                </a:solidFill>
              </a:rPr>
              <a:t> </a:t>
            </a:r>
            <a:r>
              <a:rPr lang="en-US" sz="2800" dirty="0" smtClean="0">
                <a:solidFill>
                  <a:prstClr val="black"/>
                </a:solidFill>
              </a:rPr>
              <a:t>           How </a:t>
            </a:r>
            <a:r>
              <a:rPr lang="en-US" sz="2800" dirty="0">
                <a:solidFill>
                  <a:prstClr val="black"/>
                </a:solidFill>
              </a:rPr>
              <a:t>much Cr III converts to Cr VI</a:t>
            </a:r>
            <a:r>
              <a:rPr lang="en-US" sz="2800" dirty="0" smtClean="0">
                <a:solidFill>
                  <a:prstClr val="black"/>
                </a:solidFill>
              </a:rPr>
              <a:t>?</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Rule required test </a:t>
            </a:r>
            <a:r>
              <a:rPr lang="en-US" sz="2800" dirty="0">
                <a:solidFill>
                  <a:prstClr val="black"/>
                </a:solidFill>
              </a:rPr>
              <a:t>for Cr VI at baghouse </a:t>
            </a:r>
            <a:r>
              <a:rPr lang="en-US" sz="2800" i="1" dirty="0">
                <a:solidFill>
                  <a:prstClr val="black"/>
                </a:solidFill>
              </a:rPr>
              <a:t>INLET</a:t>
            </a:r>
            <a:r>
              <a:rPr lang="en-US" sz="2800" dirty="0">
                <a:solidFill>
                  <a:prstClr val="black"/>
                </a:solidFill>
              </a:rPr>
              <a:t> – to ensure a valid </a:t>
            </a:r>
            <a:r>
              <a:rPr lang="en-US" sz="2800" dirty="0" smtClean="0">
                <a:solidFill>
                  <a:prstClr val="black"/>
                </a:solidFill>
              </a:rPr>
              <a:t>result</a:t>
            </a:r>
          </a:p>
          <a:p>
            <a:pPr marL="228600" lvl="0" indent="-228600" algn="l">
              <a:lnSpc>
                <a:spcPct val="90000"/>
              </a:lnSpc>
              <a:spcBef>
                <a:spcPts val="1000"/>
              </a:spcBef>
              <a:buFont typeface="Arial" panose="020B0604020202020204" pitchFamily="34" charset="0"/>
              <a:buChar char="•"/>
            </a:pPr>
            <a:r>
              <a:rPr lang="en-US" sz="2800" i="1" dirty="0" smtClean="0">
                <a:solidFill>
                  <a:prstClr val="black"/>
                </a:solidFill>
              </a:rPr>
              <a:t>INLET</a:t>
            </a:r>
            <a:r>
              <a:rPr lang="en-US" sz="2800" dirty="0" smtClean="0">
                <a:solidFill>
                  <a:prstClr val="black"/>
                </a:solidFill>
              </a:rPr>
              <a:t> test does not give Cr VI emissions</a:t>
            </a:r>
          </a:p>
          <a:p>
            <a:pPr marL="228600" indent="-228600" algn="l">
              <a:lnSpc>
                <a:spcPct val="90000"/>
              </a:lnSpc>
              <a:spcBef>
                <a:spcPts val="1000"/>
              </a:spcBef>
              <a:buFont typeface="Arial" panose="020B0604020202020204" pitchFamily="34" charset="0"/>
              <a:buChar char="•"/>
            </a:pPr>
            <a:r>
              <a:rPr lang="en-US" sz="2800" dirty="0">
                <a:solidFill>
                  <a:prstClr val="black"/>
                </a:solidFill>
              </a:rPr>
              <a:t>Complex and expensive </a:t>
            </a:r>
            <a:r>
              <a:rPr lang="en-US" sz="2800" dirty="0" smtClean="0">
                <a:solidFill>
                  <a:prstClr val="black"/>
                </a:solidFill>
              </a:rPr>
              <a:t>test – is there another way to get Cr VI emissions?</a:t>
            </a:r>
          </a:p>
          <a:p>
            <a:pPr marL="228600" indent="-228600" algn="l">
              <a:lnSpc>
                <a:spcPct val="90000"/>
              </a:lnSpc>
              <a:spcBef>
                <a:spcPts val="1000"/>
              </a:spcBef>
              <a:buFont typeface="Arial" panose="020B0604020202020204" pitchFamily="34" charset="0"/>
              <a:buChar char="•"/>
            </a:pPr>
            <a:r>
              <a:rPr lang="en-US" sz="2800" dirty="0" smtClean="0">
                <a:solidFill>
                  <a:prstClr val="black"/>
                </a:solidFill>
              </a:rPr>
              <a:t>Yes…</a:t>
            </a: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endParaRPr lang="en-US" sz="2800" dirty="0" smtClean="0">
              <a:solidFill>
                <a:prstClr val="black"/>
              </a:solidFill>
            </a:endParaRPr>
          </a:p>
          <a:p>
            <a:pPr lvl="0" algn="l">
              <a:lnSpc>
                <a:spcPct val="90000"/>
              </a:lnSpc>
              <a:spcBef>
                <a:spcPts val="1000"/>
              </a:spcBef>
            </a:pPr>
            <a:endParaRPr lang="en-US" sz="2800" dirty="0" smtClean="0">
              <a:solidFill>
                <a:prstClr val="black"/>
              </a:solidFill>
            </a:endParaRPr>
          </a:p>
          <a:p>
            <a:pPr marL="228600" lvl="0" indent="-228600" algn="l">
              <a:lnSpc>
                <a:spcPct val="90000"/>
              </a:lnSpc>
              <a:spcBef>
                <a:spcPts val="1000"/>
              </a:spcBef>
              <a:buFont typeface="Arial" panose="020B0604020202020204" pitchFamily="34" charset="0"/>
              <a:buChar char="•"/>
            </a:pPr>
            <a:endParaRPr lang="en-US" sz="2800" dirty="0" smtClean="0">
              <a:solidFill>
                <a:prstClr val="black"/>
              </a:solidFill>
            </a:endParaRPr>
          </a:p>
          <a:p>
            <a:pPr marL="228600" lvl="0" indent="-228600" algn="l">
              <a:lnSpc>
                <a:spcPct val="90000"/>
              </a:lnSpc>
              <a:spcBef>
                <a:spcPts val="1000"/>
              </a:spcBef>
              <a:buFont typeface="Arial" panose="020B0604020202020204" pitchFamily="34" charset="0"/>
              <a:buChar char="•"/>
            </a:pPr>
            <a:endParaRPr lang="en-US" sz="2800" dirty="0">
              <a:solidFill>
                <a:prstClr val="black"/>
              </a:solidFill>
            </a:endParaRPr>
          </a:p>
          <a:p>
            <a:pPr lvl="0" algn="l">
              <a:lnSpc>
                <a:spcPct val="90000"/>
              </a:lnSpc>
              <a:spcBef>
                <a:spcPts val="1000"/>
              </a:spcBef>
            </a:pP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5943600"/>
            <a:ext cx="320040" cy="731520"/>
          </a:xfrm>
          <a:prstGeom prst="rect">
            <a:avLst/>
          </a:prstGeom>
        </p:spPr>
      </p:pic>
      <p:sp>
        <p:nvSpPr>
          <p:cNvPr id="6"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17</a:t>
            </a:fld>
            <a:endParaRPr lang="en-US" dirty="0"/>
          </a:p>
        </p:txBody>
      </p:sp>
      <p:sp>
        <p:nvSpPr>
          <p:cNvPr id="7" name="Rectangle 6"/>
          <p:cNvSpPr/>
          <p:nvPr/>
        </p:nvSpPr>
        <p:spPr>
          <a:xfrm>
            <a:off x="228600" y="60198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Tree>
    <p:extLst>
      <p:ext uri="{BB962C8B-B14F-4D97-AF65-F5344CB8AC3E}">
        <p14:creationId xmlns="" xmlns:p14="http://schemas.microsoft.com/office/powerpoint/2010/main" val="24037521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Cr VI emissions from INLET test</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33400" y="1371600"/>
            <a:ext cx="8077200" cy="4419600"/>
          </a:xfrm>
        </p:spPr>
        <p:txBody>
          <a:bodyPr>
            <a:normAutofit/>
          </a:bodyPr>
          <a:lstStyle/>
          <a:p>
            <a:pPr marL="228600" indent="-228600" algn="l">
              <a:lnSpc>
                <a:spcPct val="90000"/>
              </a:lnSpc>
              <a:spcBef>
                <a:spcPts val="1000"/>
              </a:spcBef>
              <a:buFont typeface="Arial" panose="020B0604020202020204" pitchFamily="34" charset="0"/>
              <a:buChar char="•"/>
            </a:pPr>
            <a:r>
              <a:rPr lang="en-US" sz="2800" dirty="0" smtClean="0">
                <a:solidFill>
                  <a:prstClr val="black"/>
                </a:solidFill>
                <a:sym typeface="Wingdings" panose="05000000000000000000" pitchFamily="2" charset="2"/>
              </a:rPr>
              <a:t>If Cr </a:t>
            </a:r>
            <a:r>
              <a:rPr lang="en-US" sz="2800" dirty="0">
                <a:solidFill>
                  <a:prstClr val="black"/>
                </a:solidFill>
                <a:sym typeface="Wingdings" panose="05000000000000000000" pitchFamily="2" charset="2"/>
              </a:rPr>
              <a:t>VI </a:t>
            </a:r>
            <a:r>
              <a:rPr lang="en-US" sz="2800" dirty="0" smtClean="0">
                <a:solidFill>
                  <a:prstClr val="black"/>
                </a:solidFill>
                <a:sym typeface="Wingdings" panose="05000000000000000000" pitchFamily="2" charset="2"/>
              </a:rPr>
              <a:t>control </a:t>
            </a:r>
            <a:r>
              <a:rPr lang="en-US" sz="2800" dirty="0">
                <a:solidFill>
                  <a:prstClr val="black"/>
                </a:solidFill>
                <a:sym typeface="Wingdings" panose="05000000000000000000" pitchFamily="2" charset="2"/>
              </a:rPr>
              <a:t>efficiency = PM </a:t>
            </a:r>
            <a:r>
              <a:rPr lang="en-US" sz="2800" dirty="0" smtClean="0">
                <a:solidFill>
                  <a:prstClr val="black"/>
                </a:solidFill>
                <a:sym typeface="Wingdings" panose="05000000000000000000" pitchFamily="2" charset="2"/>
              </a:rPr>
              <a:t>control efficiency</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sym typeface="Wingdings" panose="05000000000000000000" pitchFamily="2" charset="2"/>
              </a:rPr>
              <a:t>Then, </a:t>
            </a:r>
            <a:r>
              <a:rPr lang="en-US" sz="2800" dirty="0">
                <a:solidFill>
                  <a:prstClr val="black"/>
                </a:solidFill>
              </a:rPr>
              <a:t>Cr VI </a:t>
            </a:r>
            <a:r>
              <a:rPr lang="en-US" sz="2800" i="1" dirty="0">
                <a:solidFill>
                  <a:prstClr val="black"/>
                </a:solidFill>
              </a:rPr>
              <a:t>INLET</a:t>
            </a:r>
            <a:r>
              <a:rPr lang="en-US" sz="2800" dirty="0">
                <a:solidFill>
                  <a:prstClr val="black"/>
                </a:solidFill>
              </a:rPr>
              <a:t> result and PM </a:t>
            </a:r>
            <a:r>
              <a:rPr lang="en-US" sz="2800" dirty="0" smtClean="0">
                <a:solidFill>
                  <a:prstClr val="black"/>
                </a:solidFill>
              </a:rPr>
              <a:t>control </a:t>
            </a:r>
            <a:r>
              <a:rPr lang="en-US" sz="2800" dirty="0">
                <a:solidFill>
                  <a:prstClr val="black"/>
                </a:solidFill>
              </a:rPr>
              <a:t>efficiency </a:t>
            </a:r>
            <a:r>
              <a:rPr lang="en-US" sz="2800" dirty="0">
                <a:solidFill>
                  <a:prstClr val="black"/>
                </a:solidFill>
                <a:sym typeface="Wingdings" panose="05000000000000000000" pitchFamily="2" charset="2"/>
              </a:rPr>
              <a:t> Cr VI </a:t>
            </a:r>
            <a:r>
              <a:rPr lang="en-US" sz="2800" i="1" dirty="0">
                <a:solidFill>
                  <a:prstClr val="black"/>
                </a:solidFill>
                <a:sym typeface="Wingdings" panose="05000000000000000000" pitchFamily="2" charset="2"/>
              </a:rPr>
              <a:t>OUTLET</a:t>
            </a:r>
          </a:p>
          <a:p>
            <a:pPr marL="228600" indent="-228600" algn="l">
              <a:lnSpc>
                <a:spcPct val="90000"/>
              </a:lnSpc>
              <a:spcBef>
                <a:spcPts val="1000"/>
              </a:spcBef>
              <a:buFont typeface="Arial" panose="020B0604020202020204" pitchFamily="34" charset="0"/>
              <a:buChar char="•"/>
            </a:pPr>
            <a:r>
              <a:rPr lang="en-US" sz="2800" dirty="0" smtClean="0">
                <a:solidFill>
                  <a:prstClr val="black"/>
                </a:solidFill>
                <a:sym typeface="Wingdings" panose="05000000000000000000" pitchFamily="2" charset="2"/>
              </a:rPr>
              <a:t>DEQ assumed true</a:t>
            </a:r>
            <a:endParaRPr lang="en-US" sz="2800" dirty="0">
              <a:solidFill>
                <a:prstClr val="black"/>
              </a:solidFill>
            </a:endParaRPr>
          </a:p>
          <a:p>
            <a:pPr lvl="0" algn="l">
              <a:lnSpc>
                <a:spcPct val="90000"/>
              </a:lnSpc>
              <a:spcBef>
                <a:spcPts val="1000"/>
              </a:spcBef>
            </a:pP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Test for PM at baghouse INLET and OUTLET </a:t>
            </a:r>
            <a:r>
              <a:rPr lang="en-US" sz="2800" dirty="0">
                <a:solidFill>
                  <a:prstClr val="black"/>
                </a:solidFill>
                <a:sym typeface="Wingdings" panose="05000000000000000000" pitchFamily="2" charset="2"/>
              </a:rPr>
              <a:t> PM Removal Efficiency</a:t>
            </a:r>
          </a:p>
          <a:p>
            <a:pPr lvl="0" algn="l">
              <a:lnSpc>
                <a:spcPct val="90000"/>
              </a:lnSpc>
              <a:spcBef>
                <a:spcPts val="1000"/>
              </a:spcBef>
            </a:pP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18</a:t>
            </a:fld>
            <a:endParaRPr lang="en-US" dirty="0"/>
          </a:p>
        </p:txBody>
      </p:sp>
      <p:sp>
        <p:nvSpPr>
          <p:cNvPr id="7" name="Rectangle 6"/>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Tree>
    <p:extLst>
      <p:ext uri="{BB962C8B-B14F-4D97-AF65-F5344CB8AC3E}">
        <p14:creationId xmlns="" xmlns:p14="http://schemas.microsoft.com/office/powerpoint/2010/main" val="33407871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Is removal efficiency assumption valid?</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33400" y="1371600"/>
            <a:ext cx="8077200" cy="44196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smtClean="0">
                <a:solidFill>
                  <a:prstClr val="black"/>
                </a:solidFill>
                <a:sym typeface="Wingdings" panose="05000000000000000000" pitchFamily="2" charset="2"/>
              </a:rPr>
              <a:t>Bullseye tested,</a:t>
            </a:r>
          </a:p>
          <a:p>
            <a:pPr lvl="0" algn="l">
              <a:lnSpc>
                <a:spcPct val="90000"/>
              </a:lnSpc>
              <a:spcBef>
                <a:spcPts val="1000"/>
              </a:spcBef>
            </a:pPr>
            <a:r>
              <a:rPr lang="en-US" sz="2800" dirty="0">
                <a:solidFill>
                  <a:prstClr val="black"/>
                </a:solidFill>
                <a:sym typeface="Wingdings" panose="05000000000000000000" pitchFamily="2" charset="2"/>
              </a:rPr>
              <a:t> </a:t>
            </a:r>
            <a:r>
              <a:rPr lang="en-US" sz="2800" dirty="0" smtClean="0">
                <a:solidFill>
                  <a:prstClr val="black"/>
                </a:solidFill>
                <a:sym typeface="Wingdings" panose="05000000000000000000" pitchFamily="2" charset="2"/>
              </a:rPr>
              <a:t>    Cr </a:t>
            </a:r>
            <a:r>
              <a:rPr lang="en-US" sz="2800" dirty="0">
                <a:solidFill>
                  <a:prstClr val="black"/>
                </a:solidFill>
                <a:sym typeface="Wingdings" panose="05000000000000000000" pitchFamily="2" charset="2"/>
              </a:rPr>
              <a:t>VI removal efficiency &lt; PM removal efficiency</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sym typeface="Wingdings" panose="05000000000000000000" pitchFamily="2" charset="2"/>
              </a:rPr>
              <a:t>Result </a:t>
            </a:r>
            <a:r>
              <a:rPr lang="en-US" sz="2800" dirty="0">
                <a:solidFill>
                  <a:prstClr val="black"/>
                </a:solidFill>
                <a:sym typeface="Wingdings" panose="05000000000000000000" pitchFamily="2" charset="2"/>
              </a:rPr>
              <a:t>calls assumption into question</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sym typeface="Wingdings" panose="05000000000000000000" pitchFamily="2" charset="2"/>
              </a:rPr>
              <a:t>Propose to abandon </a:t>
            </a:r>
            <a:r>
              <a:rPr lang="en-US" sz="2800" dirty="0">
                <a:solidFill>
                  <a:prstClr val="black"/>
                </a:solidFill>
                <a:sym typeface="Wingdings" panose="05000000000000000000" pitchFamily="2" charset="2"/>
              </a:rPr>
              <a:t>that approach, measure Cr directly at baghouse OUTLET</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sym typeface="Wingdings" panose="05000000000000000000" pitchFamily="2" charset="2"/>
              </a:rPr>
              <a:t>Bullseye test indicates that conversion of Cr </a:t>
            </a:r>
            <a:r>
              <a:rPr lang="en-US" sz="2800" dirty="0">
                <a:solidFill>
                  <a:prstClr val="black"/>
                </a:solidFill>
                <a:sym typeface="Wingdings" panose="05000000000000000000" pitchFamily="2" charset="2"/>
              </a:rPr>
              <a:t>III to Cr VI </a:t>
            </a:r>
            <a:r>
              <a:rPr lang="en-US" sz="2800" dirty="0" smtClean="0">
                <a:solidFill>
                  <a:prstClr val="black"/>
                </a:solidFill>
                <a:sym typeface="Wingdings" panose="05000000000000000000" pitchFamily="2" charset="2"/>
              </a:rPr>
              <a:t>is </a:t>
            </a:r>
            <a:r>
              <a:rPr lang="en-US" sz="2800" dirty="0">
                <a:solidFill>
                  <a:prstClr val="black"/>
                </a:solidFill>
                <a:sym typeface="Wingdings" panose="05000000000000000000" pitchFamily="2" charset="2"/>
              </a:rPr>
              <a:t>100</a:t>
            </a:r>
            <a:r>
              <a:rPr lang="en-US" sz="2800" dirty="0" smtClean="0">
                <a:solidFill>
                  <a:prstClr val="black"/>
                </a:solidFill>
                <a:sym typeface="Wingdings" panose="05000000000000000000" pitchFamily="2" charset="2"/>
              </a:rPr>
              <a:t>%</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sym typeface="Wingdings" panose="05000000000000000000" pitchFamily="2" charset="2"/>
              </a:rPr>
              <a:t>Assume 100% conversion </a:t>
            </a:r>
            <a:r>
              <a:rPr lang="en-US" sz="2800" dirty="0">
                <a:solidFill>
                  <a:prstClr val="black"/>
                </a:solidFill>
                <a:sym typeface="Wingdings" panose="05000000000000000000" pitchFamily="2" charset="2"/>
              </a:rPr>
              <a:t>unless </a:t>
            </a:r>
            <a:r>
              <a:rPr lang="en-US" sz="2800" dirty="0" smtClean="0">
                <a:solidFill>
                  <a:prstClr val="black"/>
                </a:solidFill>
                <a:sym typeface="Wingdings" panose="05000000000000000000" pitchFamily="2" charset="2"/>
              </a:rPr>
              <a:t>testing </a:t>
            </a:r>
            <a:r>
              <a:rPr lang="en-US" sz="2800" dirty="0">
                <a:solidFill>
                  <a:prstClr val="black"/>
                </a:solidFill>
                <a:sym typeface="Wingdings" panose="05000000000000000000" pitchFamily="2" charset="2"/>
              </a:rPr>
              <a:t>shows otherwise</a:t>
            </a:r>
            <a:endParaRPr lang="en-US" sz="2800" dirty="0">
              <a:solidFill>
                <a:prstClr val="black"/>
              </a:solidFill>
            </a:endParaRPr>
          </a:p>
          <a:p>
            <a:pPr lvl="0" algn="l">
              <a:lnSpc>
                <a:spcPct val="90000"/>
              </a:lnSpc>
              <a:spcBef>
                <a:spcPts val="1000"/>
              </a:spcBef>
            </a:pP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19</a:t>
            </a:fld>
            <a:endParaRPr lang="en-US" dirty="0"/>
          </a:p>
        </p:txBody>
      </p:sp>
      <p:sp>
        <p:nvSpPr>
          <p:cNvPr id="7" name="Rectangle 6"/>
          <p:cNvSpPr/>
          <p:nvPr/>
        </p:nvSpPr>
        <p:spPr>
          <a:xfrm>
            <a:off x="2286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Tree>
    <p:extLst>
      <p:ext uri="{BB962C8B-B14F-4D97-AF65-F5344CB8AC3E}">
        <p14:creationId xmlns="" xmlns:p14="http://schemas.microsoft.com/office/powerpoint/2010/main" val="3455562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057400"/>
            <a:ext cx="8305800" cy="3886200"/>
          </a:xfrm>
        </p:spPr>
        <p:txBody>
          <a:bodyPr>
            <a:noAutofit/>
          </a:bodyPr>
          <a:lstStyle/>
          <a:p>
            <a:pPr marL="514350" indent="-514350" algn="l">
              <a:lnSpc>
                <a:spcPct val="120000"/>
              </a:lnSpc>
              <a:spcBef>
                <a:spcPts val="0"/>
              </a:spcBef>
              <a:spcAft>
                <a:spcPts val="600"/>
              </a:spcAft>
              <a:buFont typeface="Arial" pitchFamily="34" charset="0"/>
              <a:buChar char="•"/>
            </a:pPr>
            <a:r>
              <a:rPr lang="en-US" dirty="0" smtClean="0">
                <a:solidFill>
                  <a:schemeClr val="tx1"/>
                </a:solidFill>
              </a:rPr>
              <a:t>Brief History/refresher </a:t>
            </a:r>
          </a:p>
          <a:p>
            <a:pPr marL="514350" indent="-514350" algn="l">
              <a:lnSpc>
                <a:spcPct val="120000"/>
              </a:lnSpc>
              <a:spcBef>
                <a:spcPts val="0"/>
              </a:spcBef>
              <a:spcAft>
                <a:spcPts val="600"/>
              </a:spcAft>
              <a:buFont typeface="Arial" pitchFamily="34" charset="0"/>
              <a:buChar char="•"/>
            </a:pPr>
            <a:r>
              <a:rPr lang="en-US" dirty="0" smtClean="0">
                <a:solidFill>
                  <a:schemeClr val="tx1"/>
                </a:solidFill>
              </a:rPr>
              <a:t>Summary of public comments</a:t>
            </a:r>
          </a:p>
          <a:p>
            <a:pPr marL="514350" indent="-514350" algn="l">
              <a:lnSpc>
                <a:spcPct val="120000"/>
              </a:lnSpc>
              <a:spcBef>
                <a:spcPts val="0"/>
              </a:spcBef>
              <a:spcAft>
                <a:spcPts val="600"/>
              </a:spcAft>
              <a:buFont typeface="Arial" pitchFamily="34" charset="0"/>
              <a:buChar char="•"/>
            </a:pPr>
            <a:r>
              <a:rPr lang="en-US" dirty="0" smtClean="0">
                <a:solidFill>
                  <a:schemeClr val="tx1"/>
                </a:solidFill>
              </a:rPr>
              <a:t>Summary of the changes from the temporary art glass rulemaking</a:t>
            </a:r>
          </a:p>
          <a:p>
            <a:pPr marL="514350" indent="-514350" algn="l">
              <a:lnSpc>
                <a:spcPct val="120000"/>
              </a:lnSpc>
              <a:spcBef>
                <a:spcPts val="0"/>
              </a:spcBef>
              <a:spcAft>
                <a:spcPts val="600"/>
              </a:spcAft>
              <a:buFont typeface="Arial" pitchFamily="34" charset="0"/>
              <a:buChar char="•"/>
            </a:pPr>
            <a:r>
              <a:rPr lang="en-US" dirty="0" smtClean="0">
                <a:solidFill>
                  <a:schemeClr val="tx1"/>
                </a:solidFill>
              </a:rPr>
              <a:t>Recommendations</a:t>
            </a:r>
          </a:p>
        </p:txBody>
      </p:sp>
      <p:sp>
        <p:nvSpPr>
          <p:cNvPr id="6" name="Footer Placeholder 5"/>
          <p:cNvSpPr>
            <a:spLocks noGrp="1"/>
          </p:cNvSpPr>
          <p:nvPr>
            <p:ph type="ftr" sz="quarter" idx="11"/>
          </p:nvPr>
        </p:nvSpPr>
        <p:spPr/>
        <p:txBody>
          <a:bodyPr/>
          <a:lstStyle/>
          <a:p>
            <a:fld id="{F0D78E94-73A4-484D-8D4C-ABC2E7101558}" type="slidenum">
              <a:rPr lang="en-US" smtClean="0"/>
              <a:pPr/>
              <a:t>2</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533400"/>
            <a:ext cx="8299586" cy="914400"/>
          </a:xfrm>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Outline of Today’s Presentation</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Reasons for 99.0% CE test</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33400" y="1371600"/>
            <a:ext cx="8077200" cy="44196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a:solidFill>
                  <a:prstClr val="black"/>
                </a:solidFill>
              </a:rPr>
              <a:t>99.0 % PM </a:t>
            </a:r>
            <a:r>
              <a:rPr lang="en-US" sz="2800" dirty="0" smtClean="0">
                <a:solidFill>
                  <a:prstClr val="black"/>
                </a:solidFill>
              </a:rPr>
              <a:t>Control </a:t>
            </a:r>
            <a:r>
              <a:rPr lang="en-US" sz="2800" dirty="0">
                <a:solidFill>
                  <a:prstClr val="black"/>
                </a:solidFill>
              </a:rPr>
              <a:t>Efficiency chosen for two reasons:</a:t>
            </a:r>
          </a:p>
          <a:p>
            <a:pPr marL="228600" lvl="0" indent="-228600" algn="l">
              <a:lnSpc>
                <a:spcPct val="90000"/>
              </a:lnSpc>
              <a:spcBef>
                <a:spcPts val="1000"/>
              </a:spcBef>
              <a:buFont typeface="Arial" panose="020B0604020202020204" pitchFamily="34" charset="0"/>
              <a:buChar char="•"/>
            </a:pP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strike="sngStrike" dirty="0">
                <a:solidFill>
                  <a:prstClr val="black"/>
                </a:solidFill>
              </a:rPr>
              <a:t>1. To help determine chromium VI emission rate</a:t>
            </a:r>
          </a:p>
          <a:p>
            <a:pPr marL="228600" lvl="0" indent="-228600" algn="l">
              <a:lnSpc>
                <a:spcPct val="90000"/>
              </a:lnSpc>
              <a:spcBef>
                <a:spcPts val="1000"/>
              </a:spcBef>
              <a:buFont typeface="Arial" panose="020B0604020202020204" pitchFamily="34" charset="0"/>
              <a:buChar char="•"/>
            </a:pP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2. Indicator that the baghouse is working</a:t>
            </a:r>
          </a:p>
          <a:p>
            <a:pPr lvl="0" algn="l">
              <a:lnSpc>
                <a:spcPct val="90000"/>
              </a:lnSpc>
              <a:spcBef>
                <a:spcPts val="1000"/>
              </a:spcBef>
            </a:pP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2" cstate="print"/>
          <a:stretch>
            <a:fillRect/>
          </a:stretch>
        </p:blipFill>
        <p:spPr>
          <a:xfrm>
            <a:off x="8458200" y="6019800"/>
            <a:ext cx="320040" cy="731520"/>
          </a:xfrm>
          <a:prstGeom prst="rect">
            <a:avLst/>
          </a:prstGeom>
        </p:spPr>
      </p:pic>
      <p:sp>
        <p:nvSpPr>
          <p:cNvPr id="6"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20</a:t>
            </a:fld>
            <a:endParaRPr lang="en-US" dirty="0"/>
          </a:p>
        </p:txBody>
      </p:sp>
      <p:sp>
        <p:nvSpPr>
          <p:cNvPr id="8" name="Rectangle 7"/>
          <p:cNvSpPr/>
          <p:nvPr/>
        </p:nvSpPr>
        <p:spPr>
          <a:xfrm>
            <a:off x="2286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Tree>
    <p:extLst>
      <p:ext uri="{BB962C8B-B14F-4D97-AF65-F5344CB8AC3E}">
        <p14:creationId xmlns="" xmlns:p14="http://schemas.microsoft.com/office/powerpoint/2010/main" val="22047770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Indicator that baghouse is working</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33400" y="1371600"/>
            <a:ext cx="8077200" cy="44196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For </a:t>
            </a:r>
            <a:r>
              <a:rPr lang="en-US" sz="2800" dirty="0">
                <a:solidFill>
                  <a:prstClr val="black"/>
                </a:solidFill>
              </a:rPr>
              <a:t>Tier 1, showing 99.0% removal requires very long, very expensive </a:t>
            </a:r>
            <a:r>
              <a:rPr lang="en-US" sz="2800" dirty="0" smtClean="0">
                <a:solidFill>
                  <a:prstClr val="black"/>
                </a:solidFill>
              </a:rPr>
              <a:t>testing</a:t>
            </a:r>
          </a:p>
          <a:p>
            <a:pPr marL="228600" lvl="0" indent="-228600" algn="l">
              <a:lnSpc>
                <a:spcPct val="90000"/>
              </a:lnSpc>
              <a:spcBef>
                <a:spcPts val="1000"/>
              </a:spcBef>
              <a:buFont typeface="Arial" panose="020B0604020202020204" pitchFamily="34" charset="0"/>
              <a:buChar char="•"/>
            </a:pP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Other ways </a:t>
            </a:r>
            <a:r>
              <a:rPr lang="en-US" sz="2800" dirty="0">
                <a:solidFill>
                  <a:prstClr val="black"/>
                </a:solidFill>
              </a:rPr>
              <a:t>to indicate that baghouse is working</a:t>
            </a:r>
            <a:r>
              <a:rPr lang="en-US" sz="2800" dirty="0" smtClean="0">
                <a:solidFill>
                  <a:prstClr val="black"/>
                </a:solidFill>
              </a:rPr>
              <a:t>?</a:t>
            </a:r>
          </a:p>
          <a:p>
            <a:pPr marL="228600" lvl="0" indent="-228600" algn="l">
              <a:lnSpc>
                <a:spcPct val="90000"/>
              </a:lnSpc>
              <a:spcBef>
                <a:spcPts val="1000"/>
              </a:spcBef>
              <a:buFont typeface="Arial" panose="020B0604020202020204" pitchFamily="34" charset="0"/>
              <a:buChar char="•"/>
            </a:pP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Three options identified</a:t>
            </a:r>
          </a:p>
          <a:p>
            <a:pPr lvl="0" algn="l">
              <a:lnSpc>
                <a:spcPct val="90000"/>
              </a:lnSpc>
              <a:spcBef>
                <a:spcPts val="1000"/>
              </a:spcBef>
            </a:pP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21</a:t>
            </a:fld>
            <a:endParaRPr lang="en-US" dirty="0"/>
          </a:p>
        </p:txBody>
      </p:sp>
      <p:sp>
        <p:nvSpPr>
          <p:cNvPr id="7" name="Rectangle 6"/>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Tree>
    <p:extLst>
      <p:ext uri="{BB962C8B-B14F-4D97-AF65-F5344CB8AC3E}">
        <p14:creationId xmlns="" xmlns:p14="http://schemas.microsoft.com/office/powerpoint/2010/main" val="22948296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Indicator that baghouse is working</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33400" y="1371600"/>
            <a:ext cx="8077200" cy="4419600"/>
          </a:xfrm>
        </p:spPr>
        <p:txBody>
          <a:bodyPr>
            <a:normAutofit/>
          </a:bodyPr>
          <a:lstStyle/>
          <a:p>
            <a:pPr lvl="0" algn="l">
              <a:lnSpc>
                <a:spcPct val="90000"/>
              </a:lnSpc>
              <a:spcBef>
                <a:spcPts val="1000"/>
              </a:spcBef>
            </a:pP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Test PM emission rate, show emission rate not more than 0.005 grains per dry standard cubic </a:t>
            </a:r>
            <a:r>
              <a:rPr lang="en-US" sz="2800" dirty="0" smtClean="0">
                <a:solidFill>
                  <a:prstClr val="black"/>
                </a:solidFill>
              </a:rPr>
              <a:t>foot</a:t>
            </a:r>
          </a:p>
          <a:p>
            <a:pPr marL="228600" lvl="0" indent="-228600" algn="l">
              <a:lnSpc>
                <a:spcPct val="90000"/>
              </a:lnSpc>
              <a:spcBef>
                <a:spcPts val="1000"/>
              </a:spcBef>
              <a:buFont typeface="Arial" panose="020B0604020202020204" pitchFamily="34" charset="0"/>
              <a:buChar char="•"/>
            </a:pP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Install a Bag Leak Detection </a:t>
            </a:r>
            <a:r>
              <a:rPr lang="en-US" sz="2800" dirty="0" smtClean="0">
                <a:solidFill>
                  <a:prstClr val="black"/>
                </a:solidFill>
              </a:rPr>
              <a:t>System</a:t>
            </a:r>
          </a:p>
          <a:p>
            <a:pPr marL="228600" lvl="0" indent="-228600" algn="l">
              <a:lnSpc>
                <a:spcPct val="90000"/>
              </a:lnSpc>
              <a:spcBef>
                <a:spcPts val="1000"/>
              </a:spcBef>
              <a:buFont typeface="Arial" panose="020B0604020202020204" pitchFamily="34" charset="0"/>
              <a:buChar char="•"/>
            </a:pP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Install a HEPA </a:t>
            </a:r>
            <a:r>
              <a:rPr lang="en-US" sz="2800" dirty="0" err="1">
                <a:solidFill>
                  <a:prstClr val="black"/>
                </a:solidFill>
              </a:rPr>
              <a:t>afterfilter</a:t>
            </a:r>
            <a:endParaRPr lang="en-US" sz="2800"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22</a:t>
            </a:fld>
            <a:endParaRPr lang="en-US" dirty="0"/>
          </a:p>
        </p:txBody>
      </p:sp>
      <p:sp>
        <p:nvSpPr>
          <p:cNvPr id="7" name="Rectangle 6"/>
          <p:cNvSpPr/>
          <p:nvPr/>
        </p:nvSpPr>
        <p:spPr>
          <a:xfrm>
            <a:off x="152400" y="60198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Tree>
    <p:extLst>
      <p:ext uri="{BB962C8B-B14F-4D97-AF65-F5344CB8AC3E}">
        <p14:creationId xmlns="" xmlns:p14="http://schemas.microsoft.com/office/powerpoint/2010/main" val="6393457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Opt. 1:  0.005 gr/dscf</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33400" y="1371600"/>
            <a:ext cx="8077200" cy="4419600"/>
          </a:xfrm>
        </p:spPr>
        <p:txBody>
          <a:bodyPr>
            <a:normAutofit/>
          </a:bodyPr>
          <a:lstStyle/>
          <a:p>
            <a:pPr lvl="0" algn="l">
              <a:lnSpc>
                <a:spcPct val="90000"/>
              </a:lnSpc>
              <a:spcBef>
                <a:spcPts val="1000"/>
              </a:spcBef>
            </a:pP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0.005 gr/dscf is a concentration </a:t>
            </a:r>
            <a:r>
              <a:rPr lang="en-US" sz="2800" dirty="0" smtClean="0">
                <a:solidFill>
                  <a:prstClr val="black"/>
                </a:solidFill>
              </a:rPr>
              <a:t>measure</a:t>
            </a:r>
            <a:br>
              <a:rPr lang="en-US" sz="2800" dirty="0" smtClean="0">
                <a:solidFill>
                  <a:prstClr val="black"/>
                </a:solidFill>
              </a:rPr>
            </a:br>
            <a:r>
              <a:rPr lang="en-US" sz="2800" dirty="0" smtClean="0">
                <a:solidFill>
                  <a:prstClr val="black"/>
                </a:solidFill>
              </a:rPr>
              <a:t>(7,000 gr = 1 </a:t>
            </a:r>
            <a:r>
              <a:rPr lang="en-US" sz="2800" dirty="0" err="1">
                <a:solidFill>
                  <a:prstClr val="black"/>
                </a:solidFill>
              </a:rPr>
              <a:t>lb</a:t>
            </a:r>
            <a:r>
              <a:rPr lang="en-US" sz="2800" dirty="0">
                <a:solidFill>
                  <a:prstClr val="black"/>
                </a:solidFill>
              </a:rPr>
              <a:t>)</a:t>
            </a:r>
          </a:p>
          <a:p>
            <a:pPr marL="228600" lvl="0" indent="-228600" algn="l">
              <a:lnSpc>
                <a:spcPct val="90000"/>
              </a:lnSpc>
              <a:spcBef>
                <a:spcPts val="1000"/>
              </a:spcBef>
              <a:buFont typeface="Arial" panose="020B0604020202020204" pitchFamily="34" charset="0"/>
              <a:buChar char="•"/>
            </a:pPr>
            <a:r>
              <a:rPr lang="en-US" sz="2800" dirty="0">
                <a:solidFill>
                  <a:prstClr val="black"/>
                </a:solidFill>
              </a:rPr>
              <a:t>Statewide general grain loading standard is ~ 0.10 </a:t>
            </a:r>
            <a:r>
              <a:rPr lang="en-US" sz="2800" dirty="0" smtClean="0">
                <a:solidFill>
                  <a:prstClr val="black"/>
                </a:solidFill>
              </a:rPr>
              <a:t>gr/dscf</a:t>
            </a:r>
            <a:endParaRPr lang="en-US" sz="2800" dirty="0">
              <a:solidFill>
                <a:prstClr val="black"/>
              </a:solidFill>
            </a:endParaRPr>
          </a:p>
          <a:p>
            <a:pPr marL="228600" lvl="0" indent="-228600" algn="l">
              <a:lnSpc>
                <a:spcPct val="90000"/>
              </a:lnSpc>
              <a:spcBef>
                <a:spcPts val="1000"/>
              </a:spcBef>
              <a:buFont typeface="Arial" panose="020B0604020202020204" pitchFamily="34" charset="0"/>
              <a:buChar char="•"/>
            </a:pPr>
            <a:r>
              <a:rPr lang="en-US" sz="2800" dirty="0">
                <a:solidFill>
                  <a:prstClr val="black"/>
                </a:solidFill>
              </a:rPr>
              <a:t>0.005 gr/dscf suggested by EPA and DEQ staff</a:t>
            </a:r>
          </a:p>
          <a:p>
            <a:pPr marL="228600" lvl="0" indent="-228600" algn="l">
              <a:lnSpc>
                <a:spcPct val="90000"/>
              </a:lnSpc>
              <a:spcBef>
                <a:spcPts val="1000"/>
              </a:spcBef>
              <a:buFont typeface="Arial" panose="020B0604020202020204" pitchFamily="34" charset="0"/>
              <a:buChar char="•"/>
            </a:pPr>
            <a:r>
              <a:rPr lang="en-US" sz="2800" dirty="0">
                <a:solidFill>
                  <a:prstClr val="black"/>
                </a:solidFill>
              </a:rPr>
              <a:t>A “less than” 0.005 result is </a:t>
            </a:r>
            <a:r>
              <a:rPr lang="en-US" sz="2800" dirty="0" smtClean="0">
                <a:solidFill>
                  <a:prstClr val="black"/>
                </a:solidFill>
              </a:rPr>
              <a:t>acceptable; </a:t>
            </a:r>
            <a:r>
              <a:rPr lang="en-US" sz="2800" dirty="0">
                <a:solidFill>
                  <a:prstClr val="black"/>
                </a:solidFill>
              </a:rPr>
              <a:t>allows shorter, less expensive testing</a:t>
            </a: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6"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23</a:t>
            </a:fld>
            <a:endParaRPr lang="en-US" dirty="0"/>
          </a:p>
        </p:txBody>
      </p:sp>
      <p:sp>
        <p:nvSpPr>
          <p:cNvPr id="7" name="Rectangle 6"/>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Tree>
    <p:extLst>
      <p:ext uri="{BB962C8B-B14F-4D97-AF65-F5344CB8AC3E}">
        <p14:creationId xmlns="" xmlns:p14="http://schemas.microsoft.com/office/powerpoint/2010/main" val="705793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Opt. 2:  Bag Leak Detection System</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7" name="Content Placeholder 3"/>
          <p:cNvPicPr>
            <a:picLocks noChangeAspect="1"/>
          </p:cNvPicPr>
          <p:nvPr/>
        </p:nvPicPr>
        <p:blipFill>
          <a:blip r:embed="rId4" cstate="print"/>
          <a:stretch>
            <a:fillRect/>
          </a:stretch>
        </p:blipFill>
        <p:spPr>
          <a:xfrm>
            <a:off x="8313" y="1585912"/>
            <a:ext cx="4867275" cy="3838575"/>
          </a:xfrm>
          <a:prstGeom prst="rect">
            <a:avLst/>
          </a:prstGeom>
        </p:spPr>
      </p:pic>
      <p:sp>
        <p:nvSpPr>
          <p:cNvPr id="8" name="TextBox 7"/>
          <p:cNvSpPr txBox="1"/>
          <p:nvPr/>
        </p:nvSpPr>
        <p:spPr>
          <a:xfrm>
            <a:off x="5257800" y="1731168"/>
            <a:ext cx="3733801" cy="3693319"/>
          </a:xfrm>
          <a:prstGeom prst="rect">
            <a:avLst/>
          </a:prstGeom>
          <a:solidFill>
            <a:schemeClr val="accent6">
              <a:lumMod val="60000"/>
              <a:lumOff val="40000"/>
            </a:schemeClr>
          </a:solidFill>
        </p:spPr>
        <p:txBody>
          <a:bodyPr wrap="square" rtlCol="0">
            <a:spAutoFit/>
          </a:bodyPr>
          <a:lstStyle/>
          <a:p>
            <a:pPr marL="285750" indent="-285750">
              <a:buFont typeface="Arial" panose="020B0604020202020204" pitchFamily="34" charset="0"/>
              <a:buChar char="•"/>
            </a:pPr>
            <a:r>
              <a:rPr lang="en-US" sz="2400" dirty="0" smtClean="0"/>
              <a:t>BLDS probe installed in baghouse outlet, connected to data system</a:t>
            </a:r>
          </a:p>
          <a:p>
            <a:pPr marL="285750" indent="-285750">
              <a:buFont typeface="Arial" panose="020B0604020202020204" pitchFamily="34" charset="0"/>
              <a:buChar char="•"/>
            </a:pPr>
            <a:r>
              <a:rPr lang="en-US" sz="2400" dirty="0" smtClean="0"/>
              <a:t>BLDS can sense a change (increase) in PM emissions – indicates bag leak</a:t>
            </a:r>
          </a:p>
          <a:p>
            <a:pPr marL="285750" indent="-285750">
              <a:buFont typeface="Arial" panose="020B0604020202020204" pitchFamily="34" charset="0"/>
              <a:buChar char="•"/>
            </a:pPr>
            <a:r>
              <a:rPr lang="en-US" sz="2400" dirty="0" smtClean="0"/>
              <a:t>Maintenance required to find/repair leak</a:t>
            </a:r>
          </a:p>
          <a:p>
            <a:pPr marL="285750" indent="-285750">
              <a:buFont typeface="Arial" panose="020B0604020202020204" pitchFamily="34" charset="0"/>
              <a:buChar char="•"/>
            </a:pPr>
            <a:endParaRPr lang="en-US" dirty="0"/>
          </a:p>
        </p:txBody>
      </p:sp>
      <p:cxnSp>
        <p:nvCxnSpPr>
          <p:cNvPr id="9" name="Straight Arrow Connector 8"/>
          <p:cNvCxnSpPr/>
          <p:nvPr/>
        </p:nvCxnSpPr>
        <p:spPr>
          <a:xfrm flipH="1">
            <a:off x="4267202" y="2133600"/>
            <a:ext cx="1295398" cy="821233"/>
          </a:xfrm>
          <a:prstGeom prst="straightConnector1">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0"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24</a:t>
            </a:fld>
            <a:endParaRPr lang="en-US" dirty="0"/>
          </a:p>
        </p:txBody>
      </p:sp>
      <p:sp>
        <p:nvSpPr>
          <p:cNvPr id="11" name="Rectangle 10"/>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Tree>
    <p:extLst>
      <p:ext uri="{BB962C8B-B14F-4D97-AF65-F5344CB8AC3E}">
        <p14:creationId xmlns="" xmlns:p14="http://schemas.microsoft.com/office/powerpoint/2010/main" val="41746209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Opt. 3:  HEPA </a:t>
            </a:r>
            <a:r>
              <a:rPr lang="en-US" sz="3200" dirty="0" err="1" smtClean="0">
                <a:solidFill>
                  <a:schemeClr val="bg1"/>
                </a:solidFill>
                <a:latin typeface="Arial" pitchFamily="34" charset="0"/>
                <a:cs typeface="Arial" pitchFamily="34" charset="0"/>
              </a:rPr>
              <a:t>Afterfilter</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2" cstate="print"/>
          <a:stretch>
            <a:fillRect/>
          </a:stretch>
        </p:blipFill>
        <p:spPr>
          <a:xfrm>
            <a:off x="8458200" y="6019800"/>
            <a:ext cx="320040" cy="731520"/>
          </a:xfrm>
          <a:prstGeom prst="rect">
            <a:avLst/>
          </a:prstGeom>
        </p:spPr>
      </p:pic>
      <p:pic>
        <p:nvPicPr>
          <p:cNvPr id="10" name="Content Placeholder 3"/>
          <p:cNvPicPr>
            <a:picLocks noChangeAspect="1"/>
          </p:cNvPicPr>
          <p:nvPr/>
        </p:nvPicPr>
        <p:blipFill>
          <a:blip r:embed="rId3" cstate="print"/>
          <a:stretch>
            <a:fillRect/>
          </a:stretch>
        </p:blipFill>
        <p:spPr>
          <a:xfrm>
            <a:off x="0" y="1369015"/>
            <a:ext cx="6477000" cy="4351338"/>
          </a:xfrm>
          <a:prstGeom prst="rect">
            <a:avLst/>
          </a:prstGeom>
        </p:spPr>
      </p:pic>
      <p:sp>
        <p:nvSpPr>
          <p:cNvPr id="11" name="TextBox 10"/>
          <p:cNvSpPr txBox="1"/>
          <p:nvPr/>
        </p:nvSpPr>
        <p:spPr>
          <a:xfrm>
            <a:off x="6477000" y="1219200"/>
            <a:ext cx="2514600" cy="4062651"/>
          </a:xfrm>
          <a:prstGeom prst="rect">
            <a:avLst/>
          </a:prstGeom>
          <a:solidFill>
            <a:schemeClr val="accent4">
              <a:lumMod val="40000"/>
              <a:lumOff val="60000"/>
            </a:schemeClr>
          </a:solidFill>
        </p:spPr>
        <p:txBody>
          <a:bodyPr wrap="square" rtlCol="0">
            <a:spAutoFit/>
          </a:bodyPr>
          <a:lstStyle/>
          <a:p>
            <a:pPr marL="285750" indent="-285750">
              <a:buFont typeface="Arial" panose="020B0604020202020204" pitchFamily="34" charset="0"/>
              <a:buChar char="•"/>
            </a:pPr>
            <a:r>
              <a:rPr lang="en-US" sz="2400" dirty="0" smtClean="0"/>
              <a:t>HEPA filter too fine for primary filter, would quickly clog</a:t>
            </a:r>
          </a:p>
          <a:p>
            <a:pPr marL="285750" indent="-285750">
              <a:buFont typeface="Arial" panose="020B0604020202020204" pitchFamily="34" charset="0"/>
              <a:buChar char="•"/>
            </a:pPr>
            <a:r>
              <a:rPr lang="en-US" sz="2400" dirty="0" smtClean="0"/>
              <a:t>OK as </a:t>
            </a:r>
            <a:r>
              <a:rPr lang="en-US" sz="2400" dirty="0" err="1" smtClean="0"/>
              <a:t>afterfilter</a:t>
            </a:r>
            <a:endParaRPr lang="en-US" sz="2400" dirty="0" smtClean="0"/>
          </a:p>
          <a:p>
            <a:pPr marL="285750" indent="-285750">
              <a:buFont typeface="Arial" panose="020B0604020202020204" pitchFamily="34" charset="0"/>
              <a:buChar char="•"/>
            </a:pPr>
            <a:r>
              <a:rPr lang="en-US" sz="2400" dirty="0" smtClean="0"/>
              <a:t>If bags leak, HEPA begins clogging</a:t>
            </a:r>
          </a:p>
          <a:p>
            <a:pPr marL="285750" indent="-285750">
              <a:buFont typeface="Arial" panose="020B0604020202020204" pitchFamily="34" charset="0"/>
              <a:buChar char="•"/>
            </a:pPr>
            <a:r>
              <a:rPr lang="en-US" sz="2400" dirty="0" smtClean="0"/>
              <a:t>Maintenance required</a:t>
            </a:r>
          </a:p>
          <a:p>
            <a:pPr marL="285750" indent="-285750">
              <a:buFont typeface="Arial" panose="020B0604020202020204" pitchFamily="34" charset="0"/>
              <a:buChar char="•"/>
            </a:pPr>
            <a:endParaRPr lang="en-US" dirty="0"/>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25</a:t>
            </a:fld>
            <a:endParaRPr lang="en-US" dirty="0"/>
          </a:p>
        </p:txBody>
      </p:sp>
      <p:sp>
        <p:nvSpPr>
          <p:cNvPr id="8" name="Rectangle 7"/>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Tree>
    <p:extLst>
      <p:ext uri="{BB962C8B-B14F-4D97-AF65-F5344CB8AC3E}">
        <p14:creationId xmlns="" xmlns:p14="http://schemas.microsoft.com/office/powerpoint/2010/main" val="31339541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Control device options</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33400" y="1371600"/>
            <a:ext cx="8077200" cy="44196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For </a:t>
            </a:r>
            <a:r>
              <a:rPr lang="en-US" sz="2800" dirty="0">
                <a:solidFill>
                  <a:prstClr val="black"/>
                </a:solidFill>
              </a:rPr>
              <a:t>an indicator that the baghouse is working, 3 new options</a:t>
            </a:r>
          </a:p>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Rule </a:t>
            </a:r>
            <a:r>
              <a:rPr lang="en-US" sz="2800" dirty="0">
                <a:solidFill>
                  <a:prstClr val="black"/>
                </a:solidFill>
              </a:rPr>
              <a:t>proposals:</a:t>
            </a:r>
          </a:p>
          <a:p>
            <a:pPr lvl="1" algn="l">
              <a:lnSpc>
                <a:spcPct val="90000"/>
              </a:lnSpc>
              <a:spcBef>
                <a:spcPts val="500"/>
              </a:spcBef>
            </a:pPr>
            <a:r>
              <a:rPr lang="en-US" dirty="0">
                <a:solidFill>
                  <a:prstClr val="black"/>
                </a:solidFill>
              </a:rPr>
              <a:t>Tier 1 – test for 0.005 gr/dscf  </a:t>
            </a:r>
            <a:r>
              <a:rPr lang="en-US" i="1" dirty="0">
                <a:solidFill>
                  <a:srgbClr val="FF0000"/>
                </a:solidFill>
              </a:rPr>
              <a:t>OR</a:t>
            </a:r>
          </a:p>
          <a:p>
            <a:pPr lvl="1" algn="l">
              <a:lnSpc>
                <a:spcPct val="90000"/>
              </a:lnSpc>
              <a:spcBef>
                <a:spcPts val="500"/>
              </a:spcBef>
            </a:pPr>
            <a:r>
              <a:rPr lang="en-US" dirty="0">
                <a:solidFill>
                  <a:prstClr val="black"/>
                </a:solidFill>
              </a:rPr>
              <a:t>	         install BLDS   </a:t>
            </a:r>
            <a:r>
              <a:rPr lang="en-US" i="1" dirty="0">
                <a:solidFill>
                  <a:srgbClr val="FF0000"/>
                </a:solidFill>
              </a:rPr>
              <a:t>OR</a:t>
            </a:r>
          </a:p>
          <a:p>
            <a:pPr lvl="1" algn="l">
              <a:lnSpc>
                <a:spcPct val="90000"/>
              </a:lnSpc>
              <a:spcBef>
                <a:spcPts val="500"/>
              </a:spcBef>
            </a:pPr>
            <a:r>
              <a:rPr lang="en-US" dirty="0">
                <a:solidFill>
                  <a:prstClr val="black"/>
                </a:solidFill>
              </a:rPr>
              <a:t>	         install HEPA </a:t>
            </a:r>
            <a:r>
              <a:rPr lang="en-US" dirty="0" err="1">
                <a:solidFill>
                  <a:prstClr val="black"/>
                </a:solidFill>
              </a:rPr>
              <a:t>afterfilter</a:t>
            </a:r>
            <a:endParaRPr lang="en-US" dirty="0">
              <a:solidFill>
                <a:prstClr val="black"/>
              </a:solidFill>
            </a:endParaRPr>
          </a:p>
          <a:p>
            <a:pPr lvl="1" algn="l">
              <a:lnSpc>
                <a:spcPct val="90000"/>
              </a:lnSpc>
              <a:spcBef>
                <a:spcPts val="500"/>
              </a:spcBef>
            </a:pPr>
            <a:endParaRPr lang="en-US" dirty="0">
              <a:solidFill>
                <a:prstClr val="black"/>
              </a:solidFill>
            </a:endParaRPr>
          </a:p>
          <a:p>
            <a:pPr lvl="1" algn="l">
              <a:lnSpc>
                <a:spcPct val="90000"/>
              </a:lnSpc>
              <a:spcBef>
                <a:spcPts val="500"/>
              </a:spcBef>
            </a:pPr>
            <a:r>
              <a:rPr lang="en-US" dirty="0">
                <a:solidFill>
                  <a:prstClr val="black"/>
                </a:solidFill>
              </a:rPr>
              <a:t>Tier 2 – test for 0.005 gr/dscf </a:t>
            </a:r>
            <a:r>
              <a:rPr lang="en-US" i="1" dirty="0">
                <a:solidFill>
                  <a:srgbClr val="FF0000"/>
                </a:solidFill>
              </a:rPr>
              <a:t>AND</a:t>
            </a:r>
            <a:r>
              <a:rPr lang="en-US" dirty="0">
                <a:solidFill>
                  <a:prstClr val="black"/>
                </a:solidFill>
              </a:rPr>
              <a:t> </a:t>
            </a:r>
          </a:p>
          <a:p>
            <a:pPr lvl="1" algn="l">
              <a:lnSpc>
                <a:spcPct val="90000"/>
              </a:lnSpc>
              <a:spcBef>
                <a:spcPts val="500"/>
              </a:spcBef>
            </a:pPr>
            <a:r>
              <a:rPr lang="en-US" dirty="0">
                <a:solidFill>
                  <a:prstClr val="black"/>
                </a:solidFill>
              </a:rPr>
              <a:t>	        {install BLDS  </a:t>
            </a:r>
            <a:r>
              <a:rPr lang="en-US" i="1" dirty="0">
                <a:solidFill>
                  <a:srgbClr val="FF0000"/>
                </a:solidFill>
              </a:rPr>
              <a:t>OR</a:t>
            </a:r>
            <a:r>
              <a:rPr lang="en-US" dirty="0">
                <a:solidFill>
                  <a:prstClr val="black"/>
                </a:solidFill>
              </a:rPr>
              <a:t>  install HEPA </a:t>
            </a:r>
            <a:r>
              <a:rPr lang="en-US" dirty="0" err="1">
                <a:solidFill>
                  <a:prstClr val="black"/>
                </a:solidFill>
              </a:rPr>
              <a:t>afterfilter</a:t>
            </a:r>
            <a:r>
              <a:rPr lang="en-US" dirty="0">
                <a:solidFill>
                  <a:prstClr val="black"/>
                </a:solidFill>
              </a:rPr>
              <a:t>}</a:t>
            </a: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2" cstate="print"/>
          <a:stretch>
            <a:fillRect/>
          </a:stretch>
        </p:blipFill>
        <p:spPr>
          <a:xfrm>
            <a:off x="8458200" y="6019800"/>
            <a:ext cx="320040" cy="731520"/>
          </a:xfrm>
          <a:prstGeom prst="rect">
            <a:avLst/>
          </a:prstGeom>
        </p:spPr>
      </p:pic>
      <p:sp>
        <p:nvSpPr>
          <p:cNvPr id="6"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26</a:t>
            </a:fld>
            <a:endParaRPr lang="en-US" dirty="0"/>
          </a:p>
        </p:txBody>
      </p:sp>
      <p:sp>
        <p:nvSpPr>
          <p:cNvPr id="7" name="Rectangle 6"/>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Tree>
    <p:extLst>
      <p:ext uri="{BB962C8B-B14F-4D97-AF65-F5344CB8AC3E}">
        <p14:creationId xmlns="" xmlns:p14="http://schemas.microsoft.com/office/powerpoint/2010/main" val="37257173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85800"/>
            <a:ext cx="8229600" cy="914400"/>
          </a:xfrm>
          <a:solidFill>
            <a:srgbClr val="439777"/>
          </a:solidFill>
        </p:spPr>
        <p:txBody>
          <a:bodyPr>
            <a:normAutofit/>
          </a:bodyPr>
          <a:lstStyle/>
          <a:p>
            <a:pPr algn="l"/>
            <a:r>
              <a:rPr lang="en-US" sz="3200" dirty="0" smtClean="0">
                <a:solidFill>
                  <a:schemeClr val="bg1"/>
                </a:solidFill>
                <a:latin typeface="Arial" pitchFamily="34" charset="0"/>
                <a:cs typeface="Arial" pitchFamily="34" charset="0"/>
              </a:rPr>
              <a:t>Recommendation</a:t>
            </a:r>
            <a:endParaRPr lang="en-US" sz="3200" dirty="0">
              <a:solidFill>
                <a:schemeClr val="bg1"/>
              </a:solidFill>
              <a:latin typeface="Arial" pitchFamily="34" charset="0"/>
              <a:cs typeface="Arial" pitchFamily="34" charset="0"/>
            </a:endParaRPr>
          </a:p>
        </p:txBody>
      </p:sp>
      <p:sp>
        <p:nvSpPr>
          <p:cNvPr id="5" name="Content Placeholder 4"/>
          <p:cNvSpPr>
            <a:spLocks noGrp="1"/>
          </p:cNvSpPr>
          <p:nvPr>
            <p:ph idx="1"/>
          </p:nvPr>
        </p:nvSpPr>
        <p:spPr>
          <a:xfrm>
            <a:off x="457200" y="1828800"/>
            <a:ext cx="8229600" cy="4876800"/>
          </a:xfrm>
        </p:spPr>
        <p:txBody>
          <a:bodyPr>
            <a:normAutofit/>
          </a:bodyPr>
          <a:lstStyle/>
          <a:p>
            <a:pPr>
              <a:buNone/>
            </a:pPr>
            <a:r>
              <a:rPr lang="en-US" sz="2600" b="1" dirty="0" smtClean="0"/>
              <a:t> </a:t>
            </a:r>
            <a:r>
              <a:rPr lang="en-US" sz="2600" dirty="0" smtClean="0"/>
              <a:t>DEQ recommends that the Environmental Quality Commission: </a:t>
            </a:r>
          </a:p>
          <a:p>
            <a:pPr>
              <a:buNone/>
            </a:pPr>
            <a:endParaRPr lang="en-US" sz="2600" dirty="0" smtClean="0"/>
          </a:p>
          <a:p>
            <a:pPr marL="514350" indent="0"/>
            <a:r>
              <a:rPr lang="en-US" sz="2600" dirty="0" smtClean="0"/>
              <a:t>approve and adopt the findings justifying adoption of a permanant rule as set forth in the staff report. </a:t>
            </a:r>
          </a:p>
          <a:p>
            <a:endParaRPr lang="en-US" sz="4400" dirty="0" smtClean="0"/>
          </a:p>
        </p:txBody>
      </p:sp>
      <p:sp>
        <p:nvSpPr>
          <p:cNvPr id="6"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27</a:t>
            </a:fld>
            <a:endParaRPr lang="en-US" dirty="0"/>
          </a:p>
        </p:txBody>
      </p:sp>
      <p:sp>
        <p:nvSpPr>
          <p:cNvPr id="7" name="Rectangle 6"/>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pic>
        <p:nvPicPr>
          <p:cNvPr id="8" name="Picture 7"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 xmlns:p14="http://schemas.microsoft.com/office/powerpoint/2010/main" val="12591969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End</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33400" y="1371600"/>
            <a:ext cx="8077200" cy="4419600"/>
          </a:xfrm>
        </p:spPr>
        <p:txBody>
          <a:bodyPr>
            <a:normAutofit/>
          </a:bodyPr>
          <a:lstStyle/>
          <a:p>
            <a:pPr marL="228600" lvl="0" indent="-228600" algn="l">
              <a:lnSpc>
                <a:spcPct val="90000"/>
              </a:lnSpc>
              <a:spcBef>
                <a:spcPts val="1000"/>
              </a:spcBef>
              <a:buFont typeface="Arial" panose="020B0604020202020204" pitchFamily="34" charset="0"/>
              <a:buChar char="•"/>
            </a:pPr>
            <a:r>
              <a:rPr lang="en-US" sz="2800" dirty="0" smtClean="0">
                <a:solidFill>
                  <a:prstClr val="black"/>
                </a:solidFill>
              </a:rPr>
              <a:t>Questions?</a:t>
            </a:r>
            <a:endParaRPr lang="en-US" dirty="0">
              <a:solidFill>
                <a:prstClr val="black"/>
              </a:solidFill>
            </a:endParaRP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2" cstate="print"/>
          <a:stretch>
            <a:fillRect/>
          </a:stretch>
        </p:blipFill>
        <p:spPr>
          <a:xfrm>
            <a:off x="8458200" y="6019800"/>
            <a:ext cx="320040" cy="731520"/>
          </a:xfrm>
          <a:prstGeom prst="rect">
            <a:avLst/>
          </a:prstGeom>
        </p:spPr>
      </p:pic>
      <p:sp>
        <p:nvSpPr>
          <p:cNvPr id="6"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28</a:t>
            </a:fld>
            <a:endParaRPr lang="en-US" dirty="0"/>
          </a:p>
        </p:txBody>
      </p:sp>
      <p:sp>
        <p:nvSpPr>
          <p:cNvPr id="7" name="Rectangle 6"/>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Tree>
    <p:extLst>
      <p:ext uri="{BB962C8B-B14F-4D97-AF65-F5344CB8AC3E}">
        <p14:creationId xmlns="" xmlns:p14="http://schemas.microsoft.com/office/powerpoint/2010/main" val="3009920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3</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533400"/>
            <a:ext cx="8299586" cy="914400"/>
          </a:xfrm>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History </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43010" name="Picture 2"/>
          <p:cNvPicPr>
            <a:picLocks noChangeAspect="1" noChangeArrowheads="1"/>
          </p:cNvPicPr>
          <p:nvPr/>
        </p:nvPicPr>
        <p:blipFill>
          <a:blip r:embed="rId4" cstate="print"/>
          <a:srcRect/>
          <a:stretch>
            <a:fillRect/>
          </a:stretch>
        </p:blipFill>
        <p:spPr bwMode="auto">
          <a:xfrm>
            <a:off x="457200" y="1600201"/>
            <a:ext cx="4037835" cy="2590800"/>
          </a:xfrm>
          <a:prstGeom prst="rect">
            <a:avLst/>
          </a:prstGeom>
          <a:noFill/>
          <a:ln w="9525">
            <a:noFill/>
            <a:miter lim="800000"/>
            <a:headEnd/>
            <a:tailEnd/>
          </a:ln>
        </p:spPr>
      </p:pic>
      <p:pic>
        <p:nvPicPr>
          <p:cNvPr id="12" name="Picture 2" descr="http://image.oregonlive.com/home/olive-media/width620/img/steve-duin-impact/photo/19696406-mmmain.jpg"/>
          <p:cNvPicPr>
            <a:picLocks noChangeAspect="1" noChangeArrowheads="1"/>
          </p:cNvPicPr>
          <p:nvPr/>
        </p:nvPicPr>
        <p:blipFill>
          <a:blip r:embed="rId5" cstate="print">
            <a:lum bright="10000"/>
            <a:extLst>
              <a:ext uri="{28A0092B-C50C-407E-A947-70E740481C1C}">
                <a14:useLocalDpi xmlns="" xmlns:a14="http://schemas.microsoft.com/office/drawing/2010/main" val="0"/>
              </a:ext>
            </a:extLst>
          </a:blip>
          <a:srcRect/>
          <a:stretch>
            <a:fillRect/>
          </a:stretch>
        </p:blipFill>
        <p:spPr bwMode="auto">
          <a:xfrm>
            <a:off x="5562600" y="1752600"/>
            <a:ext cx="3251200" cy="2438400"/>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TextBox 12"/>
          <p:cNvSpPr txBox="1"/>
          <p:nvPr/>
        </p:nvSpPr>
        <p:spPr>
          <a:xfrm>
            <a:off x="7543800" y="4267200"/>
            <a:ext cx="1295400" cy="338554"/>
          </a:xfrm>
          <a:prstGeom prst="rect">
            <a:avLst/>
          </a:prstGeom>
          <a:noFill/>
        </p:spPr>
        <p:txBody>
          <a:bodyPr wrap="square" rtlCol="0">
            <a:spAutoFit/>
          </a:bodyPr>
          <a:lstStyle/>
          <a:p>
            <a:r>
              <a:rPr lang="en-US" sz="1600" dirty="0" smtClean="0"/>
              <a:t>Glass facility</a:t>
            </a:r>
            <a:endParaRPr lang="en-US" sz="1600" dirty="0"/>
          </a:p>
        </p:txBody>
      </p:sp>
      <p:pic>
        <p:nvPicPr>
          <p:cNvPr id="14" name="Content Placeholder 3"/>
          <p:cNvPicPr>
            <a:picLocks/>
          </p:cNvPicPr>
          <p:nvPr/>
        </p:nvPicPr>
        <p:blipFill>
          <a:blip r:embed="rId6" cstate="print">
            <a:lum bright="10000"/>
          </a:blip>
          <a:srcRect/>
          <a:stretch>
            <a:fillRect/>
          </a:stretch>
        </p:blipFill>
        <p:spPr bwMode="auto">
          <a:xfrm>
            <a:off x="3200400" y="4191000"/>
            <a:ext cx="2286000" cy="2057400"/>
          </a:xfrm>
          <a:prstGeom prst="rect">
            <a:avLst/>
          </a:prstGeom>
          <a:noFill/>
          <a:ln w="9525">
            <a:noFill/>
            <a:miter lim="800000"/>
            <a:headEnd/>
            <a:tailEnd/>
          </a:ln>
          <a:effectLst/>
        </p:spPr>
      </p:pic>
      <p:sp>
        <p:nvSpPr>
          <p:cNvPr id="16" name="TextBox 15"/>
          <p:cNvSpPr txBox="1"/>
          <p:nvPr/>
        </p:nvSpPr>
        <p:spPr>
          <a:xfrm>
            <a:off x="5562600" y="5986046"/>
            <a:ext cx="2209800" cy="338554"/>
          </a:xfrm>
          <a:prstGeom prst="rect">
            <a:avLst/>
          </a:prstGeom>
          <a:noFill/>
        </p:spPr>
        <p:txBody>
          <a:bodyPr wrap="square" rtlCol="0">
            <a:spAutoFit/>
          </a:bodyPr>
          <a:lstStyle/>
          <a:p>
            <a:r>
              <a:rPr lang="en-US" sz="1600" dirty="0" smtClean="0"/>
              <a:t>DEQ Monitor</a:t>
            </a:r>
            <a:endParaRPr lang="en-US"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4</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91059" y="533400"/>
            <a:ext cx="8299586" cy="914400"/>
          </a:xfrm>
          <a:prstGeom prst="rect">
            <a:avLst/>
          </a:prstGeom>
          <a:solidFill>
            <a:srgbClr val="439777"/>
          </a:solid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Public Comment</a:t>
            </a: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endParaRPr kumimoji="0" lang="en-US" sz="3200" b="0"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2050" name="Picture 2" descr="C:\Users\jpalermo\AppData\Local\Microsoft\Windows\Temporary Internet Files\Content.Outlook\NF5BY25L\20160719_181112_1474484067819.jpg"/>
          <p:cNvPicPr>
            <a:picLocks noChangeAspect="1" noChangeArrowheads="1"/>
          </p:cNvPicPr>
          <p:nvPr/>
        </p:nvPicPr>
        <p:blipFill>
          <a:blip r:embed="rId4" cstate="print"/>
          <a:srcRect/>
          <a:stretch>
            <a:fillRect/>
          </a:stretch>
        </p:blipFill>
        <p:spPr bwMode="auto">
          <a:xfrm>
            <a:off x="508000" y="1752600"/>
            <a:ext cx="7281333" cy="4095750"/>
          </a:xfrm>
          <a:prstGeom prst="rect">
            <a:avLst/>
          </a:prstGeom>
          <a:noFill/>
        </p:spPr>
      </p:pic>
      <p:sp>
        <p:nvSpPr>
          <p:cNvPr id="15" name="TextBox 14"/>
          <p:cNvSpPr txBox="1"/>
          <p:nvPr/>
        </p:nvSpPr>
        <p:spPr>
          <a:xfrm>
            <a:off x="3200400" y="5955268"/>
            <a:ext cx="1905000" cy="276999"/>
          </a:xfrm>
          <a:prstGeom prst="rect">
            <a:avLst/>
          </a:prstGeom>
          <a:noFill/>
        </p:spPr>
        <p:txBody>
          <a:bodyPr wrap="square" rtlCol="0">
            <a:spAutoFit/>
          </a:bodyPr>
          <a:lstStyle/>
          <a:p>
            <a:r>
              <a:rPr lang="en-US" sz="1200" dirty="0" smtClean="0"/>
              <a:t>July 19, 2016 public hearing</a:t>
            </a:r>
            <a:endParaRPr lang="en-US" sz="1200" dirty="0"/>
          </a:p>
        </p:txBody>
      </p:sp>
    </p:spTree>
    <p:extLst>
      <p:ext uri="{BB962C8B-B14F-4D97-AF65-F5344CB8AC3E}">
        <p14:creationId xmlns="" xmlns:p14="http://schemas.microsoft.com/office/powerpoint/2010/main" val="3895133835"/>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http://odt.org/Pictures/vansant.jpg"/>
          <p:cNvPicPr>
            <a:picLocks noChangeAspect="1" noChangeArrowheads="1"/>
          </p:cNvPicPr>
          <p:nvPr/>
        </p:nvPicPr>
        <p:blipFill>
          <a:blip r:embed="rId3" cstate="print"/>
          <a:srcRect/>
          <a:stretch>
            <a:fillRect/>
          </a:stretch>
        </p:blipFill>
        <p:spPr bwMode="auto">
          <a:xfrm>
            <a:off x="5029200" y="4191000"/>
            <a:ext cx="3159125" cy="1654628"/>
          </a:xfrm>
          <a:prstGeom prst="rect">
            <a:avLst/>
          </a:prstGeom>
          <a:noFill/>
        </p:spPr>
      </p:pic>
      <p:sp>
        <p:nvSpPr>
          <p:cNvPr id="6" name="Footer Placeholder 5"/>
          <p:cNvSpPr>
            <a:spLocks noGrp="1"/>
          </p:cNvSpPr>
          <p:nvPr>
            <p:ph type="ftr" sz="quarter" idx="11"/>
          </p:nvPr>
        </p:nvSpPr>
        <p:spPr/>
        <p:txBody>
          <a:bodyPr/>
          <a:lstStyle/>
          <a:p>
            <a:fld id="{F0D78E94-73A4-484D-8D4C-ABC2E7101558}" type="slidenum">
              <a:rPr lang="en-US" smtClean="0"/>
              <a:pPr/>
              <a:t>5</a:t>
            </a:fld>
            <a:endParaRPr lang="en-US" dirty="0"/>
          </a:p>
        </p:txBody>
      </p:sp>
      <p:pic>
        <p:nvPicPr>
          <p:cNvPr id="5" name="Picture 4" descr="Logo Color RegularSM.jpg"/>
          <p:cNvPicPr>
            <a:picLocks noChangeAspect="1"/>
          </p:cNvPicPr>
          <p:nvPr/>
        </p:nvPicPr>
        <p:blipFill>
          <a:blip r:embed="rId4" cstate="print"/>
          <a:stretch>
            <a:fillRect/>
          </a:stretch>
        </p:blipFill>
        <p:spPr>
          <a:xfrm>
            <a:off x="8458200" y="6019800"/>
            <a:ext cx="320040" cy="731520"/>
          </a:xfrm>
          <a:prstGeom prst="rect">
            <a:avLst/>
          </a:prstGeom>
        </p:spPr>
      </p:pic>
      <p:sp>
        <p:nvSpPr>
          <p:cNvPr id="7" name="Title 1"/>
          <p:cNvSpPr txBox="1">
            <a:spLocks/>
          </p:cNvSpPr>
          <p:nvPr/>
        </p:nvSpPr>
        <p:spPr>
          <a:xfrm>
            <a:off x="491059" y="381000"/>
            <a:ext cx="8299586" cy="914400"/>
          </a:xfrm>
          <a:prstGeom prst="rect">
            <a:avLst/>
          </a:prstGeom>
          <a:solidFill>
            <a:srgbClr val="439777"/>
          </a:solidFill>
        </p:spPr>
        <p:txBody>
          <a:bodyPr vert="horz" lIns="91440" tIns="45720" rIns="91440" bIns="45720" rtlCol="0"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Public Comment</a:t>
            </a: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r>
              <a:rPr kumimoji="0" lang="en-US" sz="3200" b="0" i="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continued</a:t>
            </a:r>
            <a:endParaRPr kumimoji="0" lang="en-US" sz="3200" b="0" i="1"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66562" name="Picture 2" descr="http://www.mindfreedom.org/member-folder/as/act-archives/us/or/ocsc/oregon-maps/oregon-map.jpg/image"/>
          <p:cNvPicPr>
            <a:picLocks noChangeAspect="1" noChangeArrowheads="1"/>
          </p:cNvPicPr>
          <p:nvPr/>
        </p:nvPicPr>
        <p:blipFill>
          <a:blip r:embed="rId5" cstate="print"/>
          <a:srcRect/>
          <a:stretch>
            <a:fillRect/>
          </a:stretch>
        </p:blipFill>
        <p:spPr bwMode="auto">
          <a:xfrm>
            <a:off x="4953000" y="1524000"/>
            <a:ext cx="3045645" cy="1855801"/>
          </a:xfrm>
          <a:prstGeom prst="rect">
            <a:avLst/>
          </a:prstGeom>
          <a:noFill/>
        </p:spPr>
      </p:pic>
      <p:sp>
        <p:nvSpPr>
          <p:cNvPr id="11" name="Left Brace 10"/>
          <p:cNvSpPr/>
          <p:nvPr/>
        </p:nvSpPr>
        <p:spPr>
          <a:xfrm>
            <a:off x="4267200" y="1676400"/>
            <a:ext cx="533400" cy="4648200"/>
          </a:xfrm>
          <a:prstGeom prst="leftBrace">
            <a:avLst>
              <a:gd name="adj1" fmla="val 21691"/>
              <a:gd name="adj2" fmla="val 50000"/>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dirty="0"/>
          </a:p>
        </p:txBody>
      </p:sp>
      <p:sp>
        <p:nvSpPr>
          <p:cNvPr id="12" name="TextBox 11"/>
          <p:cNvSpPr txBox="1"/>
          <p:nvPr/>
        </p:nvSpPr>
        <p:spPr>
          <a:xfrm>
            <a:off x="5105400" y="3581400"/>
            <a:ext cx="2499530" cy="461665"/>
          </a:xfrm>
          <a:prstGeom prst="rect">
            <a:avLst/>
          </a:prstGeom>
          <a:noFill/>
        </p:spPr>
        <p:txBody>
          <a:bodyPr wrap="none" rtlCol="0">
            <a:spAutoFit/>
          </a:bodyPr>
          <a:lstStyle/>
          <a:p>
            <a:r>
              <a:rPr lang="en-US" sz="2400" dirty="0" smtClean="0"/>
              <a:t>41% </a:t>
            </a:r>
            <a:r>
              <a:rPr lang="en-US" sz="2400" dirty="0" smtClean="0"/>
              <a:t> From Oregon</a:t>
            </a:r>
            <a:endParaRPr lang="en-US" sz="2400" dirty="0"/>
          </a:p>
        </p:txBody>
      </p:sp>
      <p:sp>
        <p:nvSpPr>
          <p:cNvPr id="13" name="TextBox 12"/>
          <p:cNvSpPr txBox="1"/>
          <p:nvPr/>
        </p:nvSpPr>
        <p:spPr>
          <a:xfrm>
            <a:off x="4953000" y="5943600"/>
            <a:ext cx="3269741" cy="830997"/>
          </a:xfrm>
          <a:prstGeom prst="rect">
            <a:avLst/>
          </a:prstGeom>
          <a:noFill/>
        </p:spPr>
        <p:txBody>
          <a:bodyPr wrap="none" rtlCol="0">
            <a:spAutoFit/>
          </a:bodyPr>
          <a:lstStyle/>
          <a:p>
            <a:r>
              <a:rPr lang="en-US" sz="2400" dirty="0" smtClean="0"/>
              <a:t>47% elsewhere in the US</a:t>
            </a:r>
          </a:p>
          <a:p>
            <a:r>
              <a:rPr lang="en-US" sz="2400" dirty="0" smtClean="0"/>
              <a:t>7%  outside of the US</a:t>
            </a:r>
            <a:endParaRPr lang="en-US" sz="2400" dirty="0"/>
          </a:p>
        </p:txBody>
      </p:sp>
      <p:pic>
        <p:nvPicPr>
          <p:cNvPr id="66565" name="Picture 5"/>
          <p:cNvPicPr>
            <a:picLocks noChangeAspect="1" noChangeArrowheads="1"/>
          </p:cNvPicPr>
          <p:nvPr/>
        </p:nvPicPr>
        <p:blipFill>
          <a:blip r:embed="rId6" cstate="print"/>
          <a:srcRect/>
          <a:stretch>
            <a:fillRect/>
          </a:stretch>
        </p:blipFill>
        <p:spPr bwMode="auto">
          <a:xfrm>
            <a:off x="254000" y="2057400"/>
            <a:ext cx="3860800" cy="2895600"/>
          </a:xfrm>
          <a:prstGeom prst="rect">
            <a:avLst/>
          </a:prstGeom>
          <a:noFill/>
          <a:ln w="9525">
            <a:noFill/>
            <a:miter lim="800000"/>
            <a:headEnd/>
            <a:tailEnd/>
          </a:ln>
        </p:spPr>
      </p:pic>
      <p:sp>
        <p:nvSpPr>
          <p:cNvPr id="14" name="TextBox 13"/>
          <p:cNvSpPr txBox="1"/>
          <p:nvPr/>
        </p:nvSpPr>
        <p:spPr>
          <a:xfrm>
            <a:off x="990600" y="5181600"/>
            <a:ext cx="2362200" cy="1569660"/>
          </a:xfrm>
          <a:prstGeom prst="rect">
            <a:avLst/>
          </a:prstGeom>
          <a:noFill/>
        </p:spPr>
        <p:txBody>
          <a:bodyPr wrap="square" rtlCol="0">
            <a:spAutoFit/>
          </a:bodyPr>
          <a:lstStyle/>
          <a:p>
            <a:r>
              <a:rPr lang="en-US" sz="2400" dirty="0" smtClean="0"/>
              <a:t>136 </a:t>
            </a:r>
            <a:r>
              <a:rPr lang="en-US" sz="2400" dirty="0" smtClean="0"/>
              <a:t>commenters, which includes businesses &amp; organizations </a:t>
            </a:r>
            <a:endParaRPr lang="en-US" sz="2400" dirty="0" smtClean="0"/>
          </a:p>
        </p:txBody>
      </p:sp>
    </p:spTree>
    <p:extLst>
      <p:ext uri="{BB962C8B-B14F-4D97-AF65-F5344CB8AC3E}">
        <p14:creationId xmlns="" xmlns:p14="http://schemas.microsoft.com/office/powerpoint/2010/main" val="3895133835"/>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3124200" y="6492875"/>
            <a:ext cx="2895600" cy="365125"/>
          </a:xfrm>
        </p:spPr>
        <p:txBody>
          <a:bodyPr/>
          <a:lstStyle/>
          <a:p>
            <a:fld id="{F0D78E94-73A4-484D-8D4C-ABC2E7101558}" type="slidenum">
              <a:rPr lang="en-US" smtClean="0"/>
              <a:pPr/>
              <a:t>6</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228600"/>
            <a:ext cx="8299586" cy="914400"/>
          </a:xfrm>
          <a:prstGeom prst="rect">
            <a:avLst/>
          </a:prstGeom>
          <a:solidFill>
            <a:srgbClr val="439777"/>
          </a:solidFill>
        </p:spPr>
        <p:txBody>
          <a:bodyPr vert="horz" lIns="91440" tIns="45720" rIns="91440" bIns="45720" rtlCol="0" anchor="ctr">
            <a:normAutofit fontScale="92500"/>
          </a:bodyPr>
          <a:lstStyle/>
          <a:p>
            <a:pPr lvl="0">
              <a:spcBef>
                <a:spcPct val="0"/>
              </a:spcBef>
              <a:defRPr/>
            </a:pPr>
            <a:r>
              <a:rPr lang="en-US" sz="3200" dirty="0" smtClean="0">
                <a:solidFill>
                  <a:schemeClr val="bg1"/>
                </a:solidFill>
                <a:latin typeface="Arial" pitchFamily="34" charset="0"/>
                <a:cs typeface="Arial" pitchFamily="34" charset="0"/>
              </a:rPr>
              <a:t>Public Comment  				</a:t>
            </a:r>
            <a:r>
              <a:rPr lang="en-US" sz="3200" i="1" dirty="0" smtClean="0">
                <a:solidFill>
                  <a:schemeClr val="bg1"/>
                </a:solidFill>
                <a:latin typeface="Arial" pitchFamily="34" charset="0"/>
                <a:cs typeface="Arial" pitchFamily="34" charset="0"/>
              </a:rPr>
              <a:t>continued</a:t>
            </a:r>
            <a:endParaRPr lang="en-US" sz="3200" i="1" dirty="0">
              <a:solidFill>
                <a:schemeClr val="bg1"/>
              </a:solidFill>
              <a:latin typeface="Arial" pitchFamily="34" charset="0"/>
              <a:cs typeface="Arial" pitchFamily="34" charset="0"/>
            </a:endParaRPr>
          </a:p>
        </p:txBody>
      </p:sp>
      <p:graphicFrame>
        <p:nvGraphicFramePr>
          <p:cNvPr id="12" name="Table 11"/>
          <p:cNvGraphicFramePr>
            <a:graphicFrameLocks noGrp="1"/>
          </p:cNvGraphicFramePr>
          <p:nvPr/>
        </p:nvGraphicFramePr>
        <p:xfrm>
          <a:off x="685800" y="1397000"/>
          <a:ext cx="7467599" cy="5090160"/>
        </p:xfrm>
        <a:graphic>
          <a:graphicData uri="http://schemas.openxmlformats.org/drawingml/2006/table">
            <a:tbl>
              <a:tblPr firstRow="1" bandRow="1">
                <a:tableStyleId>{16D9F66E-5EB9-4882-86FB-DCBF35E3C3E4}</a:tableStyleId>
              </a:tblPr>
              <a:tblGrid>
                <a:gridCol w="1981200"/>
                <a:gridCol w="3415552"/>
                <a:gridCol w="2070847"/>
              </a:tblGrid>
              <a:tr h="370840">
                <a:tc>
                  <a:txBody>
                    <a:bodyPr/>
                    <a:lstStyle/>
                    <a:p>
                      <a:pPr algn="ctr"/>
                      <a:endParaRPr lang="en-US" sz="1800" b="1" dirty="0"/>
                    </a:p>
                  </a:txBody>
                  <a:tcPr/>
                </a:tc>
                <a:tc>
                  <a:txBody>
                    <a:bodyPr/>
                    <a:lstStyle/>
                    <a:p>
                      <a:pPr algn="ctr"/>
                      <a:r>
                        <a:rPr lang="en-US" sz="1800" dirty="0" smtClean="0"/>
                        <a:t>10 Categories</a:t>
                      </a:r>
                      <a:endParaRPr lang="en-US" sz="1800" b="1" dirty="0"/>
                    </a:p>
                  </a:txBody>
                  <a:tcPr/>
                </a:tc>
                <a:tc>
                  <a:txBody>
                    <a:bodyPr/>
                    <a:lstStyle/>
                    <a:p>
                      <a:pPr algn="ctr"/>
                      <a:r>
                        <a:rPr lang="en-US" sz="1800" dirty="0" smtClean="0"/>
                        <a:t>60 Subcategories</a:t>
                      </a:r>
                      <a:endParaRPr lang="en-US" sz="1800" b="1" dirty="0"/>
                    </a:p>
                  </a:txBody>
                  <a:tcPr/>
                </a:tc>
              </a:tr>
              <a:tr h="370840">
                <a:tc rowSpan="12">
                  <a:txBody>
                    <a:bodyPr/>
                    <a:lstStyle/>
                    <a:p>
                      <a:pPr algn="ctr"/>
                      <a:endParaRPr lang="en-US" sz="1800" b="1" dirty="0" smtClean="0"/>
                    </a:p>
                    <a:p>
                      <a:pPr algn="ctr"/>
                      <a:endParaRPr lang="en-US" sz="1800" b="1" dirty="0" smtClean="0"/>
                    </a:p>
                    <a:p>
                      <a:pPr algn="ctr"/>
                      <a:r>
                        <a:rPr lang="en-US" sz="2400" b="1" dirty="0" smtClean="0"/>
                        <a:t>151 </a:t>
                      </a:r>
                      <a:r>
                        <a:rPr lang="en-US" sz="2400" b="1" dirty="0" smtClean="0"/>
                        <a:t>comments</a:t>
                      </a:r>
                      <a:r>
                        <a:rPr lang="en-US" sz="2400" b="1" baseline="0" dirty="0" smtClean="0"/>
                        <a:t> by </a:t>
                      </a:r>
                      <a:r>
                        <a:rPr lang="en-US" sz="2400" b="1" baseline="0" dirty="0" smtClean="0"/>
                        <a:t>136 commenters, organized</a:t>
                      </a:r>
                      <a:r>
                        <a:rPr lang="en-US" sz="2400" b="1" dirty="0" smtClean="0"/>
                        <a:t> </a:t>
                      </a:r>
                      <a:r>
                        <a:rPr lang="en-US" sz="2400" b="1" dirty="0" smtClean="0"/>
                        <a:t>into 10 categories and 60 subcategories</a:t>
                      </a:r>
                      <a:endParaRPr lang="en-US" sz="2400" b="1" dirty="0"/>
                    </a:p>
                  </a:txBody>
                  <a:tcPr/>
                </a:tc>
                <a:tc>
                  <a:txBody>
                    <a:bodyPr/>
                    <a:lstStyle/>
                    <a:p>
                      <a:r>
                        <a:rPr lang="en-US" sz="1800" b="1" dirty="0" smtClean="0"/>
                        <a:t>Rule </a:t>
                      </a:r>
                      <a:r>
                        <a:rPr lang="en-US" sz="1800" b="1" dirty="0" smtClean="0"/>
                        <a:t>Applicability</a:t>
                      </a:r>
                      <a:endParaRPr lang="en-US" sz="1800" b="1" dirty="0"/>
                    </a:p>
                  </a:txBody>
                  <a:tcPr/>
                </a:tc>
                <a:tc>
                  <a:txBody>
                    <a:bodyPr/>
                    <a:lstStyle/>
                    <a:p>
                      <a:pPr algn="ctr"/>
                      <a:r>
                        <a:rPr lang="en-US" sz="1800" b="1" dirty="0" smtClean="0"/>
                        <a:t>10</a:t>
                      </a:r>
                      <a:endParaRPr lang="en-US" sz="1800" b="1" dirty="0"/>
                    </a:p>
                  </a:txBody>
                  <a:tcPr/>
                </a:tc>
              </a:tr>
              <a:tr h="370840">
                <a:tc vMerge="1">
                  <a:txBody>
                    <a:bodyPr/>
                    <a:lstStyle/>
                    <a:p>
                      <a:endParaRPr lang="en-US" sz="1800" b="1" dirty="0"/>
                    </a:p>
                  </a:txBody>
                  <a:tcPr/>
                </a:tc>
                <a:tc>
                  <a:txBody>
                    <a:bodyPr/>
                    <a:lstStyle/>
                    <a:p>
                      <a:r>
                        <a:rPr lang="en-US" sz="1800" b="1" dirty="0" smtClean="0"/>
                        <a:t>Enforcement </a:t>
                      </a:r>
                      <a:endParaRPr lang="en-US" sz="1800" b="1" dirty="0"/>
                    </a:p>
                  </a:txBody>
                  <a:tcPr/>
                </a:tc>
                <a:tc>
                  <a:txBody>
                    <a:bodyPr/>
                    <a:lstStyle/>
                    <a:p>
                      <a:pPr algn="ctr"/>
                      <a:r>
                        <a:rPr lang="en-US" sz="1800" b="1" dirty="0" smtClean="0"/>
                        <a:t>2</a:t>
                      </a:r>
                      <a:endParaRPr lang="en-US" sz="1800" b="1" dirty="0"/>
                    </a:p>
                  </a:txBody>
                  <a:tcPr/>
                </a:tc>
              </a:tr>
              <a:tr h="370840">
                <a:tc vMerge="1">
                  <a:txBody>
                    <a:bodyPr/>
                    <a:lstStyle/>
                    <a:p>
                      <a:endParaRPr lang="en-US" sz="1800" b="1" dirty="0"/>
                    </a:p>
                  </a:txBody>
                  <a:tcPr/>
                </a:tc>
                <a:tc>
                  <a:txBody>
                    <a:bodyPr/>
                    <a:lstStyle/>
                    <a:p>
                      <a:r>
                        <a:rPr lang="en-US" sz="1800" b="1" dirty="0" smtClean="0"/>
                        <a:t>General Rulemaking</a:t>
                      </a:r>
                      <a:endParaRPr lang="en-US" sz="1800" b="1" dirty="0"/>
                    </a:p>
                  </a:txBody>
                  <a:tcPr/>
                </a:tc>
                <a:tc>
                  <a:txBody>
                    <a:bodyPr/>
                    <a:lstStyle/>
                    <a:p>
                      <a:pPr algn="ctr"/>
                      <a:r>
                        <a:rPr lang="en-US" sz="1800" b="1" dirty="0" smtClean="0"/>
                        <a:t>4</a:t>
                      </a:r>
                      <a:endParaRPr lang="en-US" sz="1800" b="1" dirty="0"/>
                    </a:p>
                  </a:txBody>
                  <a:tcPr/>
                </a:tc>
              </a:tr>
              <a:tr h="370840">
                <a:tc vMerge="1">
                  <a:txBody>
                    <a:bodyPr/>
                    <a:lstStyle/>
                    <a:p>
                      <a:endParaRPr lang="en-US" sz="1800" b="1" dirty="0"/>
                    </a:p>
                  </a:txBody>
                  <a:tcPr/>
                </a:tc>
                <a:tc>
                  <a:txBody>
                    <a:bodyPr/>
                    <a:lstStyle/>
                    <a:p>
                      <a:r>
                        <a:rPr lang="en-US" sz="1800" b="1" dirty="0" smtClean="0"/>
                        <a:t>Health</a:t>
                      </a:r>
                      <a:endParaRPr lang="en-US" sz="1800" b="1" dirty="0"/>
                    </a:p>
                  </a:txBody>
                  <a:tcPr/>
                </a:tc>
                <a:tc>
                  <a:txBody>
                    <a:bodyPr/>
                    <a:lstStyle/>
                    <a:p>
                      <a:pPr algn="ctr"/>
                      <a:r>
                        <a:rPr lang="en-US" sz="1800" b="1" dirty="0" smtClean="0"/>
                        <a:t>7</a:t>
                      </a:r>
                      <a:endParaRPr lang="en-US" sz="1800" b="1" dirty="0"/>
                    </a:p>
                  </a:txBody>
                  <a:tcPr/>
                </a:tc>
              </a:tr>
              <a:tr h="370840">
                <a:tc vMerge="1">
                  <a:txBody>
                    <a:bodyPr/>
                    <a:lstStyle/>
                    <a:p>
                      <a:endParaRPr lang="en-US" sz="1800" b="1" dirty="0"/>
                    </a:p>
                  </a:txBody>
                  <a:tcPr/>
                </a:tc>
                <a:tc>
                  <a:txBody>
                    <a:bodyPr/>
                    <a:lstStyle/>
                    <a:p>
                      <a:r>
                        <a:rPr lang="en-US" sz="1800" b="1" dirty="0" smtClean="0"/>
                        <a:t>Other Pollution Sources</a:t>
                      </a:r>
                      <a:endParaRPr lang="en-US" sz="1800" b="1" dirty="0"/>
                    </a:p>
                  </a:txBody>
                  <a:tcPr/>
                </a:tc>
                <a:tc>
                  <a:txBody>
                    <a:bodyPr/>
                    <a:lstStyle/>
                    <a:p>
                      <a:pPr algn="ctr"/>
                      <a:r>
                        <a:rPr lang="en-US" sz="1800" b="1" dirty="0" smtClean="0"/>
                        <a:t>2</a:t>
                      </a:r>
                      <a:endParaRPr lang="en-US" sz="1800" b="1" dirty="0"/>
                    </a:p>
                  </a:txBody>
                  <a:tcPr/>
                </a:tc>
              </a:tr>
              <a:tr h="370840">
                <a:tc vMerge="1">
                  <a:txBody>
                    <a:bodyPr/>
                    <a:lstStyle/>
                    <a:p>
                      <a:endParaRPr lang="en-US" sz="1800" b="1" dirty="0"/>
                    </a:p>
                  </a:txBody>
                  <a:tcPr/>
                </a:tc>
                <a:tc>
                  <a:txBody>
                    <a:bodyPr/>
                    <a:lstStyle/>
                    <a:p>
                      <a:r>
                        <a:rPr lang="en-US" sz="1800" b="1" dirty="0" smtClean="0"/>
                        <a:t>Permitting</a:t>
                      </a:r>
                      <a:endParaRPr lang="en-US" sz="1800" b="1" dirty="0"/>
                    </a:p>
                  </a:txBody>
                  <a:tcPr/>
                </a:tc>
                <a:tc>
                  <a:txBody>
                    <a:bodyPr/>
                    <a:lstStyle/>
                    <a:p>
                      <a:pPr algn="ctr"/>
                      <a:r>
                        <a:rPr lang="en-US" sz="1800" b="1" dirty="0" smtClean="0"/>
                        <a:t>2</a:t>
                      </a:r>
                      <a:endParaRPr lang="en-US" sz="1800" b="1" dirty="0"/>
                    </a:p>
                  </a:txBody>
                  <a:tcPr/>
                </a:tc>
              </a:tr>
              <a:tr h="370840">
                <a:tc vMerge="1">
                  <a:txBody>
                    <a:bodyPr/>
                    <a:lstStyle/>
                    <a:p>
                      <a:endParaRPr lang="en-US" sz="1800" b="1" dirty="0"/>
                    </a:p>
                  </a:txBody>
                  <a:tcPr/>
                </a:tc>
                <a:tc>
                  <a:txBody>
                    <a:bodyPr/>
                    <a:lstStyle/>
                    <a:p>
                      <a:r>
                        <a:rPr lang="en-US" sz="1800" b="1" dirty="0" smtClean="0"/>
                        <a:t>Pollution Control Devices</a:t>
                      </a:r>
                      <a:r>
                        <a:rPr lang="en-US" sz="1800" b="1" baseline="0" dirty="0" smtClean="0"/>
                        <a:t> </a:t>
                      </a:r>
                      <a:endParaRPr lang="en-US" sz="1800" b="1" dirty="0"/>
                    </a:p>
                  </a:txBody>
                  <a:tcPr/>
                </a:tc>
                <a:tc>
                  <a:txBody>
                    <a:bodyPr/>
                    <a:lstStyle/>
                    <a:p>
                      <a:pPr algn="ctr"/>
                      <a:r>
                        <a:rPr lang="en-US" sz="1800" b="1" dirty="0" smtClean="0"/>
                        <a:t>7</a:t>
                      </a:r>
                      <a:endParaRPr lang="en-US" sz="1800" b="1" dirty="0"/>
                    </a:p>
                  </a:txBody>
                  <a:tcPr/>
                </a:tc>
              </a:tr>
              <a:tr h="370840">
                <a:tc vMerge="1">
                  <a:txBody>
                    <a:bodyPr/>
                    <a:lstStyle/>
                    <a:p>
                      <a:endParaRPr lang="en-US" sz="1800" b="1" dirty="0"/>
                    </a:p>
                  </a:txBody>
                  <a:tcPr/>
                </a:tc>
                <a:tc>
                  <a:txBody>
                    <a:bodyPr/>
                    <a:lstStyle/>
                    <a:p>
                      <a:r>
                        <a:rPr lang="en-US" sz="1800" b="1" dirty="0" smtClean="0"/>
                        <a:t>Public Outreach </a:t>
                      </a:r>
                      <a:endParaRPr lang="en-US" sz="1800" b="1" dirty="0"/>
                    </a:p>
                  </a:txBody>
                  <a:tcPr/>
                </a:tc>
                <a:tc>
                  <a:txBody>
                    <a:bodyPr/>
                    <a:lstStyle/>
                    <a:p>
                      <a:pPr algn="ctr"/>
                      <a:r>
                        <a:rPr lang="en-US" sz="1800" b="1" dirty="0" smtClean="0"/>
                        <a:t>6</a:t>
                      </a:r>
                      <a:endParaRPr lang="en-US" sz="1800" b="1" dirty="0"/>
                    </a:p>
                  </a:txBody>
                  <a:tcPr/>
                </a:tc>
              </a:tr>
              <a:tr h="370840">
                <a:tc vMerge="1">
                  <a:txBody>
                    <a:bodyPr/>
                    <a:lstStyle/>
                    <a:p>
                      <a:endParaRPr lang="en-US" sz="1800" b="1" dirty="0"/>
                    </a:p>
                  </a:txBody>
                  <a:tcPr/>
                </a:tc>
                <a:tc>
                  <a:txBody>
                    <a:bodyPr/>
                    <a:lstStyle/>
                    <a:p>
                      <a:r>
                        <a:rPr lang="en-US" sz="1800" b="1" dirty="0" smtClean="0"/>
                        <a:t>Rule Requirements </a:t>
                      </a:r>
                      <a:endParaRPr lang="en-US" sz="1800" b="1" dirty="0"/>
                    </a:p>
                  </a:txBody>
                  <a:tcPr/>
                </a:tc>
                <a:tc>
                  <a:txBody>
                    <a:bodyPr/>
                    <a:lstStyle/>
                    <a:p>
                      <a:pPr algn="ctr"/>
                      <a:r>
                        <a:rPr lang="en-US" sz="1800" b="1" dirty="0" smtClean="0"/>
                        <a:t>14</a:t>
                      </a:r>
                      <a:endParaRPr lang="en-US" sz="1800" b="1" dirty="0"/>
                    </a:p>
                  </a:txBody>
                  <a:tcPr/>
                </a:tc>
              </a:tr>
              <a:tr h="370840">
                <a:tc vMerge="1">
                  <a:txBody>
                    <a:bodyPr/>
                    <a:lstStyle/>
                    <a:p>
                      <a:endParaRPr lang="en-US" sz="1800" b="1" dirty="0"/>
                    </a:p>
                  </a:txBody>
                  <a:tcPr/>
                </a:tc>
                <a:tc>
                  <a:txBody>
                    <a:bodyPr/>
                    <a:lstStyle/>
                    <a:p>
                      <a:r>
                        <a:rPr lang="en-US" sz="1800" b="1" dirty="0" smtClean="0"/>
                        <a:t>Source Testing </a:t>
                      </a:r>
                      <a:endParaRPr lang="en-US" sz="1800" b="1" dirty="0"/>
                    </a:p>
                  </a:txBody>
                  <a:tcPr/>
                </a:tc>
                <a:tc>
                  <a:txBody>
                    <a:bodyPr/>
                    <a:lstStyle/>
                    <a:p>
                      <a:pPr algn="ctr"/>
                      <a:r>
                        <a:rPr lang="en-US" sz="1800" b="1" dirty="0" smtClean="0"/>
                        <a:t>6</a:t>
                      </a:r>
                      <a:endParaRPr lang="en-US" sz="1800" b="1" dirty="0"/>
                    </a:p>
                  </a:txBody>
                  <a:tcPr/>
                </a:tc>
              </a:tr>
              <a:tr h="370840">
                <a:tc vMerge="1">
                  <a:txBody>
                    <a:bodyPr/>
                    <a:lstStyle/>
                    <a:p>
                      <a:endParaRPr lang="en-US" sz="1800" b="1" dirty="0"/>
                    </a:p>
                  </a:txBody>
                  <a:tcPr/>
                </a:tc>
                <a:tc>
                  <a:txBody>
                    <a:bodyPr/>
                    <a:lstStyle/>
                    <a:p>
                      <a:pPr algn="just"/>
                      <a:r>
                        <a:rPr lang="en-US" dirty="0" smtClean="0">
                          <a:solidFill>
                            <a:srgbClr val="FF0000"/>
                          </a:solidFill>
                        </a:rPr>
                        <a:t>                                                   Total:</a:t>
                      </a:r>
                      <a:endParaRPr lang="en-US" dirty="0">
                        <a:solidFill>
                          <a:srgbClr val="FF0000"/>
                        </a:solidFill>
                      </a:endParaRPr>
                    </a:p>
                  </a:txBody>
                  <a:tcPr/>
                </a:tc>
                <a:tc>
                  <a:txBody>
                    <a:bodyPr/>
                    <a:lstStyle/>
                    <a:p>
                      <a:r>
                        <a:rPr lang="en-US" dirty="0" smtClean="0">
                          <a:solidFill>
                            <a:srgbClr val="FF0000"/>
                          </a:solidFill>
                        </a:rPr>
                        <a:t>              60</a:t>
                      </a:r>
                      <a:endParaRPr lang="en-US" dirty="0">
                        <a:solidFill>
                          <a:srgbClr val="FF0000"/>
                        </a:solidFill>
                      </a:endParaRPr>
                    </a:p>
                  </a:txBody>
                  <a:tcPr/>
                </a:tc>
              </a:tr>
              <a:tr h="370840">
                <a:tc vMerge="1">
                  <a:txBody>
                    <a:bodyPr/>
                    <a:lstStyle/>
                    <a:p>
                      <a:endParaRPr lang="en-US" sz="1800" b="1" dirty="0"/>
                    </a:p>
                  </a:txBody>
                  <a:tcPr/>
                </a:tc>
                <a:tc>
                  <a:txBody>
                    <a:bodyPr/>
                    <a:lstStyle/>
                    <a:p>
                      <a:r>
                        <a:rPr lang="en-US" dirty="0" smtClean="0">
                          <a:cs typeface="Times New Roman" pitchFamily="18" charset="0"/>
                        </a:rPr>
                        <a:t>Note:</a:t>
                      </a:r>
                      <a:r>
                        <a:rPr lang="en-US" baseline="0" dirty="0" smtClean="0">
                          <a:cs typeface="Times New Roman" pitchFamily="18" charset="0"/>
                        </a:rPr>
                        <a:t>  </a:t>
                      </a:r>
                      <a:r>
                        <a:rPr lang="en-US" dirty="0" smtClean="0">
                          <a:cs typeface="Times New Roman" pitchFamily="18" charset="0"/>
                        </a:rPr>
                        <a:t>Some </a:t>
                      </a:r>
                      <a:r>
                        <a:rPr lang="en-US" dirty="0" smtClean="0">
                          <a:cs typeface="Times New Roman" pitchFamily="18" charset="0"/>
                        </a:rPr>
                        <a:t>comments </a:t>
                      </a:r>
                      <a:r>
                        <a:rPr lang="en-US" dirty="0" smtClean="0">
                          <a:cs typeface="Times New Roman" pitchFamily="18" charset="0"/>
                        </a:rPr>
                        <a:t>fall into multiple categories</a:t>
                      </a:r>
                      <a:endParaRPr lang="en-US" dirty="0"/>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Background</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33400" y="1828800"/>
            <a:ext cx="8077200" cy="3962400"/>
          </a:xfrm>
        </p:spPr>
        <p:txBody>
          <a:bodyPr>
            <a:normAutofit/>
          </a:bodyPr>
          <a:lstStyle/>
          <a:p>
            <a:pPr marL="457200" indent="-457200" algn="l">
              <a:buFont typeface="Arial" panose="020B0604020202020204" pitchFamily="34" charset="0"/>
              <a:buChar char="•"/>
            </a:pPr>
            <a:r>
              <a:rPr lang="en-US" sz="2800" dirty="0">
                <a:solidFill>
                  <a:schemeClr val="tx1"/>
                </a:solidFill>
                <a:latin typeface="Arial" pitchFamily="34" charset="0"/>
                <a:cs typeface="Arial" pitchFamily="34" charset="0"/>
              </a:rPr>
              <a:t>Elevated metals levels in SE </a:t>
            </a:r>
            <a:r>
              <a:rPr lang="en-US" sz="2800" dirty="0" smtClean="0">
                <a:solidFill>
                  <a:schemeClr val="tx1"/>
                </a:solidFill>
                <a:latin typeface="Arial" pitchFamily="34" charset="0"/>
                <a:cs typeface="Arial" pitchFamily="34" charset="0"/>
              </a:rPr>
              <a:t>Portland</a:t>
            </a:r>
          </a:p>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CAGM emissions contribute</a:t>
            </a:r>
            <a:endParaRPr lang="en-US" sz="2800" dirty="0">
              <a:solidFill>
                <a:schemeClr val="tx1"/>
              </a:solidFill>
              <a:latin typeface="Arial" pitchFamily="34" charset="0"/>
              <a:cs typeface="Arial" pitchFamily="34" charset="0"/>
            </a:endParaRPr>
          </a:p>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EQC adopted temporary CAGM rules April</a:t>
            </a:r>
          </a:p>
          <a:p>
            <a:pPr marL="457200" indent="-457200" algn="l">
              <a:buFont typeface="Arial" panose="020B0604020202020204" pitchFamily="34" charset="0"/>
              <a:buChar char="•"/>
            </a:pPr>
            <a:r>
              <a:rPr lang="en-US" sz="2800" dirty="0" smtClean="0">
                <a:solidFill>
                  <a:schemeClr val="tx1"/>
                </a:solidFill>
                <a:latin typeface="Arial" pitchFamily="34" charset="0"/>
                <a:cs typeface="Arial" pitchFamily="34" charset="0"/>
              </a:rPr>
              <a:t>Regulate emissions from CAGMs</a:t>
            </a:r>
          </a:p>
          <a:p>
            <a:pPr marL="914400" lvl="1" indent="-457200" algn="l">
              <a:buFont typeface="Arial" panose="020B0604020202020204" pitchFamily="34" charset="0"/>
              <a:buChar char="•"/>
            </a:pPr>
            <a:r>
              <a:rPr lang="en-US" dirty="0" smtClean="0">
                <a:solidFill>
                  <a:schemeClr val="tx1"/>
                </a:solidFill>
                <a:latin typeface="Arial" pitchFamily="34" charset="0"/>
                <a:cs typeface="Arial" pitchFamily="34" charset="0"/>
              </a:rPr>
              <a:t>2 larger (Tier 2) CAGMs</a:t>
            </a:r>
          </a:p>
          <a:p>
            <a:pPr marL="914400" lvl="1" indent="-457200" algn="l">
              <a:buFont typeface="Arial" panose="020B0604020202020204" pitchFamily="34" charset="0"/>
              <a:buChar char="•"/>
            </a:pPr>
            <a:r>
              <a:rPr lang="en-US" dirty="0" smtClean="0">
                <a:solidFill>
                  <a:schemeClr val="tx1"/>
                </a:solidFill>
                <a:latin typeface="Arial" pitchFamily="34" charset="0"/>
                <a:cs typeface="Arial" pitchFamily="34" charset="0"/>
              </a:rPr>
              <a:t>3 smaller (Tier 1) CAGMs</a:t>
            </a:r>
          </a:p>
          <a:p>
            <a:pPr marL="457200" indent="-457200" algn="l">
              <a:buFont typeface="Arial" panose="020B0604020202020204" pitchFamily="34" charset="0"/>
              <a:buChar char="•"/>
            </a:pPr>
            <a:endParaRPr lang="en-US" sz="2800" dirty="0" smtClean="0">
              <a:latin typeface="Arial" pitchFamily="34" charset="0"/>
              <a:cs typeface="Arial" pitchFamily="34" charset="0"/>
            </a:endParaRPr>
          </a:p>
        </p:txBody>
      </p:sp>
      <p:pic>
        <p:nvPicPr>
          <p:cNvPr id="5" name="Picture 4" descr="Logo Color RegularSM.jpg"/>
          <p:cNvPicPr>
            <a:picLocks noChangeAspect="1"/>
          </p:cNvPicPr>
          <p:nvPr/>
        </p:nvPicPr>
        <p:blipFill>
          <a:blip r:embed="rId2" cstate="print"/>
          <a:stretch>
            <a:fillRect/>
          </a:stretch>
        </p:blipFill>
        <p:spPr>
          <a:xfrm>
            <a:off x="8458200" y="6019800"/>
            <a:ext cx="320040" cy="731520"/>
          </a:xfrm>
          <a:prstGeom prst="rect">
            <a:avLst/>
          </a:prstGeom>
        </p:spPr>
      </p:pic>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7</a:t>
            </a:fld>
            <a:endParaRPr lang="en-US" dirty="0"/>
          </a:p>
        </p:txBody>
      </p:sp>
    </p:spTree>
    <p:extLst>
      <p:ext uri="{BB962C8B-B14F-4D97-AF65-F5344CB8AC3E}">
        <p14:creationId xmlns="" xmlns:p14="http://schemas.microsoft.com/office/powerpoint/2010/main" val="1508548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Temporary rule requirements</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1295400"/>
            <a:ext cx="7162800" cy="4495800"/>
          </a:xfrm>
        </p:spPr>
        <p:txBody>
          <a:bodyPr>
            <a:normAutofit/>
          </a:bodyPr>
          <a:lstStyle/>
          <a:p>
            <a:pPr algn="l"/>
            <a:r>
              <a:rPr lang="en-US" sz="2800" dirty="0" smtClean="0">
                <a:solidFill>
                  <a:schemeClr val="tx1"/>
                </a:solidFill>
                <a:latin typeface="Arial" pitchFamily="34" charset="0"/>
                <a:cs typeface="Arial" pitchFamily="34" charset="0"/>
              </a:rPr>
              <a:t>     Only applied in Portland AQMA</a:t>
            </a: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graphicFrame>
        <p:nvGraphicFramePr>
          <p:cNvPr id="6" name="Table 5"/>
          <p:cNvGraphicFramePr>
            <a:graphicFrameLocks noGrp="1"/>
          </p:cNvGraphicFramePr>
          <p:nvPr>
            <p:extLst>
              <p:ext uri="{D42A27DB-BD31-4B8C-83A1-F6EECF244321}">
                <p14:modId xmlns="" xmlns:p14="http://schemas.microsoft.com/office/powerpoint/2010/main" val="1301292207"/>
              </p:ext>
            </p:extLst>
          </p:nvPr>
        </p:nvGraphicFramePr>
        <p:xfrm>
          <a:off x="609600" y="1900615"/>
          <a:ext cx="7772400" cy="4042985"/>
        </p:xfrm>
        <a:graphic>
          <a:graphicData uri="http://schemas.openxmlformats.org/drawingml/2006/table">
            <a:tbl>
              <a:tblPr firstRow="1" bandRow="1">
                <a:tableStyleId>{5C22544A-7EE6-4342-B048-85BDC9FD1C3A}</a:tableStyleId>
              </a:tblPr>
              <a:tblGrid>
                <a:gridCol w="3886200"/>
                <a:gridCol w="3886200"/>
              </a:tblGrid>
              <a:tr h="0">
                <a:tc>
                  <a:txBody>
                    <a:bodyPr/>
                    <a:lstStyle/>
                    <a:p>
                      <a:r>
                        <a:rPr lang="en-US" dirty="0" smtClean="0"/>
                        <a:t>Tier 1 (smaller)</a:t>
                      </a:r>
                      <a:endParaRPr lang="en-US" dirty="0"/>
                    </a:p>
                  </a:txBody>
                  <a:tcPr/>
                </a:tc>
                <a:tc>
                  <a:txBody>
                    <a:bodyPr/>
                    <a:lstStyle/>
                    <a:p>
                      <a:r>
                        <a:rPr lang="en-US" dirty="0" smtClean="0"/>
                        <a:t>Tier 2 (larger)</a:t>
                      </a:r>
                      <a:endParaRPr lang="en-US" dirty="0"/>
                    </a:p>
                  </a:txBody>
                  <a:tcPr/>
                </a:tc>
              </a:tr>
              <a:tr h="15433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3 options: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Install</a:t>
                      </a:r>
                      <a:r>
                        <a:rPr lang="en-US" sz="2000" baseline="0" dirty="0" smtClean="0"/>
                        <a:t> e</a:t>
                      </a:r>
                      <a:r>
                        <a:rPr lang="en-US" sz="2000" dirty="0" smtClean="0"/>
                        <a:t>mission controls;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Test/model</a:t>
                      </a:r>
                      <a:r>
                        <a:rPr lang="en-US" sz="2000" baseline="0" dirty="0" smtClean="0"/>
                        <a:t> to show exempt; 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Permit limit prohibiting use of 1 or more HAPs</a:t>
                      </a:r>
                      <a:endParaRPr lang="en-US" sz="20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Install</a:t>
                      </a:r>
                      <a:r>
                        <a:rPr lang="en-US" sz="2000" baseline="0" dirty="0" smtClean="0"/>
                        <a:t> e</a:t>
                      </a:r>
                      <a:r>
                        <a:rPr lang="en-US" sz="2000" dirty="0" smtClean="0"/>
                        <a:t>mission</a:t>
                      </a:r>
                      <a:r>
                        <a:rPr lang="en-US" sz="2000" baseline="0" dirty="0" smtClean="0"/>
                        <a:t> controls,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Limitation on chromium usage</a:t>
                      </a:r>
                      <a:endParaRPr lang="en-US" sz="2000" dirty="0" smtClean="0"/>
                    </a:p>
                    <a:p>
                      <a:endParaRPr lang="en-US" sz="2000" dirty="0"/>
                    </a:p>
                  </a:txBody>
                  <a:tcPr/>
                </a:tc>
              </a:tr>
              <a:tr h="812266">
                <a:tc>
                  <a:txBody>
                    <a:bodyPr/>
                    <a:lstStyle/>
                    <a:p>
                      <a:endParaRPr lang="en-US" sz="2000" dirty="0"/>
                    </a:p>
                  </a:txBody>
                  <a:tcPr/>
                </a:tc>
                <a:tc>
                  <a:txBody>
                    <a:bodyPr/>
                    <a:lstStyle/>
                    <a:p>
                      <a:r>
                        <a:rPr lang="en-US" sz="2000" dirty="0" smtClean="0"/>
                        <a:t>Test for chromium VI emissions</a:t>
                      </a:r>
                      <a:r>
                        <a:rPr lang="en-US" sz="2000" baseline="0" dirty="0" smtClean="0"/>
                        <a:t> and model to establish chromium usage limits</a:t>
                      </a:r>
                      <a:endParaRPr lang="en-US" sz="2000" dirty="0"/>
                    </a:p>
                  </a:txBody>
                  <a:tcPr/>
                </a:tc>
              </a:tr>
              <a:tr h="10559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Test emission control device to</a:t>
                      </a:r>
                      <a:r>
                        <a:rPr lang="en-US" sz="2000" baseline="0" dirty="0" smtClean="0"/>
                        <a:t> show 99.0 percent</a:t>
                      </a:r>
                      <a:r>
                        <a:rPr lang="en-US" sz="2000" dirty="0" smtClean="0"/>
                        <a:t> particulate matter removal</a:t>
                      </a:r>
                      <a:r>
                        <a:rPr lang="en-US" sz="2000" baseline="0" dirty="0" smtClean="0"/>
                        <a:t> efficiency</a:t>
                      </a:r>
                      <a:endParaRPr lang="en-US" sz="20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Test emission control device to</a:t>
                      </a:r>
                      <a:r>
                        <a:rPr lang="en-US" sz="2000" baseline="0" dirty="0" smtClean="0"/>
                        <a:t> show 99.0 percent</a:t>
                      </a:r>
                      <a:r>
                        <a:rPr lang="en-US" sz="2000" dirty="0" smtClean="0"/>
                        <a:t> particulate matter removal</a:t>
                      </a:r>
                      <a:r>
                        <a:rPr lang="en-US" sz="2000" baseline="0" dirty="0" smtClean="0"/>
                        <a:t> efficiency</a:t>
                      </a:r>
                      <a:endParaRPr lang="en-US" sz="2000" dirty="0" smtClean="0"/>
                    </a:p>
                  </a:txBody>
                  <a:tcPr/>
                </a:tc>
              </a:tr>
            </a:tbl>
          </a:graphicData>
        </a:graphic>
      </p:graphicFrame>
      <p:sp>
        <p:nvSpPr>
          <p:cNvPr id="7" name="Rectangle 6"/>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8"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8</a:t>
            </a:fld>
            <a:endParaRPr lang="en-US" dirty="0"/>
          </a:p>
        </p:txBody>
      </p:sp>
    </p:spTree>
    <p:extLst>
      <p:ext uri="{BB962C8B-B14F-4D97-AF65-F5344CB8AC3E}">
        <p14:creationId xmlns="" xmlns:p14="http://schemas.microsoft.com/office/powerpoint/2010/main" val="3536067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8551" y="10668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Summary of Proposed Changes NEW</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graphicFrame>
        <p:nvGraphicFramePr>
          <p:cNvPr id="8" name="Table 7"/>
          <p:cNvGraphicFramePr>
            <a:graphicFrameLocks noGrp="1"/>
          </p:cNvGraphicFramePr>
          <p:nvPr>
            <p:extLst>
              <p:ext uri="{D42A27DB-BD31-4B8C-83A1-F6EECF244321}">
                <p14:modId xmlns="" xmlns:p14="http://schemas.microsoft.com/office/powerpoint/2010/main" val="1286458666"/>
              </p:ext>
            </p:extLst>
          </p:nvPr>
        </p:nvGraphicFramePr>
        <p:xfrm>
          <a:off x="507956" y="1023352"/>
          <a:ext cx="8077200" cy="4996448"/>
        </p:xfrm>
        <a:graphic>
          <a:graphicData uri="http://schemas.openxmlformats.org/drawingml/2006/table">
            <a:tbl>
              <a:tblPr firstRow="1" bandRow="1">
                <a:tableStyleId>{5C22544A-7EE6-4342-B048-85BDC9FD1C3A}</a:tableStyleId>
              </a:tblPr>
              <a:tblGrid>
                <a:gridCol w="4043450"/>
                <a:gridCol w="2743200"/>
                <a:gridCol w="1290550"/>
              </a:tblGrid>
              <a:tr h="398515">
                <a:tc>
                  <a:txBody>
                    <a:bodyPr/>
                    <a:lstStyle/>
                    <a:p>
                      <a:pPr algn="ctr"/>
                      <a:r>
                        <a:rPr lang="en-US" i="1" dirty="0" smtClean="0"/>
                        <a:t>CHANGES</a:t>
                      </a:r>
                      <a:r>
                        <a:rPr lang="en-US" i="1" baseline="0" dirty="0" smtClean="0"/>
                        <a:t> IN PROPOSED RULES</a:t>
                      </a:r>
                      <a:endParaRPr lang="en-US" i="1" dirty="0"/>
                    </a:p>
                  </a:txBody>
                  <a:tcPr/>
                </a:tc>
                <a:tc>
                  <a:txBody>
                    <a:bodyPr/>
                    <a:lstStyle/>
                    <a:p>
                      <a:pPr algn="ctr"/>
                      <a:r>
                        <a:rPr lang="en-US" i="1" dirty="0" smtClean="0"/>
                        <a:t>TEMPORARY</a:t>
                      </a:r>
                      <a:r>
                        <a:rPr lang="en-US" i="1" baseline="0" dirty="0" smtClean="0"/>
                        <a:t> RULES</a:t>
                      </a:r>
                      <a:endParaRPr lang="en-US" i="1" dirty="0"/>
                    </a:p>
                  </a:txBody>
                  <a:tcPr/>
                </a:tc>
                <a:tc>
                  <a:txBody>
                    <a:bodyPr/>
                    <a:lstStyle/>
                    <a:p>
                      <a:pPr algn="ctr"/>
                      <a:r>
                        <a:rPr lang="en-US" i="1" dirty="0" smtClean="0"/>
                        <a:t>BASIS</a:t>
                      </a:r>
                      <a:endParaRPr lang="en-US" i="1" dirty="0"/>
                    </a:p>
                  </a:txBody>
                  <a:tcPr/>
                </a:tc>
              </a:tr>
              <a:tr h="398515">
                <a:tc>
                  <a:txBody>
                    <a:bodyPr/>
                    <a:lstStyle/>
                    <a:p>
                      <a:r>
                        <a:rPr lang="en-US" dirty="0" smtClean="0"/>
                        <a:t>Applies at 5 tons per year or more</a:t>
                      </a:r>
                      <a:endParaRPr lang="en-US" dirty="0"/>
                    </a:p>
                  </a:txBody>
                  <a:tcPr/>
                </a:tc>
                <a:tc>
                  <a:txBody>
                    <a:bodyPr/>
                    <a:lstStyle/>
                    <a:p>
                      <a:r>
                        <a:rPr lang="en-US" dirty="0" smtClean="0"/>
                        <a:t>10 tons per year or more</a:t>
                      </a:r>
                      <a:endParaRPr lang="en-US" dirty="0"/>
                    </a:p>
                  </a:txBody>
                  <a:tcPr/>
                </a:tc>
                <a:tc>
                  <a:txBody>
                    <a:bodyPr/>
                    <a:lstStyle/>
                    <a:p>
                      <a:r>
                        <a:rPr lang="en-US" dirty="0" smtClean="0"/>
                        <a:t>Comments</a:t>
                      </a:r>
                      <a:endParaRPr lang="en-US" dirty="0"/>
                    </a:p>
                  </a:txBody>
                  <a:tcPr/>
                </a:tc>
              </a:tr>
              <a:tr h="398515">
                <a:tc>
                  <a:txBody>
                    <a:bodyPr/>
                    <a:lstStyle/>
                    <a:p>
                      <a:r>
                        <a:rPr lang="en-US" dirty="0" smtClean="0"/>
                        <a:t>Applies statewide</a:t>
                      </a:r>
                      <a:endParaRPr lang="en-US" dirty="0"/>
                    </a:p>
                  </a:txBody>
                  <a:tcPr/>
                </a:tc>
                <a:tc>
                  <a:txBody>
                    <a:bodyPr/>
                    <a:lstStyle/>
                    <a:p>
                      <a:r>
                        <a:rPr lang="en-US" dirty="0" smtClean="0"/>
                        <a:t>Portland AQMA only</a:t>
                      </a:r>
                      <a:endParaRPr lang="en-US" dirty="0"/>
                    </a:p>
                  </a:txBody>
                  <a:tcPr/>
                </a:tc>
                <a:tc>
                  <a:txBody>
                    <a:bodyPr/>
                    <a:lstStyle/>
                    <a:p>
                      <a:r>
                        <a:rPr lang="en-US" dirty="0" smtClean="0"/>
                        <a:t>Comments</a:t>
                      </a:r>
                      <a:endParaRPr lang="en-US" dirty="0"/>
                    </a:p>
                  </a:txBody>
                  <a:tcPr/>
                </a:tc>
              </a:tr>
              <a:tr h="398515">
                <a:tc>
                  <a:txBody>
                    <a:bodyPr/>
                    <a:lstStyle/>
                    <a:p>
                      <a:r>
                        <a:rPr lang="en-US" dirty="0" smtClean="0"/>
                        <a:t>Demonstrate 0.005 gr/dscf</a:t>
                      </a:r>
                    </a:p>
                  </a:txBody>
                  <a:tcPr/>
                </a:tc>
                <a:tc>
                  <a:txBody>
                    <a:bodyPr/>
                    <a:lstStyle/>
                    <a:p>
                      <a:r>
                        <a:rPr lang="en-US" dirty="0" smtClean="0"/>
                        <a:t>99.0% PM</a:t>
                      </a:r>
                      <a:r>
                        <a:rPr lang="en-US" baseline="0" dirty="0" smtClean="0"/>
                        <a:t> control efficiency</a:t>
                      </a:r>
                      <a:endParaRPr lang="en-US" dirty="0"/>
                    </a:p>
                  </a:txBody>
                  <a:tcPr/>
                </a:tc>
                <a:tc>
                  <a:txBody>
                    <a:bodyPr/>
                    <a:lstStyle/>
                    <a:p>
                      <a:r>
                        <a:rPr lang="en-US" dirty="0" smtClean="0"/>
                        <a:t>Comments</a:t>
                      </a:r>
                      <a:endParaRPr lang="en-US" dirty="0"/>
                    </a:p>
                  </a:txBody>
                  <a:tcPr/>
                </a:tc>
              </a:tr>
              <a:tr h="3985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Add</a:t>
                      </a:r>
                      <a:r>
                        <a:rPr lang="en-US" baseline="0" dirty="0" smtClean="0"/>
                        <a:t> Se to list of HAPs</a:t>
                      </a:r>
                      <a:endParaRPr lang="en-US" dirty="0" smtClean="0"/>
                    </a:p>
                  </a:txBody>
                  <a:tcPr/>
                </a:tc>
                <a:tc>
                  <a:txBody>
                    <a:bodyPr/>
                    <a:lstStyle/>
                    <a:p>
                      <a:r>
                        <a:rPr lang="en-US" dirty="0" smtClean="0"/>
                        <a:t>As, Cd, Cr,</a:t>
                      </a:r>
                      <a:r>
                        <a:rPr lang="en-US" baseline="0" dirty="0" smtClean="0"/>
                        <a:t> </a:t>
                      </a:r>
                      <a:r>
                        <a:rPr lang="en-US" baseline="0" dirty="0" err="1" smtClean="0"/>
                        <a:t>Mn</a:t>
                      </a:r>
                      <a:r>
                        <a:rPr lang="en-US" baseline="0" dirty="0" smtClean="0"/>
                        <a:t>, Ni, </a:t>
                      </a:r>
                      <a:r>
                        <a:rPr lang="en-US" baseline="0" dirty="0" err="1" smtClean="0"/>
                        <a:t>Pb</a:t>
                      </a:r>
                      <a:endParaRPr lang="en-US" dirty="0"/>
                    </a:p>
                  </a:txBody>
                  <a:tcPr/>
                </a:tc>
                <a:tc>
                  <a:txBody>
                    <a:bodyPr/>
                    <a:lstStyle/>
                    <a:p>
                      <a:r>
                        <a:rPr lang="en-US" dirty="0" smtClean="0"/>
                        <a:t>Comments</a:t>
                      </a:r>
                      <a:endParaRPr lang="en-US" dirty="0"/>
                    </a:p>
                  </a:txBody>
                  <a:tcPr/>
                </a:tc>
              </a:tr>
              <a:tr h="982639">
                <a:tc>
                  <a:txBody>
                    <a:bodyPr/>
                    <a:lstStyle/>
                    <a:p>
                      <a:r>
                        <a:rPr lang="en-US" dirty="0" smtClean="0"/>
                        <a:t>Test</a:t>
                      </a:r>
                      <a:r>
                        <a:rPr lang="en-US" baseline="0" dirty="0" smtClean="0"/>
                        <a:t> to show</a:t>
                      </a:r>
                      <a:r>
                        <a:rPr lang="en-US" dirty="0" smtClean="0"/>
                        <a:t> 0.005 gr/dscf; </a:t>
                      </a:r>
                    </a:p>
                    <a:p>
                      <a:r>
                        <a:rPr lang="en-US" dirty="0" smtClean="0"/>
                        <a:t>bag leak detection system;</a:t>
                      </a:r>
                    </a:p>
                    <a:p>
                      <a:r>
                        <a:rPr lang="en-US" dirty="0" smtClean="0"/>
                        <a:t>HEPA</a:t>
                      </a:r>
                      <a:r>
                        <a:rPr lang="en-US" baseline="0" dirty="0" smtClean="0"/>
                        <a:t> </a:t>
                      </a:r>
                      <a:r>
                        <a:rPr lang="en-US" baseline="0" dirty="0" err="1" smtClean="0"/>
                        <a:t>afterfilter</a:t>
                      </a:r>
                      <a:endParaRPr lang="en-US" dirty="0" smtClean="0"/>
                    </a:p>
                  </a:txBody>
                  <a:tcPr/>
                </a:tc>
                <a:tc>
                  <a:txBody>
                    <a:bodyPr/>
                    <a:lstStyle/>
                    <a:p>
                      <a:r>
                        <a:rPr lang="en-US" dirty="0" smtClean="0"/>
                        <a:t>Test</a:t>
                      </a:r>
                      <a:r>
                        <a:rPr lang="en-US" baseline="0" dirty="0" smtClean="0"/>
                        <a:t> to show 99.0% control efficiency</a:t>
                      </a:r>
                      <a:endParaRPr lang="en-US" dirty="0"/>
                    </a:p>
                  </a:txBody>
                  <a:tcPr/>
                </a:tc>
                <a:tc>
                  <a:txBody>
                    <a:bodyPr/>
                    <a:lstStyle/>
                    <a:p>
                      <a:r>
                        <a:rPr lang="en-US" dirty="0" smtClean="0"/>
                        <a:t>Comments</a:t>
                      </a:r>
                      <a:endParaRPr lang="en-US" dirty="0"/>
                    </a:p>
                  </a:txBody>
                  <a:tcPr/>
                </a:tc>
              </a:tr>
              <a:tr h="398515">
                <a:tc>
                  <a:txBody>
                    <a:bodyPr/>
                    <a:lstStyle/>
                    <a:p>
                      <a:r>
                        <a:rPr lang="en-US" dirty="0" smtClean="0"/>
                        <a:t>Cr VI 24-hr health benchmark = 5 ng/m3</a:t>
                      </a:r>
                      <a:endParaRPr lang="en-US" dirty="0"/>
                    </a:p>
                  </a:txBody>
                  <a:tcPr/>
                </a:tc>
                <a:tc>
                  <a:txBody>
                    <a:bodyPr/>
                    <a:lstStyle/>
                    <a:p>
                      <a:r>
                        <a:rPr lang="en-US" dirty="0" smtClean="0"/>
                        <a:t>36 ng/m3</a:t>
                      </a:r>
                      <a:endParaRPr lang="en-US" dirty="0"/>
                    </a:p>
                  </a:txBody>
                  <a:tcPr/>
                </a:tc>
                <a:tc>
                  <a:txBody>
                    <a:bodyPr/>
                    <a:lstStyle/>
                    <a:p>
                      <a:r>
                        <a:rPr lang="en-US" dirty="0" smtClean="0"/>
                        <a:t>Comments</a:t>
                      </a:r>
                      <a:endParaRPr lang="en-US" dirty="0"/>
                    </a:p>
                  </a:txBody>
                  <a:tcPr/>
                </a:tc>
              </a:tr>
              <a:tr h="982639">
                <a:tc>
                  <a:txBody>
                    <a:bodyPr/>
                    <a:lstStyle/>
                    <a:p>
                      <a:r>
                        <a:rPr lang="en-US" dirty="0" smtClean="0"/>
                        <a:t>Test Cr emissions at</a:t>
                      </a:r>
                      <a:r>
                        <a:rPr lang="en-US" baseline="0" dirty="0" smtClean="0"/>
                        <a:t> control device outlet</a:t>
                      </a:r>
                      <a:r>
                        <a:rPr lang="en-US" dirty="0" smtClean="0"/>
                        <a:t> (Tier 2)</a:t>
                      </a:r>
                      <a:endParaRPr lang="en-US" dirty="0"/>
                    </a:p>
                  </a:txBody>
                  <a:tcPr/>
                </a:tc>
                <a:tc>
                  <a:txBody>
                    <a:bodyPr/>
                    <a:lstStyle/>
                    <a:p>
                      <a:r>
                        <a:rPr lang="en-US" dirty="0" smtClean="0"/>
                        <a:t>Test Cr at cont.</a:t>
                      </a:r>
                      <a:r>
                        <a:rPr lang="en-US" baseline="0" dirty="0" smtClean="0"/>
                        <a:t> dev. inlet;</a:t>
                      </a:r>
                    </a:p>
                    <a:p>
                      <a:r>
                        <a:rPr lang="en-US" baseline="0" dirty="0" smtClean="0"/>
                        <a:t>Calculate outlet using PM control efficiency</a:t>
                      </a:r>
                      <a:endParaRPr lang="en-US" dirty="0"/>
                    </a:p>
                  </a:txBody>
                  <a:tcPr/>
                </a:tc>
                <a:tc>
                  <a:txBody>
                    <a:bodyPr/>
                    <a:lstStyle/>
                    <a:p>
                      <a:r>
                        <a:rPr lang="en-US" dirty="0" smtClean="0"/>
                        <a:t>Comments</a:t>
                      </a:r>
                      <a:endParaRPr lang="en-US" dirty="0"/>
                    </a:p>
                  </a:txBody>
                  <a:tcPr/>
                </a:tc>
              </a:tr>
              <a:tr h="398515">
                <a:tc>
                  <a:txBody>
                    <a:bodyPr/>
                    <a:lstStyle/>
                    <a:p>
                      <a:r>
                        <a:rPr lang="en-US" dirty="0" smtClean="0"/>
                        <a:t>Compliance extensions up to 1 </a:t>
                      </a:r>
                      <a:r>
                        <a:rPr lang="en-US" dirty="0" err="1" smtClean="0"/>
                        <a:t>yr</a:t>
                      </a:r>
                      <a:r>
                        <a:rPr lang="en-US" dirty="0" smtClean="0"/>
                        <a:t> (Tier 1)</a:t>
                      </a:r>
                      <a:endParaRPr lang="en-US" dirty="0"/>
                    </a:p>
                  </a:txBody>
                  <a:tcPr/>
                </a:tc>
                <a:tc>
                  <a:txBody>
                    <a:bodyPr/>
                    <a:lstStyle/>
                    <a:p>
                      <a:r>
                        <a:rPr lang="en-US" dirty="0" smtClean="0"/>
                        <a:t>No compliance extensions</a:t>
                      </a:r>
                      <a:endParaRPr lang="en-US" dirty="0"/>
                    </a:p>
                  </a:txBody>
                  <a:tcPr/>
                </a:tc>
                <a:tc>
                  <a:txBody>
                    <a:bodyPr/>
                    <a:lstStyle/>
                    <a:p>
                      <a:r>
                        <a:rPr lang="en-US" dirty="0" smtClean="0"/>
                        <a:t>Staff Rec.</a:t>
                      </a:r>
                      <a:endParaRPr lang="en-US" dirty="0"/>
                    </a:p>
                  </a:txBody>
                  <a:tcPr/>
                </a:tc>
              </a:tr>
            </a:tbl>
          </a:graphicData>
        </a:graphic>
      </p:graphicFrame>
      <p:sp>
        <p:nvSpPr>
          <p:cNvPr id="6" name="Rectangle 5"/>
          <p:cNvSpPr/>
          <p:nvPr/>
        </p:nvSpPr>
        <p:spPr>
          <a:xfrm>
            <a:off x="15240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Jaclyn Palermo  |   Oregon Department of Environmental Quality</a:t>
            </a:r>
            <a:endParaRPr lang="en-US" sz="1200" dirty="0">
              <a:latin typeface="Arial" pitchFamily="34" charset="0"/>
              <a:cs typeface="Arial" pitchFamily="34" charset="0"/>
            </a:endParaRPr>
          </a:p>
        </p:txBody>
      </p:sp>
      <p:sp>
        <p:nvSpPr>
          <p:cNvPr id="7" name="Footer Placeholder 5"/>
          <p:cNvSpPr>
            <a:spLocks noGrp="1"/>
          </p:cNvSpPr>
          <p:nvPr>
            <p:ph type="ftr" sz="quarter" idx="11"/>
          </p:nvPr>
        </p:nvSpPr>
        <p:spPr>
          <a:xfrm>
            <a:off x="3124200" y="6569075"/>
            <a:ext cx="2895600" cy="365125"/>
          </a:xfrm>
        </p:spPr>
        <p:txBody>
          <a:bodyPr/>
          <a:lstStyle/>
          <a:p>
            <a:fld id="{F0D78E94-73A4-484D-8D4C-ABC2E7101558}" type="slidenum">
              <a:rPr lang="en-US" smtClean="0"/>
              <a:pPr/>
              <a:t>9</a:t>
            </a:fld>
            <a:endParaRPr lang="en-US" dirty="0"/>
          </a:p>
        </p:txBody>
      </p:sp>
    </p:spTree>
    <p:extLst>
      <p:ext uri="{BB962C8B-B14F-4D97-AF65-F5344CB8AC3E}">
        <p14:creationId xmlns="" xmlns:p14="http://schemas.microsoft.com/office/powerpoint/2010/main" val="4733059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opic xmlns="$ListId:docs;">E - EQC Preparation</Topic>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DBCEEF682D8A148A4F17798E0326BA2" ma:contentTypeVersion="" ma:contentTypeDescription="Create a new document." ma:contentTypeScope="" ma:versionID="8caf1aedddcf0c1047a16dd4f655261a">
  <xsd:schema xmlns:xsd="http://www.w3.org/2001/XMLSchema" xmlns:xs="http://www.w3.org/2001/XMLSchema" xmlns:p="http://schemas.microsoft.com/office/2006/metadata/properties" xmlns:ns2="$ListId:docs;" targetNamespace="http://schemas.microsoft.com/office/2006/metadata/properties" ma:root="true" ma:fieldsID="ee593fad7bcb00ae8c9c5012c682537a" ns2:_="">
    <xsd:import namespace="$ListId:docs;"/>
    <xsd:element name="properties">
      <xsd:complexType>
        <xsd:sequence>
          <xsd:element name="documentManagement">
            <xsd:complexType>
              <xsd:all>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Planning"/>
          <xsd:enumeration value="B - Stakeholder Involvement"/>
          <xsd:enumeration value="C - Fee Approval"/>
          <xsd:enumeration value="D - Public Notice"/>
          <xsd:enumeration value="E - EQC Preparation"/>
          <xsd:enumeration value="F - Supporting Docume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A5D70B-2810-4A88-B21F-67B5E44EDC6B}">
  <ds:schemaRefs>
    <ds:schemaRef ds:uri="http://schemas.microsoft.com/sharepoint/v3/contenttype/forms"/>
  </ds:schemaRefs>
</ds:datastoreItem>
</file>

<file path=customXml/itemProps2.xml><?xml version="1.0" encoding="utf-8"?>
<ds:datastoreItem xmlns:ds="http://schemas.openxmlformats.org/officeDocument/2006/customXml" ds:itemID="{889450F8-D9C6-4C08-9795-C22D39C083F9}">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ListId:docs;"/>
    <ds:schemaRef ds:uri="http://schemas.openxmlformats.org/package/2006/metadata/core-properties"/>
    <ds:schemaRef ds:uri="http://schemas.microsoft.com/office/infopath/2007/PartnerControls"/>
  </ds:schemaRefs>
</ds:datastoreItem>
</file>

<file path=customXml/itemProps3.xml><?xml version="1.0" encoding="utf-8"?>
<ds:datastoreItem xmlns:ds="http://schemas.openxmlformats.org/officeDocument/2006/customXml" ds:itemID="{3C56ACA9-5627-4883-A5D9-CC5B1FFBCF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12955</TotalTime>
  <Words>2276</Words>
  <Application>Microsoft Office PowerPoint</Application>
  <PresentationFormat>On-screen Show (4:3)</PresentationFormat>
  <Paragraphs>357</Paragraphs>
  <Slides>28</Slides>
  <Notes>21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Air Quality Program</vt:lpstr>
      <vt:lpstr>Slide 2</vt:lpstr>
      <vt:lpstr>Slide 3</vt:lpstr>
      <vt:lpstr>Slide 4</vt:lpstr>
      <vt:lpstr>Slide 5</vt:lpstr>
      <vt:lpstr>Slide 6</vt:lpstr>
      <vt:lpstr>Background</vt:lpstr>
      <vt:lpstr>Temporary rule requirements</vt:lpstr>
      <vt:lpstr>Summary of Proposed Changes NEW</vt:lpstr>
      <vt:lpstr>Make rules apply statewide</vt:lpstr>
      <vt:lpstr>Lower applicability threshold to 5 tpy</vt:lpstr>
      <vt:lpstr>Add selenium to list of HAPs</vt:lpstr>
      <vt:lpstr>Add compliance extensions for Tier 1</vt:lpstr>
      <vt:lpstr>Clarify “raw material” to exclude glassworkers</vt:lpstr>
      <vt:lpstr>Demonstrate 99.0% PM control efficiency</vt:lpstr>
      <vt:lpstr>Reasons for 99.0 percent CE test</vt:lpstr>
      <vt:lpstr>A little rule history…</vt:lpstr>
      <vt:lpstr>Cr VI emissions from INLET test</vt:lpstr>
      <vt:lpstr>Is removal efficiency assumption valid?</vt:lpstr>
      <vt:lpstr>Reasons for 99.0% CE test</vt:lpstr>
      <vt:lpstr>Indicator that baghouse is working</vt:lpstr>
      <vt:lpstr>Indicator that baghouse is working</vt:lpstr>
      <vt:lpstr>Opt. 1:  0.005 gr/dscf</vt:lpstr>
      <vt:lpstr>Opt. 2:  Bag Leak Detection System</vt:lpstr>
      <vt:lpstr>Opt. 3:  HEPA Afterfilter</vt:lpstr>
      <vt:lpstr>Control device options</vt:lpstr>
      <vt:lpstr>Recommendation</vt:lpstr>
      <vt:lpstr>End</vt:lpstr>
    </vt:vector>
  </TitlesOfParts>
  <Company>State of Oregon Department of Environmental Quality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Quality Program</dc:title>
  <dc:creator>State of Oregon</dc:creator>
  <cp:lastModifiedBy>jpalermo</cp:lastModifiedBy>
  <cp:revision>1377</cp:revision>
  <dcterms:created xsi:type="dcterms:W3CDTF">2012-12-04T19:19:06Z</dcterms:created>
  <dcterms:modified xsi:type="dcterms:W3CDTF">2016-09-21T23:11:30Z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0x0101005DBCEEF682D8A148A4F17798E0326BA2</vt:lpwstr>
  </property>
</Properties>
</file>