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424" r:id="rId5"/>
    <p:sldId id="383" r:id="rId6"/>
    <p:sldId id="422" r:id="rId7"/>
    <p:sldId id="339" r:id="rId8"/>
    <p:sldId id="423" r:id="rId9"/>
    <p:sldId id="407"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6061" autoAdjust="0"/>
  </p:normalViewPr>
  <p:slideViewPr>
    <p:cSldViewPr>
      <p:cViewPr varScale="1">
        <p:scale>
          <a:sx n="79" d="100"/>
          <a:sy n="79" d="100"/>
        </p:scale>
        <p:origin x="846"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questions after the presentation. Feel free to ask 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The temporary glass rules sunset on October 18, 2016. We are here today to present the proposed rules, which would replace the temporary rules and make the requirements permanent.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DEQ is proposing to lower the rule applicability</a:t>
            </a:r>
            <a:r>
              <a:rPr lang="en-US" baseline="0" dirty="0" smtClean="0"/>
              <a:t> threshold from 10 tons per year of glass made with glassmaking HAPs to 5. </a:t>
            </a:r>
          </a:p>
          <a:p>
            <a:endParaRPr lang="en-US" baseline="0" dirty="0" smtClean="0"/>
          </a:p>
          <a:p>
            <a:r>
              <a:rPr lang="en-US" baseline="0" dirty="0" smtClean="0"/>
              <a:t>Some commenters suggested lowering the threshold to apply if any amount of glass were made using HAPs, but DEQ does not believe the rules should apply to glass artists or hobbyists.</a:t>
            </a:r>
          </a:p>
          <a:p>
            <a:endParaRPr lang="en-US" baseline="0" dirty="0" smtClean="0"/>
          </a:p>
          <a:p>
            <a:r>
              <a:rPr lang="en-US" sz="1200" kern="1200" dirty="0" smtClean="0">
                <a:solidFill>
                  <a:schemeClr val="tx1"/>
                </a:solidFill>
                <a:effectLst/>
                <a:latin typeface="+mn-lt"/>
                <a:ea typeface="+mn-ea"/>
                <a:cs typeface="+mn-cs"/>
              </a:rPr>
              <a:t> Staff propose 5 tons per year</a:t>
            </a:r>
            <a:r>
              <a:rPr lang="en-US" sz="1200" kern="1200" baseline="0" dirty="0" smtClean="0">
                <a:solidFill>
                  <a:schemeClr val="tx1"/>
                </a:solidFill>
                <a:effectLst/>
                <a:latin typeface="+mn-lt"/>
                <a:ea typeface="+mn-ea"/>
                <a:cs typeface="+mn-cs"/>
              </a:rPr>
              <a:t> of glass as an appropriate balance between under- and over-regulating color art glass manufacturers. </a:t>
            </a: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an art glass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val="9397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Pollution Authority, who would be responsible for implementing the rules in Lane County.</a:t>
            </a:r>
          </a:p>
          <a:p>
            <a:endParaRPr lang="en-US" baseline="0" dirty="0" smtClean="0"/>
          </a:p>
          <a:p>
            <a:r>
              <a:rPr lang="en-US" baseline="0" dirty="0" smtClean="0"/>
              <a:t>Lane Regional agrees that the rules should apply statewide and is reviewing a facility in Eugene that might be subject to the rules. CHECK THIS WITH MAX</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val="25427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temporary rules required the affected</a:t>
            </a:r>
            <a:r>
              <a:rPr lang="en-US" baseline="0" dirty="0" smtClean="0"/>
              <a:t> glass manufacturers to test their emission control devices and show that they meet a 99.0% control efficiency for matter. This is not a health-based standard, since DEQ has no information to correlate particulate matter emissions with glassmaking HAP emissions. The primary purpose of this testing was to ensure that the emission control system was working well.</a:t>
            </a:r>
          </a:p>
          <a:p>
            <a:endParaRPr lang="en-US" baseline="0" dirty="0" smtClean="0"/>
          </a:p>
          <a:p>
            <a:r>
              <a:rPr lang="en-US" baseline="0" dirty="0" smtClean="0"/>
              <a:t>Staff expected this testing to be relatively simple and inexpensive, but estimates for testing at some facilities are well over $100,000. This is because emissions will be so low that extraordinarily long test times will be required to collect enough of a sample to get a valid result.</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val="118237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Staff</a:t>
            </a:r>
            <a:r>
              <a:rPr lang="en-US" baseline="0" dirty="0" smtClean="0"/>
              <a:t> considered whether there are other ways to provide assurance that the emission control systems are working, and identified 3 options:</a:t>
            </a:r>
          </a:p>
          <a:p>
            <a:endParaRPr lang="en-US" baseline="0" dirty="0" smtClean="0"/>
          </a:p>
          <a:p>
            <a:pPr marL="228600" indent="-228600">
              <a:buAutoNum type="arabicPeriod"/>
            </a:pPr>
            <a:r>
              <a:rPr lang="en-US" baseline="0" dirty="0" smtClean="0"/>
              <a:t>Test emissions and show that they do not exceed 0.005 grains per dry standard cubic foot of particulate matter. Oregon rules include a general particulate matter standard that ranges from 0.10 to 0.17 grains per dry std. cubic foot. The proposed level was suggested by EPA staff, and is considered a good indicator that the emission control device is working well.</a:t>
            </a:r>
          </a:p>
          <a:p>
            <a:pPr marL="228600" indent="-228600">
              <a:buAutoNum type="arabicPeriod"/>
            </a:pPr>
            <a:r>
              <a:rPr lang="en-US" baseline="0" dirty="0" smtClean="0"/>
              <a:t>Another good indicator that a baghouse is working well is a bag leak detection system. These systems use a probe installed in the baghouse outlet that can detect increases in particulate matter emissions, and can detect leakage in a baghouse that is too small to be detected by other means.</a:t>
            </a:r>
          </a:p>
          <a:p>
            <a:pPr marL="228600" indent="-228600">
              <a:buAutoNum type="arabicPeriod"/>
            </a:pPr>
            <a:r>
              <a:rPr lang="en-US" baseline="0" dirty="0" smtClean="0"/>
              <a:t>Finally, another option is to install a HEPA filter after the baghouse. HEPA stands for High Efficiency Particulate </a:t>
            </a:r>
            <a:r>
              <a:rPr lang="en-US" baseline="0" dirty="0" err="1" smtClean="0"/>
              <a:t>Arrestance</a:t>
            </a:r>
            <a:r>
              <a:rPr lang="en-US" baseline="0" dirty="0" smtClean="0"/>
              <a:t>, and HEPA filters are so fine that they would plug up rapidly if used as the primary filtering medium. However, this tendency to plug up makes them work like a leak detection system. If the primary filter begins to fail, the HEPA filter will rapidly plug up, indicating the problem. Further, the HEPA filter will continue to control emissions until the problem can be resolved.</a:t>
            </a:r>
          </a:p>
          <a:p>
            <a:pPr marL="228600" indent="-228600">
              <a:buAutoNum type="arabicPeriod"/>
            </a:pPr>
            <a:endParaRPr lang="en-US" baseline="0" dirty="0" smtClean="0"/>
          </a:p>
          <a:p>
            <a:pPr marL="0" indent="0">
              <a:buNone/>
            </a:pPr>
            <a:r>
              <a:rPr lang="en-US" baseline="0" dirty="0" smtClean="0"/>
              <a:t>DEQ is proposing that the smaller Tier 1 facilities have the option of testing for 0.005 gr/</a:t>
            </a:r>
            <a:r>
              <a:rPr lang="en-US" baseline="0" dirty="0" err="1" smtClean="0"/>
              <a:t>dscf</a:t>
            </a:r>
            <a:r>
              <a:rPr lang="en-US" baseline="0" dirty="0" smtClean="0"/>
              <a:t>, or installing a bag leak detection system, or install a HEPA </a:t>
            </a:r>
            <a:r>
              <a:rPr lang="en-US" baseline="0" dirty="0" err="1" smtClean="0"/>
              <a:t>afterfilter</a:t>
            </a:r>
            <a:endParaRPr lang="en-US" baseline="0" dirty="0" smtClean="0"/>
          </a:p>
          <a:p>
            <a:pPr marL="0" indent="0">
              <a:buNone/>
            </a:pPr>
            <a:r>
              <a:rPr lang="en-US" baseline="0" dirty="0" smtClean="0"/>
              <a:t>However, the larger Tier 2 facilities would be required to test for 0.005 gr/</a:t>
            </a:r>
            <a:r>
              <a:rPr lang="en-US" baseline="0" dirty="0" err="1" smtClean="0"/>
              <a:t>dscf</a:t>
            </a:r>
            <a:r>
              <a:rPr lang="en-US" baseline="0" dirty="0" smtClean="0"/>
              <a:t>, and would have the option of installing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val="822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Commenters suggested that more HAPs should be regulated under this rule, some even</a:t>
            </a:r>
            <a:r>
              <a:rPr lang="en-US" baseline="0" dirty="0" smtClean="0"/>
              <a:t> suggesting that all HAPs should be regulated.</a:t>
            </a:r>
          </a:p>
          <a:p>
            <a:endParaRPr lang="en-US" baseline="0" dirty="0" smtClean="0"/>
          </a:p>
          <a:p>
            <a:r>
              <a:rPr lang="en-US" baseline="0" dirty="0" smtClean="0"/>
              <a:t>Staff recommend adding selenium to the list of glassmaking HAPs regulated under this rule because relatively high levels of selenium were monitored several times during the summer.</a:t>
            </a:r>
          </a:p>
          <a:p>
            <a:endParaRPr lang="en-US" baseline="0"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Cleaner Air Oregon rules to regulate toxic air emissions from all industrial sources, which most likely will regulate a larger number of air toxics, and which may ultimately replace this rule altogether.</a:t>
            </a:r>
            <a:endParaRPr lang="en-US" dirty="0" smtClean="0"/>
          </a:p>
          <a:p>
            <a:endParaRPr lang="en-US" dirty="0" smtClean="0"/>
          </a:p>
          <a:p>
            <a:r>
              <a:rPr lang="en-US" dirty="0" smtClean="0"/>
              <a:t>Phase in of selenium requires revising</a:t>
            </a:r>
            <a:r>
              <a:rPr lang="en-US" baseline="0" dirty="0" smtClean="0"/>
              <a:t> some compliance dates, since affected facilities have only learned about this change very recently.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val="177476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DEQ is proposing that</a:t>
            </a:r>
            <a:r>
              <a:rPr lang="en-US" baseline="0" dirty="0" smtClean="0"/>
              <a:t> the 24-hour health benchmark for chromium +6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at this time, with chromium +6 being the first to be reviewed. Based on this review, OHA recommends lowering the level to 5 ng/m3 and DEQ staff agree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val="68315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the temporary rules were first proposed, one of the major questions had to do with how much chromium was emitted in the form of chromium +6.</a:t>
            </a:r>
          </a:p>
          <a:p>
            <a:endParaRPr lang="en-US" baseline="0" dirty="0" smtClean="0"/>
          </a:p>
          <a:p>
            <a:r>
              <a:rPr lang="en-US" baseline="0" dirty="0" smtClean="0"/>
              <a:t>To answer this question, testing for chromium +6 was required at the baghouse inlet. This was to ensure that enough sample would be captured to ensure a valid test result.</a:t>
            </a:r>
          </a:p>
          <a:p>
            <a:endParaRPr lang="en-US" baseline="0" dirty="0" smtClean="0"/>
          </a:p>
          <a:p>
            <a:r>
              <a:rPr lang="en-US" baseline="0" dirty="0" smtClean="0"/>
              <a:t>At that time, it was assumed that the control efficiency for chromium would be the same as the control efficiency for particulate matter, so the control efficiency result could be used to calculate the chromium +6 emissions. However, testing done this summer does not support that assumption.</a:t>
            </a:r>
          </a:p>
          <a:p>
            <a:endParaRPr lang="en-US" baseline="0" dirty="0" smtClean="0"/>
          </a:p>
          <a:p>
            <a:r>
              <a:rPr lang="en-US" baseline="0" dirty="0" smtClean="0"/>
              <a:t>DEQ is therefore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+6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+6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val="11831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Staff therefore recommend 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val="337405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concludes my part of the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val="385724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the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r>
              <a:rPr lang="en-US" sz="1200" kern="1200" dirty="0" smtClean="0">
                <a:solidFill>
                  <a:schemeClr val="tx1"/>
                </a:solidFill>
                <a:latin typeface="+mn-lt"/>
                <a:ea typeface="+mn-ea"/>
                <a:cs typeface="+mn-cs"/>
              </a:rPr>
              <a:t>If no action is taken the temporary rules will expire on Oct. 18, 2016. The proposed rule DEQ is presenting today would replace the temporary rules and make the requirements permanent.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permanent rules that DEQ proposes for EQC adoption are intended to ensure that air emissions from colored art glass manufacturers do not cause unsafe levels of glassmaking hazardous air pollutants in the air nearby.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(arsenic, cadmium, chromium, lead, manganese, nickel and selenium) </a:t>
            </a:r>
          </a:p>
        </p:txBody>
      </p:sp>
    </p:spTree>
    <p:extLst>
      <p:ext uri="{BB962C8B-B14F-4D97-AF65-F5344CB8AC3E}">
        <p14:creationId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a:t>
            </a:r>
            <a:r>
              <a:rPr lang="en-US" sz="1200" kern="1200" baseline="0" dirty="0" smtClean="0">
                <a:solidFill>
                  <a:schemeClr val="tx1"/>
                </a:solidFill>
                <a:latin typeface="+mn-lt"/>
                <a:ea typeface="+mn-ea"/>
                <a:cs typeface="+mn-cs"/>
              </a:rPr>
              <a:t> control devise for incoming particulate matter </a:t>
            </a:r>
            <a:r>
              <a:rPr lang="en-US" sz="1200" kern="1200" dirty="0" smtClean="0">
                <a:solidFill>
                  <a:schemeClr val="tx1"/>
                </a:solidFill>
                <a:latin typeface="+mn-lt"/>
                <a:ea typeface="+mn-ea"/>
                <a:cs typeface="+mn-cs"/>
              </a:rPr>
              <a:t>standard be replaced with one based on the  particulate matter at the outlet of the control device instead?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p>
          <a:p>
            <a:pPr marL="0" indent="0">
              <a:spcAft>
                <a:spcPts val="500"/>
              </a:spcAft>
              <a:buFont typeface="Arial" pitchFamily="34" charset="0"/>
              <a:buNone/>
            </a:pPr>
            <a:endParaRPr lang="en-US" sz="17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700" dirty="0" smtClean="0"/>
              <a:t>Through the public comment process, we received comments from about 136 individuals and organizations.</a:t>
            </a:r>
            <a:r>
              <a:rPr lang="en-US" sz="1700" baseline="0" dirty="0" smtClean="0"/>
              <a:t> DEQ received 151 comments from the 136 individuals. </a:t>
            </a:r>
            <a:r>
              <a:rPr lang="en-US" sz="1700" dirty="0" smtClean="0"/>
              <a:t>41</a:t>
            </a:r>
            <a:r>
              <a:rPr lang="en-US" sz="1700" baseline="0" dirty="0" smtClean="0"/>
              <a:t>% of the commenters were from Oregon, 54%  </a:t>
            </a:r>
            <a:r>
              <a:rPr lang="en-US" sz="1700" dirty="0" smtClean="0"/>
              <a:t>were from parties outside of Oregon, and 5% of the commenters did</a:t>
            </a:r>
            <a:r>
              <a:rPr lang="en-US" sz="1700" baseline="0" dirty="0" smtClean="0"/>
              <a:t> not state where they reside</a:t>
            </a:r>
            <a:r>
              <a:rPr lang="en-US" sz="1700" dirty="0" smtClean="0"/>
              <a:t>. </a:t>
            </a:r>
            <a:endParaRPr lang="en-US" sz="1800" dirty="0" smtClean="0"/>
          </a:p>
          <a:p>
            <a:pPr marL="285750" indent="-285750">
              <a:spcAft>
                <a:spcPts val="500"/>
              </a:spcAft>
              <a:buFont typeface="Arial" pitchFamily="34" charset="0"/>
              <a:buChar char="•"/>
            </a:pPr>
            <a:endParaRPr lang="en-US" sz="1700" dirty="0" smtClean="0"/>
          </a:p>
          <a:p>
            <a:pPr marL="285750" indent="-285750">
              <a:spcAft>
                <a:spcPts val="500"/>
              </a:spcAft>
              <a:buFont typeface="Arial" pitchFamily="34" charset="0"/>
              <a:buChar char="•"/>
            </a:pPr>
            <a:endParaRPr lang="en-US" sz="1700" dirty="0" smtClean="0"/>
          </a:p>
          <a:p>
            <a:pPr marL="285750" indent="-285750">
              <a:spcAft>
                <a:spcPts val="500"/>
              </a:spcAft>
              <a:buFont typeface="Arial" pitchFamily="34" charset="0"/>
              <a:buChar char="•"/>
            </a:pPr>
            <a:r>
              <a:rPr lang="en-US" sz="1700" dirty="0" smtClean="0"/>
              <a:t>As 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Tx/>
              <a:buNone/>
              <a:tabLst/>
              <a:defRPr/>
            </a:pPr>
            <a:r>
              <a:rPr lang="en-US" sz="2400" dirty="0" smtClean="0"/>
              <a:t>I also want to not</a:t>
            </a:r>
            <a:r>
              <a:rPr lang="en-US" sz="2400" baseline="0" dirty="0" smtClean="0"/>
              <a:t> that w</a:t>
            </a:r>
            <a:r>
              <a:rPr lang="en-US" sz="2400" dirty="0" smtClean="0"/>
              <a:t>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fontScale="55000" lnSpcReduction="20000"/>
          </a:bodyPr>
          <a:lstStyle/>
          <a:p>
            <a:r>
              <a:rPr lang="en-US" dirty="0" smtClean="0"/>
              <a:t>(1</a:t>
            </a:r>
            <a:r>
              <a:rPr lang="en-US" baseline="0" dirty="0" smtClean="0"/>
              <a:t> min.)</a:t>
            </a:r>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endParaRPr lang="en-US" sz="1900" dirty="0" smtClean="0"/>
          </a:p>
          <a:p>
            <a:r>
              <a:rPr lang="en-US" sz="1900" dirty="0" smtClean="0"/>
              <a:t>We received a number of comments around many topics.  Later in the presentation, George will discuss the changes we made from the temporary rule based on the comments.</a:t>
            </a:r>
          </a:p>
          <a:p>
            <a:pPr marL="0" indent="0">
              <a:spcAft>
                <a:spcPts val="500"/>
              </a:spcAft>
              <a:buFont typeface="Arial" pitchFamily="34" charset="0"/>
              <a:buNone/>
            </a:pPr>
            <a:endParaRPr lang="en-US" sz="2400" dirty="0" smtClean="0">
              <a:latin typeface="Times New Roman" pitchFamily="18" charset="0"/>
              <a:cs typeface="Times New Roman" pitchFamily="18" charset="0"/>
            </a:endParaRPr>
          </a:p>
          <a:p>
            <a:pPr marL="0" indent="0">
              <a:spcAft>
                <a:spcPts val="500"/>
              </a:spcAft>
              <a:buFont typeface="Arial" pitchFamily="34" charset="0"/>
              <a:buNone/>
            </a:pPr>
            <a:r>
              <a:rPr lang="en-US" sz="2000" dirty="0" smtClean="0"/>
              <a:t>This is a high level depiction of the public comments.</a:t>
            </a:r>
          </a:p>
          <a:p>
            <a:pPr marL="285750" indent="-285750">
              <a:spcAft>
                <a:spcPts val="500"/>
              </a:spcAft>
              <a:buFont typeface="Arial" pitchFamily="34" charset="0"/>
              <a:buChar char="•"/>
            </a:pPr>
            <a:r>
              <a:rPr lang="en-US" sz="2000" dirty="0" smtClean="0"/>
              <a:t>Through the public comment process, we received comments from about 136 individuals and organizations (with 151 comments), 41</a:t>
            </a:r>
            <a:r>
              <a:rPr lang="en-US" sz="2000" baseline="0" dirty="0" smtClean="0"/>
              <a:t>% of the commenters were from people of Oregon, 54%  </a:t>
            </a:r>
            <a:r>
              <a:rPr lang="en-US" sz="2000" dirty="0" smtClean="0"/>
              <a:t>were from parties outside of Oregon, and 5% of the commenters did</a:t>
            </a:r>
            <a:r>
              <a:rPr lang="en-US" sz="2000" baseline="0" dirty="0" smtClean="0"/>
              <a:t> not state where they reside</a:t>
            </a:r>
            <a:r>
              <a:rPr lang="en-US" sz="2000" dirty="0" smtClean="0"/>
              <a:t>. </a:t>
            </a:r>
          </a:p>
          <a:p>
            <a:pPr marL="285750" indent="-285750">
              <a:spcAft>
                <a:spcPts val="500"/>
              </a:spcAft>
              <a:buFont typeface="Arial" pitchFamily="34" charset="0"/>
              <a:buChar char="•"/>
            </a:pPr>
            <a:r>
              <a:rPr lang="en-US" sz="20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2000" dirty="0" smtClean="0"/>
              <a:t>As you can imagine, there are many perspectives expressed by those comments. </a:t>
            </a:r>
          </a:p>
          <a:p>
            <a:pPr marL="285750" indent="-285750">
              <a:spcAft>
                <a:spcPts val="500"/>
              </a:spcAft>
              <a:buFont typeface="Arial" pitchFamily="34" charset="0"/>
              <a:buChar char="•"/>
            </a:pPr>
            <a:endParaRPr lang="en-US" sz="2000" dirty="0" smtClean="0"/>
          </a:p>
          <a:p>
            <a:r>
              <a:rPr lang="en-US" sz="1900" dirty="0" smtClean="0"/>
              <a:t>We addressed those in the response to comments but wanted to reiterate here that the proposed rules are designed to address emissions solely from colored art glass manufacturers.</a:t>
            </a:r>
            <a:r>
              <a:rPr lang="en-US" sz="1900" baseline="0" dirty="0" smtClean="0"/>
              <a:t> </a:t>
            </a:r>
            <a:r>
              <a:rPr lang="en-US" sz="1900" dirty="0" smtClean="0"/>
              <a:t>This glass</a:t>
            </a:r>
            <a:r>
              <a:rPr lang="en-US" sz="1900" baseline="0" dirty="0" smtClean="0"/>
              <a:t> manufacturing </a:t>
            </a:r>
            <a:r>
              <a:rPr lang="en-US" sz="1900" dirty="0" smtClean="0"/>
              <a:t>rule is not and never was designed to address any of these larger concerns.  In order to do that, we established a much larger stakeholder and public involvement process and is being handled in a separate</a:t>
            </a:r>
            <a:r>
              <a:rPr lang="en-US" sz="1900" baseline="0" dirty="0" smtClean="0"/>
              <a:t> regulatory reform rulemaking, otherwise referred to as Cleaner Air Oregon. </a:t>
            </a:r>
            <a:endParaRPr lang="en-US" sz="19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val="297587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imposed different requirements for</a:t>
            </a:r>
            <a:r>
              <a:rPr lang="en-US" baseline="0" dirty="0" smtClean="0"/>
              <a:t> the two tiers.</a:t>
            </a:r>
          </a:p>
          <a:p>
            <a:endParaRPr lang="en-US" baseline="0" dirty="0" smtClean="0"/>
          </a:p>
          <a:p>
            <a:r>
              <a:rPr lang="en-US" baseline="0" dirty="0" smtClean="0"/>
              <a:t>The smaller Tier 1 facilities were given three compliance options: install emission controls to control glassmaking hazardous air pollutant emissions; or do emissions testing and modeling to demonstrate that the ambient impacts of their emissions were below specified protective levels; or request permit prohibitions on the use of one or more of the glassmaking HAPs.</a:t>
            </a:r>
          </a:p>
          <a:p>
            <a:endParaRPr lang="en-US" baseline="0" dirty="0" smtClean="0"/>
          </a:p>
          <a:p>
            <a:r>
              <a:rPr lang="en-US" baseline="0" dirty="0" smtClean="0"/>
              <a:t>The larger Tier 2 facilities were required to install emission controls to control glassmaking HAP emissions, and the rules required that usage limits be established for the use of chromium. Associated with the chromium usage limitations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val="46041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All of the changes</a:t>
            </a:r>
            <a:r>
              <a:rPr lang="en-US" baseline="0" dirty="0" smtClean="0"/>
              <a:t> that are proposed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and fifth listed changes are closely related so they’ve been combined on this slide. The numbers in the first column correspond to the list in the staff report.</a:t>
            </a:r>
          </a:p>
          <a:p>
            <a:endParaRPr lang="en-US" sz="1200" baseline="0" dirty="0" smtClean="0">
              <a:effectLst/>
              <a:latin typeface="+mn-lt"/>
              <a:ea typeface="+mn-ea"/>
            </a:endParaRPr>
          </a:p>
          <a:p>
            <a:r>
              <a:rPr lang="en-US" sz="1200" baseline="0" dirty="0" smtClean="0">
                <a:effectLst/>
                <a:latin typeface="+mn-lt"/>
                <a:ea typeface="+mn-ea"/>
              </a:rPr>
              <a:t>I’ll quickly list the significant changes from the temporary rules, and will then provide a little more information on each change in the following slides.</a:t>
            </a:r>
          </a:p>
          <a:p>
            <a:pPr marL="228600" indent="-228600">
              <a:buAutoNum type="arabicParenBoth"/>
            </a:pPr>
            <a:r>
              <a:rPr lang="en-US" sz="1200" baseline="0" dirty="0" smtClean="0">
                <a:effectLst/>
                <a:latin typeface="+mn-lt"/>
                <a:ea typeface="+mn-ea"/>
              </a:rPr>
              <a:t>Change the applicability threshold from 10 tons per year of glass made using glassmaking HAPs to 5 tons per year.</a:t>
            </a:r>
          </a:p>
          <a:p>
            <a:pPr marL="228600" indent="-228600">
              <a:buAutoNum type="arabicParenBoth" startAt="2"/>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and (5)  Replace the 99.0% particulate matter control efficiency test with three other options: test to see that the control device meets 0.005 grains per dry standard cubic meter; or install a bag leak detection system; or install a HEPA </a:t>
            </a:r>
            <a:r>
              <a:rPr lang="en-US" sz="1200" baseline="0" dirty="0" err="1" smtClean="0">
                <a:effectLst/>
                <a:latin typeface="+mn-lt"/>
                <a:ea typeface="+mn-ea"/>
              </a:rPr>
              <a:t>afterfilter</a:t>
            </a:r>
            <a:r>
              <a:rPr lang="en-US" sz="1200" baseline="0" dirty="0" smtClean="0">
                <a:effectLst/>
                <a:latin typeface="+mn-lt"/>
                <a:ea typeface="+mn-ea"/>
              </a:rPr>
              <a:t>.</a:t>
            </a:r>
          </a:p>
          <a:p>
            <a:pPr marL="0" indent="0">
              <a:buNone/>
            </a:pPr>
            <a:r>
              <a:rPr lang="en-US" sz="1200" baseline="0" dirty="0" smtClean="0">
                <a:effectLst/>
                <a:latin typeface="+mn-lt"/>
                <a:ea typeface="+mn-ea"/>
              </a:rPr>
              <a:t>(4) Add selenium to the list of glassmaking HAPs regulated under this rule.</a:t>
            </a:r>
          </a:p>
          <a:p>
            <a:pPr marL="0" indent="0">
              <a:buNone/>
            </a:pPr>
            <a:r>
              <a:rPr lang="en-US" sz="1200" baseline="0" dirty="0" smtClean="0">
                <a:effectLst/>
                <a:latin typeface="+mn-lt"/>
                <a:ea typeface="+mn-ea"/>
              </a:rPr>
              <a:t>(6) Lower the 24-hour health benchmark for chromium +6 from 36 ng/m3 to 5 ng/m3.</a:t>
            </a:r>
          </a:p>
          <a:p>
            <a:pPr marL="0" indent="0">
              <a:buNone/>
            </a:pPr>
            <a:r>
              <a:rPr lang="en-US" sz="1200" baseline="0" dirty="0" smtClean="0">
                <a:effectLst/>
                <a:latin typeface="+mn-lt"/>
                <a:ea typeface="+mn-ea"/>
              </a:rPr>
              <a:t>(7) Test chromium emissions at the emission control device outlet instead of at the control device inlet.</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in this slide, a number of other changes were made, such as giving facilities outside the Portland area additional time to comply with the rules, to help clarify parts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val="30597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val="36551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Discussed with LRAPA</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p14="http://schemas.microsoft.com/office/powerpoint/2010/main" val="35489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2286000"/>
            <a:ext cx="76200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rules: test emission control device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Show it meets 99.0 percent control efficiency for particulate matter</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p14="http://schemas.microsoft.com/office/powerpoint/2010/main" val="251408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To indicate </a:t>
            </a:r>
            <a:r>
              <a:rPr lang="en-US" sz="2800" dirty="0">
                <a:solidFill>
                  <a:prstClr val="black"/>
                </a:solidFill>
              </a:rPr>
              <a:t>baghouse is working, 3 new </a:t>
            </a:r>
            <a:r>
              <a:rPr lang="en-US" sz="2800" dirty="0" smtClean="0">
                <a:solidFill>
                  <a:prstClr val="black"/>
                </a:solidFill>
              </a:rPr>
              <a:t>options:</a:t>
            </a: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Tree>
    <p:extLst>
      <p:ext uri="{BB962C8B-B14F-4D97-AF65-F5344CB8AC3E}">
        <p14:creationId xmlns:p14="http://schemas.microsoft.com/office/powerpoint/2010/main" val="152800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3"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371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Selenium 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Manganese, Nickel and Lead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003402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Chromium +6 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168199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Chromium 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+6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+6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3994453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extensions to install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emission controls; up to 1 year Tier 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Rules that require install of emission control systems typically include a provision </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p14="http://schemas.microsoft.com/office/powerpoint/2010/main" val="288952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History/refresher </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the changes from the temporary art glass rulemaking</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762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 of rules presentation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981200"/>
            <a:ext cx="7772400" cy="3810000"/>
          </a:xfrm>
        </p:spPr>
        <p:txBody>
          <a:bodyPr>
            <a:normAutofit/>
          </a:bodyPr>
          <a:lstStyle/>
          <a:p>
            <a:pPr lvl="0" algn="l">
              <a:lnSpc>
                <a:spcPct val="90000"/>
              </a:lnSpc>
              <a:spcBef>
                <a:spcPts val="1000"/>
              </a:spcBef>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lvl="0" algn="l">
              <a:lnSpc>
                <a:spcPct val="90000"/>
              </a:lnSpc>
              <a:spcBef>
                <a:spcPts val="1000"/>
              </a:spcBef>
            </a:pPr>
            <a:r>
              <a:rPr lang="en-US" sz="2800" dirty="0" smtClean="0">
                <a:solidFill>
                  <a:prstClr val="black"/>
                </a:solidFill>
              </a:rPr>
              <a:t>Questions?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Tree>
    <p:extLst>
      <p:ext uri="{BB962C8B-B14F-4D97-AF65-F5344CB8AC3E}">
        <p14:creationId xmlns:p14="http://schemas.microsoft.com/office/powerpoint/2010/main" val="71659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p14="http://schemas.microsoft.com/office/powerpoint/2010/main"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0"/>
          <a:ext cx="7467599" cy="5090160"/>
        </p:xfrm>
        <a:graphic>
          <a:graphicData uri="http://schemas.openxmlformats.org/drawingml/2006/table">
            <a:tbl>
              <a:tblPr firstRow="1" bandRow="1">
                <a:tableStyleId>{16D9F66E-5EB9-4882-86FB-DCBF35E3C3E4}</a:tableStyleId>
              </a:tblPr>
              <a:tblGrid>
                <a:gridCol w="1981200"/>
                <a:gridCol w="3415552"/>
                <a:gridCol w="2070847"/>
              </a:tblGrid>
              <a:tr h="370840">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70840">
                <a:tc rowSpan="12">
                  <a:txBody>
                    <a:bodyPr/>
                    <a:lstStyle/>
                    <a:p>
                      <a:pPr algn="ctr"/>
                      <a:endParaRPr lang="en-US" sz="1800" b="1" dirty="0" smtClean="0"/>
                    </a:p>
                    <a:p>
                      <a:pPr algn="ctr"/>
                      <a:endParaRPr lang="en-US" sz="1800" b="1" dirty="0" smtClean="0"/>
                    </a:p>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70840">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70840">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370840">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pPr algn="just"/>
                      <a:r>
                        <a:rPr lang="en-US" dirty="0" smtClean="0">
                          <a:solidFill>
                            <a:srgbClr val="FF0000"/>
                          </a:solidFill>
                        </a:rPr>
                        <a:t>                                                   Total:</a:t>
                      </a:r>
                      <a:endParaRPr lang="en-US" dirty="0">
                        <a:solidFill>
                          <a:srgbClr val="FF0000"/>
                        </a:solidFill>
                      </a:endParaRPr>
                    </a:p>
                  </a:txBody>
                  <a:tcPr/>
                </a:tc>
                <a:tc>
                  <a:txBody>
                    <a:bodyPr/>
                    <a:lstStyle/>
                    <a:p>
                      <a:r>
                        <a:rPr lang="en-US" dirty="0" smtClean="0">
                          <a:solidFill>
                            <a:srgbClr val="FF0000"/>
                          </a:solidFill>
                        </a:rPr>
                        <a:t>              60</a:t>
                      </a:r>
                      <a:endParaRPr lang="en-US" dirty="0">
                        <a:solidFill>
                          <a:srgbClr val="FF0000"/>
                        </a:solidFill>
                      </a:endParaRPr>
                    </a:p>
                  </a:txBody>
                  <a:tcPr/>
                </a:tc>
              </a:tr>
              <a:tr h="370840">
                <a:tc vMerge="1">
                  <a:txBody>
                    <a:bodyPr/>
                    <a:lstStyle/>
                    <a:p>
                      <a:endParaRPr lang="en-US" sz="1800" b="1" dirty="0"/>
                    </a:p>
                  </a:txBody>
                  <a:tcPr/>
                </a:tc>
                <a:tc>
                  <a:txBody>
                    <a:bodyPr/>
                    <a:lstStyle/>
                    <a:p>
                      <a:r>
                        <a:rPr lang="en-US" dirty="0" smtClean="0">
                          <a:cs typeface="Times New Roman" pitchFamily="18" charset="0"/>
                        </a:rPr>
                        <a:t>Note:</a:t>
                      </a:r>
                      <a:r>
                        <a:rPr lang="en-US" baseline="0" dirty="0" smtClean="0">
                          <a:cs typeface="Times New Roman" pitchFamily="18" charset="0"/>
                        </a:rPr>
                        <a:t>  </a:t>
                      </a:r>
                      <a:r>
                        <a:rPr lang="en-US" dirty="0" smtClean="0">
                          <a:cs typeface="Times New Roman" pitchFamily="18" charset="0"/>
                        </a:rPr>
                        <a:t>Some comments fall into multiple categories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Colored Art Glass Manufacturer (CAGM) rules </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Intended to regulate emissions from:</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Rules only applied in Portland area</a:t>
            </a:r>
          </a:p>
          <a:p>
            <a:pPr lvl="1" algn="l"/>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p14="http://schemas.microsoft.com/office/powerpoint/2010/main" val="235649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r>
                        <a:rPr lang="en-US" sz="2400" dirty="0" smtClean="0"/>
                        <a:t> 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p14="http://schemas.microsoft.com/office/powerpoint/2010/main" val="224169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graphicFrame>
        <p:nvGraphicFramePr>
          <p:cNvPr id="8" name="Table 7"/>
          <p:cNvGraphicFramePr>
            <a:graphicFrameLocks noGrp="1"/>
          </p:cNvGraphicFramePr>
          <p:nvPr>
            <p:extLst/>
          </p:nvPr>
        </p:nvGraphicFramePr>
        <p:xfrm>
          <a:off x="152400" y="228602"/>
          <a:ext cx="8839200" cy="6406438"/>
        </p:xfrm>
        <a:graphic>
          <a:graphicData uri="http://schemas.openxmlformats.org/drawingml/2006/table">
            <a:tbl>
              <a:tblPr firstRow="1" bandRow="1">
                <a:tableStyleId>{5C22544A-7EE6-4342-B048-85BDC9FD1C3A}</a:tableStyleId>
              </a:tblPr>
              <a:tblGrid>
                <a:gridCol w="4572000"/>
                <a:gridCol w="4267200"/>
              </a:tblGrid>
              <a:tr h="474586">
                <a:tc>
                  <a:txBody>
                    <a:bodyPr/>
                    <a:lstStyle/>
                    <a:p>
                      <a:pPr algn="ctr"/>
                      <a:r>
                        <a:rPr lang="en-US" i="1" baseline="0" dirty="0" smtClean="0"/>
                        <a:t>PROPOSED PERMANENT RULES</a:t>
                      </a:r>
                      <a:endParaRPr lang="en-US" i="1" dirty="0"/>
                    </a:p>
                  </a:txBody>
                  <a:tcPr/>
                </a:tc>
                <a:tc>
                  <a:txBody>
                    <a:bodyPr/>
                    <a:lstStyle/>
                    <a:p>
                      <a:pPr algn="ctr"/>
                      <a:r>
                        <a:rPr lang="en-US" i="1" dirty="0" smtClean="0"/>
                        <a:t>TEMPORARY</a:t>
                      </a:r>
                      <a:r>
                        <a:rPr lang="en-US" i="1" baseline="0" dirty="0" smtClean="0"/>
                        <a:t> RULES</a:t>
                      </a:r>
                      <a:endParaRPr lang="en-US" i="1" dirty="0"/>
                    </a:p>
                  </a:txBody>
                  <a:tcPr/>
                </a:tc>
              </a:tr>
              <a:tr h="680592">
                <a:tc>
                  <a:txBody>
                    <a:bodyPr/>
                    <a:lstStyle/>
                    <a:p>
                      <a:pPr marL="0" indent="0">
                        <a:buNone/>
                      </a:pPr>
                      <a:r>
                        <a:rPr lang="en-US" sz="2000" dirty="0" smtClean="0"/>
                        <a:t>(1) Apply at 5 tons per year or more</a:t>
                      </a:r>
                    </a:p>
                    <a:p>
                      <a:pPr marL="0" indent="0">
                        <a:buNone/>
                      </a:pPr>
                      <a:r>
                        <a:rPr lang="en-US" sz="2000" dirty="0" smtClean="0"/>
                        <a:t>      of glass using glassmaking HAPs</a:t>
                      </a:r>
                      <a:endParaRPr lang="en-US" sz="2000" dirty="0"/>
                    </a:p>
                  </a:txBody>
                  <a:tcPr/>
                </a:tc>
                <a:tc>
                  <a:txBody>
                    <a:bodyPr/>
                    <a:lstStyle/>
                    <a:p>
                      <a:r>
                        <a:rPr lang="en-US" sz="2000" dirty="0" smtClean="0"/>
                        <a:t>10 tons per year or more</a:t>
                      </a:r>
                      <a:endParaRPr lang="en-US" sz="2000" dirty="0"/>
                    </a:p>
                  </a:txBody>
                  <a:tcPr/>
                </a:tc>
              </a:tr>
              <a:tr h="474586">
                <a:tc>
                  <a:txBody>
                    <a:bodyPr/>
                    <a:lstStyle/>
                    <a:p>
                      <a:pPr marL="0" indent="-182880" algn="l" defTabSz="914400" rtl="0" eaLnBrk="1" latinLnBrk="0" hangingPunct="1"/>
                      <a:r>
                        <a:rPr lang="en-US" sz="2000" kern="1200" dirty="0" smtClean="0">
                          <a:solidFill>
                            <a:schemeClr val="dk1"/>
                          </a:solidFill>
                          <a:latin typeface="+mn-lt"/>
                          <a:ea typeface="+mn-ea"/>
                          <a:cs typeface="+mn-cs"/>
                        </a:rPr>
                        <a:t>(2) Apply statewide</a:t>
                      </a:r>
                      <a:endParaRPr lang="en-US" sz="2000" kern="1200" dirty="0">
                        <a:solidFill>
                          <a:schemeClr val="dk1"/>
                        </a:solidFill>
                        <a:latin typeface="+mn-lt"/>
                        <a:ea typeface="+mn-ea"/>
                        <a:cs typeface="+mn-cs"/>
                      </a:endParaRPr>
                    </a:p>
                  </a:txBody>
                  <a:tcPr/>
                </a:tc>
                <a:tc>
                  <a:txBody>
                    <a:bodyPr/>
                    <a:lstStyle/>
                    <a:p>
                      <a:r>
                        <a:rPr lang="en-US" sz="2000" dirty="0" smtClean="0"/>
                        <a:t>Portland AQMA only</a:t>
                      </a:r>
                      <a:endParaRPr lang="en-US" sz="2000" dirty="0"/>
                    </a:p>
                  </a:txBody>
                  <a:tcPr/>
                </a:tc>
              </a:tr>
              <a:tr h="1058188">
                <a:tc>
                  <a:txBody>
                    <a:bodyPr/>
                    <a:lstStyle/>
                    <a:p>
                      <a:pPr marL="0" indent="-182880" algn="l" defTabSz="914400" rtl="0" eaLnBrk="1" latinLnBrk="0" hangingPunct="1"/>
                      <a:r>
                        <a:rPr lang="en-US" sz="2000" kern="1200" dirty="0" smtClean="0">
                          <a:solidFill>
                            <a:schemeClr val="dk1"/>
                          </a:solidFill>
                          <a:latin typeface="+mn-lt"/>
                          <a:ea typeface="+mn-ea"/>
                          <a:cs typeface="+mn-cs"/>
                        </a:rPr>
                        <a:t>(3) &amp; (5) Test to show 0.005 gr/</a:t>
                      </a:r>
                      <a:r>
                        <a:rPr lang="en-US" sz="2000" kern="1200" dirty="0" err="1" smtClean="0">
                          <a:solidFill>
                            <a:schemeClr val="dk1"/>
                          </a:solidFill>
                          <a:latin typeface="+mn-lt"/>
                          <a:ea typeface="+mn-ea"/>
                          <a:cs typeface="+mn-cs"/>
                        </a:rPr>
                        <a:t>dscf</a:t>
                      </a:r>
                      <a:r>
                        <a:rPr lang="en-US" sz="2000" kern="1200" dirty="0" smtClean="0">
                          <a:solidFill>
                            <a:schemeClr val="dk1"/>
                          </a:solidFill>
                          <a:latin typeface="+mn-lt"/>
                          <a:ea typeface="+mn-ea"/>
                          <a:cs typeface="+mn-cs"/>
                        </a:rPr>
                        <a:t>; </a:t>
                      </a:r>
                    </a:p>
                    <a:p>
                      <a:pPr marL="0" indent="-182880" algn="l" defTabSz="914400" rtl="0" eaLnBrk="1" latinLnBrk="0" hangingPunct="1"/>
                      <a:r>
                        <a:rPr lang="en-US" sz="2000" kern="1200" dirty="0" smtClean="0">
                          <a:solidFill>
                            <a:schemeClr val="dk1"/>
                          </a:solidFill>
                          <a:latin typeface="+mn-lt"/>
                          <a:ea typeface="+mn-ea"/>
                          <a:cs typeface="+mn-cs"/>
                        </a:rPr>
                        <a:t>                Bag leak detection system;</a:t>
                      </a:r>
                    </a:p>
                    <a:p>
                      <a:pPr marL="0" indent="-182880" algn="l" defTabSz="914400" rtl="0" eaLnBrk="1" latinLnBrk="0" hangingPunct="1"/>
                      <a:r>
                        <a:rPr lang="en-US" sz="2000" kern="1200" dirty="0" smtClean="0">
                          <a:solidFill>
                            <a:schemeClr val="dk1"/>
                          </a:solidFill>
                          <a:latin typeface="+mn-lt"/>
                          <a:ea typeface="+mn-ea"/>
                          <a:cs typeface="+mn-cs"/>
                        </a:rPr>
                        <a:t>                HEPA </a:t>
                      </a:r>
                      <a:r>
                        <a:rPr lang="en-US" sz="2000" kern="1200" dirty="0" err="1" smtClean="0">
                          <a:solidFill>
                            <a:schemeClr val="dk1"/>
                          </a:solidFill>
                          <a:latin typeface="+mn-lt"/>
                          <a:ea typeface="+mn-ea"/>
                          <a:cs typeface="+mn-cs"/>
                        </a:rPr>
                        <a:t>afterfilter</a:t>
                      </a:r>
                      <a:endParaRPr lang="en-US" sz="2000" kern="1200" dirty="0" smtClean="0">
                        <a:solidFill>
                          <a:schemeClr val="dk1"/>
                        </a:solidFill>
                        <a:latin typeface="+mn-lt"/>
                        <a:ea typeface="+mn-ea"/>
                        <a:cs typeface="+mn-cs"/>
                      </a:endParaRPr>
                    </a:p>
                  </a:txBody>
                  <a:tcPr/>
                </a:tc>
                <a:tc>
                  <a:txBody>
                    <a:bodyPr/>
                    <a:lstStyle/>
                    <a:p>
                      <a:r>
                        <a:rPr lang="en-US" sz="2000" dirty="0" smtClean="0"/>
                        <a:t>Test to show 99.0% particulate</a:t>
                      </a:r>
                      <a:r>
                        <a:rPr lang="en-US" sz="2000" baseline="0" dirty="0" smtClean="0"/>
                        <a:t> matter (PM) control efficiency</a:t>
                      </a:r>
                      <a:endParaRPr lang="en-US" sz="2000" dirty="0"/>
                    </a:p>
                  </a:txBody>
                  <a:tcPr/>
                </a:tc>
              </a:tr>
              <a:tr h="740731">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(4) Add Selenium to glassmaking HAPs</a:t>
                      </a:r>
                    </a:p>
                  </a:txBody>
                  <a:tcPr/>
                </a:tc>
                <a:tc>
                  <a:txBody>
                    <a:bodyPr/>
                    <a:lstStyle/>
                    <a:p>
                      <a:r>
                        <a:rPr lang="en-US" sz="2000" dirty="0" smtClean="0"/>
                        <a:t>Arsenic, Cadmium, Chromium,</a:t>
                      </a:r>
                      <a:r>
                        <a:rPr lang="en-US" sz="2000" baseline="0" dirty="0" smtClean="0"/>
                        <a:t> Manganese, Nickel, Lead</a:t>
                      </a:r>
                      <a:endParaRPr lang="en-US" sz="2000" dirty="0"/>
                    </a:p>
                  </a:txBody>
                  <a:tcPr/>
                </a:tc>
              </a:tr>
              <a:tr h="976502">
                <a:tc>
                  <a:txBody>
                    <a:bodyPr/>
                    <a:lstStyle/>
                    <a:p>
                      <a:pPr marL="0" indent="-182880" algn="l" defTabSz="914400" rtl="0" eaLnBrk="1" latinLnBrk="0" hangingPunct="1"/>
                      <a:r>
                        <a:rPr lang="en-US" sz="2000" kern="1200" dirty="0" smtClean="0">
                          <a:solidFill>
                            <a:schemeClr val="dk1"/>
                          </a:solidFill>
                          <a:latin typeface="+mn-lt"/>
                          <a:ea typeface="+mn-ea"/>
                          <a:cs typeface="+mn-cs"/>
                        </a:rPr>
                        <a:t>(6) Set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24-hr health benchmark for</a:t>
                      </a:r>
                    </a:p>
                    <a:p>
                      <a:pPr marL="0" indent="-182880" algn="l" defTabSz="914400" rtl="0" eaLnBrk="1" latinLnBrk="0" hangingPunct="1"/>
                      <a:r>
                        <a:rPr lang="en-US" sz="2000" kern="1200" dirty="0" smtClean="0">
                          <a:solidFill>
                            <a:schemeClr val="dk1"/>
                          </a:solidFill>
                          <a:latin typeface="+mn-lt"/>
                          <a:ea typeface="+mn-ea"/>
                          <a:cs typeface="+mn-cs"/>
                        </a:rPr>
                        <a:t>      Chromium</a:t>
                      </a:r>
                      <a:r>
                        <a:rPr lang="en-US" sz="2000" kern="1200" baseline="0" dirty="0" smtClean="0">
                          <a:solidFill>
                            <a:schemeClr val="dk1"/>
                          </a:solidFill>
                          <a:latin typeface="+mn-lt"/>
                          <a:ea typeface="+mn-ea"/>
                          <a:cs typeface="+mn-cs"/>
                        </a:rPr>
                        <a:t> +6 to</a:t>
                      </a:r>
                      <a:r>
                        <a:rPr lang="en-US" sz="2000" kern="1200" dirty="0" smtClean="0">
                          <a:solidFill>
                            <a:schemeClr val="dk1"/>
                          </a:solidFill>
                          <a:latin typeface="+mn-lt"/>
                          <a:ea typeface="+mn-ea"/>
                          <a:cs typeface="+mn-cs"/>
                        </a:rPr>
                        <a:t> 5 nanograms</a:t>
                      </a:r>
                    </a:p>
                    <a:p>
                      <a:pPr marL="0" indent="-182880" algn="l" defTabSz="914400" rtl="0" eaLnBrk="1" latinLnBrk="0" hangingPunct="1"/>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per cubic meter</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36 nanograms</a:t>
                      </a:r>
                      <a:r>
                        <a:rPr lang="en-US" sz="2000" baseline="0" dirty="0" smtClean="0"/>
                        <a:t> per cubic meter</a:t>
                      </a:r>
                      <a:endParaRPr lang="en-US" sz="2000" dirty="0" smtClean="0"/>
                    </a:p>
                    <a:p>
                      <a:endParaRPr lang="en-US" sz="2000" dirty="0"/>
                    </a:p>
                  </a:txBody>
                  <a:tcPr/>
                </a:tc>
              </a:tr>
              <a:tr h="989662">
                <a:tc>
                  <a:txBody>
                    <a:bodyPr/>
                    <a:lstStyle/>
                    <a:p>
                      <a:pPr marL="0" indent="-182880" algn="l" defTabSz="914400" rtl="0" eaLnBrk="1" latinLnBrk="0" hangingPunct="1"/>
                      <a:r>
                        <a:rPr lang="en-US" sz="2000" kern="1200" dirty="0" smtClean="0">
                          <a:solidFill>
                            <a:schemeClr val="dk1"/>
                          </a:solidFill>
                          <a:latin typeface="+mn-lt"/>
                          <a:ea typeface="+mn-ea"/>
                          <a:cs typeface="+mn-cs"/>
                        </a:rPr>
                        <a:t>(7) Test Chromium emissions at control</a:t>
                      </a:r>
                    </a:p>
                    <a:p>
                      <a:pPr marL="0" indent="-182880" algn="l" defTabSz="914400" rtl="0" eaLnBrk="1" latinLnBrk="0" hangingPunct="1"/>
                      <a:r>
                        <a:rPr lang="en-US" sz="2000" kern="1200" dirty="0" smtClean="0">
                          <a:solidFill>
                            <a:schemeClr val="dk1"/>
                          </a:solidFill>
                          <a:latin typeface="+mn-lt"/>
                          <a:ea typeface="+mn-ea"/>
                          <a:cs typeface="+mn-cs"/>
                        </a:rPr>
                        <a:t>      device outlet (Tier 2)</a:t>
                      </a:r>
                      <a:endParaRPr lang="en-US" sz="2000" kern="1200" dirty="0">
                        <a:solidFill>
                          <a:schemeClr val="dk1"/>
                        </a:solidFill>
                        <a:latin typeface="+mn-lt"/>
                        <a:ea typeface="+mn-ea"/>
                        <a:cs typeface="+mn-cs"/>
                      </a:endParaRPr>
                    </a:p>
                  </a:txBody>
                  <a:tcPr/>
                </a:tc>
                <a:tc>
                  <a:txBody>
                    <a:bodyPr/>
                    <a:lstStyle/>
                    <a:p>
                      <a:r>
                        <a:rPr lang="en-US" sz="2000" dirty="0" smtClean="0"/>
                        <a:t>Test Chromium</a:t>
                      </a:r>
                      <a:r>
                        <a:rPr lang="en-US" sz="2000" baseline="0" dirty="0" smtClean="0"/>
                        <a:t> at control device inlet;</a:t>
                      </a:r>
                    </a:p>
                    <a:p>
                      <a:r>
                        <a:rPr lang="en-US" sz="2000" baseline="0" dirty="0" smtClean="0"/>
                        <a:t>Calculate chromium out using PM control efficiency</a:t>
                      </a:r>
                      <a:endParaRPr lang="en-US" sz="2000" dirty="0"/>
                    </a:p>
                  </a:txBody>
                  <a:tcPr/>
                </a:tc>
              </a:tr>
              <a:tr h="945627">
                <a:tc>
                  <a:txBody>
                    <a:bodyPr/>
                    <a:lstStyle/>
                    <a:p>
                      <a:pPr marL="0" indent="-182880" algn="l" defTabSz="914400" rtl="0" eaLnBrk="1" latinLnBrk="0" hangingPunct="1"/>
                      <a:r>
                        <a:rPr lang="en-US" sz="2000" kern="1200" dirty="0" smtClean="0">
                          <a:solidFill>
                            <a:schemeClr val="dk1"/>
                          </a:solidFill>
                          <a:latin typeface="+mn-lt"/>
                          <a:ea typeface="+mn-ea"/>
                          <a:cs typeface="+mn-cs"/>
                        </a:rPr>
                        <a:t>(8) Compliance extensions to</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install</a:t>
                      </a:r>
                    </a:p>
                    <a:p>
                      <a:pPr marL="0" indent="-182880" algn="l" defTabSz="914400" rtl="0" eaLnBrk="1" latinLnBrk="0" hangingPunct="1"/>
                      <a:r>
                        <a:rPr lang="en-US" sz="2000" kern="1200" dirty="0" smtClean="0">
                          <a:solidFill>
                            <a:schemeClr val="dk1"/>
                          </a:solidFill>
                          <a:latin typeface="+mn-lt"/>
                          <a:ea typeface="+mn-ea"/>
                          <a:cs typeface="+mn-cs"/>
                        </a:rPr>
                        <a:t>      emission controls; up to 1 year Tier 1</a:t>
                      </a:r>
                      <a:endParaRPr lang="en-US" sz="2000" kern="1200" dirty="0">
                        <a:solidFill>
                          <a:schemeClr val="dk1"/>
                        </a:solidFill>
                        <a:latin typeface="+mn-lt"/>
                        <a:ea typeface="+mn-ea"/>
                        <a:cs typeface="+mn-cs"/>
                      </a:endParaRPr>
                    </a:p>
                  </a:txBody>
                  <a:tcPr/>
                </a:tc>
                <a:tc>
                  <a:txBody>
                    <a:bodyPr/>
                    <a:lstStyle/>
                    <a:p>
                      <a:r>
                        <a:rPr lang="en-US" sz="2000" dirty="0" smtClean="0"/>
                        <a:t>No compliance extensions</a:t>
                      </a:r>
                      <a:endParaRPr lang="en-US" sz="2000" dirty="0"/>
                    </a:p>
                  </a:txBody>
                  <a:tcPr/>
                </a:tc>
              </a:tr>
            </a:tbl>
          </a:graphicData>
        </a:graphic>
      </p:graphicFrame>
    </p:spTree>
    <p:extLst>
      <p:ext uri="{BB962C8B-B14F-4D97-AF65-F5344CB8AC3E}">
        <p14:creationId xmlns:p14="http://schemas.microsoft.com/office/powerpoint/2010/main" val="38086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9450F8-D9C6-4C08-9795-C22D39C083F9}">
  <ds:schemaRef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ListId:docs;"/>
    <ds:schemaRef ds:uri="http://schemas.microsoft.com/office/2006/metadata/properties"/>
  </ds:schemaRefs>
</ds:datastoreItem>
</file>

<file path=customXml/itemProps3.xml><?xml version="1.0" encoding="utf-8"?>
<ds:datastoreItem xmlns:ds="http://schemas.openxmlformats.org/officeDocument/2006/customXml" ds:itemID="{D4A5D70B-2810-4A88-B21F-67B5E44ED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12957</TotalTime>
  <Words>3561</Words>
  <Application>Microsoft Office PowerPoint</Application>
  <PresentationFormat>On-screen Show (4:3)</PresentationFormat>
  <Paragraphs>341</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Air Quality Program</vt:lpstr>
      <vt:lpstr>PowerPoint Presentation</vt:lpstr>
      <vt:lpstr>PowerPoint Presentation</vt:lpstr>
      <vt:lpstr>PowerPoint Presentation</vt:lpstr>
      <vt:lpstr>PowerPoint Presentation</vt:lpstr>
      <vt:lpstr>PowerPoint Presentation</vt:lpstr>
      <vt:lpstr>Temporary rule requirements</vt:lpstr>
      <vt:lpstr>Temporary rule requirements</vt:lpstr>
      <vt:lpstr>PowerPoint Presentation</vt:lpstr>
      <vt:lpstr>(1) Apply at 5 tons per year or more       of glass using glassmaking HAPs</vt:lpstr>
      <vt:lpstr>(2) Apply statewide</vt:lpstr>
      <vt:lpstr>(3) &amp; (5) Test to show 0.005 gr/dscf;                  Bag leak detection system; HEPA afterfilter</vt:lpstr>
      <vt:lpstr>(3) &amp; (5) Test to show 0.005 gr/dscf;                  Bag leak detection system; HEPA afterfilter</vt:lpstr>
      <vt:lpstr>Bag Leak Detection System</vt:lpstr>
      <vt:lpstr>HEPA Afterfilter</vt:lpstr>
      <vt:lpstr>(4) Add Selenium to glassmaking HAPs</vt:lpstr>
      <vt:lpstr>(6) Set 24-hour health benchmark for       Chromium +6 to 5 nanograms       per cubic meter</vt:lpstr>
      <vt:lpstr>(7) Test Chromium emissions at control       device outlet (Tier 2)</vt:lpstr>
      <vt:lpstr>(8) Compliance extensions to install       emission controls; up to 1 year Tier 1</vt:lpstr>
      <vt:lpstr>End of rules presentation</vt:lpstr>
      <vt:lpstr>Recommendation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WESTERSUND Joe</cp:lastModifiedBy>
  <cp:revision>1378</cp:revision>
  <dcterms:created xsi:type="dcterms:W3CDTF">2012-12-04T19:19:06Z</dcterms:created>
  <dcterms:modified xsi:type="dcterms:W3CDTF">2016-09-22T23:44:49Z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