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424" r:id="rId5"/>
    <p:sldId id="383" r:id="rId6"/>
    <p:sldId id="422" r:id="rId7"/>
    <p:sldId id="339" r:id="rId8"/>
    <p:sldId id="423" r:id="rId9"/>
    <p:sldId id="407"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6061" autoAdjust="0"/>
  </p:normalViewPr>
  <p:slideViewPr>
    <p:cSldViewPr>
      <p:cViewPr varScale="1">
        <p:scale>
          <a:sx n="88" d="100"/>
          <a:sy n="88" d="100"/>
        </p:scale>
        <p:origin x="2280"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questions after the presentation. Feel free to ask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The temporary glass rules sunset on October 18, 2016. We are here today to present the proposed rules, which would replace the temporary rules and make the requirements permanent.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1, DEQ </a:t>
            </a:r>
            <a:r>
              <a:rPr lang="en-US" dirty="0" smtClean="0"/>
              <a:t>is proposing to lower the rule applicability</a:t>
            </a:r>
            <a:r>
              <a:rPr lang="en-US" baseline="0" dirty="0" smtClean="0"/>
              <a:t> threshold from 10 tons per year of glass made with glassmaking HAPs to 5. </a:t>
            </a:r>
          </a:p>
          <a:p>
            <a:endParaRPr lang="en-US" baseline="0" dirty="0" smtClean="0"/>
          </a:p>
          <a:p>
            <a:r>
              <a:rPr lang="en-US" baseline="0" dirty="0" smtClean="0"/>
              <a:t>Some commenters suggested </a:t>
            </a:r>
            <a:r>
              <a:rPr lang="en-US" baseline="0" dirty="0" smtClean="0"/>
              <a:t>making the rules </a:t>
            </a:r>
            <a:r>
              <a:rPr lang="en-US" baseline="0" dirty="0" smtClean="0"/>
              <a:t>apply if any amount of glass were made using HAPs, but DEQ does not believe the rules should apply to glass artists or hobbyists.</a:t>
            </a:r>
          </a:p>
          <a:p>
            <a:endParaRPr lang="en-US" baseline="0" dirty="0" smtClean="0"/>
          </a:p>
          <a:p>
            <a:r>
              <a:rPr lang="en-US" sz="1200" kern="1200" dirty="0" smtClean="0">
                <a:solidFill>
                  <a:schemeClr val="tx1"/>
                </a:solidFill>
                <a:effectLst/>
                <a:latin typeface="+mn-lt"/>
                <a:ea typeface="+mn-ea"/>
                <a:cs typeface="+mn-cs"/>
              </a:rPr>
              <a:t> Staff propose 5 tons per year</a:t>
            </a:r>
            <a:r>
              <a:rPr lang="en-US" sz="1200" kern="1200" baseline="0" dirty="0" smtClean="0">
                <a:solidFill>
                  <a:schemeClr val="tx1"/>
                </a:solidFill>
                <a:effectLst/>
                <a:latin typeface="+mn-lt"/>
                <a:ea typeface="+mn-ea"/>
                <a:cs typeface="+mn-cs"/>
              </a:rPr>
              <a:t> of glass as an appropriate balance between under- and over-regulating color art glass manufacturers.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val="9397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2, m</a:t>
            </a:r>
            <a:r>
              <a:rPr lang="en-US" dirty="0" smtClean="0"/>
              <a:t>any </a:t>
            </a:r>
            <a:r>
              <a:rPr lang="en-US" dirty="0" smtClean="0"/>
              <a:t>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Pollution Authority, </a:t>
            </a:r>
            <a:r>
              <a:rPr lang="en-US" baseline="0" dirty="0" smtClean="0"/>
              <a:t>and they agree with making the rules apply statewide.</a:t>
            </a:r>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val="25427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a:t>
            </a:r>
            <a:r>
              <a:rPr lang="en-US" baseline="0" dirty="0" smtClean="0"/>
              <a:t> 3 and 5. T</a:t>
            </a:r>
            <a:r>
              <a:rPr lang="en-US" dirty="0" smtClean="0"/>
              <a:t>he </a:t>
            </a:r>
            <a:r>
              <a:rPr lang="en-US" dirty="0" smtClean="0"/>
              <a:t>temporary rules required the affected</a:t>
            </a:r>
            <a:r>
              <a:rPr lang="en-US" baseline="0" dirty="0" smtClean="0"/>
              <a:t> glass manufacturers to test their emission control devices and show that they meet a 99.0% control efficiency for </a:t>
            </a:r>
            <a:r>
              <a:rPr lang="en-US" baseline="0" dirty="0" smtClean="0"/>
              <a:t>particulate matter</a:t>
            </a:r>
            <a:r>
              <a:rPr lang="en-US" baseline="0" dirty="0" smtClean="0"/>
              <a:t>. This is not a health-based standard, since DEQ has no information to correlate particulate matter emissions with glassmaking HAP emissions. The primary purpose of this testing was to ensure that the emission control system was working well.</a:t>
            </a:r>
          </a:p>
          <a:p>
            <a:endParaRPr lang="en-US" baseline="0" dirty="0" smtClean="0"/>
          </a:p>
          <a:p>
            <a:r>
              <a:rPr lang="en-US" baseline="0" dirty="0" smtClean="0"/>
              <a:t>Staff expected this testing to be relatively simple and inexpensive, but estimates for testing at some facilities are well over $100,000. This is because emissions will be so low that extraordinarily long test times will be required to collect enough of a sample to get a valid result.</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val="118237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Staff</a:t>
            </a:r>
            <a:r>
              <a:rPr lang="en-US" baseline="0" dirty="0" smtClean="0"/>
              <a:t> considered whether there are other ways to provide assurance that the emission control systems are working, and identified 3 options:</a:t>
            </a:r>
          </a:p>
          <a:p>
            <a:endParaRPr lang="en-US" baseline="0" dirty="0" smtClean="0"/>
          </a:p>
          <a:p>
            <a:pPr marL="228600" indent="-228600">
              <a:buAutoNum type="arabicPeriod"/>
            </a:pPr>
            <a:r>
              <a:rPr lang="en-US" baseline="0" dirty="0" smtClean="0"/>
              <a:t>Test emissions and show that they do not exceed 0.005 grains per dry standard cubic foot of particulate matter. Oregon rules include a general particulate matter standard that ranges from 0.10 to 0.17 grains per dry std. cubic foot. The proposed level was suggested by EPA staff, and </a:t>
            </a:r>
            <a:r>
              <a:rPr lang="en-US" baseline="0" dirty="0" smtClean="0"/>
              <a:t>would be </a:t>
            </a:r>
            <a:r>
              <a:rPr lang="en-US" baseline="0" dirty="0" smtClean="0"/>
              <a:t>a good indicator that the emission control device is working well.</a:t>
            </a:r>
          </a:p>
          <a:p>
            <a:pPr marL="228600" indent="-228600">
              <a:buAutoNum type="arabicPeriod"/>
            </a:pPr>
            <a:r>
              <a:rPr lang="en-US" baseline="0" dirty="0" smtClean="0"/>
              <a:t>Another good indicator that a baghouse is working well is a bag leak detection system. These systems use a probe installed in the baghouse outlet that can detect increases in particulate matter </a:t>
            </a:r>
            <a:r>
              <a:rPr lang="en-US" baseline="0" dirty="0" smtClean="0"/>
              <a:t>emissions. Bag leak detection systems are very sensitive and </a:t>
            </a:r>
            <a:r>
              <a:rPr lang="en-US" baseline="0" dirty="0" smtClean="0"/>
              <a:t>can detect leakage in a baghouse that is too small to be detected by other means.</a:t>
            </a:r>
          </a:p>
          <a:p>
            <a:pPr marL="228600" indent="-228600">
              <a:buAutoNum type="arabicPeriod"/>
            </a:pPr>
            <a:r>
              <a:rPr lang="en-US" baseline="0" dirty="0" smtClean="0"/>
              <a:t>Finally, another option is to install a HEPA filter </a:t>
            </a:r>
            <a:r>
              <a:rPr lang="en-US" baseline="0" dirty="0" smtClean="0"/>
              <a:t>to further filter the baghouse exhaust. </a:t>
            </a:r>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filtering medium. However, this tendency to plug up makes them work like a leak detection system. If the primary filter begins to </a:t>
            </a:r>
            <a:r>
              <a:rPr lang="en-US" baseline="0" dirty="0" smtClean="0"/>
              <a:t>leak, </a:t>
            </a:r>
            <a:r>
              <a:rPr lang="en-US" baseline="0" dirty="0" smtClean="0"/>
              <a:t>the HEPA filter will rapidly plug up, </a:t>
            </a:r>
            <a:r>
              <a:rPr lang="en-US" baseline="0" dirty="0" smtClean="0"/>
              <a:t>indicating that there is a leak. </a:t>
            </a:r>
            <a:r>
              <a:rPr lang="en-US" baseline="0" dirty="0" smtClean="0"/>
              <a:t>Further, the HEPA filter will continue to </a:t>
            </a:r>
            <a:r>
              <a:rPr lang="en-US" baseline="0" dirty="0" smtClean="0"/>
              <a:t>filter the emissions </a:t>
            </a:r>
            <a:r>
              <a:rPr lang="en-US" baseline="0" dirty="0" smtClean="0"/>
              <a:t>until the problem can be resolved.</a:t>
            </a:r>
          </a:p>
          <a:p>
            <a:pPr marL="228600" indent="-228600">
              <a:buAutoNum type="arabicPeriod"/>
            </a:pPr>
            <a:endParaRPr lang="en-US" baseline="0" dirty="0" smtClean="0"/>
          </a:p>
          <a:p>
            <a:pPr marL="0" indent="0">
              <a:buNone/>
            </a:pPr>
            <a:r>
              <a:rPr lang="en-US" baseline="0" dirty="0" smtClean="0"/>
              <a:t>DEQ is proposing that the smaller Tier 1 facilities have the option of testing for 0.005 gr/dscf, or installing a bag leak detection system, or install a HEPA </a:t>
            </a:r>
            <a:r>
              <a:rPr lang="en-US" baseline="0" dirty="0" err="1" smtClean="0"/>
              <a:t>afterfilter</a:t>
            </a:r>
            <a:r>
              <a:rPr lang="en-US" baseline="0" dirty="0" smtClean="0"/>
              <a:t>.</a:t>
            </a:r>
            <a:endParaRPr lang="en-US" baseline="0" dirty="0" smtClean="0"/>
          </a:p>
          <a:p>
            <a:pPr marL="0" indent="0">
              <a:buNone/>
            </a:pPr>
            <a:r>
              <a:rPr lang="en-US" baseline="0" dirty="0" smtClean="0"/>
              <a:t>However, the larger Tier 2 facilities would be required to test for 0.005 gr/</a:t>
            </a:r>
            <a:r>
              <a:rPr lang="en-US" baseline="0" dirty="0" err="1" smtClean="0"/>
              <a:t>dscf</a:t>
            </a:r>
            <a:r>
              <a:rPr lang="en-US" baseline="0" dirty="0" smtClean="0"/>
              <a:t>, and would have the option of installing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val="822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with dusty air entering at the inlet. The yellow are represents the filters, which filter the dusty air, and the filtered air then exists from the baghouse outlet.</a:t>
            </a:r>
          </a:p>
          <a:p>
            <a:endParaRPr lang="en-US" baseline="0" dirty="0" smtClean="0"/>
          </a:p>
          <a:p>
            <a:r>
              <a:rPr lang="en-US" baseline="0" dirty="0" smtClean="0"/>
              <a:t>A bag leak detection system probe is installed in the outlet duct and is connected to the electronic monitoring and recording system.</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generalized illustration of a HEPA </a:t>
            </a:r>
            <a:r>
              <a:rPr lang="en-US" dirty="0" err="1" smtClean="0"/>
              <a:t>afterfilter</a:t>
            </a:r>
            <a:r>
              <a:rPr lang="en-US" dirty="0" smtClean="0"/>
              <a:t>. The </a:t>
            </a:r>
            <a:r>
              <a:rPr lang="en-US" dirty="0" err="1" smtClean="0"/>
              <a:t>afterfilter</a:t>
            </a:r>
            <a:r>
              <a:rPr lang="en-US" dirty="0" smtClean="0"/>
              <a:t> is installed in</a:t>
            </a:r>
            <a:r>
              <a:rPr lang="en-US" baseline="0" dirty="0" smtClean="0"/>
              <a:t> the baghouse outlet duct and provides additional filtering. If a leak develops in the baghouse, the HEPA filter will rapidly plug and cause a pressure increase that can be easily monitored.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val="289296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back to the list of differences, item 4, commenters </a:t>
            </a:r>
            <a:r>
              <a:rPr lang="en-US" dirty="0" smtClean="0"/>
              <a:t>suggested that more HAPs should be regulated under this rule, some even</a:t>
            </a:r>
            <a:r>
              <a:rPr lang="en-US" baseline="0" dirty="0" smtClean="0"/>
              <a:t> suggesting that all HAPs should be regulated.</a:t>
            </a:r>
          </a:p>
          <a:p>
            <a:endParaRPr lang="en-US" baseline="0" dirty="0" smtClean="0"/>
          </a:p>
          <a:p>
            <a:r>
              <a:rPr lang="en-US" baseline="0" dirty="0" smtClean="0"/>
              <a:t>Staff </a:t>
            </a:r>
            <a:r>
              <a:rPr lang="en-US" baseline="0" dirty="0" smtClean="0"/>
              <a:t>do not recommend regulating all HAPs under this rule because the temporary rule was originally narrowly focused to solve a particular problem and staff recommend keeping these rules narrowly focused. In addition, DEQ is working to develop a broader Cleaner Air Oregon rules to regulate toxic air emissions from all industrial sources, which most likely will regulate a larger number of air toxics, and which may ultimately replace this rule altogether</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staff do recommend adding selenium to the list of glassmaking HAPs regulated under this rule because relatively high levels of selenium were monitored in SE Portland several times during the summer.</a:t>
            </a:r>
          </a:p>
          <a:p>
            <a:endParaRPr lang="en-US" dirty="0" smtClean="0"/>
          </a:p>
          <a:p>
            <a:r>
              <a:rPr lang="en-US" dirty="0" smtClean="0"/>
              <a:t>Phase in of selenium requires </a:t>
            </a:r>
            <a:r>
              <a:rPr lang="en-US" dirty="0" smtClean="0"/>
              <a:t>extending</a:t>
            </a:r>
            <a:r>
              <a:rPr lang="en-US" baseline="0" dirty="0" smtClean="0"/>
              <a:t> </a:t>
            </a:r>
            <a:r>
              <a:rPr lang="en-US" baseline="0" dirty="0" smtClean="0"/>
              <a:t>some compliance dates, since affected facilities have only learned about this change very recently.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val="177476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a:t>
            </a:r>
            <a:r>
              <a:rPr lang="en-US" dirty="0" smtClean="0"/>
              <a:t>is proposing that</a:t>
            </a:r>
            <a:r>
              <a:rPr lang="en-US" baseline="0" dirty="0" smtClean="0"/>
              <a:t> the 24-hour health benchmark for chromium +6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at this time, with chromium +6 </a:t>
            </a:r>
            <a:r>
              <a:rPr lang="en-US" baseline="0" dirty="0" smtClean="0"/>
              <a:t>being one of </a:t>
            </a:r>
            <a:r>
              <a:rPr lang="en-US" baseline="0" dirty="0" smtClean="0"/>
              <a:t>the first to be reviewed. Based on this review, OHA recommends lowering the level to 5 ng/m3 and DEQ </a:t>
            </a:r>
            <a:r>
              <a:rPr lang="en-US" baseline="0" dirty="0" smtClean="0"/>
              <a:t>agrees </a:t>
            </a:r>
            <a:r>
              <a:rPr lang="en-US" baseline="0" dirty="0" smtClean="0"/>
              <a:t>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val="683150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Item 7. When </a:t>
            </a:r>
            <a:r>
              <a:rPr lang="en-US" baseline="0" dirty="0" smtClean="0"/>
              <a:t>the temporary rules were first proposed, one of the major questions </a:t>
            </a:r>
            <a:r>
              <a:rPr lang="en-US" baseline="0" dirty="0" smtClean="0"/>
              <a:t>was </a:t>
            </a:r>
            <a:r>
              <a:rPr lang="en-US" baseline="0" dirty="0" smtClean="0"/>
              <a:t>how much chromium was emitted in the form of chromium +6.</a:t>
            </a:r>
          </a:p>
          <a:p>
            <a:endParaRPr lang="en-US" baseline="0" dirty="0" smtClean="0"/>
          </a:p>
          <a:p>
            <a:r>
              <a:rPr lang="en-US" baseline="0" dirty="0" smtClean="0"/>
              <a:t>To answer this question, testing for chromium +6 was required at the baghouse inlet. </a:t>
            </a:r>
            <a:r>
              <a:rPr lang="en-US" baseline="0" dirty="0" smtClean="0"/>
              <a:t>Testing at the inlet was specified </a:t>
            </a:r>
            <a:r>
              <a:rPr lang="en-US" baseline="0" dirty="0" smtClean="0"/>
              <a:t>to ensure that enough sample would be captured to ensure a valid test result.</a:t>
            </a:r>
          </a:p>
          <a:p>
            <a:endParaRPr lang="en-US" baseline="0" dirty="0" smtClean="0"/>
          </a:p>
          <a:p>
            <a:r>
              <a:rPr lang="en-US" baseline="0" dirty="0" smtClean="0"/>
              <a:t>At that time, it was assumed that the control efficiency for chromium would be the same as the control efficiency for particulate matter, so the </a:t>
            </a:r>
            <a:r>
              <a:rPr lang="en-US" baseline="0" dirty="0" smtClean="0"/>
              <a:t>PM control </a:t>
            </a:r>
            <a:r>
              <a:rPr lang="en-US" baseline="0" dirty="0" smtClean="0"/>
              <a:t>efficiency result could be used to calculate the chromium +6 emissions. However, testing done this summer does not support that assumption.</a:t>
            </a:r>
          </a:p>
          <a:p>
            <a:endParaRPr lang="en-US" baseline="0" dirty="0" smtClean="0"/>
          </a:p>
          <a:p>
            <a:r>
              <a:rPr lang="en-US" baseline="0" dirty="0" smtClean="0"/>
              <a:t>DEQ is therefore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+6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+6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val="11831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a:t>
            </a:r>
            <a:r>
              <a:rPr lang="en-US" sz="1200" dirty="0" smtClean="0">
                <a:solidFill>
                  <a:prstClr val="black"/>
                </a:solidFill>
              </a:rPr>
              <a:t>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a:t>
            </a:r>
            <a:r>
              <a:rPr lang="en-US" sz="1200" baseline="0" dirty="0" smtClean="0">
                <a:solidFill>
                  <a:prstClr val="black"/>
                </a:solidFill>
              </a:rPr>
              <a:t>bad weather</a:t>
            </a:r>
            <a:r>
              <a:rPr lang="en-US" sz="1200" baseline="0" dirty="0" smtClean="0">
                <a:solidFill>
                  <a:prstClr val="black"/>
                </a:solidFill>
              </a:rPr>
              <a:t>,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solidFill>
                  <a:prstClr val="black"/>
                </a:solidFill>
              </a:rPr>
              <a:t>DEQ </a:t>
            </a:r>
            <a:r>
              <a:rPr lang="en-US" sz="1200" baseline="0" smtClean="0">
                <a:solidFill>
                  <a:prstClr val="black"/>
                </a:solidFill>
              </a:rPr>
              <a:t>therefore </a:t>
            </a:r>
            <a:r>
              <a:rPr lang="en-US" sz="1200" baseline="0" smtClean="0">
                <a:solidFill>
                  <a:prstClr val="black"/>
                </a:solidFill>
              </a:rPr>
              <a:t>recommends </a:t>
            </a:r>
            <a:r>
              <a:rPr lang="en-US" sz="1200" baseline="0" dirty="0" smtClean="0">
                <a:solidFill>
                  <a:prstClr val="black"/>
                </a:solidFill>
              </a:rPr>
              <a:t>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val="337405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concludes my part of the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val="3857244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the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r>
              <a:rPr lang="en-US" sz="1200" kern="1200" dirty="0" smtClean="0">
                <a:solidFill>
                  <a:schemeClr val="tx1"/>
                </a:solidFill>
                <a:latin typeface="+mn-lt"/>
                <a:ea typeface="+mn-ea"/>
                <a:cs typeface="+mn-cs"/>
              </a:rPr>
              <a:t>If no action is taken the temporary rules will expire on Oct. 18, 2016. The proposed rule DEQ is presenting today would replace the temporary rules and make the requirements permanent.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permanent rules that DEQ proposes for EQC adoption are intended to ensure that air emissions from colored art glass manufacturers do not cause unsafe levels of glassmaking hazardous air pollutants in the air nearby.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(arsenic, cadmium, chromium, lead, manganese, nickel and selenium) </a:t>
            </a:r>
          </a:p>
        </p:txBody>
      </p:sp>
    </p:spTree>
    <p:extLst>
      <p:ext uri="{BB962C8B-B14F-4D97-AF65-F5344CB8AC3E}">
        <p14:creationId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a:t>
            </a:r>
            <a:r>
              <a:rPr lang="en-US" sz="1200" kern="1200" baseline="0" dirty="0" smtClean="0">
                <a:solidFill>
                  <a:schemeClr val="tx1"/>
                </a:solidFill>
                <a:latin typeface="+mn-lt"/>
                <a:ea typeface="+mn-ea"/>
                <a:cs typeface="+mn-cs"/>
              </a:rPr>
              <a:t> control devise for incoming particulate matter </a:t>
            </a:r>
            <a:r>
              <a:rPr lang="en-US" sz="1200" kern="1200" dirty="0" smtClean="0">
                <a:solidFill>
                  <a:schemeClr val="tx1"/>
                </a:solidFill>
                <a:latin typeface="+mn-lt"/>
                <a:ea typeface="+mn-ea"/>
                <a:cs typeface="+mn-cs"/>
              </a:rPr>
              <a:t>standard be replaced with one based on the  particulate matter at the outlet of the control device instead?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p>
          <a:p>
            <a:pPr marL="0" indent="0">
              <a:spcAft>
                <a:spcPts val="500"/>
              </a:spcAft>
              <a:buFont typeface="Arial" pitchFamily="34" charset="0"/>
              <a:buNone/>
            </a:pPr>
            <a:endParaRPr lang="en-US" sz="17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700" dirty="0" smtClean="0"/>
              <a:t>Through the public comment process, we received comments from about 136 individuals and organizations.</a:t>
            </a:r>
            <a:r>
              <a:rPr lang="en-US" sz="1700" baseline="0" dirty="0" smtClean="0"/>
              <a:t> DEQ received 151 comments from the 136 individuals. </a:t>
            </a:r>
            <a:r>
              <a:rPr lang="en-US" sz="1700" dirty="0" smtClean="0"/>
              <a:t>41</a:t>
            </a:r>
            <a:r>
              <a:rPr lang="en-US" sz="1700" baseline="0" dirty="0" smtClean="0"/>
              <a:t>% of the commenters were from Oregon, 54%  </a:t>
            </a:r>
            <a:r>
              <a:rPr lang="en-US" sz="1700" dirty="0" smtClean="0"/>
              <a:t>were from parties outside of Oregon, and 5% of the commenters did</a:t>
            </a:r>
            <a:r>
              <a:rPr lang="en-US" sz="1700" baseline="0" dirty="0" smtClean="0"/>
              <a:t> not state where they reside</a:t>
            </a:r>
            <a:r>
              <a:rPr lang="en-US" sz="1700" dirty="0" smtClean="0"/>
              <a:t>. </a:t>
            </a:r>
            <a:endParaRPr lang="en-US" sz="1800" dirty="0" smtClean="0"/>
          </a:p>
          <a:p>
            <a:pPr marL="285750" indent="-285750">
              <a:spcAft>
                <a:spcPts val="500"/>
              </a:spcAft>
              <a:buFont typeface="Arial" pitchFamily="34" charset="0"/>
              <a:buChar char="•"/>
            </a:pPr>
            <a:endParaRPr lang="en-US" sz="1700" dirty="0" smtClean="0"/>
          </a:p>
          <a:p>
            <a:pPr marL="285750" indent="-285750">
              <a:spcAft>
                <a:spcPts val="500"/>
              </a:spcAft>
              <a:buFont typeface="Arial" pitchFamily="34" charset="0"/>
              <a:buChar char="•"/>
            </a:pPr>
            <a:endParaRPr lang="en-US" sz="1700" dirty="0" smtClean="0"/>
          </a:p>
          <a:p>
            <a:pPr marL="285750" indent="-285750">
              <a:spcAft>
                <a:spcPts val="500"/>
              </a:spcAft>
              <a:buFont typeface="Arial" pitchFamily="34" charset="0"/>
              <a:buChar char="•"/>
            </a:pPr>
            <a:r>
              <a:rPr lang="en-US" sz="1700" dirty="0" smtClean="0"/>
              <a:t>As 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Tx/>
              <a:buNone/>
              <a:tabLst/>
              <a:defRPr/>
            </a:pPr>
            <a:r>
              <a:rPr lang="en-US" sz="2400" dirty="0" smtClean="0"/>
              <a:t>I also want to not</a:t>
            </a:r>
            <a:r>
              <a:rPr lang="en-US" sz="2400" baseline="0" dirty="0" smtClean="0"/>
              <a:t> that w</a:t>
            </a:r>
            <a:r>
              <a:rPr lang="en-US" sz="2400" dirty="0" smtClean="0"/>
              <a:t>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fontScale="55000" lnSpcReduction="20000"/>
          </a:bodyPr>
          <a:lstStyle/>
          <a:p>
            <a:r>
              <a:rPr lang="en-US" dirty="0" smtClean="0"/>
              <a:t>(1</a:t>
            </a:r>
            <a:r>
              <a:rPr lang="en-US" baseline="0" dirty="0" smtClean="0"/>
              <a:t> min.)</a:t>
            </a:r>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endParaRPr lang="en-US" sz="1900" dirty="0" smtClean="0"/>
          </a:p>
          <a:p>
            <a:r>
              <a:rPr lang="en-US" sz="1900" dirty="0" smtClean="0"/>
              <a:t>We received a number of comments around many topics.  Later in the presentation, George will discuss the changes we made from the temporary rule based on the comments.</a:t>
            </a:r>
          </a:p>
          <a:p>
            <a:pPr marL="0" indent="0">
              <a:spcAft>
                <a:spcPts val="500"/>
              </a:spcAft>
              <a:buFont typeface="Arial" pitchFamily="34" charset="0"/>
              <a:buNone/>
            </a:pPr>
            <a:endParaRPr lang="en-US" sz="2400" dirty="0" smtClean="0">
              <a:latin typeface="Times New Roman" pitchFamily="18" charset="0"/>
              <a:cs typeface="Times New Roman" pitchFamily="18" charset="0"/>
            </a:endParaRPr>
          </a:p>
          <a:p>
            <a:pPr marL="0" indent="0">
              <a:spcAft>
                <a:spcPts val="500"/>
              </a:spcAft>
              <a:buFont typeface="Arial" pitchFamily="34" charset="0"/>
              <a:buNone/>
            </a:pPr>
            <a:r>
              <a:rPr lang="en-US" sz="2000" dirty="0" smtClean="0"/>
              <a:t>This is a high level depiction of the public comments.</a:t>
            </a:r>
          </a:p>
          <a:p>
            <a:pPr marL="285750" indent="-285750">
              <a:spcAft>
                <a:spcPts val="500"/>
              </a:spcAft>
              <a:buFont typeface="Arial" pitchFamily="34" charset="0"/>
              <a:buChar char="•"/>
            </a:pPr>
            <a:r>
              <a:rPr lang="en-US" sz="2000" dirty="0" smtClean="0"/>
              <a:t>Through the public comment process, we received comments from about 136 individuals and organizations (with 151 comments), 41</a:t>
            </a:r>
            <a:r>
              <a:rPr lang="en-US" sz="2000" baseline="0" dirty="0" smtClean="0"/>
              <a:t>% of the commenters were from people of Oregon, 54%  </a:t>
            </a:r>
            <a:r>
              <a:rPr lang="en-US" sz="2000" dirty="0" smtClean="0"/>
              <a:t>were from parties outside of Oregon, and 5% of the commenters did</a:t>
            </a:r>
            <a:r>
              <a:rPr lang="en-US" sz="2000" baseline="0" dirty="0" smtClean="0"/>
              <a:t> not state where they reside</a:t>
            </a:r>
            <a:r>
              <a:rPr lang="en-US" sz="2000" dirty="0" smtClean="0"/>
              <a:t>. </a:t>
            </a:r>
          </a:p>
          <a:p>
            <a:pPr marL="285750" indent="-285750">
              <a:spcAft>
                <a:spcPts val="500"/>
              </a:spcAft>
              <a:buFont typeface="Arial" pitchFamily="34" charset="0"/>
              <a:buChar char="•"/>
            </a:pPr>
            <a:r>
              <a:rPr lang="en-US" sz="20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2000" dirty="0" smtClean="0"/>
              <a:t>As you can imagine, there are many perspectives expressed by those comments. </a:t>
            </a:r>
          </a:p>
          <a:p>
            <a:pPr marL="285750" indent="-285750">
              <a:spcAft>
                <a:spcPts val="500"/>
              </a:spcAft>
              <a:buFont typeface="Arial" pitchFamily="34" charset="0"/>
              <a:buChar char="•"/>
            </a:pPr>
            <a:endParaRPr lang="en-US" sz="2000" dirty="0" smtClean="0"/>
          </a:p>
          <a:p>
            <a:r>
              <a:rPr lang="en-US" sz="1900" dirty="0" smtClean="0"/>
              <a:t>We addressed those in the response to comments but wanted to reiterate here that the proposed rules are designed to address emissions solely from colored art glass manufacturers.</a:t>
            </a:r>
            <a:r>
              <a:rPr lang="en-US" sz="1900" baseline="0" dirty="0" smtClean="0"/>
              <a:t> </a:t>
            </a:r>
            <a:r>
              <a:rPr lang="en-US" sz="1900" dirty="0" smtClean="0"/>
              <a:t>This glass</a:t>
            </a:r>
            <a:r>
              <a:rPr lang="en-US" sz="1900" baseline="0" dirty="0" smtClean="0"/>
              <a:t> manufacturing </a:t>
            </a:r>
            <a:r>
              <a:rPr lang="en-US" sz="1900" dirty="0" smtClean="0"/>
              <a:t>rule is not and never was designed to address any of these larger concerns.  In order to do that, we established a much larger stakeholder and public involvement process and is being handled in a separate</a:t>
            </a:r>
            <a:r>
              <a:rPr lang="en-US" sz="1900" baseline="0" dirty="0" smtClean="0"/>
              <a:t> regulatory reform rulemaking, otherwise referred to as Cleaner Air Oregon. </a:t>
            </a:r>
            <a:endParaRPr lang="en-US" sz="19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val="297587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imposed different requirements for</a:t>
            </a:r>
            <a:r>
              <a:rPr lang="en-US" baseline="0" dirty="0" smtClean="0"/>
              <a:t> the two tiers.</a:t>
            </a:r>
          </a:p>
          <a:p>
            <a:endParaRPr lang="en-US" baseline="0" dirty="0" smtClean="0"/>
          </a:p>
          <a:p>
            <a:r>
              <a:rPr lang="en-US" baseline="0" dirty="0" smtClean="0"/>
              <a:t>The smaller Tier 1 facilities were given three compliance options: install emission controls to control glassmaking hazardous air pollutant emissions; or do emissions testing and modeling to demonstrate that the ambient impacts of their emissions were below specified protective levels; or request permit prohibitions on the use of one or more of the glassmaking HAPs.</a:t>
            </a:r>
          </a:p>
          <a:p>
            <a:endParaRPr lang="en-US" baseline="0" dirty="0" smtClean="0"/>
          </a:p>
          <a:p>
            <a:r>
              <a:rPr lang="en-US" baseline="0" dirty="0" smtClean="0"/>
              <a:t>The larger Tier 2 facilities were required to install emission controls to control glassmaking HAP emissions, and the rules required that usage limits be established for the use of chromium. Associated with the chromium usage </a:t>
            </a:r>
            <a:r>
              <a:rPr lang="en-US" baseline="0" dirty="0" smtClean="0"/>
              <a:t>limitation </a:t>
            </a:r>
            <a:r>
              <a:rPr lang="en-US" baseline="0" dirty="0" smtClean="0"/>
              <a:t>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val="4604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slide summarizes the most</a:t>
            </a:r>
            <a:r>
              <a:rPr lang="en-US" baseline="0" dirty="0" smtClean="0"/>
              <a:t> significant differences between the proposed permanent glassmaking rules and the temporary rules.</a:t>
            </a:r>
            <a:endParaRPr lang="en-US" dirty="0" smtClean="0"/>
          </a:p>
          <a:p>
            <a:endParaRPr lang="en-US" dirty="0" smtClean="0"/>
          </a:p>
          <a:p>
            <a:r>
              <a:rPr lang="en-US" dirty="0" smtClean="0"/>
              <a:t>All </a:t>
            </a:r>
            <a:r>
              <a:rPr lang="en-US" dirty="0" smtClean="0"/>
              <a:t>of the changes</a:t>
            </a:r>
            <a:r>
              <a:rPr lang="en-US" baseline="0" dirty="0" smtClean="0"/>
              <a:t> that are proposed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and fifth listed changes are closely related so they’ve been combined on this slide. The numbers in the first column correspond to the list in the staff report.</a:t>
            </a:r>
          </a:p>
          <a:p>
            <a:endParaRPr lang="en-US" sz="1200" baseline="0" dirty="0" smtClean="0">
              <a:effectLst/>
              <a:latin typeface="+mn-lt"/>
              <a:ea typeface="+mn-ea"/>
            </a:endParaRPr>
          </a:p>
          <a:p>
            <a:r>
              <a:rPr lang="en-US" sz="1200" baseline="0" dirty="0" smtClean="0">
                <a:effectLst/>
                <a:latin typeface="+mn-lt"/>
                <a:ea typeface="+mn-ea"/>
              </a:rPr>
              <a:t>I’ll quickly list the significant </a:t>
            </a:r>
            <a:r>
              <a:rPr lang="en-US" sz="1200" baseline="0" dirty="0" smtClean="0">
                <a:effectLst/>
                <a:latin typeface="+mn-lt"/>
                <a:ea typeface="+mn-ea"/>
              </a:rPr>
              <a:t>differences, </a:t>
            </a:r>
            <a:r>
              <a:rPr lang="en-US" sz="1200" baseline="0" dirty="0" smtClean="0">
                <a:effectLst/>
                <a:latin typeface="+mn-lt"/>
                <a:ea typeface="+mn-ea"/>
              </a:rPr>
              <a:t>and will then provide a little more information on each </a:t>
            </a:r>
            <a:r>
              <a:rPr lang="en-US" sz="1200" baseline="0" dirty="0" smtClean="0">
                <a:effectLst/>
                <a:latin typeface="+mn-lt"/>
                <a:ea typeface="+mn-ea"/>
              </a:rPr>
              <a:t>item </a:t>
            </a:r>
            <a:r>
              <a:rPr lang="en-US" sz="1200" baseline="0" dirty="0" smtClean="0">
                <a:effectLst/>
                <a:latin typeface="+mn-lt"/>
                <a:ea typeface="+mn-ea"/>
              </a:rPr>
              <a:t>in the following slides</a:t>
            </a:r>
            <a:r>
              <a:rPr lang="en-US" sz="1200" baseline="0" dirty="0" smtClean="0">
                <a:effectLst/>
                <a:latin typeface="+mn-lt"/>
                <a:ea typeface="+mn-ea"/>
              </a:rPr>
              <a:t>.</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a:t>
            </a:r>
            <a:r>
              <a:rPr lang="en-US" sz="1200" baseline="0" dirty="0" smtClean="0">
                <a:effectLst/>
                <a:latin typeface="+mn-lt"/>
                <a:ea typeface="+mn-ea"/>
              </a:rPr>
              <a:t>rule applicability </a:t>
            </a:r>
            <a:r>
              <a:rPr lang="en-US" sz="1200" baseline="0" dirty="0" smtClean="0">
                <a:effectLst/>
                <a:latin typeface="+mn-lt"/>
                <a:ea typeface="+mn-ea"/>
              </a:rPr>
              <a:t>threshold from 10 tons per year of glass made using glassmaking HAPs to 5 tons per year.</a:t>
            </a:r>
          </a:p>
          <a:p>
            <a:pPr marL="228600" indent="-228600">
              <a:buAutoNum type="arabicParenBoth" startAt="2"/>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and (5)  Replace the 99.0% particulate matter control efficiency test with three </a:t>
            </a:r>
            <a:r>
              <a:rPr lang="en-US" sz="1200" baseline="0" dirty="0" smtClean="0">
                <a:effectLst/>
                <a:latin typeface="+mn-lt"/>
                <a:ea typeface="+mn-ea"/>
              </a:rPr>
              <a:t>different options. Those options are: </a:t>
            </a:r>
            <a:r>
              <a:rPr lang="en-US" sz="1200" baseline="0" dirty="0" smtClean="0">
                <a:effectLst/>
                <a:latin typeface="+mn-lt"/>
                <a:ea typeface="+mn-ea"/>
              </a:rPr>
              <a:t>test to see that the control device meets 0.005 grains per dry standard cubic meter; or install a bag leak detection system; or install a HEPA </a:t>
            </a:r>
            <a:r>
              <a:rPr lang="en-US" sz="1200" baseline="0" dirty="0" err="1" smtClean="0">
                <a:effectLst/>
                <a:latin typeface="+mn-lt"/>
                <a:ea typeface="+mn-ea"/>
              </a:rPr>
              <a:t>afterfilter</a:t>
            </a:r>
            <a:r>
              <a:rPr lang="en-US" sz="1200" baseline="0" dirty="0" smtClean="0">
                <a:effectLst/>
                <a:latin typeface="+mn-lt"/>
                <a:ea typeface="+mn-ea"/>
              </a:rPr>
              <a:t>.</a:t>
            </a:r>
          </a:p>
          <a:p>
            <a:pPr marL="0" indent="0">
              <a:buNone/>
            </a:pPr>
            <a:r>
              <a:rPr lang="en-US" sz="1200" baseline="0" dirty="0" smtClean="0">
                <a:effectLst/>
                <a:latin typeface="+mn-lt"/>
                <a:ea typeface="+mn-ea"/>
              </a:rPr>
              <a:t>(4) Add selenium to the list of glassmaking HAPs regulated under this rule.</a:t>
            </a:r>
          </a:p>
          <a:p>
            <a:pPr marL="0" indent="0">
              <a:buNone/>
            </a:pPr>
            <a:r>
              <a:rPr lang="en-US" sz="1200" baseline="0" dirty="0" smtClean="0">
                <a:effectLst/>
                <a:latin typeface="+mn-lt"/>
                <a:ea typeface="+mn-ea"/>
              </a:rPr>
              <a:t>(6) Lower the 24-hour health benchmark for chromium +6 from 36 ng/m3 to 5 ng/m3.</a:t>
            </a:r>
          </a:p>
          <a:p>
            <a:pPr marL="0" indent="0">
              <a:buNone/>
            </a:pPr>
            <a:r>
              <a:rPr lang="en-US" sz="1200" baseline="0" dirty="0" smtClean="0">
                <a:effectLst/>
                <a:latin typeface="+mn-lt"/>
                <a:ea typeface="+mn-ea"/>
              </a:rPr>
              <a:t>(7) Test chromium emissions at the emission control device outlet instead of at the control device inlet.</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in this slide, a number of other changes were made, such as giving facilities outside the Portland area additional time to comply with the rules, to help clarify parts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val="30597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val="36551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p14="http://schemas.microsoft.com/office/powerpoint/2010/main" val="35489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2286000"/>
            <a:ext cx="76200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rules: test emission control device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Show it meets 99.0 percent control efficiency for particulate matter</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p14="http://schemas.microsoft.com/office/powerpoint/2010/main" val="251408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To indicate </a:t>
            </a:r>
            <a:r>
              <a:rPr lang="en-US" sz="2800" dirty="0">
                <a:solidFill>
                  <a:prstClr val="black"/>
                </a:solidFill>
              </a:rPr>
              <a:t>baghouse is working, 3 new </a:t>
            </a:r>
            <a:r>
              <a:rPr lang="en-US" sz="2800" dirty="0" smtClean="0">
                <a:solidFill>
                  <a:prstClr val="black"/>
                </a:solidFill>
              </a:rPr>
              <a:t>options:</a:t>
            </a: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Tree>
    <p:extLst>
      <p:ext uri="{BB962C8B-B14F-4D97-AF65-F5344CB8AC3E}">
        <p14:creationId xmlns:p14="http://schemas.microsoft.com/office/powerpoint/2010/main" val="152800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371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Selenium 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Manganese, Nickel and Lead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00340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Chromium +6 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168199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Chromium 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+6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+6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994453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extensions to install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emission controls; up to 1 year Tier 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Rules that require install of emission control systems typically include a provision </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p14="http://schemas.microsoft.com/office/powerpoint/2010/main" val="288952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History/refresher </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the changes from the temporary art glass rulemaking</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762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 of rules presentation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981200"/>
            <a:ext cx="7772400" cy="3810000"/>
          </a:xfrm>
        </p:spPr>
        <p:txBody>
          <a:bodyPr>
            <a:normAutofit/>
          </a:bodyPr>
          <a:lstStyle/>
          <a:p>
            <a:pPr lvl="0" algn="l">
              <a:lnSpc>
                <a:spcPct val="90000"/>
              </a:lnSpc>
              <a:spcBef>
                <a:spcPts val="1000"/>
              </a:spcBef>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lvl="0" algn="l">
              <a:lnSpc>
                <a:spcPct val="90000"/>
              </a:lnSpc>
              <a:spcBef>
                <a:spcPts val="1000"/>
              </a:spcBef>
            </a:pPr>
            <a:r>
              <a:rPr lang="en-US" sz="2800" dirty="0" smtClean="0">
                <a:solidFill>
                  <a:prstClr val="black"/>
                </a:solidFill>
              </a:rPr>
              <a:t>Questions?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Tree>
    <p:extLst>
      <p:ext uri="{BB962C8B-B14F-4D97-AF65-F5344CB8AC3E}">
        <p14:creationId xmlns:p14="http://schemas.microsoft.com/office/powerpoint/2010/main" val="71659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p14="http://schemas.microsoft.com/office/powerpoint/2010/main"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0"/>
          <a:ext cx="7467599" cy="5090160"/>
        </p:xfrm>
        <a:graphic>
          <a:graphicData uri="http://schemas.openxmlformats.org/drawingml/2006/table">
            <a:tbl>
              <a:tblPr firstRow="1" bandRow="1">
                <a:tableStyleId>{16D9F66E-5EB9-4882-86FB-DCBF35E3C3E4}</a:tableStyleId>
              </a:tblPr>
              <a:tblGrid>
                <a:gridCol w="1981200"/>
                <a:gridCol w="3415552"/>
                <a:gridCol w="2070847"/>
              </a:tblGrid>
              <a:tr h="370840">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70840">
                <a:tc rowSpan="12">
                  <a:txBody>
                    <a:bodyPr/>
                    <a:lstStyle/>
                    <a:p>
                      <a:pPr algn="ctr"/>
                      <a:endParaRPr lang="en-US" sz="1800" b="1" dirty="0" smtClean="0"/>
                    </a:p>
                    <a:p>
                      <a:pPr algn="ctr"/>
                      <a:endParaRPr lang="en-US" sz="1800" b="1" dirty="0" smtClean="0"/>
                    </a:p>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70840">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70840">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370840">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pPr algn="just"/>
                      <a:r>
                        <a:rPr lang="en-US" dirty="0" smtClean="0">
                          <a:solidFill>
                            <a:srgbClr val="FF0000"/>
                          </a:solidFill>
                        </a:rPr>
                        <a:t>                                                   Total:</a:t>
                      </a:r>
                      <a:endParaRPr lang="en-US" dirty="0">
                        <a:solidFill>
                          <a:srgbClr val="FF0000"/>
                        </a:solidFill>
                      </a:endParaRPr>
                    </a:p>
                  </a:txBody>
                  <a:tcPr/>
                </a:tc>
                <a:tc>
                  <a:txBody>
                    <a:bodyPr/>
                    <a:lstStyle/>
                    <a:p>
                      <a:r>
                        <a:rPr lang="en-US" dirty="0" smtClean="0">
                          <a:solidFill>
                            <a:srgbClr val="FF0000"/>
                          </a:solidFill>
                        </a:rPr>
                        <a:t>              60</a:t>
                      </a:r>
                      <a:endParaRPr lang="en-US" dirty="0">
                        <a:solidFill>
                          <a:srgbClr val="FF0000"/>
                        </a:solidFill>
                      </a:endParaRPr>
                    </a:p>
                  </a:txBody>
                  <a:tcPr/>
                </a:tc>
              </a:tr>
              <a:tr h="370840">
                <a:tc vMerge="1">
                  <a:txBody>
                    <a:bodyPr/>
                    <a:lstStyle/>
                    <a:p>
                      <a:endParaRPr lang="en-US" sz="1800" b="1" dirty="0"/>
                    </a:p>
                  </a:txBody>
                  <a:tcPr/>
                </a:tc>
                <a:tc>
                  <a:txBody>
                    <a:bodyPr/>
                    <a:lstStyle/>
                    <a:p>
                      <a:r>
                        <a:rPr lang="en-US" dirty="0" smtClean="0">
                          <a:cs typeface="Times New Roman" pitchFamily="18" charset="0"/>
                        </a:rPr>
                        <a:t>Note:</a:t>
                      </a:r>
                      <a:r>
                        <a:rPr lang="en-US" baseline="0" dirty="0" smtClean="0">
                          <a:cs typeface="Times New Roman" pitchFamily="18" charset="0"/>
                        </a:rPr>
                        <a:t>  </a:t>
                      </a:r>
                      <a:r>
                        <a:rPr lang="en-US" dirty="0" smtClean="0">
                          <a:cs typeface="Times New Roman" pitchFamily="18" charset="0"/>
                        </a:rPr>
                        <a:t>Some comments fall into multiple categories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Colored Art Glass Manufacturer (CAGM) rules </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Intended to regulate emissions from:</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Rules only applied in Portland area</a:t>
            </a:r>
          </a:p>
          <a:p>
            <a:pPr lvl="1" algn="l"/>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p14="http://schemas.microsoft.com/office/powerpoint/2010/main" val="235649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r>
                        <a:rPr lang="en-US" sz="2400" dirty="0" smtClean="0"/>
                        <a:t> 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p14="http://schemas.microsoft.com/office/powerpoint/2010/main" val="224169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graphicFrame>
        <p:nvGraphicFramePr>
          <p:cNvPr id="8" name="Table 7"/>
          <p:cNvGraphicFramePr>
            <a:graphicFrameLocks noGrp="1"/>
          </p:cNvGraphicFramePr>
          <p:nvPr>
            <p:extLst/>
          </p:nvPr>
        </p:nvGraphicFramePr>
        <p:xfrm>
          <a:off x="152400" y="228602"/>
          <a:ext cx="8839200" cy="6406438"/>
        </p:xfrm>
        <a:graphic>
          <a:graphicData uri="http://schemas.openxmlformats.org/drawingml/2006/table">
            <a:tbl>
              <a:tblPr firstRow="1" bandRow="1">
                <a:tableStyleId>{5C22544A-7EE6-4342-B048-85BDC9FD1C3A}</a:tableStyleId>
              </a:tblPr>
              <a:tblGrid>
                <a:gridCol w="4572000"/>
                <a:gridCol w="4267200"/>
              </a:tblGrid>
              <a:tr h="474586">
                <a:tc>
                  <a:txBody>
                    <a:bodyPr/>
                    <a:lstStyle/>
                    <a:p>
                      <a:pPr algn="ctr"/>
                      <a:r>
                        <a:rPr lang="en-US" i="1" baseline="0" dirty="0" smtClean="0"/>
                        <a:t>PROPOSED PERMANENT RULES</a:t>
                      </a:r>
                      <a:endParaRPr lang="en-US" i="1" dirty="0"/>
                    </a:p>
                  </a:txBody>
                  <a:tcPr/>
                </a:tc>
                <a:tc>
                  <a:txBody>
                    <a:bodyPr/>
                    <a:lstStyle/>
                    <a:p>
                      <a:pPr algn="ctr"/>
                      <a:r>
                        <a:rPr lang="en-US" i="1" dirty="0" smtClean="0"/>
                        <a:t>TEMPORARY</a:t>
                      </a:r>
                      <a:r>
                        <a:rPr lang="en-US" i="1" baseline="0" dirty="0" smtClean="0"/>
                        <a:t> RULES</a:t>
                      </a:r>
                      <a:endParaRPr lang="en-US" i="1" dirty="0"/>
                    </a:p>
                  </a:txBody>
                  <a:tcPr/>
                </a:tc>
              </a:tr>
              <a:tr h="680592">
                <a:tc>
                  <a:txBody>
                    <a:bodyPr/>
                    <a:lstStyle/>
                    <a:p>
                      <a:pPr marL="0" indent="0">
                        <a:buNone/>
                      </a:pPr>
                      <a:r>
                        <a:rPr lang="en-US" sz="2000" dirty="0" smtClean="0"/>
                        <a:t>(1) Apply at 5 tons per year or more</a:t>
                      </a:r>
                    </a:p>
                    <a:p>
                      <a:pPr marL="0" indent="0">
                        <a:buNone/>
                      </a:pPr>
                      <a:r>
                        <a:rPr lang="en-US" sz="2000" dirty="0" smtClean="0"/>
                        <a:t>      of glass using glassmaking HAPs</a:t>
                      </a:r>
                      <a:endParaRPr lang="en-US" sz="2000" dirty="0"/>
                    </a:p>
                  </a:txBody>
                  <a:tcPr/>
                </a:tc>
                <a:tc>
                  <a:txBody>
                    <a:bodyPr/>
                    <a:lstStyle/>
                    <a:p>
                      <a:r>
                        <a:rPr lang="en-US" sz="2000" dirty="0" smtClean="0"/>
                        <a:t>10 tons per year or more</a:t>
                      </a:r>
                      <a:endParaRPr lang="en-US" sz="2000" dirty="0"/>
                    </a:p>
                  </a:txBody>
                  <a:tcPr/>
                </a:tc>
              </a:tr>
              <a:tr h="474586">
                <a:tc>
                  <a:txBody>
                    <a:bodyPr/>
                    <a:lstStyle/>
                    <a:p>
                      <a:pPr marL="0" indent="-182880" algn="l" defTabSz="914400" rtl="0" eaLnBrk="1" latinLnBrk="0" hangingPunct="1"/>
                      <a:r>
                        <a:rPr lang="en-US" sz="2000" kern="1200" dirty="0" smtClean="0">
                          <a:solidFill>
                            <a:schemeClr val="dk1"/>
                          </a:solidFill>
                          <a:latin typeface="+mn-lt"/>
                          <a:ea typeface="+mn-ea"/>
                          <a:cs typeface="+mn-cs"/>
                        </a:rPr>
                        <a:t>(2) Apply statewide</a:t>
                      </a:r>
                      <a:endParaRPr lang="en-US" sz="2000" kern="1200" dirty="0">
                        <a:solidFill>
                          <a:schemeClr val="dk1"/>
                        </a:solidFill>
                        <a:latin typeface="+mn-lt"/>
                        <a:ea typeface="+mn-ea"/>
                        <a:cs typeface="+mn-cs"/>
                      </a:endParaRPr>
                    </a:p>
                  </a:txBody>
                  <a:tcPr/>
                </a:tc>
                <a:tc>
                  <a:txBody>
                    <a:bodyPr/>
                    <a:lstStyle/>
                    <a:p>
                      <a:r>
                        <a:rPr lang="en-US" sz="2000" dirty="0" smtClean="0"/>
                        <a:t>Portland AQMA only</a:t>
                      </a:r>
                      <a:endParaRPr lang="en-US" sz="2000" dirty="0"/>
                    </a:p>
                  </a:txBody>
                  <a:tcPr/>
                </a:tc>
              </a:tr>
              <a:tr h="1058188">
                <a:tc>
                  <a:txBody>
                    <a:bodyPr/>
                    <a:lstStyle/>
                    <a:p>
                      <a:pPr marL="0" indent="-182880" algn="l" defTabSz="914400" rtl="0" eaLnBrk="1" latinLnBrk="0" hangingPunct="1"/>
                      <a:r>
                        <a:rPr lang="en-US" sz="2000" kern="1200" dirty="0" smtClean="0">
                          <a:solidFill>
                            <a:schemeClr val="dk1"/>
                          </a:solidFill>
                          <a:latin typeface="+mn-lt"/>
                          <a:ea typeface="+mn-ea"/>
                          <a:cs typeface="+mn-cs"/>
                        </a:rPr>
                        <a:t>(3) &amp; (5) Test to show 0.005 gr/</a:t>
                      </a:r>
                      <a:r>
                        <a:rPr lang="en-US" sz="2000" kern="1200" dirty="0" err="1" smtClean="0">
                          <a:solidFill>
                            <a:schemeClr val="dk1"/>
                          </a:solidFill>
                          <a:latin typeface="+mn-lt"/>
                          <a:ea typeface="+mn-ea"/>
                          <a:cs typeface="+mn-cs"/>
                        </a:rPr>
                        <a:t>dscf</a:t>
                      </a:r>
                      <a:r>
                        <a:rPr lang="en-US" sz="2000" kern="1200" dirty="0" smtClean="0">
                          <a:solidFill>
                            <a:schemeClr val="dk1"/>
                          </a:solidFill>
                          <a:latin typeface="+mn-lt"/>
                          <a:ea typeface="+mn-ea"/>
                          <a:cs typeface="+mn-cs"/>
                        </a:rPr>
                        <a:t>; </a:t>
                      </a:r>
                    </a:p>
                    <a:p>
                      <a:pPr marL="0" indent="-182880" algn="l" defTabSz="914400" rtl="0" eaLnBrk="1" latinLnBrk="0" hangingPunct="1"/>
                      <a:r>
                        <a:rPr lang="en-US" sz="2000" kern="1200" dirty="0" smtClean="0">
                          <a:solidFill>
                            <a:schemeClr val="dk1"/>
                          </a:solidFill>
                          <a:latin typeface="+mn-lt"/>
                          <a:ea typeface="+mn-ea"/>
                          <a:cs typeface="+mn-cs"/>
                        </a:rPr>
                        <a:t>                Bag leak detection system;</a:t>
                      </a:r>
                    </a:p>
                    <a:p>
                      <a:pPr marL="0" indent="-182880" algn="l" defTabSz="914400" rtl="0" eaLnBrk="1" latinLnBrk="0" hangingPunct="1"/>
                      <a:r>
                        <a:rPr lang="en-US" sz="2000" kern="1200" dirty="0" smtClean="0">
                          <a:solidFill>
                            <a:schemeClr val="dk1"/>
                          </a:solidFill>
                          <a:latin typeface="+mn-lt"/>
                          <a:ea typeface="+mn-ea"/>
                          <a:cs typeface="+mn-cs"/>
                        </a:rPr>
                        <a:t>                HEPA </a:t>
                      </a:r>
                      <a:r>
                        <a:rPr lang="en-US" sz="2000" kern="1200" dirty="0" err="1" smtClean="0">
                          <a:solidFill>
                            <a:schemeClr val="dk1"/>
                          </a:solidFill>
                          <a:latin typeface="+mn-lt"/>
                          <a:ea typeface="+mn-ea"/>
                          <a:cs typeface="+mn-cs"/>
                        </a:rPr>
                        <a:t>afterfilter</a:t>
                      </a:r>
                      <a:endParaRPr lang="en-US" sz="2000" kern="1200" dirty="0" smtClean="0">
                        <a:solidFill>
                          <a:schemeClr val="dk1"/>
                        </a:solidFill>
                        <a:latin typeface="+mn-lt"/>
                        <a:ea typeface="+mn-ea"/>
                        <a:cs typeface="+mn-cs"/>
                      </a:endParaRPr>
                    </a:p>
                  </a:txBody>
                  <a:tcPr/>
                </a:tc>
                <a:tc>
                  <a:txBody>
                    <a:bodyPr/>
                    <a:lstStyle/>
                    <a:p>
                      <a:r>
                        <a:rPr lang="en-US" sz="2000" dirty="0" smtClean="0"/>
                        <a:t>Test to show 99.0% particulate</a:t>
                      </a:r>
                      <a:r>
                        <a:rPr lang="en-US" sz="2000" baseline="0" dirty="0" smtClean="0"/>
                        <a:t> matter (PM) control efficiency</a:t>
                      </a:r>
                      <a:endParaRPr lang="en-US" sz="2000" dirty="0"/>
                    </a:p>
                  </a:txBody>
                  <a:tcPr/>
                </a:tc>
              </a:tr>
              <a:tr h="740731">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(4) Add Selenium to glassmaking HAPs</a:t>
                      </a:r>
                    </a:p>
                  </a:txBody>
                  <a:tcPr/>
                </a:tc>
                <a:tc>
                  <a:txBody>
                    <a:bodyPr/>
                    <a:lstStyle/>
                    <a:p>
                      <a:r>
                        <a:rPr lang="en-US" sz="2000" dirty="0" smtClean="0"/>
                        <a:t>Arsenic, Cadmium, Chromium,</a:t>
                      </a:r>
                      <a:r>
                        <a:rPr lang="en-US" sz="2000" baseline="0" dirty="0" smtClean="0"/>
                        <a:t> Manganese, Nickel, Lead</a:t>
                      </a:r>
                      <a:endParaRPr lang="en-US" sz="2000" dirty="0"/>
                    </a:p>
                  </a:txBody>
                  <a:tcPr/>
                </a:tc>
              </a:tr>
              <a:tr h="976502">
                <a:tc>
                  <a:txBody>
                    <a:bodyPr/>
                    <a:lstStyle/>
                    <a:p>
                      <a:pPr marL="0" indent="-182880" algn="l" defTabSz="914400" rtl="0" eaLnBrk="1" latinLnBrk="0" hangingPunct="1"/>
                      <a:r>
                        <a:rPr lang="en-US" sz="2000" kern="1200" dirty="0" smtClean="0">
                          <a:solidFill>
                            <a:schemeClr val="dk1"/>
                          </a:solidFill>
                          <a:latin typeface="+mn-lt"/>
                          <a:ea typeface="+mn-ea"/>
                          <a:cs typeface="+mn-cs"/>
                        </a:rPr>
                        <a:t>(6) Set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24-hr health benchmark for</a:t>
                      </a:r>
                    </a:p>
                    <a:p>
                      <a:pPr marL="0" indent="-182880" algn="l" defTabSz="914400" rtl="0" eaLnBrk="1" latinLnBrk="0" hangingPunct="1"/>
                      <a:r>
                        <a:rPr lang="en-US" sz="2000" kern="1200" dirty="0" smtClean="0">
                          <a:solidFill>
                            <a:schemeClr val="dk1"/>
                          </a:solidFill>
                          <a:latin typeface="+mn-lt"/>
                          <a:ea typeface="+mn-ea"/>
                          <a:cs typeface="+mn-cs"/>
                        </a:rPr>
                        <a:t>      Chromium</a:t>
                      </a:r>
                      <a:r>
                        <a:rPr lang="en-US" sz="2000" kern="1200" baseline="0" dirty="0" smtClean="0">
                          <a:solidFill>
                            <a:schemeClr val="dk1"/>
                          </a:solidFill>
                          <a:latin typeface="+mn-lt"/>
                          <a:ea typeface="+mn-ea"/>
                          <a:cs typeface="+mn-cs"/>
                        </a:rPr>
                        <a:t> +6 to</a:t>
                      </a:r>
                      <a:r>
                        <a:rPr lang="en-US" sz="2000" kern="1200" dirty="0" smtClean="0">
                          <a:solidFill>
                            <a:schemeClr val="dk1"/>
                          </a:solidFill>
                          <a:latin typeface="+mn-lt"/>
                          <a:ea typeface="+mn-ea"/>
                          <a:cs typeface="+mn-cs"/>
                        </a:rPr>
                        <a:t> 5 nanograms</a:t>
                      </a:r>
                    </a:p>
                    <a:p>
                      <a:pPr marL="0" indent="-182880" algn="l" defTabSz="914400" rtl="0" eaLnBrk="1" latinLnBrk="0" hangingPunct="1"/>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per cubic meter</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36 nanograms</a:t>
                      </a:r>
                      <a:r>
                        <a:rPr lang="en-US" sz="2000" baseline="0" dirty="0" smtClean="0"/>
                        <a:t> per cubic meter</a:t>
                      </a:r>
                      <a:endParaRPr lang="en-US" sz="2000" dirty="0" smtClean="0"/>
                    </a:p>
                    <a:p>
                      <a:endParaRPr lang="en-US" sz="2000" dirty="0"/>
                    </a:p>
                  </a:txBody>
                  <a:tcPr/>
                </a:tc>
              </a:tr>
              <a:tr h="989662">
                <a:tc>
                  <a:txBody>
                    <a:bodyPr/>
                    <a:lstStyle/>
                    <a:p>
                      <a:pPr marL="0" indent="-182880" algn="l" defTabSz="914400" rtl="0" eaLnBrk="1" latinLnBrk="0" hangingPunct="1"/>
                      <a:r>
                        <a:rPr lang="en-US" sz="2000" kern="1200" dirty="0" smtClean="0">
                          <a:solidFill>
                            <a:schemeClr val="dk1"/>
                          </a:solidFill>
                          <a:latin typeface="+mn-lt"/>
                          <a:ea typeface="+mn-ea"/>
                          <a:cs typeface="+mn-cs"/>
                        </a:rPr>
                        <a:t>(7) Test Chromium emissions at control</a:t>
                      </a:r>
                    </a:p>
                    <a:p>
                      <a:pPr marL="0" indent="-182880" algn="l" defTabSz="914400" rtl="0" eaLnBrk="1" latinLnBrk="0" hangingPunct="1"/>
                      <a:r>
                        <a:rPr lang="en-US" sz="2000" kern="1200" dirty="0" smtClean="0">
                          <a:solidFill>
                            <a:schemeClr val="dk1"/>
                          </a:solidFill>
                          <a:latin typeface="+mn-lt"/>
                          <a:ea typeface="+mn-ea"/>
                          <a:cs typeface="+mn-cs"/>
                        </a:rPr>
                        <a:t>      device outlet (Tier 2)</a:t>
                      </a:r>
                      <a:endParaRPr lang="en-US" sz="2000" kern="1200" dirty="0">
                        <a:solidFill>
                          <a:schemeClr val="dk1"/>
                        </a:solidFill>
                        <a:latin typeface="+mn-lt"/>
                        <a:ea typeface="+mn-ea"/>
                        <a:cs typeface="+mn-cs"/>
                      </a:endParaRPr>
                    </a:p>
                  </a:txBody>
                  <a:tcPr/>
                </a:tc>
                <a:tc>
                  <a:txBody>
                    <a:bodyPr/>
                    <a:lstStyle/>
                    <a:p>
                      <a:r>
                        <a:rPr lang="en-US" sz="2000" dirty="0" smtClean="0"/>
                        <a:t>Test Chromium</a:t>
                      </a:r>
                      <a:r>
                        <a:rPr lang="en-US" sz="2000" baseline="0" dirty="0" smtClean="0"/>
                        <a:t> at control device inlet;</a:t>
                      </a:r>
                    </a:p>
                    <a:p>
                      <a:r>
                        <a:rPr lang="en-US" sz="2000" baseline="0" dirty="0" smtClean="0"/>
                        <a:t>Calculate chromium out using PM control efficiency</a:t>
                      </a:r>
                      <a:endParaRPr lang="en-US" sz="2000" dirty="0"/>
                    </a:p>
                  </a:txBody>
                  <a:tcPr/>
                </a:tc>
              </a:tr>
              <a:tr h="945627">
                <a:tc>
                  <a:txBody>
                    <a:bodyPr/>
                    <a:lstStyle/>
                    <a:p>
                      <a:pPr marL="0" indent="-182880" algn="l" defTabSz="914400" rtl="0" eaLnBrk="1" latinLnBrk="0" hangingPunct="1"/>
                      <a:r>
                        <a:rPr lang="en-US" sz="2000" kern="1200" dirty="0" smtClean="0">
                          <a:solidFill>
                            <a:schemeClr val="dk1"/>
                          </a:solidFill>
                          <a:latin typeface="+mn-lt"/>
                          <a:ea typeface="+mn-ea"/>
                          <a:cs typeface="+mn-cs"/>
                        </a:rPr>
                        <a:t>(8) Compliance extensions to</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install</a:t>
                      </a:r>
                    </a:p>
                    <a:p>
                      <a:pPr marL="0" indent="-182880" algn="l" defTabSz="914400" rtl="0" eaLnBrk="1" latinLnBrk="0" hangingPunct="1"/>
                      <a:r>
                        <a:rPr lang="en-US" sz="2000" kern="1200" dirty="0" smtClean="0">
                          <a:solidFill>
                            <a:schemeClr val="dk1"/>
                          </a:solidFill>
                          <a:latin typeface="+mn-lt"/>
                          <a:ea typeface="+mn-ea"/>
                          <a:cs typeface="+mn-cs"/>
                        </a:rPr>
                        <a:t>      emission controls; up to 1 year Tier 1</a:t>
                      </a:r>
                      <a:endParaRPr lang="en-US" sz="2000" kern="1200" dirty="0">
                        <a:solidFill>
                          <a:schemeClr val="dk1"/>
                        </a:solidFill>
                        <a:latin typeface="+mn-lt"/>
                        <a:ea typeface="+mn-ea"/>
                        <a:cs typeface="+mn-cs"/>
                      </a:endParaRPr>
                    </a:p>
                  </a:txBody>
                  <a:tcPr/>
                </a:tc>
                <a:tc>
                  <a:txBody>
                    <a:bodyPr/>
                    <a:lstStyle/>
                    <a:p>
                      <a:r>
                        <a:rPr lang="en-US" sz="2000" dirty="0" smtClean="0"/>
                        <a:t>No compliance extensions</a:t>
                      </a:r>
                      <a:endParaRPr lang="en-US" sz="2000" dirty="0"/>
                    </a:p>
                  </a:txBody>
                  <a:tcPr/>
                </a:tc>
              </a:tr>
            </a:tbl>
          </a:graphicData>
        </a:graphic>
      </p:graphicFrame>
    </p:spTree>
    <p:extLst>
      <p:ext uri="{BB962C8B-B14F-4D97-AF65-F5344CB8AC3E}">
        <p14:creationId xmlns:p14="http://schemas.microsoft.com/office/powerpoint/2010/main" val="38086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ds:schemaRefs>
    <ds:schemaRef ds:uri="http://schemas.microsoft.com/sharepoint/v3/contenttype/forms"/>
  </ds:schemaRefs>
</ds:datastoreItem>
</file>

<file path=customXml/itemProps2.xml><?xml version="1.0" encoding="utf-8"?>
<ds:datastoreItem xmlns:ds="http://schemas.openxmlformats.org/officeDocument/2006/customXml" ds:itemID="{889450F8-D9C6-4C08-9795-C22D39C083F9}">
  <ds:schemaRefs>
    <ds:schemaRef ds:uri="http://schemas.openxmlformats.org/package/2006/metadata/core-properties"/>
    <ds:schemaRef ds:uri="http://www.w3.org/XML/1998/namespace"/>
    <ds:schemaRef ds:uri="http://purl.org/dc/dcmitype/"/>
    <ds:schemaRef ds:uri="$ListId:doc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12992</TotalTime>
  <Words>3720</Words>
  <Application>Microsoft Office PowerPoint</Application>
  <PresentationFormat>On-screen Show (4:3)</PresentationFormat>
  <Paragraphs>348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Air Quality Program</vt:lpstr>
      <vt:lpstr>PowerPoint Presentation</vt:lpstr>
      <vt:lpstr>PowerPoint Presentation</vt:lpstr>
      <vt:lpstr>PowerPoint Presentation</vt:lpstr>
      <vt:lpstr>PowerPoint Presentation</vt:lpstr>
      <vt:lpstr>PowerPoint Presentation</vt:lpstr>
      <vt:lpstr>Temporary rule requirements</vt:lpstr>
      <vt:lpstr>Temporary rule requirements</vt:lpstr>
      <vt:lpstr>PowerPoint Presentation</vt:lpstr>
      <vt:lpstr>(1) Apply at 5 tons per year or more       of glass using glassmaking HAPs</vt:lpstr>
      <vt:lpstr>(2) Apply statewide</vt:lpstr>
      <vt:lpstr>(3) &amp; (5) Test to show 0.005 gr/dscf;                  Bag leak detection system; HEPA afterfilter</vt:lpstr>
      <vt:lpstr>(3) &amp; (5) Test to show 0.005 gr/dscf;                  Bag leak detection system; HEPA afterfilter</vt:lpstr>
      <vt:lpstr>Bag Leak Detection System</vt:lpstr>
      <vt:lpstr>HEPA Afterfilter</vt:lpstr>
      <vt:lpstr>(4) Add Selenium to glassmaking HAPs</vt:lpstr>
      <vt:lpstr>(6) Set 24-hour health benchmark for       Chromium +6 to 5 nanograms       per cubic meter</vt:lpstr>
      <vt:lpstr>(7) Test Chromium emissions at control       device outlet (Tier 2)</vt:lpstr>
      <vt:lpstr>(8) Compliance extensions to install       emission controls; up to 1 year Tier 1</vt:lpstr>
      <vt:lpstr>End of rules presentation</vt:lpstr>
      <vt:lpstr>Recommendation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DAVIS George</cp:lastModifiedBy>
  <cp:revision>1393</cp:revision>
  <dcterms:created xsi:type="dcterms:W3CDTF">2012-12-04T19:19:06Z</dcterms:created>
  <dcterms:modified xsi:type="dcterms:W3CDTF">2016-09-23T20:36:39Z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