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424" r:id="rId5"/>
    <p:sldId id="383" r:id="rId6"/>
    <p:sldId id="422" r:id="rId7"/>
    <p:sldId id="339" r:id="rId8"/>
    <p:sldId id="423" r:id="rId9"/>
    <p:sldId id="407"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061" autoAdjust="0"/>
  </p:normalViewPr>
  <p:slideViewPr>
    <p:cSldViewPr>
      <p:cViewPr varScale="1">
        <p:scale>
          <a:sx n="55" d="100"/>
          <a:sy n="55" d="100"/>
        </p:scale>
        <p:origin x="-936" y="-54"/>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30" d="100"/>
          <a:sy n="130" d="100"/>
        </p:scale>
        <p:origin x="-918" y="7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9/23/2016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p14="http://schemas.microsoft.com/office/powerpoint/2010/main" xmlns=""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xmlns=""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a:t>
            </a:r>
          </a:p>
          <a:p>
            <a:endParaRPr lang="en-US" sz="1200" baseline="0" dirty="0" smtClean="0"/>
          </a:p>
          <a:p>
            <a:r>
              <a:rPr lang="en-US" sz="1200" baseline="0" dirty="0" smtClean="0"/>
              <a:t> With me today is George Davis, engineer and senior permit writer for DEQ’s northwest region. David Farrer from Oregon Health Authority is also here and will be able to answer any toxicology related questions after the presentation. Feel free to ask clarifying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a:t>
            </a:r>
          </a:p>
          <a:p>
            <a:endParaRPr lang="en-US" sz="1200" baseline="0" dirty="0" smtClean="0"/>
          </a:p>
          <a:p>
            <a:r>
              <a:rPr lang="en-US" sz="1200" baseline="0" dirty="0" smtClean="0"/>
              <a:t>We proposed rules temporary glass rules at the Commission’s meeting on April 21 2016, which the Commission adopted. </a:t>
            </a:r>
            <a:r>
              <a:rPr lang="en-US" sz="1200" baseline="0" dirty="0" smtClean="0"/>
              <a:t>We </a:t>
            </a:r>
            <a:r>
              <a:rPr lang="en-US" sz="1200" baseline="0" dirty="0" smtClean="0"/>
              <a:t>are here today to present the proposed rules, which would replace the temporary rules and make the requirements permanent</a:t>
            </a:r>
            <a:r>
              <a:rPr lang="en-US" sz="1200" baseline="0" dirty="0" smtClean="0"/>
              <a:t>. </a:t>
            </a:r>
            <a:r>
              <a:rPr lang="en-US" sz="1200" kern="1200" dirty="0" smtClean="0">
                <a:solidFill>
                  <a:schemeClr val="tx1"/>
                </a:solidFill>
                <a:latin typeface="+mn-lt"/>
                <a:ea typeface="+mn-ea"/>
                <a:cs typeface="+mn-cs"/>
              </a:rPr>
              <a:t>If no action is taken, the temporary rules will expire on Oct. 18, 2016.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p14="http://schemas.microsoft.com/office/powerpoint/2010/main" xmlns="" val="35212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Item 1, DEQ is proposing to lower the rule applicability</a:t>
            </a:r>
            <a:r>
              <a:rPr lang="en-US" baseline="0" dirty="0" smtClean="0"/>
              <a:t> threshold from 10 tons per year of glass made with glassmaking HAPs to 5. </a:t>
            </a:r>
          </a:p>
          <a:p>
            <a:endParaRPr lang="en-US" baseline="0" dirty="0" smtClean="0"/>
          </a:p>
          <a:p>
            <a:r>
              <a:rPr lang="en-US" baseline="0" dirty="0" smtClean="0"/>
              <a:t>Some commenters suggested making the rules apply if any amount of glass were made using HAPs, but DEQ does not believe the rules should apply to glass artists or hobbyists.</a:t>
            </a:r>
          </a:p>
          <a:p>
            <a:endParaRPr lang="en-US" baseline="0" dirty="0" smtClean="0"/>
          </a:p>
          <a:p>
            <a:r>
              <a:rPr lang="en-US" sz="1200" kern="1200" dirty="0" smtClean="0">
                <a:solidFill>
                  <a:schemeClr val="tx1"/>
                </a:solidFill>
                <a:effectLst/>
                <a:latin typeface="+mn-lt"/>
                <a:ea typeface="+mn-ea"/>
                <a:cs typeface="+mn-cs"/>
              </a:rPr>
              <a:t> Staff propose 5 tons per year</a:t>
            </a:r>
            <a:r>
              <a:rPr lang="en-US" sz="1200" kern="1200" baseline="0" dirty="0" smtClean="0">
                <a:solidFill>
                  <a:schemeClr val="tx1"/>
                </a:solidFill>
                <a:effectLst/>
                <a:latin typeface="+mn-lt"/>
                <a:ea typeface="+mn-ea"/>
                <a:cs typeface="+mn-cs"/>
              </a:rPr>
              <a:t> of glass as an appropriate balance between under- and over-regulating color art glass manufacturers.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Staff estimated that p</a:t>
            </a:r>
            <a:r>
              <a:rPr lang="en-US" sz="1200" kern="1200" dirty="0" smtClean="0">
                <a:solidFill>
                  <a:schemeClr val="tx1"/>
                </a:solidFill>
                <a:effectLst/>
                <a:latin typeface="+mn-lt"/>
                <a:ea typeface="+mn-ea"/>
                <a:cs typeface="+mn-cs"/>
              </a:rPr>
              <a:t>roducing 5</a:t>
            </a:r>
            <a:r>
              <a:rPr lang="en-US" sz="1200" kern="1200" baseline="0" dirty="0" smtClean="0">
                <a:solidFill>
                  <a:schemeClr val="tx1"/>
                </a:solidFill>
                <a:effectLst/>
                <a:latin typeface="+mn-lt"/>
                <a:ea typeface="+mn-ea"/>
                <a:cs typeface="+mn-cs"/>
              </a:rPr>
              <a:t> tons of glass per year</a:t>
            </a:r>
            <a:r>
              <a:rPr lang="en-US" sz="1200" kern="1200" dirty="0" smtClean="0">
                <a:solidFill>
                  <a:schemeClr val="tx1"/>
                </a:solidFill>
                <a:effectLst/>
                <a:latin typeface="+mn-lt"/>
                <a:ea typeface="+mn-ea"/>
                <a:cs typeface="+mn-cs"/>
              </a:rPr>
              <a:t> would require two small glass making furnaces, each making 50 pounds of glass two times per week. </a:t>
            </a:r>
          </a:p>
          <a:p>
            <a:r>
              <a:rPr lang="en-US" sz="1200" kern="1200" dirty="0" smtClean="0">
                <a:solidFill>
                  <a:schemeClr val="tx1"/>
                </a:solidFill>
                <a:effectLst/>
                <a:latin typeface="+mn-lt"/>
                <a:ea typeface="+mn-ea"/>
                <a:cs typeface="+mn-cs"/>
              </a:rPr>
              <a:t>DEQ considers this level of production to reasonably represent a level that defines a manufacturing operation, but is high enough to exclude</a:t>
            </a:r>
            <a:r>
              <a:rPr lang="en-US" sz="1200" kern="1200" baseline="0" dirty="0" smtClean="0">
                <a:solidFill>
                  <a:schemeClr val="tx1"/>
                </a:solidFill>
                <a:effectLst/>
                <a:latin typeface="+mn-lt"/>
                <a:ea typeface="+mn-ea"/>
                <a:cs typeface="+mn-cs"/>
              </a:rPr>
              <a:t> artists and hobbyists who might make their own glass for special purposes.</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p14="http://schemas.microsoft.com/office/powerpoint/2010/main" xmlns="" val="9397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a:t>
            </a:r>
            <a:r>
              <a:rPr lang="en-US" baseline="0" dirty="0" smtClean="0"/>
              <a:t> 2, m</a:t>
            </a:r>
            <a:r>
              <a:rPr lang="en-US" dirty="0" smtClean="0"/>
              <a:t>any comments suggested making</a:t>
            </a:r>
            <a:r>
              <a:rPr lang="en-US" baseline="0" dirty="0" smtClean="0"/>
              <a:t> the rules apply statewide.</a:t>
            </a:r>
          </a:p>
          <a:p>
            <a:endParaRPr lang="en-US" baseline="0" dirty="0" smtClean="0"/>
          </a:p>
          <a:p>
            <a:r>
              <a:rPr lang="en-US" baseline="0" dirty="0" smtClean="0"/>
              <a:t>Since the rules are intended to reduce the possible health threat from colored art glass manufacturers, DEQ agrees that the rules should apply statewide.</a:t>
            </a:r>
          </a:p>
          <a:p>
            <a:endParaRPr lang="en-US" baseline="0" dirty="0" smtClean="0"/>
          </a:p>
          <a:p>
            <a:r>
              <a:rPr lang="en-US" baseline="0" dirty="0" smtClean="0"/>
              <a:t>Staff have discussed the rules with the Lane Regional Air Pollution Authority, and they agree with making the rules apply statewide.</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p14="http://schemas.microsoft.com/office/powerpoint/2010/main" xmlns="" val="254278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a:t>
            </a:r>
            <a:r>
              <a:rPr lang="en-US" baseline="0" dirty="0" smtClean="0"/>
              <a:t> 3 and 5. T</a:t>
            </a:r>
            <a:r>
              <a:rPr lang="en-US" dirty="0" smtClean="0"/>
              <a:t>he temporary rules required the affected</a:t>
            </a:r>
            <a:r>
              <a:rPr lang="en-US" baseline="0" dirty="0" smtClean="0"/>
              <a:t> glass manufacturers to test their emission control devices and show that they meet a 99.0% control efficiency for particulate matter. This is not a health-based standard, since DEQ has no information to correlate particulate matter emissions with glassmaking HAP emissions. The primary purpose of this testing was to ensure that the emission control system was working well.</a:t>
            </a:r>
          </a:p>
          <a:p>
            <a:endParaRPr lang="en-US" baseline="0" dirty="0" smtClean="0"/>
          </a:p>
          <a:p>
            <a:r>
              <a:rPr lang="en-US" baseline="0" dirty="0" smtClean="0"/>
              <a:t>Staff expected this testing to be relatively simple and inexpensive, but estimates for testing at some facilities are well over $100,000. This is because emissions will be so low that extraordinarily long test times will be required to collect enough of a sample to get a valid result.</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p14="http://schemas.microsoft.com/office/powerpoint/2010/main" xmlns="" val="118237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Staff</a:t>
            </a:r>
            <a:r>
              <a:rPr lang="en-US" baseline="0" dirty="0" smtClean="0"/>
              <a:t> considered whether there are other ways to provide assurance that the emission control systems are working, and identified 3 options:</a:t>
            </a:r>
          </a:p>
          <a:p>
            <a:endParaRPr lang="en-US" baseline="0" dirty="0" smtClean="0"/>
          </a:p>
          <a:p>
            <a:pPr marL="228600" indent="-228600">
              <a:buAutoNum type="arabicPeriod"/>
            </a:pPr>
            <a:r>
              <a:rPr lang="en-US" baseline="0" dirty="0" smtClean="0"/>
              <a:t>Test emissions and show that they do not exceed 0.005 grains per dry standard cubic foot of particulate matter. Oregon rules include a general particulate matter standard that ranges from 0.10 to 0.17 grains per dry std. cubic foot. The proposed level was suggested by EPA staff, and would be a good indicator that the emission control device is working well.</a:t>
            </a:r>
          </a:p>
          <a:p>
            <a:pPr marL="228600" indent="-228600">
              <a:buAutoNum type="arabicPeriod"/>
            </a:pPr>
            <a:r>
              <a:rPr lang="en-US" baseline="0" dirty="0" smtClean="0"/>
              <a:t>Another good indicator that a baghouse is working well is a bag leak detection system. These systems use a probe installed in the baghouse outlet that can detect increases in particulate matter emissions. Bag leak detection systems are very sensitive and can detect leakage in a baghouse that is too small to be detected by other means.</a:t>
            </a:r>
          </a:p>
          <a:p>
            <a:pPr marL="228600" indent="-228600">
              <a:buAutoNum type="arabicPeriod"/>
            </a:pPr>
            <a:r>
              <a:rPr lang="en-US" baseline="0" dirty="0" smtClean="0"/>
              <a:t>Finally, another option is to install a HEPA filter to further filter the baghouse exhaust. HEPA stands for High Efficiency Particulate </a:t>
            </a:r>
            <a:r>
              <a:rPr lang="en-US" baseline="0" dirty="0" err="1" smtClean="0"/>
              <a:t>Arrestance</a:t>
            </a:r>
            <a:r>
              <a:rPr lang="en-US" baseline="0" dirty="0" smtClean="0"/>
              <a:t>, and HEPA filters are so fine that they would plug up rapidly if used as the primary filtering medium. However, this tendency to plug up makes them work like a leak detection system. If the primary filter begins to leak, the HEPA filter will rapidly plug up, indicating that there is a leak. Further, the HEPA filter will continue to filter the emissions until the problem can be resolved.</a:t>
            </a:r>
          </a:p>
          <a:p>
            <a:pPr marL="228600" indent="-228600">
              <a:buAutoNum type="arabicPeriod"/>
            </a:pPr>
            <a:endParaRPr lang="en-US" baseline="0" dirty="0" smtClean="0"/>
          </a:p>
          <a:p>
            <a:pPr marL="0" indent="0">
              <a:buNone/>
            </a:pPr>
            <a:r>
              <a:rPr lang="en-US" baseline="0" dirty="0" smtClean="0"/>
              <a:t>DEQ is proposing that the smaller Tier 1 facilities have the option of testing for 0.005 gr/dscf, or installing a bag leak detection system, or install a HEPA </a:t>
            </a:r>
            <a:r>
              <a:rPr lang="en-US" baseline="0" dirty="0" err="1" smtClean="0"/>
              <a:t>afterfilter</a:t>
            </a:r>
            <a:r>
              <a:rPr lang="en-US" baseline="0" dirty="0" smtClean="0"/>
              <a:t>.</a:t>
            </a:r>
          </a:p>
          <a:p>
            <a:pPr marL="0" indent="0">
              <a:buNone/>
            </a:pPr>
            <a:r>
              <a:rPr lang="en-US" baseline="0" dirty="0" smtClean="0"/>
              <a:t>However, the larger Tier 2 facilities would be required to test for 0.005 gr/</a:t>
            </a:r>
            <a:r>
              <a:rPr lang="en-US" baseline="0" dirty="0" err="1" smtClean="0"/>
              <a:t>dscf</a:t>
            </a:r>
            <a:r>
              <a:rPr lang="en-US" baseline="0" dirty="0" smtClean="0"/>
              <a:t>, and would have the option of installing a bag leak detection system or a HEPA </a:t>
            </a:r>
            <a:r>
              <a:rPr lang="en-US" baseline="0" dirty="0" err="1" smtClean="0"/>
              <a:t>afterfilter</a:t>
            </a:r>
            <a:r>
              <a:rPr lang="en-US" baseline="0" dirty="0" smtClean="0"/>
              <a: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p14="http://schemas.microsoft.com/office/powerpoint/2010/main" xmlns="" val="822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general illustration of a baghouse, with dusty air entering at the inlet. The yellow are represents the filters, which filter the dusty air, and the filtered air then exists from the baghouse outlet.</a:t>
            </a:r>
          </a:p>
          <a:p>
            <a:endParaRPr lang="en-US" baseline="0" dirty="0" smtClean="0"/>
          </a:p>
          <a:p>
            <a:r>
              <a:rPr lang="en-US" baseline="0" dirty="0" smtClean="0"/>
              <a:t>A bag leak detection system probe is installed in the outlet duct and is connected to the electronic monitoring and recording system.</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generalized illustration of a HEPA </a:t>
            </a:r>
            <a:r>
              <a:rPr lang="en-US" dirty="0" err="1" smtClean="0"/>
              <a:t>afterfilter</a:t>
            </a:r>
            <a:r>
              <a:rPr lang="en-US" dirty="0" smtClean="0"/>
              <a:t>. The </a:t>
            </a:r>
            <a:r>
              <a:rPr lang="en-US" dirty="0" err="1" smtClean="0"/>
              <a:t>afterfilter</a:t>
            </a:r>
            <a:r>
              <a:rPr lang="en-US" dirty="0" smtClean="0"/>
              <a:t> is installed in</a:t>
            </a:r>
            <a:r>
              <a:rPr lang="en-US" baseline="0" dirty="0" smtClean="0"/>
              <a:t> the baghouse outlet duct and provides additional filtering. If a leak develops in the baghouse, the HEPA filter will rapidly plug and cause a pressure increase that can be easily monitored.</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extLst>
      <p:ext uri="{BB962C8B-B14F-4D97-AF65-F5344CB8AC3E}">
        <p14:creationId xmlns:p14="http://schemas.microsoft.com/office/powerpoint/2010/main" xmlns="" val="2892969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Getting back to the list of differences, item 4, commenters suggested that more HAPs should be regulated under this rule, some even</a:t>
            </a:r>
            <a:r>
              <a:rPr lang="en-US" baseline="0" dirty="0" smtClean="0"/>
              <a:t> suggesting that all HAPs should be regulated.</a:t>
            </a:r>
          </a:p>
          <a:p>
            <a:endParaRPr lang="en-US" baseline="0" dirty="0" smtClean="0"/>
          </a:p>
          <a:p>
            <a:r>
              <a:rPr lang="en-US" baseline="0" dirty="0" smtClean="0"/>
              <a:t>Staff do not recommend regulating all HAPs under this rule because the temporary rule was originally narrowly focused to solve a particular problem and staff recommend keeping these rules narrowly focused. In addition, DEQ is working to develop a broader Cleaner Air Oregon rules to regulate toxic air emissions from all industrial sources, which most likely will regulate a larger number of air toxics, and which may ultimately replace this rule altogether.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staff do recommend adding selenium to the list of glassmaking HAPs regulated under this rule because relatively high levels of selenium were monitored in SE Portland several times during the summer.</a:t>
            </a:r>
          </a:p>
          <a:p>
            <a:endParaRPr lang="en-US" dirty="0" smtClean="0"/>
          </a:p>
          <a:p>
            <a:r>
              <a:rPr lang="en-US" dirty="0" smtClean="0"/>
              <a:t>Phase in of selenium requires extending</a:t>
            </a:r>
            <a:r>
              <a:rPr lang="en-US" baseline="0" dirty="0" smtClean="0"/>
              <a:t> some compliance dates, since affected facilities have only learned about this change very recently.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p14="http://schemas.microsoft.com/office/powerpoint/2010/main" xmlns="" val="177476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Item 6, DEQ is proposing that</a:t>
            </a:r>
            <a:r>
              <a:rPr lang="en-US" baseline="0" dirty="0" smtClean="0"/>
              <a:t> the 24-hour health benchmark for chromium +6 be lowered from 36 ng/m3 to 5 ng/m3.</a:t>
            </a:r>
            <a:endParaRPr lang="en-US" baseline="0" dirty="0"/>
          </a:p>
          <a:p>
            <a:endParaRPr lang="en-US" baseline="0" dirty="0"/>
          </a:p>
          <a:p>
            <a:r>
              <a:rPr lang="en-US" baseline="0" dirty="0" smtClean="0"/>
              <a:t>24-hour health benchmarks were established in the temporary rule, and were based on a survey of other states’ regulations.</a:t>
            </a:r>
          </a:p>
          <a:p>
            <a:endParaRPr lang="en-US" baseline="0" dirty="0" smtClean="0"/>
          </a:p>
          <a:p>
            <a:r>
              <a:rPr lang="en-US" baseline="0" dirty="0" smtClean="0"/>
              <a:t>The 24-hour health benchmarks are under review at this time, with chromium +6 being one of the first to be reviewed. Based on this review, OHA recommends lowering the level to 5 ng/m3 and DEQ agrees with this recommendation.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p14="http://schemas.microsoft.com/office/powerpoint/2010/main" xmlns="" val="683150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Item 7. When the temporary rules were first proposed, one of the major questions was how much chromium was emitted in the form of chromium +6.</a:t>
            </a:r>
          </a:p>
          <a:p>
            <a:endParaRPr lang="en-US" baseline="0" dirty="0" smtClean="0"/>
          </a:p>
          <a:p>
            <a:r>
              <a:rPr lang="en-US" baseline="0" dirty="0" smtClean="0"/>
              <a:t>To answer this question, testing for chromium +6 was required at the baghouse inlet. Testing at the inlet was specified to ensure that enough sample would be captured to ensure a valid test result.</a:t>
            </a:r>
          </a:p>
          <a:p>
            <a:endParaRPr lang="en-US" baseline="0" dirty="0" smtClean="0"/>
          </a:p>
          <a:p>
            <a:r>
              <a:rPr lang="en-US" baseline="0" dirty="0" smtClean="0"/>
              <a:t>At that time, it was assumed that the control efficiency for chromium would be the same as the control efficiency for particulate matter, so the PM control efficiency result could be used to calculate the chromium +6 emissions. However, testing done this summer does not support that assumption.</a:t>
            </a:r>
          </a:p>
          <a:p>
            <a:endParaRPr lang="en-US" baseline="0" dirty="0" smtClean="0"/>
          </a:p>
          <a:p>
            <a:r>
              <a:rPr lang="en-US" baseline="0" dirty="0" smtClean="0"/>
              <a:t>DEQ is therefore proposing that chromium be tested directly at the control device outlet using a simpler, less expensive test method. </a:t>
            </a:r>
          </a:p>
          <a:p>
            <a:endParaRPr lang="en-US" baseline="0" dirty="0" smtClean="0"/>
          </a:p>
          <a:p>
            <a:r>
              <a:rPr lang="en-US" baseline="0" dirty="0" smtClean="0"/>
              <a:t>However, this test method cannot differentiate between chromium +6 and other forms of chromium, so the proposed rule also specifies that if this test method is used, the facility must assume that 100% of the chromium is in the +6 form. </a:t>
            </a:r>
          </a:p>
          <a:p>
            <a:endParaRPr lang="en-US" baseline="0" dirty="0" smtClean="0"/>
          </a:p>
          <a:p>
            <a:r>
              <a:rPr lang="en-US" baseline="0" dirty="0" smtClean="0"/>
              <a:t>The facilities may use the more expensive chromium +6 test if they choose to, but they are not required to use it.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p14="http://schemas.microsoft.com/office/powerpoint/2010/main" xmlns="" val="118310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And finally, item 8. Rules that require installation of emission control systems typically include a provision for facilities to request</a:t>
            </a:r>
            <a:r>
              <a:rPr lang="en-US" sz="1200" baseline="0" dirty="0" smtClean="0">
                <a:solidFill>
                  <a:prstClr val="black"/>
                </a:solidFill>
              </a:rPr>
              <a:t> compliance extensions if installation is delayed for reasons beyond their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can occur, for example, because of a strike at the control system manufacturer’s facility, or if delivery is delayed because of bad weather, or for a number of other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Without a provision for granting compliance extensions, facilities could find themselves in violation of the rules despite making a good faith effort to comply.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smtClean="0">
                <a:solidFill>
                  <a:prstClr val="black"/>
                </a:solidFill>
              </a:rPr>
              <a:t>DEQ therefore recommends </a:t>
            </a:r>
            <a:r>
              <a:rPr lang="en-US" sz="1200" baseline="0" dirty="0" smtClean="0">
                <a:solidFill>
                  <a:prstClr val="black"/>
                </a:solidFill>
              </a:rPr>
              <a:t>including a provision for granting compliance extensions of up to 1 year for reasons beyond the facilities’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p14="http://schemas.microsoft.com/office/powerpoint/2010/main" xmlns="" val="337405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lnSpcReduction="10000"/>
          </a:bodyPr>
          <a:lstStyle/>
          <a:p>
            <a:r>
              <a:rPr lang="en-US" dirty="0" smtClean="0"/>
              <a:t>(1 min.)</a:t>
            </a:r>
          </a:p>
          <a:p>
            <a:r>
              <a:rPr lang="en-US" sz="1800" dirty="0" smtClean="0"/>
              <a:t>Here is</a:t>
            </a:r>
            <a:r>
              <a:rPr lang="en-US" sz="1800" baseline="0" dirty="0" smtClean="0"/>
              <a:t> an outline of what we will discuss today.</a:t>
            </a:r>
          </a:p>
          <a:p>
            <a:endParaRPr lang="en-US" sz="1800" baseline="0" dirty="0" smtClean="0"/>
          </a:p>
          <a:p>
            <a:r>
              <a:rPr lang="en-US" sz="1800" baseline="0" dirty="0" smtClean="0"/>
              <a:t>First we will provide you with a brief refresher of the history of the temporary glass rulemaking.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changes from the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p14="http://schemas.microsoft.com/office/powerpoint/2010/main" xmlns=""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concludes my part of the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p14="http://schemas.microsoft.com/office/powerpoint/2010/main" xmlns="" val="3857244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p14="http://schemas.microsoft.com/office/powerpoint/2010/main" xmlns="" val="5332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also identified a second area of concern near the 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laws at the time. To address </a:t>
            </a: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regulatory</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xmlns=""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p>
          <a:p>
            <a:pPr>
              <a:buFont typeface="Arial" pitchFamily="34" charset="0"/>
              <a:buChar char="•"/>
            </a:pPr>
            <a:endParaRPr lang="en-US" sz="2000" dirty="0" smtClean="0"/>
          </a:p>
          <a:p>
            <a:pPr>
              <a:buFont typeface="Arial" pitchFamily="34" charset="0"/>
              <a:buChar char="•"/>
            </a:pPr>
            <a:r>
              <a:rPr lang="en-US" sz="2000" baseline="0" dirty="0" smtClean="0"/>
              <a:t>In addition to holding two fiscal committee meetings, DEQ held a public hearing on July 19, 2016 and accepted public comments from June 15, 2016 thru July 29, 2016. </a:t>
            </a:r>
          </a:p>
          <a:p>
            <a:pPr>
              <a:buFont typeface="Arial" pitchFamily="34" charset="0"/>
              <a:buChar char="•"/>
            </a:pPr>
            <a:endParaRPr lang="en-US" sz="2000" baseline="0" dirty="0" smtClean="0"/>
          </a:p>
          <a:p>
            <a:r>
              <a:rPr lang="en-US" sz="1200" kern="1200" dirty="0" smtClean="0">
                <a:solidFill>
                  <a:schemeClr val="tx1"/>
                </a:solidFill>
                <a:latin typeface="+mn-lt"/>
                <a:ea typeface="+mn-ea"/>
                <a:cs typeface="+mn-cs"/>
              </a:rPr>
              <a:t>DEQ’s public notice for this rulemaking included proposed rule language that was unchanged from the temporary rule, along with a request from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for</a:t>
            </a:r>
            <a:r>
              <a:rPr lang="en-US" sz="1200" kern="1200" baseline="0" dirty="0" smtClean="0">
                <a:solidFill>
                  <a:schemeClr val="tx1"/>
                </a:solidFill>
                <a:latin typeface="+mn-lt"/>
                <a:ea typeface="+mn-ea"/>
                <a:cs typeface="+mn-cs"/>
              </a:rPr>
              <a:t> comments </a:t>
            </a:r>
            <a:r>
              <a:rPr lang="en-US" sz="1200" kern="1200" dirty="0" smtClean="0">
                <a:solidFill>
                  <a:schemeClr val="tx1"/>
                </a:solidFill>
                <a:latin typeface="+mn-lt"/>
                <a:ea typeface="+mn-ea"/>
                <a:cs typeface="+mn-cs"/>
              </a:rPr>
              <a:t>on several possible changes that were</a:t>
            </a:r>
            <a:r>
              <a:rPr lang="en-US" sz="1200" kern="1200" baseline="0" dirty="0" smtClean="0">
                <a:solidFill>
                  <a:schemeClr val="tx1"/>
                </a:solidFill>
                <a:latin typeface="+mn-lt"/>
                <a:ea typeface="+mn-ea"/>
                <a:cs typeface="+mn-cs"/>
              </a:rPr>
              <a:t> identified during the fiscal committee meetings. The three questions that were included in the public notice were: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Should the rule be modified to apply to sources that make less than 10 tons per year of colored art glass?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Should the rule be modified to apply statewide, rather than only in the Portland Air Quality Maintenance Area?</a:t>
            </a:r>
          </a:p>
          <a:p>
            <a:pPr lvl="0"/>
            <a:endParaRPr lang="en-US" sz="1200" kern="120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Should </a:t>
            </a:r>
            <a:r>
              <a:rPr lang="en-US" sz="1200" kern="1200" dirty="0" smtClean="0">
                <a:solidFill>
                  <a:schemeClr val="tx1"/>
                </a:solidFill>
                <a:latin typeface="+mn-lt"/>
                <a:ea typeface="+mn-ea"/>
                <a:cs typeface="+mn-cs"/>
              </a:rPr>
              <a:t>the test to show that the</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control </a:t>
            </a:r>
            <a:r>
              <a:rPr lang="en-US" sz="1200" kern="1200" baseline="0" dirty="0" smtClean="0">
                <a:solidFill>
                  <a:schemeClr val="tx1"/>
                </a:solidFill>
                <a:latin typeface="+mn-lt"/>
                <a:ea typeface="+mn-ea"/>
                <a:cs typeface="+mn-cs"/>
              </a:rPr>
              <a:t>device is working  properly be changed from the 99.0% control efficiency test to another method or methods that can also show the control device is working properly?     </a:t>
            </a:r>
            <a:r>
              <a:rPr lang="en-US" sz="1200" kern="1200" dirty="0" smtClean="0">
                <a:solidFill>
                  <a:schemeClr val="tx1"/>
                </a:solidFill>
                <a:latin typeface="+mn-lt"/>
                <a:ea typeface="+mn-ea"/>
                <a:cs typeface="+mn-cs"/>
              </a:rPr>
              <a:t> </a:t>
            </a:r>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endParaRPr lang="en-US" sz="1600" dirty="0" smtClean="0">
              <a:latin typeface="Times New Roman" pitchFamily="18" charset="0"/>
              <a:cs typeface="Times New Roman" pitchFamily="18" charset="0"/>
            </a:endParaRPr>
          </a:p>
          <a:p>
            <a:pPr marL="0" indent="0">
              <a:spcAft>
                <a:spcPts val="500"/>
              </a:spcAft>
              <a:buFont typeface="Arial" pitchFamily="34" charset="0"/>
              <a:buNone/>
            </a:pPr>
            <a:r>
              <a:rPr lang="en-US" sz="1600" dirty="0" smtClean="0"/>
              <a:t>This is a high level depiction of the public comments.</a:t>
            </a:r>
          </a:p>
          <a:p>
            <a:pPr marL="0" indent="0">
              <a:spcAft>
                <a:spcPts val="500"/>
              </a:spcAft>
              <a:buFont typeface="Arial" pitchFamily="34" charset="0"/>
              <a:buNone/>
            </a:pPr>
            <a:endParaRPr lang="en-US" sz="1600" dirty="0" smtClean="0"/>
          </a:p>
          <a:p>
            <a:pPr marL="285750" marR="0"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DEQ </a:t>
            </a:r>
            <a:r>
              <a:rPr lang="en-US" sz="1600" baseline="0" dirty="0" smtClean="0"/>
              <a:t>received 151 comments from the 136 </a:t>
            </a:r>
            <a:r>
              <a:rPr lang="en-US" sz="1600" baseline="0" dirty="0" smtClean="0"/>
              <a:t>individuals and organizations. </a:t>
            </a:r>
            <a:r>
              <a:rPr lang="en-US" sz="1600" dirty="0" smtClean="0"/>
              <a:t>41</a:t>
            </a:r>
            <a:r>
              <a:rPr lang="en-US" sz="1600" baseline="0" dirty="0" smtClean="0"/>
              <a:t>% of the commenters were from Oregon, 54%  </a:t>
            </a:r>
            <a:r>
              <a:rPr lang="en-US" sz="1600" dirty="0" smtClean="0"/>
              <a:t>were from parties outside of Oregon, and 5% of the commenters did</a:t>
            </a:r>
            <a:r>
              <a:rPr lang="en-US" sz="1600" baseline="0" dirty="0" smtClean="0"/>
              <a:t> not state where they reside</a:t>
            </a:r>
            <a:r>
              <a:rPr lang="en-US" sz="1600" dirty="0" smtClean="0"/>
              <a:t>. </a:t>
            </a:r>
          </a:p>
          <a:p>
            <a:pPr marL="285750" indent="-285750">
              <a:spcAft>
                <a:spcPts val="500"/>
              </a:spcAft>
              <a:buFont typeface="Arial" pitchFamily="34" charset="0"/>
              <a:buNone/>
            </a:pPr>
            <a:endParaRPr lang="en-US" sz="1600" dirty="0" smtClean="0"/>
          </a:p>
          <a:p>
            <a:pPr marL="285750" indent="-285750">
              <a:spcAft>
                <a:spcPts val="500"/>
              </a:spcAft>
              <a:buFont typeface="Arial" pitchFamily="34" charset="0"/>
              <a:buChar char="•"/>
            </a:pPr>
            <a:r>
              <a:rPr lang="en-US" sz="1600" dirty="0" smtClean="0"/>
              <a:t>As you can imagine, there are many perspectives expressed by those comments. </a:t>
            </a:r>
            <a:endParaRPr lang="en-US" sz="1600" dirty="0" smtClean="0"/>
          </a:p>
          <a:p>
            <a:pPr marL="285750" indent="-285750">
              <a:spcAft>
                <a:spcPts val="500"/>
              </a:spcAft>
              <a:buFont typeface="Arial" pitchFamily="34" charset="0"/>
              <a:buChar char="•"/>
            </a:pPr>
            <a:endParaRPr lang="en-US" sz="1600" dirty="0" smtClean="0"/>
          </a:p>
          <a:p>
            <a:pPr marL="285750" indent="-285750">
              <a:spcAft>
                <a:spcPts val="500"/>
              </a:spcAft>
              <a:buFont typeface="Arial" pitchFamily="34" charset="0"/>
              <a:buChar char="•"/>
            </a:pPr>
            <a:r>
              <a:rPr lang="en-US" sz="1600" dirty="0" smtClean="0"/>
              <a:t>We consider </a:t>
            </a:r>
            <a:r>
              <a:rPr lang="en-US" sz="1600" dirty="0" smtClean="0"/>
              <a:t>all of the comments we receive, no matter how many people made the comment. </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fontScale="55000" lnSpcReduction="20000"/>
          </a:bodyPr>
          <a:lstStyle/>
          <a:p>
            <a:r>
              <a:rPr lang="en-US" dirty="0" smtClean="0"/>
              <a:t>(1</a:t>
            </a:r>
            <a:r>
              <a:rPr lang="en-US" baseline="0" dirty="0" smtClean="0"/>
              <a:t> min</a:t>
            </a:r>
            <a:r>
              <a:rPr lang="en-US" baseline="0" dirty="0" smtClean="0"/>
              <a:t>.)</a:t>
            </a:r>
          </a:p>
          <a:p>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10 categories and further into </a:t>
            </a:r>
            <a:r>
              <a:rPr lang="en-US" sz="1900" b="0" dirty="0" smtClean="0"/>
              <a:t>60 subcategories and </a:t>
            </a:r>
            <a:r>
              <a:rPr lang="en-US" sz="1900" dirty="0" smtClean="0"/>
              <a:t>that is also how we responded to them. Therefore you’ll see in your materials that we have 60</a:t>
            </a:r>
            <a:r>
              <a:rPr lang="en-US" sz="1900" baseline="0" dirty="0" smtClean="0"/>
              <a:t> </a:t>
            </a:r>
            <a:r>
              <a:rPr lang="en-US" sz="1900" dirty="0" smtClean="0"/>
              <a:t>responses to comments.  </a:t>
            </a:r>
          </a:p>
          <a:p>
            <a:pPr marL="285750" indent="-285750">
              <a:spcAft>
                <a:spcPts val="500"/>
              </a:spcAft>
              <a:buFont typeface="Arial" pitchFamily="34" charset="0"/>
              <a:buChar char="•"/>
            </a:pPr>
            <a:endParaRPr lang="en-US" sz="20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elements of a human health and risk based program and are also using some elements 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p14="http://schemas.microsoft.com/office/powerpoint/2010/main" xmlns=""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temporary colored art glass manufacturer rules were intended</a:t>
            </a:r>
            <a:r>
              <a:rPr lang="en-US" baseline="0" dirty="0" smtClean="0"/>
              <a:t> to regulate 5 colored art glass manufacturing facilities in the Portland area. The five facilities were split into two tiers based on how much glass they made and the type of glassmaking furnaces they used.</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Tree>
    <p:extLst>
      <p:ext uri="{BB962C8B-B14F-4D97-AF65-F5344CB8AC3E}">
        <p14:creationId xmlns:p14="http://schemas.microsoft.com/office/powerpoint/2010/main" xmlns="" val="297587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rules imposed different requirements for</a:t>
            </a:r>
            <a:r>
              <a:rPr lang="en-US" baseline="0" dirty="0" smtClean="0"/>
              <a:t> the two tiers.</a:t>
            </a:r>
          </a:p>
          <a:p>
            <a:endParaRPr lang="en-US" baseline="0" dirty="0" smtClean="0"/>
          </a:p>
          <a:p>
            <a:r>
              <a:rPr lang="en-US" baseline="0" dirty="0" smtClean="0"/>
              <a:t>The smaller Tier 1 facilities were given three compliance options: install emission controls to control glassmaking hazardous air pollutant emissions; or do emissions testing and modeling to demonstrate that the ambient impacts of their emissions were below specified protective levels; or request permit prohibitions on the use of one or more of the glassmaking HAPs.</a:t>
            </a:r>
          </a:p>
          <a:p>
            <a:endParaRPr lang="en-US" baseline="0" dirty="0" smtClean="0"/>
          </a:p>
          <a:p>
            <a:r>
              <a:rPr lang="en-US" baseline="0" dirty="0" smtClean="0"/>
              <a:t>The larger Tier 2 facilities were required to install emission controls to control glassmaking HAP emissions, and the rules required that usage limits be established for the use of chromium. Associated with the chromium usage limitation was a requirement to perform emissions testing and modeling to determine the chromium usage limit.</a:t>
            </a:r>
          </a:p>
          <a:p>
            <a:endParaRPr lang="en-US" baseline="0" dirty="0" smtClean="0"/>
          </a:p>
          <a:p>
            <a:r>
              <a:rPr lang="en-US" baseline="0" dirty="0" smtClean="0"/>
              <a:t>Both Tiers were required to test their emission control devices and show that the emissions controls could meet a 99.0 % control efficiency.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xmlns="" val="46041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This slide summarizes the most</a:t>
            </a:r>
            <a:r>
              <a:rPr lang="en-US" baseline="0" dirty="0" smtClean="0"/>
              <a:t> significant differences between the proposed permanent glassmaking rules and the temporary rules.</a:t>
            </a:r>
            <a:endParaRPr lang="en-US" dirty="0" smtClean="0"/>
          </a:p>
          <a:p>
            <a:endParaRPr lang="en-US" dirty="0" smtClean="0"/>
          </a:p>
          <a:p>
            <a:r>
              <a:rPr lang="en-US" dirty="0" smtClean="0"/>
              <a:t>All of the changes</a:t>
            </a:r>
            <a:r>
              <a:rPr lang="en-US" baseline="0" dirty="0" smtClean="0"/>
              <a:t> that are proposed are based on comments that were received during the public comment period.</a:t>
            </a:r>
          </a:p>
          <a:p>
            <a:endParaRPr lang="en-US" baseline="0" dirty="0" smtClean="0"/>
          </a:p>
          <a:p>
            <a:r>
              <a:rPr lang="en-US" sz="1200" baseline="0" dirty="0" smtClean="0">
                <a:effectLst/>
                <a:latin typeface="+mn-lt"/>
                <a:ea typeface="+mn-ea"/>
              </a:rPr>
              <a:t>Eight changes are listed on pages 3 and 4 in the staff report, but the third and fifth listed changes are closely related so they’ve been combined on this slide. The numbers in the first column correspond to the list in the staff report.</a:t>
            </a:r>
          </a:p>
          <a:p>
            <a:endParaRPr lang="en-US" sz="1200" baseline="0" dirty="0" smtClean="0">
              <a:effectLst/>
              <a:latin typeface="+mn-lt"/>
              <a:ea typeface="+mn-ea"/>
            </a:endParaRPr>
          </a:p>
          <a:p>
            <a:r>
              <a:rPr lang="en-US" sz="1200" baseline="0" dirty="0" smtClean="0">
                <a:effectLst/>
                <a:latin typeface="+mn-lt"/>
                <a:ea typeface="+mn-ea"/>
              </a:rPr>
              <a:t>I’ll quickly list the significant differences, and will then provide a little more information on each item in the following slides.</a:t>
            </a:r>
          </a:p>
          <a:p>
            <a:endParaRPr lang="en-US" sz="1200" baseline="0" dirty="0" smtClean="0">
              <a:effectLst/>
              <a:latin typeface="+mn-lt"/>
              <a:ea typeface="+mn-ea"/>
            </a:endParaRPr>
          </a:p>
          <a:p>
            <a:pPr marL="228600" indent="-228600">
              <a:buAutoNum type="arabicParenBoth"/>
            </a:pPr>
            <a:r>
              <a:rPr lang="en-US" sz="1200" baseline="0" dirty="0" smtClean="0">
                <a:effectLst/>
                <a:latin typeface="+mn-lt"/>
                <a:ea typeface="+mn-ea"/>
              </a:rPr>
              <a:t>Change the rule applicability threshold from 10 tons per year of glass made using glassmaking HAPs to 5 tons per year.</a:t>
            </a:r>
          </a:p>
          <a:p>
            <a:pPr marL="228600" indent="-228600">
              <a:buAutoNum type="arabicParenBoth" startAt="2"/>
            </a:pPr>
            <a:r>
              <a:rPr lang="en-US" sz="1200" baseline="0" dirty="0" smtClean="0">
                <a:effectLst/>
                <a:latin typeface="+mn-lt"/>
                <a:ea typeface="+mn-ea"/>
              </a:rPr>
              <a:t>Make the rules apply statewide instead of only in the Portland area.</a:t>
            </a:r>
          </a:p>
          <a:p>
            <a:pPr marL="0" indent="0">
              <a:buNone/>
            </a:pPr>
            <a:r>
              <a:rPr lang="en-US" sz="1200" baseline="0" dirty="0" smtClean="0">
                <a:effectLst/>
                <a:latin typeface="+mn-lt"/>
                <a:ea typeface="+mn-ea"/>
              </a:rPr>
              <a:t>(3) and (5)  Replace the 99.0% particulate matter control efficiency test with three different options. Those options are: test to see that the control device meets 0.005 grains per dry standard cubic meter; or install a bag leak detection system; or install a HEPA </a:t>
            </a:r>
            <a:r>
              <a:rPr lang="en-US" sz="1200" baseline="0" dirty="0" err="1" smtClean="0">
                <a:effectLst/>
                <a:latin typeface="+mn-lt"/>
                <a:ea typeface="+mn-ea"/>
              </a:rPr>
              <a:t>afterfilter</a:t>
            </a:r>
            <a:r>
              <a:rPr lang="en-US" sz="1200" baseline="0" dirty="0" smtClean="0">
                <a:effectLst/>
                <a:latin typeface="+mn-lt"/>
                <a:ea typeface="+mn-ea"/>
              </a:rPr>
              <a:t>.</a:t>
            </a:r>
          </a:p>
          <a:p>
            <a:pPr marL="0" indent="0">
              <a:buNone/>
            </a:pPr>
            <a:r>
              <a:rPr lang="en-US" sz="1200" baseline="0" dirty="0" smtClean="0">
                <a:effectLst/>
                <a:latin typeface="+mn-lt"/>
                <a:ea typeface="+mn-ea"/>
              </a:rPr>
              <a:t>(4) Add selenium to the list of glassmaking HAPs regulated under this rule.</a:t>
            </a:r>
          </a:p>
          <a:p>
            <a:pPr marL="0" indent="0">
              <a:buNone/>
            </a:pPr>
            <a:r>
              <a:rPr lang="en-US" sz="1200" baseline="0" dirty="0" smtClean="0">
                <a:effectLst/>
                <a:latin typeface="+mn-lt"/>
                <a:ea typeface="+mn-ea"/>
              </a:rPr>
              <a:t>(6) Lower the 24-hour health benchmark for chromium +6 from 36 ng/m3 to 5 ng/m3.</a:t>
            </a:r>
          </a:p>
          <a:p>
            <a:pPr marL="0" indent="0">
              <a:buNone/>
            </a:pPr>
            <a:r>
              <a:rPr lang="en-US" sz="1200" baseline="0" dirty="0" smtClean="0">
                <a:effectLst/>
                <a:latin typeface="+mn-lt"/>
                <a:ea typeface="+mn-ea"/>
              </a:rPr>
              <a:t>(7) Test chromium emissions at the emission control device outlet instead of at the control device inlet.</a:t>
            </a:r>
          </a:p>
          <a:p>
            <a:pPr marL="0" indent="0">
              <a:buNone/>
            </a:pPr>
            <a:r>
              <a:rPr lang="en-US" sz="1200" baseline="0" dirty="0" smtClean="0">
                <a:effectLst/>
                <a:latin typeface="+mn-lt"/>
                <a:ea typeface="+mn-ea"/>
              </a:rPr>
              <a:t>(8) Provide compliance extensions for Tier 1 facilities of up to 1 year.</a:t>
            </a:r>
            <a:endParaRPr lang="en-US" baseline="0" dirty="0" smtClean="0"/>
          </a:p>
          <a:p>
            <a:endParaRPr lang="en-US" baseline="0" dirty="0" smtClean="0"/>
          </a:p>
          <a:p>
            <a:r>
              <a:rPr lang="en-US" dirty="0" smtClean="0"/>
              <a:t>In addition to the more significant</a:t>
            </a:r>
            <a:r>
              <a:rPr lang="en-US" baseline="0" dirty="0" smtClean="0"/>
              <a:t> changes listed in this slide, a number of other changes were made, such as giving facilities outside the Portland area additional time to comply with the rules, to help clarify parts that some people found confusing, and for general housekeeping.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xmlns="" val="305976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fontScale="92500"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r>
              <a:rPr lang="en-US" sz="2800" dirty="0" smtClean="0">
                <a:solidFill>
                  <a:schemeClr val="tx1"/>
                </a:solidFill>
                <a:latin typeface="Arial" pitchFamily="34" charset="0"/>
                <a:cs typeface="Arial" pitchFamily="34" charset="0"/>
              </a:rPr>
              <a:t>Portland</a:t>
            </a: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371600"/>
          </a:xfrm>
          <a:solidFill>
            <a:srgbClr val="439777"/>
          </a:solidFill>
        </p:spPr>
        <p:txBody>
          <a:bodyPr>
            <a:normAutofit/>
          </a:bodyPr>
          <a:lstStyle/>
          <a:p>
            <a:r>
              <a:rPr lang="en-US" sz="3200" dirty="0" smtClean="0">
                <a:solidFill>
                  <a:schemeClr val="bg1"/>
                </a:solidFill>
                <a:latin typeface="Arial" pitchFamily="34" charset="0"/>
                <a:cs typeface="Arial" pitchFamily="34" charset="0"/>
              </a:rPr>
              <a:t>(1) </a:t>
            </a:r>
            <a:r>
              <a:rPr lang="en-US" sz="3200" dirty="0">
                <a:solidFill>
                  <a:schemeClr val="bg1"/>
                </a:solidFill>
              </a:rPr>
              <a:t>Apply at 5 tons per year or more</a:t>
            </a:r>
            <a:br>
              <a:rPr lang="en-US" sz="3200" dirty="0">
                <a:solidFill>
                  <a:schemeClr val="bg1"/>
                </a:solidFill>
              </a:rPr>
            </a:br>
            <a:r>
              <a:rPr lang="en-US" sz="3200" dirty="0">
                <a:solidFill>
                  <a:schemeClr val="bg1"/>
                </a:solidFill>
              </a:rPr>
              <a:t>      of glass using glassmaking HAPs</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lower 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Some </a:t>
            </a:r>
            <a:r>
              <a:rPr lang="en-US" sz="2800" dirty="0" smtClean="0">
                <a:solidFill>
                  <a:prstClr val="black"/>
                </a:solidFill>
              </a:rPr>
              <a:t>Tier 1 CAGMs </a:t>
            </a:r>
            <a:r>
              <a:rPr lang="en-US" sz="2800" dirty="0">
                <a:solidFill>
                  <a:prstClr val="black"/>
                </a:solidFill>
              </a:rPr>
              <a:t>in Portland AQMA</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Below threshold now</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Will likely exceed threshold as production increases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p14="http://schemas.microsoft.com/office/powerpoint/2010/main" xmlns="" val="3655128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(2) Apply statewide</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LRAPA agrees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Tree>
    <p:extLst>
      <p:ext uri="{BB962C8B-B14F-4D97-AF65-F5344CB8AC3E}">
        <p14:creationId xmlns:p14="http://schemas.microsoft.com/office/powerpoint/2010/main" xmlns="" val="35489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2286000"/>
            <a:ext cx="7620000" cy="35052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Temporary rules: test emission control device</a:t>
            </a:r>
          </a:p>
          <a:p>
            <a:pPr marL="685800" lvl="1" indent="-228600" algn="l">
              <a:lnSpc>
                <a:spcPct val="90000"/>
              </a:lnSpc>
              <a:spcBef>
                <a:spcPts val="1000"/>
              </a:spcBef>
              <a:buFont typeface="Arial" panose="020B0604020202020204" pitchFamily="34" charset="0"/>
              <a:buChar char="•"/>
            </a:pPr>
            <a:r>
              <a:rPr lang="en-US" sz="2400" dirty="0" smtClean="0">
                <a:solidFill>
                  <a:prstClr val="black"/>
                </a:solidFill>
              </a:rPr>
              <a:t>Show it meets 99.0 percent control efficiency for particulate matter</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expected relatively simple, inexpensive testing</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Test cost estimates far exceed DEQ’s expectations</a:t>
            </a:r>
            <a:endParaRPr lang="en-US"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Tree>
    <p:extLst>
      <p:ext uri="{BB962C8B-B14F-4D97-AF65-F5344CB8AC3E}">
        <p14:creationId xmlns:p14="http://schemas.microsoft.com/office/powerpoint/2010/main" xmlns="" val="251408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2286000"/>
            <a:ext cx="8397240" cy="35052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To indicate </a:t>
            </a:r>
            <a:r>
              <a:rPr lang="en-US" sz="2800" dirty="0">
                <a:solidFill>
                  <a:prstClr val="black"/>
                </a:solidFill>
              </a:rPr>
              <a:t>baghouse is working, 3 new </a:t>
            </a:r>
            <a:r>
              <a:rPr lang="en-US" sz="2800" dirty="0" smtClean="0">
                <a:solidFill>
                  <a:prstClr val="black"/>
                </a:solidFill>
              </a:rPr>
              <a:t>options:</a:t>
            </a:r>
            <a:endParaRPr lang="en-US" sz="2800" dirty="0">
              <a:solidFill>
                <a:prstClr val="black"/>
              </a:solidFill>
            </a:endParaRPr>
          </a:p>
          <a:p>
            <a:pPr lvl="1" algn="l">
              <a:lnSpc>
                <a:spcPct val="90000"/>
              </a:lnSpc>
              <a:spcBef>
                <a:spcPts val="500"/>
              </a:spcBef>
            </a:pPr>
            <a:r>
              <a:rPr lang="en-US" dirty="0">
                <a:solidFill>
                  <a:prstClr val="black"/>
                </a:solidFill>
              </a:rPr>
              <a:t>Tier 1 – test for 0.005 </a:t>
            </a:r>
            <a:r>
              <a:rPr lang="en-US" dirty="0" smtClean="0">
                <a:solidFill>
                  <a:prstClr val="black"/>
                </a:solidFill>
              </a:rPr>
              <a:t>grains/dry std. cubic foot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BLDS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grains/dry std. cubic foot</a:t>
            </a:r>
            <a:r>
              <a:rPr lang="en-US" dirty="0" smtClean="0">
                <a:solidFill>
                  <a:prstClr val="black"/>
                </a:solidFill>
              </a:rPr>
              <a:t>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Tree>
    <p:extLst>
      <p:ext uri="{BB962C8B-B14F-4D97-AF65-F5344CB8AC3E}">
        <p14:creationId xmlns:p14="http://schemas.microsoft.com/office/powerpoint/2010/main" xmlns="" val="1528001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1447800" y="1219200"/>
            <a:ext cx="6172200" cy="4243387"/>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14</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4" cstate="print"/>
          <a:stretch>
            <a:fillRect/>
          </a:stretch>
        </p:blipFill>
        <p:spPr>
          <a:xfrm>
            <a:off x="990600" y="1295400"/>
            <a:ext cx="7086600" cy="4896644"/>
          </a:xfrm>
          <a:prstGeom prst="rect">
            <a:avLst/>
          </a:prstGeom>
        </p:spPr>
      </p:pic>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933715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(4) Add </a:t>
            </a:r>
            <a:r>
              <a:rPr lang="en-US" sz="3200" dirty="0">
                <a:solidFill>
                  <a:schemeClr val="bg1"/>
                </a:solidFill>
                <a:latin typeface="Arial" pitchFamily="34" charset="0"/>
                <a:cs typeface="Arial" pitchFamily="34" charset="0"/>
              </a:rPr>
              <a:t>s</a:t>
            </a:r>
            <a:r>
              <a:rPr lang="en-US" sz="3200" dirty="0" smtClean="0">
                <a:solidFill>
                  <a:schemeClr val="bg1"/>
                </a:solidFill>
                <a:latin typeface="Arial" pitchFamily="34" charset="0"/>
                <a:cs typeface="Arial" pitchFamily="34" charset="0"/>
              </a:rPr>
              <a:t>elenium </a:t>
            </a:r>
            <a:r>
              <a:rPr lang="en-US" sz="3200" dirty="0">
                <a:solidFill>
                  <a:schemeClr val="bg1"/>
                </a:solidFill>
                <a:latin typeface="Arial" pitchFamily="34" charset="0"/>
                <a:cs typeface="Arial" pitchFamily="34" charset="0"/>
              </a:rPr>
              <a:t>to glassmaking HAPs</a:t>
            </a:r>
          </a:p>
        </p:txBody>
      </p:sp>
      <p:sp>
        <p:nvSpPr>
          <p:cNvPr id="3" name="Subtitle 2"/>
          <p:cNvSpPr>
            <a:spLocks noGrp="1"/>
          </p:cNvSpPr>
          <p:nvPr>
            <p:ph type="subTitle" idx="1"/>
          </p:nvPr>
        </p:nvSpPr>
        <p:spPr>
          <a:xfrm>
            <a:off x="990600" y="1295400"/>
            <a:ext cx="7162800" cy="44958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a:t>
            </a:r>
            <a:r>
              <a:rPr lang="en-US" sz="2800" dirty="0" smtClean="0">
                <a:solidFill>
                  <a:prstClr val="black"/>
                </a:solidFill>
              </a:rPr>
              <a:t>glassmaking HAPs:</a:t>
            </a:r>
            <a:br>
              <a:rPr lang="en-US" sz="2800" dirty="0" smtClean="0">
                <a:solidFill>
                  <a:prstClr val="black"/>
                </a:solidFill>
              </a:rPr>
            </a:br>
            <a:r>
              <a:rPr lang="en-US" sz="2800" dirty="0" smtClean="0">
                <a:solidFill>
                  <a:prstClr val="black"/>
                </a:solidFill>
              </a:rPr>
              <a:t>arsenic</a:t>
            </a:r>
            <a:r>
              <a:rPr lang="en-US" sz="2800" dirty="0" smtClean="0">
                <a:solidFill>
                  <a:prstClr val="black"/>
                </a:solidFill>
              </a:rPr>
              <a:t>, </a:t>
            </a:r>
            <a:r>
              <a:rPr lang="en-US" sz="2800" dirty="0" smtClean="0">
                <a:solidFill>
                  <a:prstClr val="black"/>
                </a:solidFill>
              </a:rPr>
              <a:t>cadmium</a:t>
            </a:r>
            <a:r>
              <a:rPr lang="en-US" sz="2800" dirty="0" smtClean="0">
                <a:solidFill>
                  <a:prstClr val="black"/>
                </a:solidFill>
              </a:rPr>
              <a:t>, </a:t>
            </a:r>
            <a:r>
              <a:rPr lang="en-US" sz="2800" dirty="0" smtClean="0">
                <a:solidFill>
                  <a:prstClr val="black"/>
                </a:solidFill>
              </a:rPr>
              <a:t>chromium</a:t>
            </a:r>
            <a:r>
              <a:rPr lang="en-US" sz="2800" dirty="0" smtClean="0">
                <a:solidFill>
                  <a:prstClr val="black"/>
                </a:solidFill>
              </a:rPr>
              <a:t>, </a:t>
            </a:r>
            <a:r>
              <a:rPr lang="en-US" sz="2800" dirty="0" smtClean="0">
                <a:solidFill>
                  <a:prstClr val="black"/>
                </a:solidFill>
              </a:rPr>
              <a:t>lead, manganese</a:t>
            </a:r>
            <a:r>
              <a:rPr lang="en-US" sz="2800" dirty="0" smtClean="0">
                <a:solidFill>
                  <a:prstClr val="black"/>
                </a:solidFill>
              </a:rPr>
              <a:t> and</a:t>
            </a:r>
            <a:r>
              <a:rPr lang="en-US" sz="2800" dirty="0" smtClean="0">
                <a:solidFill>
                  <a:prstClr val="black"/>
                </a:solidFill>
              </a:rPr>
              <a:t> nickel</a:t>
            </a:r>
            <a:endParaRPr lang="en-US" sz="2800" dirty="0" smtClean="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more/all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a:t>
            </a:r>
            <a:r>
              <a:rPr lang="en-US" sz="2800" dirty="0" smtClean="0">
                <a:solidFill>
                  <a:prstClr val="black"/>
                </a:solidFill>
              </a:rPr>
              <a:t>s</a:t>
            </a:r>
            <a:r>
              <a:rPr lang="en-US" sz="2800" dirty="0" smtClean="0">
                <a:solidFill>
                  <a:prstClr val="black"/>
                </a:solidFill>
              </a:rPr>
              <a:t>elenium </a:t>
            </a:r>
            <a:r>
              <a:rPr lang="en-US" sz="2800" dirty="0">
                <a:solidFill>
                  <a:prstClr val="black"/>
                </a:solidFill>
              </a:rPr>
              <a:t>monitored during the </a:t>
            </a:r>
            <a:r>
              <a:rPr lang="en-US" sz="2800" dirty="0" smtClean="0">
                <a:solidFill>
                  <a:prstClr val="black"/>
                </a:solidFill>
              </a:rPr>
              <a:t>summer in SE Portland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Levels of other glassmaking HAPs low</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xmlns="" val="3003402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2133600"/>
          </a:xfrm>
          <a:solidFill>
            <a:srgbClr val="439777"/>
          </a:solidFill>
        </p:spPr>
        <p:txBody>
          <a:bodyPr>
            <a:normAutofit/>
          </a:bodyPr>
          <a:lstStyle/>
          <a:p>
            <a:r>
              <a:rPr lang="en-US" sz="3200" dirty="0">
                <a:solidFill>
                  <a:schemeClr val="bg1"/>
                </a:solidFill>
                <a:latin typeface="Arial" pitchFamily="34" charset="0"/>
                <a:cs typeface="Arial" pitchFamily="34" charset="0"/>
              </a:rPr>
              <a:t>(6) Set </a:t>
            </a:r>
            <a:r>
              <a:rPr lang="en-US" sz="3200" dirty="0" smtClean="0">
                <a:solidFill>
                  <a:schemeClr val="bg1"/>
                </a:solidFill>
                <a:latin typeface="Arial" pitchFamily="34" charset="0"/>
                <a:cs typeface="Arial" pitchFamily="34" charset="0"/>
              </a:rPr>
              <a:t>24-hour </a:t>
            </a:r>
            <a:r>
              <a:rPr lang="en-US" sz="3200" dirty="0">
                <a:solidFill>
                  <a:schemeClr val="bg1"/>
                </a:solidFill>
                <a:latin typeface="Arial" pitchFamily="34" charset="0"/>
                <a:cs typeface="Arial" pitchFamily="34" charset="0"/>
              </a:rPr>
              <a:t>health benchmark for</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chromium </a:t>
            </a:r>
            <a:r>
              <a:rPr lang="en-US" sz="3200" dirty="0">
                <a:solidFill>
                  <a:schemeClr val="bg1"/>
                </a:solidFill>
                <a:latin typeface="Arial" pitchFamily="34" charset="0"/>
                <a:cs typeface="Arial" pitchFamily="34" charset="0"/>
              </a:rPr>
              <a:t>+6 to 5 nanograms</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per cubic meter</a:t>
            </a:r>
          </a:p>
        </p:txBody>
      </p:sp>
      <p:sp>
        <p:nvSpPr>
          <p:cNvPr id="3" name="Subtitle 2"/>
          <p:cNvSpPr>
            <a:spLocks noGrp="1"/>
          </p:cNvSpPr>
          <p:nvPr>
            <p:ph type="subTitle" idx="1"/>
          </p:nvPr>
        </p:nvSpPr>
        <p:spPr>
          <a:xfrm>
            <a:off x="990600" y="2590800"/>
            <a:ext cx="7162800" cy="3200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24-hr health benchmarks were established in addition to the annual Ambient Benchmark Concentrations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Are under review by OHA and DEQ at this time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OHA recommended lowering to 5 ng/m3</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xmlns="" val="3168199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(7) Test </a:t>
            </a:r>
            <a:r>
              <a:rPr lang="en-US" sz="3200" dirty="0" smtClean="0">
                <a:solidFill>
                  <a:schemeClr val="bg1"/>
                </a:solidFill>
                <a:latin typeface="Arial" pitchFamily="34" charset="0"/>
                <a:cs typeface="Arial" pitchFamily="34" charset="0"/>
              </a:rPr>
              <a:t>chromium </a:t>
            </a:r>
            <a:r>
              <a:rPr lang="en-US" sz="3200" dirty="0">
                <a:solidFill>
                  <a:schemeClr val="bg1"/>
                </a:solidFill>
                <a:latin typeface="Arial" pitchFamily="34" charset="0"/>
                <a:cs typeface="Arial" pitchFamily="34" charset="0"/>
              </a:rPr>
              <a:t>emissions at control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device outlet (Tier 2)</a:t>
            </a:r>
          </a:p>
        </p:txBody>
      </p:sp>
      <p:sp>
        <p:nvSpPr>
          <p:cNvPr id="3" name="Subtitle 2"/>
          <p:cNvSpPr>
            <a:spLocks noGrp="1"/>
          </p:cNvSpPr>
          <p:nvPr>
            <p:ph type="subTitle" idx="1"/>
          </p:nvPr>
        </p:nvSpPr>
        <p:spPr>
          <a:xfrm>
            <a:off x="381000" y="1905001"/>
            <a:ext cx="8397240" cy="38862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rules required testing for chromium +6 at control device inlet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Use this result and PM control efficiency to calculate chromium +6 emissions (at control device outlet)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Testing indicates this is a poor assumption</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DEQ recommends testing directly at outlet</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xmlns="" val="3994453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(8) Compliance extensions to install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emission controls; up to 1 year Tier 1</a:t>
            </a:r>
          </a:p>
        </p:txBody>
      </p:sp>
      <p:sp>
        <p:nvSpPr>
          <p:cNvPr id="3" name="Subtitle 2"/>
          <p:cNvSpPr>
            <a:spLocks noGrp="1"/>
          </p:cNvSpPr>
          <p:nvPr>
            <p:ph type="subTitle" idx="1"/>
          </p:nvPr>
        </p:nvSpPr>
        <p:spPr>
          <a:xfrm>
            <a:off x="685800" y="1981200"/>
            <a:ext cx="7772400" cy="38100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Rules that require install of emission control systems typically include a provision </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19</a:t>
            </a:fld>
            <a:endParaRPr lang="en-US" dirty="0"/>
          </a:p>
        </p:txBody>
      </p:sp>
    </p:spTree>
    <p:extLst>
      <p:ext uri="{BB962C8B-B14F-4D97-AF65-F5344CB8AC3E}">
        <p14:creationId xmlns:p14="http://schemas.microsoft.com/office/powerpoint/2010/main" xmlns="" val="2889522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a:t>
            </a:r>
            <a:r>
              <a:rPr lang="en-US" dirty="0" smtClean="0">
                <a:solidFill>
                  <a:schemeClr val="tx1"/>
                </a:solidFill>
              </a:rPr>
              <a:t>h</a:t>
            </a:r>
            <a:r>
              <a:rPr lang="en-US" dirty="0" smtClean="0">
                <a:solidFill>
                  <a:schemeClr val="tx1"/>
                </a:solidFill>
              </a:rPr>
              <a:t>istory</a:t>
            </a:r>
            <a:endParaRPr lang="en-US" dirty="0" smtClean="0">
              <a:solidFill>
                <a:schemeClr val="tx1"/>
              </a:solidFill>
            </a:endParaRP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a:t>
            </a:r>
            <a:r>
              <a:rPr lang="en-US" dirty="0" smtClean="0">
                <a:solidFill>
                  <a:schemeClr val="tx1"/>
                </a:solidFill>
              </a:rPr>
              <a:t>changes </a:t>
            </a:r>
            <a:r>
              <a:rPr lang="en-US" dirty="0" smtClean="0">
                <a:solidFill>
                  <a:schemeClr val="tx1"/>
                </a:solidFill>
              </a:rPr>
              <a:t>from the temporary art glass </a:t>
            </a:r>
            <a:r>
              <a:rPr lang="en-US" dirty="0" smtClean="0">
                <a:solidFill>
                  <a:schemeClr val="tx1"/>
                </a:solidFill>
              </a:rPr>
              <a:t>rules</a:t>
            </a:r>
            <a:endParaRPr lang="en-US" dirty="0" smtClean="0">
              <a:solidFill>
                <a:schemeClr val="tx1"/>
              </a:solidFill>
            </a:endParaRP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762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End of rules presentation</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981200"/>
            <a:ext cx="7772400" cy="3810000"/>
          </a:xfrm>
        </p:spPr>
        <p:txBody>
          <a:bodyPr>
            <a:normAutofit/>
          </a:bodyPr>
          <a:lstStyle/>
          <a:p>
            <a:pPr lvl="0" algn="l">
              <a:lnSpc>
                <a:spcPct val="90000"/>
              </a:lnSpc>
              <a:spcBef>
                <a:spcPts val="1000"/>
              </a:spcBef>
            </a:pPr>
            <a:endParaRPr lang="en-US" sz="2800" dirty="0" smtClean="0">
              <a:solidFill>
                <a:prstClr val="black"/>
              </a:solidFill>
            </a:endParaRPr>
          </a:p>
          <a:p>
            <a:pPr lvl="0" algn="l">
              <a:lnSpc>
                <a:spcPct val="90000"/>
              </a:lnSpc>
              <a:spcBef>
                <a:spcPts val="1000"/>
              </a:spcBef>
            </a:pPr>
            <a:endParaRPr lang="en-US" sz="2800" dirty="0">
              <a:solidFill>
                <a:prstClr val="black"/>
              </a:solidFill>
            </a:endParaRPr>
          </a:p>
          <a:p>
            <a:pPr lvl="0" algn="l">
              <a:lnSpc>
                <a:spcPct val="90000"/>
              </a:lnSpc>
              <a:spcBef>
                <a:spcPts val="1000"/>
              </a:spcBef>
            </a:pPr>
            <a:r>
              <a:rPr lang="en-US" sz="2800" dirty="0" smtClean="0">
                <a:solidFill>
                  <a:prstClr val="black"/>
                </a:solidFill>
              </a:rPr>
              <a:t>Questions?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20</a:t>
            </a:fld>
            <a:endParaRPr lang="en-US" dirty="0"/>
          </a:p>
        </p:txBody>
      </p:sp>
    </p:spTree>
    <p:extLst>
      <p:ext uri="{BB962C8B-B14F-4D97-AF65-F5344CB8AC3E}">
        <p14:creationId xmlns:p14="http://schemas.microsoft.com/office/powerpoint/2010/main" xmlns="" val="716598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approve and adopt the findings justifying adoption of a permanant rule as set forth in the staff report. </a:t>
            </a:r>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21</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xmlns="" val="1396709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a14="http://schemas.microsoft.com/office/drawing/2010/main" xmlns="" val="0"/>
              </a:ext>
            </a:extLst>
          </a:blip>
          <a:srcRect/>
          <a:stretch>
            <a:fillRect/>
          </a:stretch>
        </p:blipFill>
        <p:spPr bwMode="auto">
          <a:xfrm>
            <a:off x="5562600" y="1752600"/>
            <a:ext cx="32512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508000" y="1752600"/>
            <a:ext cx="7281333" cy="4095750"/>
          </a:xfrm>
          <a:prstGeom prst="rect">
            <a:avLst/>
          </a:prstGeom>
          <a:noFill/>
        </p:spPr>
      </p:pic>
      <p:sp>
        <p:nvSpPr>
          <p:cNvPr id="15" name="TextBox 14"/>
          <p:cNvSpPr txBox="1"/>
          <p:nvPr/>
        </p:nvSpPr>
        <p:spPr>
          <a:xfrm>
            <a:off x="3200400" y="5955268"/>
            <a:ext cx="1905000" cy="276999"/>
          </a:xfrm>
          <a:prstGeom prst="rect">
            <a:avLst/>
          </a:prstGeom>
          <a:noFill/>
        </p:spPr>
        <p:txBody>
          <a:bodyPr wrap="square" rtlCol="0">
            <a:spAutoFit/>
          </a:bodyPr>
          <a:lstStyle/>
          <a:p>
            <a:r>
              <a:rPr lang="en-US" sz="1200" dirty="0" smtClean="0"/>
              <a:t>July 19, 2016 public hearing</a:t>
            </a:r>
            <a:endParaRPr lang="en-US" sz="1200" dirty="0"/>
          </a:p>
        </p:txBody>
      </p:sp>
    </p:spTree>
    <p:extLst>
      <p:ext uri="{BB962C8B-B14F-4D97-AF65-F5344CB8AC3E}">
        <p14:creationId xmlns:p14="http://schemas.microsoft.com/office/powerpoint/2010/main" xmlns="" val="389513383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499530" cy="461665"/>
          </a:xfrm>
          <a:prstGeom prst="rect">
            <a:avLst/>
          </a:prstGeom>
          <a:noFill/>
        </p:spPr>
        <p:txBody>
          <a:bodyPr wrap="none" rtlCol="0">
            <a:spAutoFit/>
          </a:bodyPr>
          <a:lstStyle/>
          <a:p>
            <a:r>
              <a:rPr lang="en-US" sz="2400" dirty="0" smtClean="0"/>
              <a:t>41%  From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057400"/>
            <a:ext cx="3860800" cy="2895600"/>
          </a:xfrm>
          <a:prstGeom prst="rect">
            <a:avLst/>
          </a:prstGeom>
          <a:noFill/>
          <a:ln w="9525">
            <a:noFill/>
            <a:miter lim="800000"/>
            <a:headEnd/>
            <a:tailEnd/>
          </a:ln>
        </p:spPr>
      </p:pic>
      <p:sp>
        <p:nvSpPr>
          <p:cNvPr id="14" name="TextBox 13"/>
          <p:cNvSpPr txBox="1"/>
          <p:nvPr/>
        </p:nvSpPr>
        <p:spPr>
          <a:xfrm>
            <a:off x="990600" y="5181600"/>
            <a:ext cx="2362200" cy="1569660"/>
          </a:xfrm>
          <a:prstGeom prst="rect">
            <a:avLst/>
          </a:prstGeom>
          <a:noFill/>
        </p:spPr>
        <p:txBody>
          <a:bodyPr wrap="square" rtlCol="0">
            <a:spAutoFit/>
          </a:bodyPr>
          <a:lstStyle/>
          <a:p>
            <a:r>
              <a:rPr lang="en-US" sz="2400" dirty="0" smtClean="0"/>
              <a:t>136 commenters, which includes businesses &amp; organizations </a:t>
            </a:r>
          </a:p>
        </p:txBody>
      </p:sp>
    </p:spTree>
    <p:extLst>
      <p:ext uri="{BB962C8B-B14F-4D97-AF65-F5344CB8AC3E}">
        <p14:creationId xmlns:p14="http://schemas.microsoft.com/office/powerpoint/2010/main" xmlns=""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1"/>
          <a:ext cx="7467599" cy="4201677"/>
        </p:xfrm>
        <a:graphic>
          <a:graphicData uri="http://schemas.openxmlformats.org/drawingml/2006/table">
            <a:tbl>
              <a:tblPr firstRow="1" bandRow="1">
                <a:tableStyleId>{16D9F66E-5EB9-4882-86FB-DCBF35E3C3E4}</a:tableStyleId>
              </a:tblPr>
              <a:tblGrid>
                <a:gridCol w="1981200"/>
                <a:gridCol w="3415552"/>
                <a:gridCol w="2070847"/>
              </a:tblGrid>
              <a:tr h="354532">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54532">
                <a:tc rowSpan="10">
                  <a:txBody>
                    <a:bodyPr/>
                    <a:lstStyle/>
                    <a:p>
                      <a:pPr algn="ctr"/>
                      <a:r>
                        <a:rPr lang="en-US" sz="2400" b="1" dirty="0" smtClean="0"/>
                        <a:t>151 </a:t>
                      </a:r>
                      <a:r>
                        <a:rPr lang="en-US" sz="2400" b="1" dirty="0" smtClean="0"/>
                        <a:t>comments</a:t>
                      </a:r>
                      <a:r>
                        <a:rPr lang="en-US" sz="2400" b="1" baseline="0" dirty="0" smtClean="0"/>
                        <a:t> by 136 commenters, organized</a:t>
                      </a:r>
                      <a:r>
                        <a:rPr lang="en-US" sz="2400" b="1" dirty="0" smtClean="0"/>
                        <a:t> into 10 categories and 60 subcategories</a:t>
                      </a:r>
                      <a:endParaRPr lang="en-US" sz="2400" b="1" dirty="0"/>
                    </a:p>
                  </a:txBody>
                  <a:tcPr anchor="ctr"/>
                </a:tc>
                <a:tc>
                  <a:txBody>
                    <a:bodyPr/>
                    <a:lstStyle/>
                    <a:p>
                      <a:r>
                        <a:rPr lang="en-US" sz="1800" b="1" dirty="0" smtClean="0"/>
                        <a:t>Rule Applicability</a:t>
                      </a:r>
                      <a:endParaRPr lang="en-US" sz="1800" b="1" dirty="0"/>
                    </a:p>
                  </a:txBody>
                  <a:tcPr/>
                </a:tc>
                <a:tc>
                  <a:txBody>
                    <a:bodyPr/>
                    <a:lstStyle/>
                    <a:p>
                      <a:pPr algn="ctr"/>
                      <a:r>
                        <a:rPr lang="en-US" sz="1800" b="1" dirty="0" smtClean="0"/>
                        <a:t>10</a:t>
                      </a:r>
                      <a:endParaRPr lang="en-US" sz="1800" b="1" dirty="0"/>
                    </a:p>
                  </a:txBody>
                  <a:tcPr/>
                </a:tc>
              </a:tr>
              <a:tr h="354532">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54532">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54532">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544077">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Colored Art Glass Manufacturer (CAGM) rules </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Intended to regulate emissions from:</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2 larger (Tier 2) CAGMs</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3 smaller (Tier 1) CAGMs</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Rules only applied in Portland area</a:t>
            </a:r>
          </a:p>
          <a:p>
            <a:pPr lvl="1" algn="l"/>
            <a:endParaRPr lang="en-US"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7</a:t>
            </a:fld>
            <a:endParaRPr lang="en-US" dirty="0"/>
          </a:p>
        </p:txBody>
      </p:sp>
    </p:spTree>
    <p:extLst>
      <p:ext uri="{BB962C8B-B14F-4D97-AF65-F5344CB8AC3E}">
        <p14:creationId xmlns:p14="http://schemas.microsoft.com/office/powerpoint/2010/main" xmlns="" val="2356498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Install</a:t>
                      </a:r>
                      <a:r>
                        <a:rPr lang="en-US" sz="2400" baseline="0" dirty="0" smtClean="0"/>
                        <a:t> e</a:t>
                      </a:r>
                      <a:r>
                        <a:rPr lang="en-US" sz="2400" dirty="0" smtClean="0"/>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Test/model</a:t>
                      </a:r>
                      <a:r>
                        <a:rPr lang="en-US" sz="2400" baseline="0" dirty="0" smtClean="0"/>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t>Permit limit prohibiting use of one or more glassmaking HAPs</a:t>
                      </a:r>
                      <a:endParaRPr lang="en-US" sz="2400" dirty="0" smtClean="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Install</a:t>
                      </a:r>
                      <a:r>
                        <a:rPr lang="en-US" sz="2400" baseline="0" dirty="0" smtClean="0"/>
                        <a:t> e</a:t>
                      </a:r>
                      <a:r>
                        <a:rPr lang="en-US" sz="2400" dirty="0" smtClean="0"/>
                        <a:t>mission</a:t>
                      </a:r>
                      <a:r>
                        <a:rPr lang="en-US" sz="2400" baseline="0" dirty="0" smtClean="0"/>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Limit chromium usage</a:t>
                      </a: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Test/</a:t>
                      </a:r>
                      <a:r>
                        <a:rPr lang="en-US" sz="2400" baseline="0" dirty="0" smtClean="0"/>
                        <a:t>model to establish chromium usage limits</a:t>
                      </a:r>
                      <a:endParaRPr lang="en-US" sz="2400" dirty="0" smtClean="0"/>
                    </a:p>
                    <a:p>
                      <a:endParaRPr lang="en-US" sz="2000" dirty="0"/>
                    </a:p>
                  </a:txBody>
                  <a:tcPr/>
                </a:tc>
              </a:tr>
              <a:tr h="11924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Test emission control device to</a:t>
                      </a:r>
                      <a:r>
                        <a:rPr lang="en-US" sz="2400" baseline="0" dirty="0" smtClean="0"/>
                        <a:t> show 99.0 percent</a:t>
                      </a:r>
                      <a:r>
                        <a:rPr lang="en-US" sz="2400" dirty="0" smtClean="0"/>
                        <a:t> particulate matter (PM) control</a:t>
                      </a:r>
                      <a:r>
                        <a:rPr lang="en-US" sz="2400" baseline="0" dirty="0" smtClean="0"/>
                        <a:t> efficiency</a:t>
                      </a:r>
                      <a:endParaRPr lang="en-US" sz="2400"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spTree>
    <p:extLst>
      <p:ext uri="{BB962C8B-B14F-4D97-AF65-F5344CB8AC3E}">
        <p14:creationId xmlns:p14="http://schemas.microsoft.com/office/powerpoint/2010/main" xmlns="" val="2241697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graphicFrame>
        <p:nvGraphicFramePr>
          <p:cNvPr id="8" name="Table 7"/>
          <p:cNvGraphicFramePr>
            <a:graphicFrameLocks noGrp="1"/>
          </p:cNvGraphicFramePr>
          <p:nvPr>
            <p:extLst/>
          </p:nvPr>
        </p:nvGraphicFramePr>
        <p:xfrm>
          <a:off x="152400" y="228602"/>
          <a:ext cx="8839200" cy="6406438"/>
        </p:xfrm>
        <a:graphic>
          <a:graphicData uri="http://schemas.openxmlformats.org/drawingml/2006/table">
            <a:tbl>
              <a:tblPr firstRow="1" bandRow="1">
                <a:tableStyleId>{5C22544A-7EE6-4342-B048-85BDC9FD1C3A}</a:tableStyleId>
              </a:tblPr>
              <a:tblGrid>
                <a:gridCol w="4572000"/>
                <a:gridCol w="4267200"/>
              </a:tblGrid>
              <a:tr h="474586">
                <a:tc>
                  <a:txBody>
                    <a:bodyPr/>
                    <a:lstStyle/>
                    <a:p>
                      <a:pPr algn="ctr"/>
                      <a:r>
                        <a:rPr lang="en-US" i="1" baseline="0" dirty="0" smtClean="0"/>
                        <a:t>PROPOSED PERMANENT RULES</a:t>
                      </a:r>
                      <a:endParaRPr lang="en-US" i="1" dirty="0"/>
                    </a:p>
                  </a:txBody>
                  <a:tcPr/>
                </a:tc>
                <a:tc>
                  <a:txBody>
                    <a:bodyPr/>
                    <a:lstStyle/>
                    <a:p>
                      <a:pPr algn="ctr"/>
                      <a:r>
                        <a:rPr lang="en-US" i="1" dirty="0" smtClean="0"/>
                        <a:t>TEMPORARY</a:t>
                      </a:r>
                      <a:r>
                        <a:rPr lang="en-US" i="1" baseline="0" dirty="0" smtClean="0"/>
                        <a:t> RULES</a:t>
                      </a:r>
                      <a:endParaRPr lang="en-US" i="1" dirty="0"/>
                    </a:p>
                  </a:txBody>
                  <a:tcPr/>
                </a:tc>
              </a:tr>
              <a:tr h="680592">
                <a:tc>
                  <a:txBody>
                    <a:bodyPr/>
                    <a:lstStyle/>
                    <a:p>
                      <a:pPr marL="0" indent="0">
                        <a:buNone/>
                      </a:pPr>
                      <a:r>
                        <a:rPr lang="en-US" sz="2000" dirty="0" smtClean="0"/>
                        <a:t>(1) Apply at 5 </a:t>
                      </a:r>
                      <a:r>
                        <a:rPr lang="en-US" sz="2000" dirty="0" smtClean="0"/>
                        <a:t>tons per year</a:t>
                      </a:r>
                      <a:endParaRPr lang="en-US" sz="2000" dirty="0"/>
                    </a:p>
                  </a:txBody>
                  <a:tcPr/>
                </a:tc>
                <a:tc>
                  <a:txBody>
                    <a:bodyPr/>
                    <a:lstStyle/>
                    <a:p>
                      <a:pPr marL="0" indent="0">
                        <a:buNone/>
                      </a:pPr>
                      <a:r>
                        <a:rPr lang="en-US" sz="2000" dirty="0" smtClean="0"/>
                        <a:t>10 tons per year or </a:t>
                      </a:r>
                      <a:r>
                        <a:rPr lang="en-US" sz="2000" dirty="0" smtClean="0"/>
                        <a:t>more of glass using glassmaking HAPs</a:t>
                      </a:r>
                    </a:p>
                  </a:txBody>
                  <a:tcPr/>
                </a:tc>
              </a:tr>
              <a:tr h="474586">
                <a:tc>
                  <a:txBody>
                    <a:bodyPr/>
                    <a:lstStyle/>
                    <a:p>
                      <a:pPr marL="0" indent="-182880" algn="l" defTabSz="914400" rtl="0" eaLnBrk="1" latinLnBrk="0" hangingPunct="1"/>
                      <a:r>
                        <a:rPr lang="en-US" sz="2000" kern="1200" dirty="0" smtClean="0">
                          <a:solidFill>
                            <a:schemeClr val="dk1"/>
                          </a:solidFill>
                          <a:latin typeface="+mn-lt"/>
                          <a:ea typeface="+mn-ea"/>
                          <a:cs typeface="+mn-cs"/>
                        </a:rPr>
                        <a:t>(2) Apply statewide</a:t>
                      </a:r>
                      <a:endParaRPr lang="en-US" sz="2000" kern="1200" dirty="0">
                        <a:solidFill>
                          <a:schemeClr val="dk1"/>
                        </a:solidFill>
                        <a:latin typeface="+mn-lt"/>
                        <a:ea typeface="+mn-ea"/>
                        <a:cs typeface="+mn-cs"/>
                      </a:endParaRPr>
                    </a:p>
                  </a:txBody>
                  <a:tcPr/>
                </a:tc>
                <a:tc>
                  <a:txBody>
                    <a:bodyPr/>
                    <a:lstStyle/>
                    <a:p>
                      <a:r>
                        <a:rPr lang="en-US" sz="2000" dirty="0" smtClean="0"/>
                        <a:t>Portland AQMA only</a:t>
                      </a:r>
                      <a:endParaRPr lang="en-US" sz="2000" dirty="0"/>
                    </a:p>
                  </a:txBody>
                  <a:tcPr/>
                </a:tc>
              </a:tr>
              <a:tr h="1058188">
                <a:tc>
                  <a:txBody>
                    <a:bodyPr/>
                    <a:lstStyle/>
                    <a:p>
                      <a:pPr marL="0" indent="-182880" algn="l" defTabSz="914400" rtl="0" eaLnBrk="1" latinLnBrk="0" hangingPunct="1"/>
                      <a:r>
                        <a:rPr lang="en-US" sz="2000" kern="1200" dirty="0" smtClean="0">
                          <a:solidFill>
                            <a:schemeClr val="dk1"/>
                          </a:solidFill>
                          <a:latin typeface="+mn-lt"/>
                          <a:ea typeface="+mn-ea"/>
                          <a:cs typeface="+mn-cs"/>
                        </a:rPr>
                        <a:t>(3) &amp; (5) Test to show 0.005 gr/</a:t>
                      </a:r>
                      <a:r>
                        <a:rPr lang="en-US" sz="2000" kern="1200" dirty="0" err="1" smtClean="0">
                          <a:solidFill>
                            <a:schemeClr val="dk1"/>
                          </a:solidFill>
                          <a:latin typeface="+mn-lt"/>
                          <a:ea typeface="+mn-ea"/>
                          <a:cs typeface="+mn-cs"/>
                        </a:rPr>
                        <a:t>dscf</a:t>
                      </a:r>
                      <a:r>
                        <a:rPr lang="en-US" sz="2000" kern="1200" dirty="0" smtClean="0">
                          <a:solidFill>
                            <a:schemeClr val="dk1"/>
                          </a:solidFill>
                          <a:latin typeface="+mn-lt"/>
                          <a:ea typeface="+mn-ea"/>
                          <a:cs typeface="+mn-cs"/>
                        </a:rPr>
                        <a:t>; </a:t>
                      </a:r>
                    </a:p>
                    <a:p>
                      <a:pPr marL="0" indent="-182880" algn="l" defTabSz="914400" rtl="0" eaLnBrk="1" latinLnBrk="0" hangingPunct="1"/>
                      <a:r>
                        <a:rPr lang="en-US" sz="2000" kern="1200" dirty="0" smtClean="0">
                          <a:solidFill>
                            <a:schemeClr val="dk1"/>
                          </a:solidFill>
                          <a:latin typeface="+mn-lt"/>
                          <a:ea typeface="+mn-ea"/>
                          <a:cs typeface="+mn-cs"/>
                        </a:rPr>
                        <a:t>                Bag leak detection system;</a:t>
                      </a:r>
                    </a:p>
                    <a:p>
                      <a:pPr marL="0" indent="-182880" algn="l" defTabSz="914400" rtl="0" eaLnBrk="1" latinLnBrk="0" hangingPunct="1"/>
                      <a:r>
                        <a:rPr lang="en-US" sz="2000" kern="1200" dirty="0" smtClean="0">
                          <a:solidFill>
                            <a:schemeClr val="dk1"/>
                          </a:solidFill>
                          <a:latin typeface="+mn-lt"/>
                          <a:ea typeface="+mn-ea"/>
                          <a:cs typeface="+mn-cs"/>
                        </a:rPr>
                        <a:t>                HEPA </a:t>
                      </a:r>
                      <a:r>
                        <a:rPr lang="en-US" sz="2000" kern="1200" dirty="0" err="1" smtClean="0">
                          <a:solidFill>
                            <a:schemeClr val="dk1"/>
                          </a:solidFill>
                          <a:latin typeface="+mn-lt"/>
                          <a:ea typeface="+mn-ea"/>
                          <a:cs typeface="+mn-cs"/>
                        </a:rPr>
                        <a:t>afterfilter</a:t>
                      </a:r>
                      <a:endParaRPr lang="en-US" sz="2000" kern="1200" dirty="0" smtClean="0">
                        <a:solidFill>
                          <a:schemeClr val="dk1"/>
                        </a:solidFill>
                        <a:latin typeface="+mn-lt"/>
                        <a:ea typeface="+mn-ea"/>
                        <a:cs typeface="+mn-cs"/>
                      </a:endParaRPr>
                    </a:p>
                  </a:txBody>
                  <a:tcPr/>
                </a:tc>
                <a:tc>
                  <a:txBody>
                    <a:bodyPr/>
                    <a:lstStyle/>
                    <a:p>
                      <a:r>
                        <a:rPr lang="en-US" sz="2000" dirty="0" smtClean="0"/>
                        <a:t>Test to show 99.0% particulate</a:t>
                      </a:r>
                      <a:r>
                        <a:rPr lang="en-US" sz="2000" baseline="0" dirty="0" smtClean="0"/>
                        <a:t> matter (PM) control efficiency</a:t>
                      </a:r>
                      <a:endParaRPr lang="en-US" sz="2000" dirty="0"/>
                    </a:p>
                  </a:txBody>
                  <a:tcPr/>
                </a:tc>
              </a:tr>
              <a:tr h="740731">
                <a:tc>
                  <a: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(4) Add </a:t>
                      </a:r>
                      <a:r>
                        <a:rPr lang="en-US" sz="2000" kern="1200" dirty="0" smtClean="0">
                          <a:solidFill>
                            <a:schemeClr val="dk1"/>
                          </a:solidFill>
                          <a:latin typeface="+mn-lt"/>
                          <a:ea typeface="+mn-ea"/>
                          <a:cs typeface="+mn-cs"/>
                        </a:rPr>
                        <a:t>selenium </a:t>
                      </a:r>
                      <a:r>
                        <a:rPr lang="en-US" sz="2000" kern="1200" dirty="0" smtClean="0">
                          <a:solidFill>
                            <a:schemeClr val="dk1"/>
                          </a:solidFill>
                          <a:latin typeface="+mn-lt"/>
                          <a:ea typeface="+mn-ea"/>
                          <a:cs typeface="+mn-cs"/>
                        </a:rPr>
                        <a:t>to glassmaking HAPs</a:t>
                      </a:r>
                    </a:p>
                  </a:txBody>
                  <a:tcPr/>
                </a:tc>
                <a:tc>
                  <a:txBody>
                    <a:bodyPr/>
                    <a:lstStyle/>
                    <a:p>
                      <a:r>
                        <a:rPr lang="en-US" sz="2000" dirty="0" smtClean="0"/>
                        <a:t>Arsenic, </a:t>
                      </a:r>
                      <a:r>
                        <a:rPr lang="en-US" sz="2000" dirty="0" smtClean="0"/>
                        <a:t>cadmium</a:t>
                      </a:r>
                      <a:r>
                        <a:rPr lang="en-US" sz="2000" dirty="0" smtClean="0"/>
                        <a:t>, </a:t>
                      </a:r>
                      <a:r>
                        <a:rPr lang="en-US" sz="2000" dirty="0" smtClean="0"/>
                        <a:t>chromium</a:t>
                      </a:r>
                      <a:r>
                        <a:rPr lang="en-US" sz="2000" dirty="0" smtClean="0"/>
                        <a:t>,</a:t>
                      </a:r>
                      <a:r>
                        <a:rPr lang="en-US" sz="2000" baseline="0" dirty="0" smtClean="0"/>
                        <a:t> </a:t>
                      </a:r>
                      <a:r>
                        <a:rPr lang="en-US" sz="2000" baseline="0" dirty="0" smtClean="0"/>
                        <a:t>lead, manganese</a:t>
                      </a:r>
                      <a:r>
                        <a:rPr lang="en-US" sz="2000" baseline="0" dirty="0" smtClean="0"/>
                        <a:t>, </a:t>
                      </a:r>
                      <a:r>
                        <a:rPr lang="en-US" sz="2000" baseline="0" dirty="0" smtClean="0"/>
                        <a:t>nickel</a:t>
                      </a:r>
                      <a:endParaRPr lang="en-US" sz="2000" dirty="0"/>
                    </a:p>
                  </a:txBody>
                  <a:tcPr/>
                </a:tc>
              </a:tr>
              <a:tr h="976502">
                <a:tc>
                  <a:txBody>
                    <a:bodyPr/>
                    <a:lstStyle/>
                    <a:p>
                      <a:pPr marL="0" indent="-182880" algn="l" defTabSz="914400" rtl="0" eaLnBrk="1" latinLnBrk="0" hangingPunct="1"/>
                      <a:r>
                        <a:rPr lang="en-US" sz="2000" kern="1200" dirty="0" smtClean="0">
                          <a:solidFill>
                            <a:schemeClr val="dk1"/>
                          </a:solidFill>
                          <a:latin typeface="+mn-lt"/>
                          <a:ea typeface="+mn-ea"/>
                          <a:cs typeface="+mn-cs"/>
                        </a:rPr>
                        <a:t>(6) Set</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24-hr health benchmark for</a:t>
                      </a:r>
                    </a:p>
                    <a:p>
                      <a:pPr marL="0" indent="-182880" algn="l" defTabSz="914400" rtl="0" eaLnBrk="1" latinLnBrk="0" hangingPunct="1"/>
                      <a:r>
                        <a:rPr lang="en-US" sz="2000" kern="1200" dirty="0" smtClean="0">
                          <a:solidFill>
                            <a:schemeClr val="dk1"/>
                          </a:solidFill>
                          <a:latin typeface="+mn-lt"/>
                          <a:ea typeface="+mn-ea"/>
                          <a:cs typeface="+mn-cs"/>
                        </a:rPr>
                        <a:t>      </a:t>
                      </a:r>
                      <a:r>
                        <a:rPr lang="en-US" sz="2000" kern="1200" dirty="0" smtClean="0">
                          <a:solidFill>
                            <a:schemeClr val="dk1"/>
                          </a:solidFill>
                          <a:latin typeface="+mn-lt"/>
                          <a:ea typeface="+mn-ea"/>
                          <a:cs typeface="+mn-cs"/>
                        </a:rPr>
                        <a:t>chromium</a:t>
                      </a:r>
                      <a:r>
                        <a:rPr lang="en-US" sz="2000" kern="1200" baseline="0" dirty="0" smtClean="0">
                          <a:solidFill>
                            <a:schemeClr val="dk1"/>
                          </a:solidFill>
                          <a:latin typeface="+mn-lt"/>
                          <a:ea typeface="+mn-ea"/>
                          <a:cs typeface="+mn-cs"/>
                        </a:rPr>
                        <a:t> </a:t>
                      </a:r>
                      <a:r>
                        <a:rPr lang="en-US" sz="2000" kern="1200" baseline="0" dirty="0" smtClean="0">
                          <a:solidFill>
                            <a:schemeClr val="dk1"/>
                          </a:solidFill>
                          <a:latin typeface="+mn-lt"/>
                          <a:ea typeface="+mn-ea"/>
                          <a:cs typeface="+mn-cs"/>
                        </a:rPr>
                        <a:t>+6 to</a:t>
                      </a:r>
                      <a:r>
                        <a:rPr lang="en-US" sz="2000" kern="1200" dirty="0" smtClean="0">
                          <a:solidFill>
                            <a:schemeClr val="dk1"/>
                          </a:solidFill>
                          <a:latin typeface="+mn-lt"/>
                          <a:ea typeface="+mn-ea"/>
                          <a:cs typeface="+mn-cs"/>
                        </a:rPr>
                        <a:t> 5 nanograms</a:t>
                      </a:r>
                    </a:p>
                    <a:p>
                      <a:pPr marL="0" indent="-182880" algn="l" defTabSz="914400" rtl="0" eaLnBrk="1" latinLnBrk="0" hangingPunct="1"/>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per cubic meter</a:t>
                      </a:r>
                      <a:endParaRPr lang="en-US" sz="20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36 nanograms</a:t>
                      </a:r>
                      <a:r>
                        <a:rPr lang="en-US" sz="2000" baseline="0" dirty="0" smtClean="0"/>
                        <a:t> per cubic meter</a:t>
                      </a:r>
                      <a:endParaRPr lang="en-US" sz="2000" dirty="0" smtClean="0"/>
                    </a:p>
                    <a:p>
                      <a:endParaRPr lang="en-US" sz="2000" dirty="0"/>
                    </a:p>
                  </a:txBody>
                  <a:tcPr/>
                </a:tc>
              </a:tr>
              <a:tr h="989662">
                <a:tc>
                  <a:txBody>
                    <a:bodyPr/>
                    <a:lstStyle/>
                    <a:p>
                      <a:pPr marL="0" indent="-182880" algn="l" defTabSz="914400" rtl="0" eaLnBrk="1" latinLnBrk="0" hangingPunct="1"/>
                      <a:r>
                        <a:rPr lang="en-US" sz="2000" kern="1200" dirty="0" smtClean="0">
                          <a:solidFill>
                            <a:schemeClr val="dk1"/>
                          </a:solidFill>
                          <a:latin typeface="+mn-lt"/>
                          <a:ea typeface="+mn-ea"/>
                          <a:cs typeface="+mn-cs"/>
                        </a:rPr>
                        <a:t>(7) Test </a:t>
                      </a:r>
                      <a:r>
                        <a:rPr lang="en-US" sz="2000" kern="1200" dirty="0" smtClean="0">
                          <a:solidFill>
                            <a:schemeClr val="dk1"/>
                          </a:solidFill>
                          <a:latin typeface="+mn-lt"/>
                          <a:ea typeface="+mn-ea"/>
                          <a:cs typeface="+mn-cs"/>
                        </a:rPr>
                        <a:t>chromium </a:t>
                      </a:r>
                      <a:r>
                        <a:rPr lang="en-US" sz="2000" kern="1200" dirty="0" smtClean="0">
                          <a:solidFill>
                            <a:schemeClr val="dk1"/>
                          </a:solidFill>
                          <a:latin typeface="+mn-lt"/>
                          <a:ea typeface="+mn-ea"/>
                          <a:cs typeface="+mn-cs"/>
                        </a:rPr>
                        <a:t>emissions at control</a:t>
                      </a:r>
                    </a:p>
                    <a:p>
                      <a:pPr marL="0" indent="-182880" algn="l" defTabSz="914400" rtl="0" eaLnBrk="1" latinLnBrk="0" hangingPunct="1"/>
                      <a:r>
                        <a:rPr lang="en-US" sz="2000" kern="1200" dirty="0" smtClean="0">
                          <a:solidFill>
                            <a:schemeClr val="dk1"/>
                          </a:solidFill>
                          <a:latin typeface="+mn-lt"/>
                          <a:ea typeface="+mn-ea"/>
                          <a:cs typeface="+mn-cs"/>
                        </a:rPr>
                        <a:t>      device </a:t>
                      </a:r>
                      <a:r>
                        <a:rPr lang="en-US" sz="2000" kern="1200" dirty="0" smtClean="0">
                          <a:solidFill>
                            <a:schemeClr val="dk1"/>
                          </a:solidFill>
                          <a:latin typeface="+mn-lt"/>
                          <a:ea typeface="+mn-ea"/>
                          <a:cs typeface="+mn-cs"/>
                        </a:rPr>
                        <a:t>outlet</a:t>
                      </a:r>
                      <a:endParaRPr lang="en-US" sz="2000" kern="1200" dirty="0">
                        <a:solidFill>
                          <a:schemeClr val="dk1"/>
                        </a:solidFill>
                        <a:latin typeface="+mn-lt"/>
                        <a:ea typeface="+mn-ea"/>
                        <a:cs typeface="+mn-cs"/>
                      </a:endParaRPr>
                    </a:p>
                  </a:txBody>
                  <a:tcPr/>
                </a:tc>
                <a:tc>
                  <a:txBody>
                    <a:bodyPr/>
                    <a:lstStyle/>
                    <a:p>
                      <a:r>
                        <a:rPr lang="en-US" sz="2000" kern="1200" dirty="0" smtClean="0">
                          <a:solidFill>
                            <a:schemeClr val="dk1"/>
                          </a:solidFill>
                          <a:latin typeface="+mn-lt"/>
                          <a:ea typeface="+mn-ea"/>
                          <a:cs typeface="+mn-cs"/>
                        </a:rPr>
                        <a:t>(Tier 2) </a:t>
                      </a:r>
                      <a:r>
                        <a:rPr lang="en-US" sz="2000" dirty="0" smtClean="0"/>
                        <a:t>Test chromium</a:t>
                      </a:r>
                      <a:r>
                        <a:rPr lang="en-US" sz="2000" baseline="0" dirty="0" smtClean="0"/>
                        <a:t> </a:t>
                      </a:r>
                      <a:r>
                        <a:rPr lang="en-US" sz="2000" baseline="0" dirty="0" smtClean="0"/>
                        <a:t>at control device </a:t>
                      </a:r>
                      <a:r>
                        <a:rPr lang="en-US" sz="2000" baseline="0" dirty="0" smtClean="0"/>
                        <a:t>inlet; calculate </a:t>
                      </a:r>
                      <a:r>
                        <a:rPr lang="en-US" sz="2000" baseline="0" dirty="0" smtClean="0"/>
                        <a:t>chromium out using PM control efficiency</a:t>
                      </a:r>
                      <a:endParaRPr lang="en-US" sz="2000" dirty="0"/>
                    </a:p>
                  </a:txBody>
                  <a:tcPr/>
                </a:tc>
              </a:tr>
              <a:tr h="945627">
                <a:tc>
                  <a:txBody>
                    <a:bodyPr/>
                    <a:lstStyle/>
                    <a:p>
                      <a:pPr marL="0" indent="-182880" algn="l" defTabSz="914400" rtl="0" eaLnBrk="1" latinLnBrk="0" hangingPunct="1"/>
                      <a:r>
                        <a:rPr lang="en-US" sz="2000" kern="1200" dirty="0" smtClean="0">
                          <a:solidFill>
                            <a:schemeClr val="dk1"/>
                          </a:solidFill>
                          <a:latin typeface="+mn-lt"/>
                          <a:ea typeface="+mn-ea"/>
                          <a:cs typeface="+mn-cs"/>
                        </a:rPr>
                        <a:t>(8) Compliance extensions to</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install</a:t>
                      </a:r>
                    </a:p>
                    <a:p>
                      <a:pPr marL="0" indent="-182880" algn="l" defTabSz="914400" rtl="0" eaLnBrk="1" latinLnBrk="0" hangingPunct="1"/>
                      <a:r>
                        <a:rPr lang="en-US" sz="2000" kern="1200" dirty="0" smtClean="0">
                          <a:solidFill>
                            <a:schemeClr val="dk1"/>
                          </a:solidFill>
                          <a:latin typeface="+mn-lt"/>
                          <a:ea typeface="+mn-ea"/>
                          <a:cs typeface="+mn-cs"/>
                        </a:rPr>
                        <a:t>      emission controls; up to 1 year Tier 1</a:t>
                      </a:r>
                      <a:endParaRPr lang="en-US" sz="2000" kern="1200" dirty="0">
                        <a:solidFill>
                          <a:schemeClr val="dk1"/>
                        </a:solidFill>
                        <a:latin typeface="+mn-lt"/>
                        <a:ea typeface="+mn-ea"/>
                        <a:cs typeface="+mn-cs"/>
                      </a:endParaRPr>
                    </a:p>
                  </a:txBody>
                  <a:tcPr/>
                </a:tc>
                <a:tc>
                  <a:txBody>
                    <a:bodyPr/>
                    <a:lstStyle/>
                    <a:p>
                      <a:r>
                        <a:rPr lang="en-US" sz="2000" dirty="0" smtClean="0"/>
                        <a:t>No compliance extensions</a:t>
                      </a:r>
                      <a:endParaRPr lang="en-US" sz="2000" dirty="0"/>
                    </a:p>
                  </a:txBody>
                  <a:tcPr/>
                </a:tc>
              </a:tr>
            </a:tbl>
          </a:graphicData>
        </a:graphic>
      </p:graphicFrame>
    </p:spTree>
    <p:extLst>
      <p:ext uri="{BB962C8B-B14F-4D97-AF65-F5344CB8AC3E}">
        <p14:creationId xmlns:p14="http://schemas.microsoft.com/office/powerpoint/2010/main" xmlns="" val="3808605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9450F8-D9C6-4C08-9795-C22D39C083F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D4A5D70B-2810-4A88-B21F-67B5E44EDC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13084</TotalTime>
  <Words>3465</Words>
  <Application>Microsoft Office PowerPoint</Application>
  <PresentationFormat>On-screen Show (4:3)</PresentationFormat>
  <Paragraphs>328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Air Quality Program</vt:lpstr>
      <vt:lpstr>Slide 2</vt:lpstr>
      <vt:lpstr>Slide 3</vt:lpstr>
      <vt:lpstr>Slide 4</vt:lpstr>
      <vt:lpstr>Slide 5</vt:lpstr>
      <vt:lpstr>Slide 6</vt:lpstr>
      <vt:lpstr>Temporary rule requirements</vt:lpstr>
      <vt:lpstr>Temporary rule requirements</vt:lpstr>
      <vt:lpstr>Slide 9</vt:lpstr>
      <vt:lpstr>(1) Apply at 5 tons per year or more       of glass using glassmaking HAPs</vt:lpstr>
      <vt:lpstr>(2) Apply statewide</vt:lpstr>
      <vt:lpstr>(3) &amp; (5) Test to show 0.005 gr/dscf;                  Bag leak detection system; HEPA afterfilter</vt:lpstr>
      <vt:lpstr>(3) &amp; (5) Test to show 0.005 gr/dscf;                  Bag leak detection system; HEPA afterfilter</vt:lpstr>
      <vt:lpstr>Bag Leak Detection System</vt:lpstr>
      <vt:lpstr>HEPA Afterfilter</vt:lpstr>
      <vt:lpstr>(4) Add selenium to glassmaking HAPs</vt:lpstr>
      <vt:lpstr>(6) Set 24-hour health benchmark for       chromium +6 to 5 nanograms       per cubic meter</vt:lpstr>
      <vt:lpstr>(7) Test chromium emissions at control       device outlet (Tier 2)</vt:lpstr>
      <vt:lpstr>(8) Compliance extensions to install       emission controls; up to 1 year Tier 1</vt:lpstr>
      <vt:lpstr>End of rules presentation</vt:lpstr>
      <vt:lpstr>Recommendation</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gdavis</cp:lastModifiedBy>
  <cp:revision>1401</cp:revision>
  <dcterms:created xsi:type="dcterms:W3CDTF">2012-12-04T19:19:06Z</dcterms:created>
  <dcterms:modified xsi:type="dcterms:W3CDTF">2016-09-23T23:35:52Z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