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424" r:id="rId5"/>
    <p:sldId id="383" r:id="rId6"/>
    <p:sldId id="422" r:id="rId7"/>
    <p:sldId id="339" r:id="rId8"/>
    <p:sldId id="423" r:id="rId9"/>
    <p:sldId id="407" r:id="rId10"/>
    <p:sldId id="425" r:id="rId11"/>
    <p:sldId id="426" r:id="rId12"/>
    <p:sldId id="427" r:id="rId13"/>
    <p:sldId id="428" r:id="rId14"/>
    <p:sldId id="429" r:id="rId15"/>
    <p:sldId id="430" r:id="rId16"/>
    <p:sldId id="432" r:id="rId17"/>
    <p:sldId id="443" r:id="rId18"/>
    <p:sldId id="440" r:id="rId19"/>
    <p:sldId id="433" r:id="rId20"/>
    <p:sldId id="431" r:id="rId21"/>
    <p:sldId id="434" r:id="rId22"/>
    <p:sldId id="435" r:id="rId23"/>
    <p:sldId id="436" r:id="rId24"/>
    <p:sldId id="437" r:id="rId25"/>
    <p:sldId id="438" r:id="rId26"/>
    <p:sldId id="43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88" d="100"/>
          <a:sy n="88" d="100"/>
        </p:scale>
        <p:origin x="1554" y="7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9/26/2016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p14="http://schemas.microsoft.com/office/powerpoint/2010/main"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questions after the presentation. Feel free to ask clarifying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We are here today to present the proposed rules, which would replace the temporary rules and make the requirements permanent. </a:t>
            </a:r>
            <a:r>
              <a:rPr lang="en-US" sz="1200" kern="1200" dirty="0" smtClean="0">
                <a:solidFill>
                  <a:schemeClr val="tx1"/>
                </a:solidFill>
                <a:latin typeface="+mn-lt"/>
                <a:ea typeface="+mn-ea"/>
                <a:cs typeface="+mn-cs"/>
              </a:rPr>
              <a:t>If no action is taken, the temporary rules will expire on Oct. 18, 2016.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Item 1, DEQ is proposing to lower the rule applicability</a:t>
            </a:r>
            <a:r>
              <a:rPr lang="en-US" baseline="0" dirty="0" smtClean="0"/>
              <a:t> threshold from 10 tons per year of </a:t>
            </a:r>
            <a:r>
              <a:rPr lang="en-US" baseline="0" dirty="0" smtClean="0"/>
              <a:t>glass to 5 tons per year. </a:t>
            </a:r>
            <a:r>
              <a:rPr lang="en-US" sz="1200" baseline="0" dirty="0" smtClean="0">
                <a:effectLst/>
                <a:latin typeface="+mn-lt"/>
                <a:ea typeface="+mn-ea"/>
              </a:rPr>
              <a:t>Only glass made using glassmaking hazardous air pollutants is counted toward the threshold.</a:t>
            </a:r>
            <a:endParaRPr lang="en-US" baseline="0" dirty="0" smtClean="0"/>
          </a:p>
          <a:p>
            <a:endParaRPr lang="en-US" baseline="0" dirty="0" smtClean="0"/>
          </a:p>
          <a:p>
            <a:r>
              <a:rPr lang="en-US" baseline="0" dirty="0" smtClean="0"/>
              <a:t>Some commenters suggested making the rules apply if any amount of glass were made using </a:t>
            </a:r>
            <a:r>
              <a:rPr lang="en-US" baseline="0" dirty="0" smtClean="0"/>
              <a:t>hazardous air pollutants</a:t>
            </a:r>
            <a:r>
              <a:rPr lang="en-US" baseline="0" dirty="0" smtClean="0"/>
              <a:t>, but DEQ </a:t>
            </a:r>
            <a:r>
              <a:rPr lang="en-US" baseline="0" dirty="0" smtClean="0"/>
              <a:t>is instead seeking </a:t>
            </a:r>
            <a:r>
              <a:rPr lang="en-US" sz="1200" kern="1200" baseline="0" dirty="0" smtClean="0">
                <a:solidFill>
                  <a:schemeClr val="tx1"/>
                </a:solidFill>
                <a:effectLst/>
                <a:latin typeface="+mn-lt"/>
                <a:ea typeface="+mn-ea"/>
                <a:cs typeface="+mn-cs"/>
              </a:rPr>
              <a:t>an </a:t>
            </a:r>
            <a:r>
              <a:rPr lang="en-US" sz="1200" kern="1200" baseline="0" dirty="0" smtClean="0">
                <a:solidFill>
                  <a:schemeClr val="tx1"/>
                </a:solidFill>
                <a:effectLst/>
                <a:latin typeface="+mn-lt"/>
                <a:ea typeface="+mn-ea"/>
                <a:cs typeface="+mn-cs"/>
              </a:rPr>
              <a:t>appropriate balance between under- and over-regulating </a:t>
            </a:r>
            <a:r>
              <a:rPr lang="en-US" sz="1200" kern="1200" baseline="0" dirty="0" smtClean="0">
                <a:solidFill>
                  <a:schemeClr val="tx1"/>
                </a:solidFill>
                <a:effectLst/>
                <a:latin typeface="+mn-lt"/>
                <a:ea typeface="+mn-ea"/>
                <a:cs typeface="+mn-cs"/>
              </a:rPr>
              <a:t>colored </a:t>
            </a:r>
            <a:r>
              <a:rPr lang="en-US" sz="1200" kern="1200" baseline="0" dirty="0" smtClean="0">
                <a:solidFill>
                  <a:schemeClr val="tx1"/>
                </a:solidFill>
                <a:effectLst/>
                <a:latin typeface="+mn-lt"/>
                <a:ea typeface="+mn-ea"/>
                <a:cs typeface="+mn-cs"/>
              </a:rPr>
              <a:t>art glass manufacturers.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 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p14="http://schemas.microsoft.com/office/powerpoint/2010/main" val="9397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a:t>
            </a:r>
            <a:r>
              <a:rPr lang="en-US" baseline="0" dirty="0" smtClean="0"/>
              <a:t> 2, m</a:t>
            </a:r>
            <a:r>
              <a:rPr lang="en-US" dirty="0" smtClean="0"/>
              <a:t>any 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Pollution Authority, and </a:t>
            </a:r>
            <a:r>
              <a:rPr lang="en-US" baseline="0" dirty="0" smtClean="0"/>
              <a:t>Lane Regional agrees with </a:t>
            </a:r>
            <a:r>
              <a:rPr lang="en-US" baseline="0" dirty="0" smtClean="0"/>
              <a:t>making the rules apply statewide.</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p14="http://schemas.microsoft.com/office/powerpoint/2010/main" val="254278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a:t>
            </a:r>
            <a:r>
              <a:rPr lang="en-US" baseline="0" dirty="0" smtClean="0"/>
              <a:t> 3 and 5. T</a:t>
            </a:r>
            <a:r>
              <a:rPr lang="en-US" dirty="0" smtClean="0"/>
              <a:t>he temporary rules required the affected</a:t>
            </a:r>
            <a:r>
              <a:rPr lang="en-US" baseline="0" dirty="0" smtClean="0"/>
              <a:t> glass manufacturers to test their emission control devices and show that they meet a 99.0% control efficiency for particulate matter. This is not a health-based standard, since DEQ has no information to correlate particulate matter emissions with glassmaking </a:t>
            </a:r>
            <a:r>
              <a:rPr lang="en-US" baseline="0" dirty="0" smtClean="0"/>
              <a:t>hazardous air pollutant </a:t>
            </a:r>
            <a:r>
              <a:rPr lang="en-US" baseline="0" dirty="0" smtClean="0"/>
              <a:t>emissions. The primary purpose of this </a:t>
            </a:r>
            <a:r>
              <a:rPr lang="en-US" baseline="0" dirty="0" smtClean="0"/>
              <a:t>test </a:t>
            </a:r>
            <a:r>
              <a:rPr lang="en-US" baseline="0" dirty="0" smtClean="0"/>
              <a:t>was to ensure that the emission control system was working </a:t>
            </a:r>
            <a:r>
              <a:rPr lang="en-US" baseline="0" dirty="0" smtClean="0"/>
              <a:t>properly.</a:t>
            </a:r>
            <a:endParaRPr lang="en-US" baseline="0" dirty="0" smtClean="0"/>
          </a:p>
          <a:p>
            <a:endParaRPr lang="en-US" baseline="0" dirty="0" smtClean="0"/>
          </a:p>
          <a:p>
            <a:r>
              <a:rPr lang="en-US" baseline="0" dirty="0" smtClean="0"/>
              <a:t>Staff expected this </a:t>
            </a:r>
            <a:r>
              <a:rPr lang="en-US" baseline="0" dirty="0" smtClean="0"/>
              <a:t>test </a:t>
            </a:r>
            <a:r>
              <a:rPr lang="en-US" baseline="0" dirty="0" smtClean="0"/>
              <a:t>to be relatively simple and inexpensive, but estimates for testing at some facilities are well over $100,000. This is because emissions will be so low that extraordinarily long test times will be required to collect enough </a:t>
            </a:r>
            <a:r>
              <a:rPr lang="en-US" baseline="0" dirty="0" smtClean="0"/>
              <a:t>sample </a:t>
            </a:r>
            <a:r>
              <a:rPr lang="en-US" baseline="0" dirty="0" smtClean="0"/>
              <a:t>to get a valid result</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Staff</a:t>
            </a:r>
            <a:r>
              <a:rPr lang="en-US" baseline="0" dirty="0" smtClean="0"/>
              <a:t> considered whether there are other ways to provide assurance that the emission control systems are working properly, and identified 3 alternatives, which are shown on the following slides.</a:t>
            </a: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p14="http://schemas.microsoft.com/office/powerpoint/2010/main" val="118237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general illustration of a baghouse, with dusty air entering at the </a:t>
            </a:r>
            <a:r>
              <a:rPr lang="en-US" baseline="0" dirty="0" smtClean="0"/>
              <a:t>inlet. </a:t>
            </a:r>
            <a:r>
              <a:rPr lang="en-US" baseline="0" dirty="0" smtClean="0"/>
              <a:t>The yellow </a:t>
            </a:r>
            <a:r>
              <a:rPr lang="en-US" baseline="0" dirty="0" smtClean="0"/>
              <a:t>area </a:t>
            </a:r>
            <a:r>
              <a:rPr lang="en-US" baseline="0" dirty="0" smtClean="0"/>
              <a:t>represents the </a:t>
            </a:r>
            <a:r>
              <a:rPr lang="en-US" baseline="0" dirty="0" smtClean="0"/>
              <a:t>filters that filter </a:t>
            </a:r>
            <a:r>
              <a:rPr lang="en-US" baseline="0" dirty="0" smtClean="0"/>
              <a:t>the dusty air, and the filtered air then </a:t>
            </a:r>
            <a:r>
              <a:rPr lang="en-US" baseline="0" dirty="0" smtClean="0"/>
              <a:t>exits </a:t>
            </a:r>
            <a:r>
              <a:rPr lang="en-US" baseline="0" dirty="0" smtClean="0"/>
              <a:t>from the baghouse outlet</a:t>
            </a:r>
            <a:r>
              <a:rPr lang="en-US" baseline="0" dirty="0" smtClean="0"/>
              <a:t>.</a:t>
            </a:r>
          </a:p>
          <a:p>
            <a:endParaRPr lang="en-US" baseline="0" dirty="0" smtClean="0"/>
          </a:p>
          <a:p>
            <a:r>
              <a:rPr lang="en-US" baseline="0" dirty="0" smtClean="0"/>
              <a:t>An alternative to the 99.0% control efficiency test is to simply test at the outlet to show that emissions are below a specified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proposed level of 0.005 grains per dry standard cubic foot was suggested by EPA staff, and would be a good indicator that the emission control device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Oregon’s air quality rules include a general particulate matter standard that ranges from 0.10 to 0.17 grains per dry standard cubic foot. The proposed level is well below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Emissions sampling would only be required at the outlet, and a good result can be obtained with a much shorter sampling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(Short explanation of why sampling time is so long requires 5 sentences, total of 89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p14="http://schemas.microsoft.com/office/powerpoint/2010/main" val="378359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89 words</a:t>
            </a:r>
          </a:p>
          <a:p>
            <a:endParaRPr lang="en-US" baseline="0" dirty="0" smtClean="0"/>
          </a:p>
          <a:p>
            <a:r>
              <a:rPr lang="en-US" baseline="0" dirty="0" smtClean="0"/>
              <a:t>To calculate control efficiency, or CE, we need test samples from both the inlet and the outlet of the baghouse.</a:t>
            </a:r>
          </a:p>
          <a:p>
            <a:endParaRPr lang="en-US" baseline="0" dirty="0" smtClean="0"/>
          </a:p>
          <a:p>
            <a:r>
              <a:rPr lang="en-US" baseline="0" dirty="0" smtClean="0"/>
              <a:t>To get good analytical results, each sample size has to be equal to or greater than the minimum amount specified for the test.</a:t>
            </a:r>
          </a:p>
          <a:p>
            <a:endParaRPr lang="en-US" baseline="0" dirty="0" smtClean="0"/>
          </a:p>
          <a:p>
            <a:r>
              <a:rPr lang="en-US" baseline="0" dirty="0" smtClean="0"/>
              <a:t>Since the inlet concentration is relatively high, enough sample can be collected in a relatively short time.</a:t>
            </a:r>
          </a:p>
          <a:p>
            <a:endParaRPr lang="en-US" baseline="0" dirty="0" smtClean="0"/>
          </a:p>
          <a:p>
            <a:r>
              <a:rPr lang="en-US" baseline="0" dirty="0" smtClean="0"/>
              <a:t>However, the outlet concentration is much lower, so it takes much longer to collect enough sample.</a:t>
            </a:r>
          </a:p>
          <a:p>
            <a:endParaRPr lang="en-US" baseline="0" dirty="0" smtClean="0"/>
          </a:p>
          <a:p>
            <a:r>
              <a:rPr lang="en-US" baseline="0" dirty="0" smtClean="0"/>
              <a:t>Test personnel must be on site much longer, so cost is much higher.</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p14="http://schemas.microsoft.com/office/powerpoint/2010/main" val="3640434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second alternative is a bag leak detection system. A probe that can sense particulate matter is installed in the outlet duct and is connected to an electronic monitoring and recording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systems are very sensitive and can detect leakage in a baghouse that is too small to be detected by other means.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p14="http://schemas.microsoft.com/office/powerpoint/2010/main" val="2760216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alternative is a HEPA </a:t>
            </a:r>
            <a:r>
              <a:rPr lang="en-US" dirty="0" err="1" smtClean="0"/>
              <a:t>afterfilter</a:t>
            </a:r>
            <a:r>
              <a:rPr lang="en-US" dirty="0" smtClean="0"/>
              <a:t>,</a:t>
            </a:r>
            <a:r>
              <a:rPr lang="en-US" baseline="0" dirty="0" smtClean="0"/>
              <a:t> which is installed on the baghouse outlet and provides additional filtering.</a:t>
            </a:r>
            <a:endParaRPr lang="en-US" dirty="0" smtClean="0"/>
          </a:p>
          <a:p>
            <a:endParaRPr lang="en-US" baseline="0" dirty="0" smtClean="0"/>
          </a:p>
          <a:p>
            <a:r>
              <a:rPr lang="en-US" baseline="0" dirty="0" smtClean="0"/>
              <a:t>HEPA stands for High Efficiency Particulate </a:t>
            </a:r>
            <a:r>
              <a:rPr lang="en-US" baseline="0" dirty="0" err="1" smtClean="0"/>
              <a:t>Arrestance</a:t>
            </a:r>
            <a:r>
              <a:rPr lang="en-US" baseline="0" dirty="0" smtClean="0"/>
              <a:t>, and HEPA filters are so fine that they would plug up rapidly if used as the primary filters.</a:t>
            </a:r>
          </a:p>
          <a:p>
            <a:endParaRPr lang="en-US" baseline="0" dirty="0" smtClean="0"/>
          </a:p>
          <a:p>
            <a:r>
              <a:rPr lang="en-US" baseline="0" dirty="0" smtClean="0"/>
              <a:t>However, this tendency to plug up makes them work like a leak detection system.</a:t>
            </a:r>
          </a:p>
          <a:p>
            <a:endParaRPr lang="en-US" baseline="0" dirty="0" smtClean="0"/>
          </a:p>
          <a:p>
            <a:r>
              <a:rPr lang="en-US" baseline="0" dirty="0" smtClean="0"/>
              <a:t>If the primary filter begins to leak, the HEPA filter will rapidly plug up, restricting air flow and increasing pressure across the filter, which gives an indication that there is a leak in the baghouse.</a:t>
            </a:r>
          </a:p>
          <a:p>
            <a:endParaRPr lang="en-US" baseline="0" dirty="0" smtClean="0"/>
          </a:p>
          <a:p>
            <a:r>
              <a:rPr lang="en-US" baseline="0" dirty="0" smtClean="0"/>
              <a:t>Further, even though the baghouse may be leaking, the HEPA filter will continue to provide filtration to minimize emissions.</a:t>
            </a:r>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p14="http://schemas.microsoft.com/office/powerpoint/2010/main" val="2892969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these 3 alternatives, </a:t>
            </a:r>
            <a:r>
              <a:rPr lang="en-US" baseline="0" dirty="0" smtClean="0"/>
              <a:t>DEQ </a:t>
            </a:r>
            <a:r>
              <a:rPr lang="en-US" baseline="0" dirty="0" smtClean="0"/>
              <a:t>is proposing that the smaller Tier 1 facilities have the option of testing for 0.005 gr/dscf, or installing a bag leak detection system, or </a:t>
            </a:r>
            <a:r>
              <a:rPr lang="en-US" baseline="0" dirty="0" smtClean="0"/>
              <a:t>installing </a:t>
            </a:r>
            <a:r>
              <a:rPr lang="en-US" baseline="0" dirty="0" smtClean="0"/>
              <a:t>a HEPA </a:t>
            </a:r>
            <a:r>
              <a:rPr lang="en-US" baseline="0" dirty="0" err="1" smtClean="0"/>
              <a:t>afterfilter</a:t>
            </a:r>
            <a:r>
              <a:rPr lang="en-US" baseline="0" dirty="0" smtClean="0"/>
              <a:t>.</a:t>
            </a:r>
          </a:p>
          <a:p>
            <a:endParaRPr lang="en-US" baseline="0" dirty="0" smtClean="0"/>
          </a:p>
          <a:p>
            <a:pPr marL="0" indent="0">
              <a:buNone/>
            </a:pPr>
            <a:r>
              <a:rPr lang="en-US" baseline="0" dirty="0" smtClean="0"/>
              <a:t>However, the larger Tier 2 facilities would be required to test for 0.005 gr/dscf, and would </a:t>
            </a:r>
            <a:r>
              <a:rPr lang="en-US" baseline="0" dirty="0" smtClean="0"/>
              <a:t>then have </a:t>
            </a:r>
            <a:r>
              <a:rPr lang="en-US" baseline="0" dirty="0" smtClean="0"/>
              <a:t>the option of installing a 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p14="http://schemas.microsoft.com/office/powerpoint/2010/main" val="8229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Getting back to the list of differences, item 4, commenters suggested that more </a:t>
            </a:r>
            <a:r>
              <a:rPr lang="en-US" dirty="0" smtClean="0"/>
              <a:t>hazardous</a:t>
            </a:r>
            <a:r>
              <a:rPr lang="en-US" baseline="0" dirty="0" smtClean="0"/>
              <a:t> air pollutants</a:t>
            </a:r>
            <a:r>
              <a:rPr lang="en-US" dirty="0" smtClean="0"/>
              <a:t> </a:t>
            </a:r>
            <a:r>
              <a:rPr lang="en-US" dirty="0" smtClean="0"/>
              <a:t>should be regulated under this </a:t>
            </a:r>
            <a:r>
              <a:rPr lang="en-US" dirty="0" smtClean="0"/>
              <a:t>rule</a:t>
            </a:r>
            <a:r>
              <a:rPr lang="en-US" baseline="0" dirty="0" smtClean="0"/>
              <a:t>.</a:t>
            </a:r>
            <a:endParaRPr lang="en-US" baseline="0" dirty="0" smtClean="0"/>
          </a:p>
          <a:p>
            <a:endParaRPr lang="en-US" baseline="0" dirty="0" smtClean="0"/>
          </a:p>
          <a:p>
            <a:r>
              <a:rPr lang="en-US" baseline="0" dirty="0" smtClean="0"/>
              <a:t>Staff do not recommend regulating all HAPs under this rule because the temporary rule was originally narrowly focused to solve a particular problem and staff recommend keeping these rules narrowly focused. In addition, DEQ is working to develop a broader Cleaner Air Oregon rules to regulate toxic air emissions from all industrial sources, which most likely will </a:t>
            </a:r>
            <a:r>
              <a:rPr lang="en-US" baseline="0" dirty="0" smtClean="0"/>
              <a:t>also apply to the colored art glass manufacturers and is expected to regulate </a:t>
            </a:r>
            <a:r>
              <a:rPr lang="en-US" baseline="0" dirty="0" smtClean="0"/>
              <a:t>a larger number of </a:t>
            </a:r>
            <a:r>
              <a:rPr lang="en-US" baseline="0" dirty="0" smtClean="0"/>
              <a:t>hazardous air pollutants.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staff do recommend adding selenium to the list of glassmaking HAPs regulated under this rule because relatively high levels of selenium were monitored in SE Portland several times during the summer.</a:t>
            </a:r>
          </a:p>
          <a:p>
            <a:endParaRPr lang="en-US" dirty="0" smtClean="0"/>
          </a:p>
          <a:p>
            <a:r>
              <a:rPr lang="en-US" dirty="0" smtClean="0"/>
              <a:t>Phase in of selenium requires extending</a:t>
            </a:r>
            <a:r>
              <a:rPr lang="en-US" baseline="0" dirty="0" smtClean="0"/>
              <a:t> some compliance dates, since affected facilities have only learned about this change very recently.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p14="http://schemas.microsoft.com/office/powerpoint/2010/main" val="1774761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6, DEQ is proposing that</a:t>
            </a:r>
            <a:r>
              <a:rPr lang="en-US" baseline="0" dirty="0" smtClean="0"/>
              <a:t> the 24-hour health benchmark for chromium </a:t>
            </a:r>
            <a:r>
              <a:rPr lang="en-US" baseline="0" dirty="0" smtClean="0"/>
              <a:t>VI be </a:t>
            </a:r>
            <a:r>
              <a:rPr lang="en-US" baseline="0" dirty="0" smtClean="0"/>
              <a:t>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a:t>
            </a:r>
            <a:r>
              <a:rPr lang="en-US" baseline="0" dirty="0" smtClean="0"/>
              <a:t>review by OHA at </a:t>
            </a:r>
            <a:r>
              <a:rPr lang="en-US" baseline="0" dirty="0" smtClean="0"/>
              <a:t>this time, with chromium </a:t>
            </a:r>
            <a:r>
              <a:rPr lang="en-US" baseline="0" dirty="0" smtClean="0"/>
              <a:t>VI being </a:t>
            </a:r>
            <a:r>
              <a:rPr lang="en-US" baseline="0" dirty="0" smtClean="0"/>
              <a:t>one of the first to be reviewed. Based on this review, OHA recommends lowering the level to 5 ng/m3 and DEQ agrees 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p14="http://schemas.microsoft.com/office/powerpoint/2010/main" val="68315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p14="http://schemas.microsoft.com/office/powerpoint/2010/main"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Item 7. The temporary rules required testing for chromium VI at the inlet of the emission control device.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was done to determine how much chromium III converted to chromium VI. It was also assumed that the inlet result and control efficiency test result could be used to calculate how much chromium VI was emitted. However, testing done this summer does not support that approach.</a:t>
            </a:r>
          </a:p>
          <a:p>
            <a:endParaRPr lang="en-US" baseline="0" dirty="0" smtClean="0"/>
          </a:p>
          <a:p>
            <a:r>
              <a:rPr lang="en-US" baseline="0" dirty="0" smtClean="0"/>
              <a:t>DEQ is therefore 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a:t>
            </a:r>
            <a:r>
              <a:rPr lang="en-US" baseline="0" dirty="0" smtClean="0"/>
              <a:t>VI </a:t>
            </a:r>
            <a:r>
              <a:rPr lang="en-US" baseline="0" dirty="0" smtClean="0"/>
              <a:t>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a:t>
            </a:r>
            <a:r>
              <a:rPr lang="en-US" baseline="0" dirty="0" smtClean="0"/>
              <a:t>VI </a:t>
            </a:r>
            <a:r>
              <a:rPr lang="en-US" baseline="0" dirty="0" smtClean="0"/>
              <a:t>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p14="http://schemas.microsoft.com/office/powerpoint/2010/main" val="11831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And finally, item 8. Rules 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bad weather,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smtClean="0">
                <a:solidFill>
                  <a:prstClr val="black"/>
                </a:solidFill>
              </a:rPr>
              <a:t>DEQ therefore recommends </a:t>
            </a:r>
            <a:r>
              <a:rPr lang="en-US" sz="1200" baseline="0" dirty="0" smtClean="0">
                <a:solidFill>
                  <a:prstClr val="black"/>
                </a:solidFill>
              </a:rPr>
              <a:t>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p14="http://schemas.microsoft.com/office/powerpoint/2010/main" val="3374056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concludes my part of the presentation</a:t>
            </a:r>
            <a:r>
              <a:rPr lang="en-US" baseline="0" dirty="0" smtClean="0"/>
              <a:t>. We’d be happy to </a:t>
            </a:r>
            <a:r>
              <a:rPr lang="en-US" baseline="0" smtClean="0"/>
              <a:t>answer your </a:t>
            </a:r>
            <a:r>
              <a:rPr lang="en-US" baseline="0" dirty="0" smtClean="0"/>
              <a:t>questions before Jaclyn gives DEQ’s recommendation to the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p14="http://schemas.microsoft.com/office/powerpoint/2010/main" val="3857244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p14="http://schemas.microsoft.com/office/powerpoint/2010/main" val="5332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this</a:t>
            </a:r>
            <a:r>
              <a:rPr lang="en-US" sz="1200" kern="1200" baseline="0" dirty="0" smtClean="0">
                <a:solidFill>
                  <a:schemeClr val="tx1"/>
                </a:solidFill>
                <a:latin typeface="+mn-lt"/>
                <a:ea typeface="+mn-ea"/>
                <a:cs typeface="+mn-cs"/>
              </a:rPr>
              <a:t> regulatory</a:t>
            </a:r>
            <a:r>
              <a:rPr lang="en-US" sz="1200" kern="1200" dirty="0" smtClean="0">
                <a:solidFill>
                  <a:schemeClr val="tx1"/>
                </a:solidFill>
                <a:latin typeface="+mn-lt"/>
                <a:ea typeface="+mn-ea"/>
                <a:cs typeface="+mn-cs"/>
              </a:rPr>
              <a:t>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a:buFont typeface="Arial" pitchFamily="34" charset="0"/>
              <a:buChar char="•"/>
            </a:pPr>
            <a:endParaRPr lang="en-US" sz="2000" dirty="0" smtClean="0"/>
          </a:p>
          <a:p>
            <a:pPr>
              <a:buFont typeface="Arial" pitchFamily="34" charset="0"/>
              <a:buChar char="•"/>
            </a:pPr>
            <a:r>
              <a:rPr lang="en-US" sz="2000" baseline="0" dirty="0" smtClean="0"/>
              <a:t>In 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p>
          <a:p>
            <a:r>
              <a:rPr lang="en-US" sz="1200" kern="1200" dirty="0" smtClean="0">
                <a:solidFill>
                  <a:schemeClr val="tx1"/>
                </a:solidFill>
                <a:latin typeface="+mn-lt"/>
                <a:ea typeface="+mn-ea"/>
                <a:cs typeface="+mn-cs"/>
              </a:rPr>
              <a:t>DEQ’s public notice for this rulemaking included proposed rule language that was unchanged from the temporary rule, along with a request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for</a:t>
            </a:r>
            <a:r>
              <a:rPr lang="en-US" sz="1200" kern="1200" baseline="0" dirty="0" smtClean="0">
                <a:solidFill>
                  <a:schemeClr val="tx1"/>
                </a:solidFill>
                <a:latin typeface="+mn-lt"/>
                <a:ea typeface="+mn-ea"/>
                <a:cs typeface="+mn-cs"/>
              </a:rPr>
              <a:t> comments </a:t>
            </a:r>
            <a:r>
              <a:rPr lang="en-US" sz="1200" kern="1200" dirty="0" smtClean="0">
                <a:solidFill>
                  <a:schemeClr val="tx1"/>
                </a:solidFill>
                <a:latin typeface="+mn-lt"/>
                <a:ea typeface="+mn-ea"/>
                <a:cs typeface="+mn-cs"/>
              </a:rPr>
              <a:t>on several possible changes that were</a:t>
            </a:r>
            <a:r>
              <a:rPr lang="en-US" sz="1200" kern="1200" baseline="0" dirty="0" smtClean="0">
                <a:solidFill>
                  <a:schemeClr val="tx1"/>
                </a:solidFill>
                <a:latin typeface="+mn-lt"/>
                <a:ea typeface="+mn-ea"/>
                <a:cs typeface="+mn-cs"/>
              </a:rPr>
              <a:t> identified during the fiscal committee meetings. The three questions that were included in the public notice were: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Should the rule be modified to apply to sources that make less than 10 tons per year of colored art glass?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Should the rule be modified to apply statewide, rather than only in the Portland Air Quality Maintenance Area?</a:t>
            </a:r>
          </a:p>
          <a:p>
            <a:pPr lvl="0"/>
            <a:endParaRPr lang="en-US" sz="12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Should the test to show that the</a:t>
            </a:r>
            <a:r>
              <a:rPr lang="en-US" sz="1200" kern="1200" baseline="0" dirty="0" smtClean="0">
                <a:solidFill>
                  <a:schemeClr val="tx1"/>
                </a:solidFill>
                <a:latin typeface="+mn-lt"/>
                <a:ea typeface="+mn-ea"/>
                <a:cs typeface="+mn-cs"/>
              </a:rPr>
              <a:t> control device is working  properly be changed from the 99.0% control efficiency test to another method or methods that can also show the control device is working properly?     </a:t>
            </a:r>
            <a:r>
              <a:rPr lang="en-US" sz="1200" kern="1200" dirty="0" smtClean="0">
                <a:solidFill>
                  <a:schemeClr val="tx1"/>
                </a:solidFill>
                <a:latin typeface="+mn-lt"/>
                <a:ea typeface="+mn-ea"/>
                <a:cs typeface="+mn-cs"/>
              </a:rPr>
              <a:t>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1600" dirty="0" smtClean="0">
              <a:latin typeface="Times New Roman" pitchFamily="18" charset="0"/>
              <a:cs typeface="Times New Roman" pitchFamily="18" charset="0"/>
            </a:endParaRPr>
          </a:p>
          <a:p>
            <a:pPr marL="0" indent="0">
              <a:spcAft>
                <a:spcPts val="500"/>
              </a:spcAft>
              <a:buFont typeface="Arial" pitchFamily="34" charset="0"/>
              <a:buNone/>
            </a:pPr>
            <a:r>
              <a:rPr lang="en-US" sz="1600" dirty="0" smtClean="0"/>
              <a:t>This is a high level depiction of the public comments.</a:t>
            </a:r>
          </a:p>
          <a:p>
            <a:pPr marL="0" indent="0">
              <a:spcAft>
                <a:spcPts val="500"/>
              </a:spcAft>
              <a:buFont typeface="Arial" pitchFamily="34" charset="0"/>
              <a:buNone/>
            </a:pPr>
            <a:endParaRPr lang="en-US" sz="16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DEQ received 151 comments from the 136 individuals and organizations. </a:t>
            </a:r>
            <a:r>
              <a:rPr lang="en-US" sz="1600" dirty="0" smtClean="0"/>
              <a:t>41</a:t>
            </a:r>
            <a:r>
              <a:rPr lang="en-US" sz="1600" baseline="0" dirty="0" smtClean="0"/>
              <a:t>% of the commenters were from Oregon, 54%  </a:t>
            </a:r>
            <a:r>
              <a:rPr lang="en-US" sz="1600" dirty="0" smtClean="0"/>
              <a:t>were from parties outside of Oregon, and 5% of the commenters did</a:t>
            </a:r>
            <a:r>
              <a:rPr lang="en-US" sz="1600" baseline="0" dirty="0" smtClean="0"/>
              <a:t> not state where they reside</a:t>
            </a:r>
            <a:r>
              <a:rPr lang="en-US" sz="1600" dirty="0" smtClean="0"/>
              <a:t>. </a:t>
            </a:r>
          </a:p>
          <a:p>
            <a:pPr marL="285750" indent="-285750">
              <a:spcAft>
                <a:spcPts val="500"/>
              </a:spcAft>
              <a:buFont typeface="Arial" pitchFamily="34" charset="0"/>
              <a:buNone/>
            </a:pPr>
            <a:endParaRPr lang="en-US" sz="1600" dirty="0" smtClean="0"/>
          </a:p>
          <a:p>
            <a:pPr marL="285750" indent="-285750">
              <a:spcAft>
                <a:spcPts val="500"/>
              </a:spcAft>
              <a:buFont typeface="Arial" pitchFamily="34" charset="0"/>
              <a:buChar char="•"/>
            </a:pPr>
            <a:r>
              <a:rPr lang="en-US" sz="1600" dirty="0" smtClean="0"/>
              <a:t>As you can imagine, there are many perspectives expressed by those comments. </a:t>
            </a:r>
          </a:p>
          <a:p>
            <a:pPr marL="285750" indent="-285750">
              <a:spcAft>
                <a:spcPts val="500"/>
              </a:spcAft>
              <a:buFont typeface="Arial" pitchFamily="34" charset="0"/>
              <a:buChar char="•"/>
            </a:pPr>
            <a:endParaRPr lang="en-US" sz="1600" dirty="0" smtClean="0"/>
          </a:p>
          <a:p>
            <a:pPr marL="285750" indent="-285750">
              <a:spcAft>
                <a:spcPts val="500"/>
              </a:spcAft>
              <a:buFont typeface="Arial" pitchFamily="34" charset="0"/>
              <a:buChar char="•"/>
            </a:pPr>
            <a:r>
              <a:rPr lang="en-US" sz="1600" dirty="0" smtClean="0"/>
              <a:t>We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lnSpcReduction="10000"/>
          </a:bodyPr>
          <a:lstStyle/>
          <a:p>
            <a:r>
              <a:rPr lang="en-US" dirty="0" smtClean="0"/>
              <a:t>(1</a:t>
            </a:r>
            <a:r>
              <a:rPr lang="en-US" baseline="0" dirty="0" smtClean="0"/>
              <a:t> min.)</a:t>
            </a:r>
          </a:p>
          <a:p>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pPr marL="285750" indent="-285750">
              <a:spcAft>
                <a:spcPts val="500"/>
              </a:spcAft>
              <a:buFont typeface="Arial" pitchFamily="34" charset="0"/>
              <a:buChar char="•"/>
            </a:pPr>
            <a:endParaRPr lang="en-US" sz="20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p14="http://schemas.microsoft.com/office/powerpoint/2010/main"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Jaclyn.</a:t>
            </a:r>
          </a:p>
          <a:p>
            <a:endParaRPr lang="en-US" dirty="0" smtClean="0"/>
          </a:p>
          <a:p>
            <a:r>
              <a:rPr lang="en-US" dirty="0" smtClean="0"/>
              <a:t>Chair</a:t>
            </a:r>
            <a:r>
              <a:rPr lang="en-US" baseline="0" dirty="0" smtClean="0"/>
              <a:t> O’Keefe, Commissioners, </a:t>
            </a:r>
            <a:endParaRPr lang="en-US" dirty="0" smtClean="0"/>
          </a:p>
          <a:p>
            <a:endParaRPr lang="en-US" dirty="0" smtClean="0"/>
          </a:p>
          <a:p>
            <a:r>
              <a:rPr lang="en-US" dirty="0" smtClean="0"/>
              <a:t>the </a:t>
            </a:r>
            <a:r>
              <a:rPr lang="en-US" dirty="0" smtClean="0"/>
              <a:t>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extLst>
      <p:ext uri="{BB962C8B-B14F-4D97-AF65-F5344CB8AC3E}">
        <p14:creationId xmlns:p14="http://schemas.microsoft.com/office/powerpoint/2010/main" val="297587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rules imposed different requirements for</a:t>
            </a:r>
            <a:r>
              <a:rPr lang="en-US" baseline="0" dirty="0" smtClean="0"/>
              <a:t> the two tiers.</a:t>
            </a:r>
          </a:p>
          <a:p>
            <a:endParaRPr lang="en-US" baseline="0" dirty="0" smtClean="0"/>
          </a:p>
          <a:p>
            <a:r>
              <a:rPr lang="en-US" baseline="0" dirty="0" smtClean="0"/>
              <a:t>The smaller Tier 1 facilities were given three compliance options: install emission </a:t>
            </a:r>
            <a:r>
              <a:rPr lang="en-US" baseline="0" dirty="0" smtClean="0"/>
              <a:t>controls; </a:t>
            </a:r>
            <a:r>
              <a:rPr lang="en-US" baseline="0" dirty="0" smtClean="0"/>
              <a:t>or do emissions testing and modeling to demonstrate that the ambient impacts of their emissions were below specified protective levels; or request permit prohibitions on the use of one or more of the glassmaking </a:t>
            </a:r>
            <a:r>
              <a:rPr lang="en-US" baseline="0" dirty="0" smtClean="0"/>
              <a:t>hazardous air pollutants.</a:t>
            </a:r>
            <a:endParaRPr lang="en-US" baseline="0" dirty="0" smtClean="0"/>
          </a:p>
          <a:p>
            <a:endParaRPr lang="en-US" baseline="0" dirty="0" smtClean="0"/>
          </a:p>
          <a:p>
            <a:r>
              <a:rPr lang="en-US" baseline="0" dirty="0" smtClean="0"/>
              <a:t>The larger Tier 2 facilities were required to install emission </a:t>
            </a:r>
            <a:r>
              <a:rPr lang="en-US" baseline="0" dirty="0" smtClean="0"/>
              <a:t>controls, </a:t>
            </a:r>
            <a:r>
              <a:rPr lang="en-US" baseline="0" dirty="0" smtClean="0"/>
              <a:t>and the rules required that usage limits be established for the use of chromium. Associated with the chromium usage limitation 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val="46041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slide summarizes the most</a:t>
            </a:r>
            <a:r>
              <a:rPr lang="en-US" baseline="0" dirty="0" smtClean="0"/>
              <a:t> significant differences between the proposed permanent glassmaking rules and the temporary rules</a:t>
            </a:r>
            <a:r>
              <a:rPr lang="en-US" baseline="0" dirty="0" smtClean="0"/>
              <a:t>.  </a:t>
            </a:r>
            <a:r>
              <a:rPr lang="en-US" dirty="0" smtClean="0"/>
              <a:t>All </a:t>
            </a:r>
            <a:r>
              <a:rPr lang="en-US" dirty="0" smtClean="0"/>
              <a:t>of the changes</a:t>
            </a:r>
            <a:r>
              <a:rPr lang="en-US" baseline="0" dirty="0" smtClean="0"/>
              <a:t> </a:t>
            </a:r>
            <a:r>
              <a:rPr lang="en-US" baseline="0" dirty="0" smtClean="0"/>
              <a:t>are </a:t>
            </a:r>
            <a:r>
              <a:rPr lang="en-US" baseline="0" dirty="0" smtClean="0"/>
              <a:t>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third and fifth </a:t>
            </a:r>
            <a:r>
              <a:rPr lang="en-US" sz="1200" baseline="0" dirty="0" smtClean="0">
                <a:effectLst/>
                <a:latin typeface="+mn-lt"/>
                <a:ea typeface="+mn-ea"/>
              </a:rPr>
              <a:t>changes </a:t>
            </a:r>
            <a:r>
              <a:rPr lang="en-US" sz="1200" baseline="0" dirty="0" smtClean="0">
                <a:effectLst/>
                <a:latin typeface="+mn-lt"/>
                <a:ea typeface="+mn-ea"/>
              </a:rPr>
              <a:t>are closely related so they’ve been </a:t>
            </a:r>
            <a:r>
              <a:rPr lang="en-US" sz="1200" baseline="0" dirty="0" smtClean="0">
                <a:effectLst/>
                <a:latin typeface="+mn-lt"/>
                <a:ea typeface="+mn-ea"/>
              </a:rPr>
              <a:t>combined for this presentation. </a:t>
            </a:r>
            <a:r>
              <a:rPr lang="en-US" sz="1200" baseline="0" dirty="0" smtClean="0">
                <a:effectLst/>
                <a:latin typeface="+mn-lt"/>
                <a:ea typeface="+mn-ea"/>
              </a:rPr>
              <a:t>The numbers in the first column correspond to the list in the staff report</a:t>
            </a:r>
            <a:r>
              <a:rPr lang="en-US" sz="1200" baseline="0" dirty="0" smtClean="0">
                <a:effectLst/>
                <a:latin typeface="+mn-lt"/>
                <a:ea typeface="+mn-ea"/>
              </a:rPr>
              <a:t>. I’ll </a:t>
            </a:r>
            <a:r>
              <a:rPr lang="en-US" sz="1200" baseline="0" dirty="0" smtClean="0">
                <a:effectLst/>
                <a:latin typeface="+mn-lt"/>
                <a:ea typeface="+mn-ea"/>
              </a:rPr>
              <a:t>quickly </a:t>
            </a:r>
            <a:r>
              <a:rPr lang="en-US" sz="1200" baseline="0" dirty="0" smtClean="0">
                <a:effectLst/>
                <a:latin typeface="+mn-lt"/>
                <a:ea typeface="+mn-ea"/>
              </a:rPr>
              <a:t>go down the list, </a:t>
            </a:r>
            <a:r>
              <a:rPr lang="en-US" sz="1200" baseline="0" dirty="0" smtClean="0">
                <a:effectLst/>
                <a:latin typeface="+mn-lt"/>
                <a:ea typeface="+mn-ea"/>
              </a:rPr>
              <a:t>and will then provide a little more information on each item in the following slides.</a:t>
            </a:r>
          </a:p>
          <a:p>
            <a:endParaRPr lang="en-US" sz="1200" baseline="0" dirty="0" smtClean="0">
              <a:effectLst/>
              <a:latin typeface="+mn-lt"/>
              <a:ea typeface="+mn-ea"/>
            </a:endParaRPr>
          </a:p>
          <a:p>
            <a:pPr marL="228600" indent="-228600">
              <a:buAutoNum type="arabicParenBoth"/>
            </a:pPr>
            <a:r>
              <a:rPr lang="en-US" sz="1200" baseline="0" dirty="0" smtClean="0">
                <a:effectLst/>
                <a:latin typeface="+mn-lt"/>
                <a:ea typeface="+mn-ea"/>
              </a:rPr>
              <a:t>Change the rule applicability threshold from 10 tons per year of glass </a:t>
            </a:r>
            <a:r>
              <a:rPr lang="en-US" sz="1200" baseline="0" dirty="0" smtClean="0">
                <a:effectLst/>
                <a:latin typeface="+mn-lt"/>
                <a:ea typeface="+mn-ea"/>
              </a:rPr>
              <a:t>to </a:t>
            </a:r>
            <a:r>
              <a:rPr lang="en-US" sz="1200" baseline="0" dirty="0" smtClean="0">
                <a:effectLst/>
                <a:latin typeface="+mn-lt"/>
                <a:ea typeface="+mn-ea"/>
              </a:rPr>
              <a:t>5 tons per year</a:t>
            </a:r>
            <a:r>
              <a:rPr lang="en-US" sz="1200" baseline="0" dirty="0" smtClean="0">
                <a:effectLst/>
                <a:latin typeface="+mn-lt"/>
                <a:ea typeface="+mn-ea"/>
              </a:rPr>
              <a:t>. </a:t>
            </a:r>
          </a:p>
          <a:p>
            <a:pPr marL="228600" indent="-228600">
              <a:buAutoNum type="arabicParenBoth"/>
            </a:pPr>
            <a:r>
              <a:rPr lang="en-US" sz="1200" baseline="0" dirty="0" smtClean="0">
                <a:effectLst/>
                <a:latin typeface="+mn-lt"/>
                <a:ea typeface="+mn-ea"/>
              </a:rPr>
              <a:t>Make </a:t>
            </a:r>
            <a:r>
              <a:rPr lang="en-US" sz="1200" baseline="0" dirty="0" smtClean="0">
                <a:effectLst/>
                <a:latin typeface="+mn-lt"/>
                <a:ea typeface="+mn-ea"/>
              </a:rPr>
              <a:t>the rules apply statewide instead of only in the Portland area.</a:t>
            </a:r>
          </a:p>
          <a:p>
            <a:pPr marL="0" indent="0">
              <a:buNone/>
            </a:pPr>
            <a:r>
              <a:rPr lang="en-US" sz="1200" baseline="0" dirty="0" smtClean="0">
                <a:effectLst/>
                <a:latin typeface="+mn-lt"/>
                <a:ea typeface="+mn-ea"/>
              </a:rPr>
              <a:t>(3) and (5)  Replace the 99.0% particulate matter control efficiency test with three </a:t>
            </a:r>
            <a:r>
              <a:rPr lang="en-US" sz="1200" baseline="0" dirty="0" smtClean="0">
                <a:effectLst/>
                <a:latin typeface="+mn-lt"/>
                <a:ea typeface="+mn-ea"/>
              </a:rPr>
              <a:t>other </a:t>
            </a:r>
            <a:r>
              <a:rPr lang="en-US" sz="1200" baseline="0" dirty="0" smtClean="0">
                <a:effectLst/>
                <a:latin typeface="+mn-lt"/>
                <a:ea typeface="+mn-ea"/>
              </a:rPr>
              <a:t>options</a:t>
            </a:r>
            <a:r>
              <a:rPr lang="en-US" sz="1200" baseline="0" dirty="0" smtClean="0">
                <a:effectLst/>
                <a:latin typeface="+mn-lt"/>
                <a:ea typeface="+mn-ea"/>
              </a:rPr>
              <a:t>.</a:t>
            </a:r>
            <a:endParaRPr lang="en-US" sz="1200" baseline="0" dirty="0" smtClean="0">
              <a:effectLst/>
              <a:latin typeface="+mn-lt"/>
              <a:ea typeface="+mn-ea"/>
            </a:endParaRPr>
          </a:p>
          <a:p>
            <a:pPr marL="0" indent="0">
              <a:buNone/>
            </a:pPr>
            <a:r>
              <a:rPr lang="en-US" sz="1200" baseline="0" dirty="0" smtClean="0">
                <a:effectLst/>
                <a:latin typeface="+mn-lt"/>
                <a:ea typeface="+mn-ea"/>
              </a:rPr>
              <a:t>(4) Add selenium to the list of glassmaking </a:t>
            </a:r>
            <a:r>
              <a:rPr lang="en-US" sz="1200" baseline="0" dirty="0" smtClean="0">
                <a:effectLst/>
                <a:latin typeface="+mn-lt"/>
                <a:ea typeface="+mn-ea"/>
              </a:rPr>
              <a:t>hazardous air pollutants </a:t>
            </a:r>
            <a:r>
              <a:rPr lang="en-US" sz="1200" baseline="0" dirty="0" smtClean="0">
                <a:effectLst/>
                <a:latin typeface="+mn-lt"/>
                <a:ea typeface="+mn-ea"/>
              </a:rPr>
              <a:t>regulated under this rule.</a:t>
            </a:r>
          </a:p>
          <a:p>
            <a:pPr marL="0" indent="0">
              <a:buNone/>
            </a:pPr>
            <a:r>
              <a:rPr lang="en-US" sz="1200" baseline="0" dirty="0" smtClean="0">
                <a:effectLst/>
                <a:latin typeface="+mn-lt"/>
                <a:ea typeface="+mn-ea"/>
              </a:rPr>
              <a:t>(6) Lower the 24-hour health benchmark for chromium </a:t>
            </a:r>
            <a:r>
              <a:rPr lang="en-US" sz="1200" baseline="0" dirty="0" smtClean="0">
                <a:effectLst/>
                <a:latin typeface="+mn-lt"/>
                <a:ea typeface="+mn-ea"/>
              </a:rPr>
              <a:t>VI </a:t>
            </a:r>
            <a:r>
              <a:rPr lang="en-US" sz="1200" baseline="0" dirty="0" smtClean="0">
                <a:effectLst/>
                <a:latin typeface="+mn-lt"/>
                <a:ea typeface="+mn-ea"/>
              </a:rPr>
              <a:t>from 36 ng/m3 to 5 ng/m3.</a:t>
            </a:r>
          </a:p>
          <a:p>
            <a:pPr marL="0" indent="0">
              <a:buNone/>
            </a:pPr>
            <a:r>
              <a:rPr lang="en-US" sz="1200" baseline="0" dirty="0" smtClean="0">
                <a:effectLst/>
                <a:latin typeface="+mn-lt"/>
                <a:ea typeface="+mn-ea"/>
              </a:rPr>
              <a:t>(7) Test chromium emissions at the emission control device outlet instead of at the control device inlet.</a:t>
            </a:r>
          </a:p>
          <a:p>
            <a:pPr marL="0" indent="0">
              <a:buNone/>
            </a:pPr>
            <a:r>
              <a:rPr lang="en-US" sz="1200" baseline="0" dirty="0" smtClean="0">
                <a:effectLst/>
                <a:latin typeface="+mn-lt"/>
                <a:ea typeface="+mn-ea"/>
              </a:rPr>
              <a:t>(8) Provide compliance extensions for Tier 1 facilities of up to 1 year.</a:t>
            </a:r>
            <a:endParaRPr lang="en-US" baseline="0" dirty="0" smtClean="0"/>
          </a:p>
          <a:p>
            <a:endParaRPr lang="en-US" baseline="0" dirty="0" smtClean="0"/>
          </a:p>
          <a:p>
            <a:r>
              <a:rPr lang="en-US" dirty="0" smtClean="0"/>
              <a:t>In addition to the more significant</a:t>
            </a:r>
            <a:r>
              <a:rPr lang="en-US" baseline="0" dirty="0" smtClean="0"/>
              <a:t> changes listed </a:t>
            </a:r>
            <a:r>
              <a:rPr lang="en-US" baseline="0" dirty="0" smtClean="0"/>
              <a:t>here</a:t>
            </a:r>
            <a:r>
              <a:rPr lang="en-US" baseline="0" dirty="0" smtClean="0"/>
              <a:t>, a number of other changes were made, such as giving facilities outside the Portland area additional time to comply with the rules, to help clarify </a:t>
            </a:r>
            <a:r>
              <a:rPr lang="en-US" baseline="0" dirty="0" smtClean="0"/>
              <a:t>parts of the rules </a:t>
            </a:r>
            <a:r>
              <a:rPr lang="en-US" baseline="0" dirty="0" smtClean="0"/>
              <a:t>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val="305976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fontScale="92500"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r>
              <a:rPr lang="en-US" sz="2800" dirty="0" smtClean="0">
                <a:solidFill>
                  <a:schemeClr val="tx1"/>
                </a:solidFill>
                <a:latin typeface="Arial" pitchFamily="34" charset="0"/>
                <a:cs typeface="Arial" pitchFamily="34" charset="0"/>
              </a:rPr>
              <a:t>Portland</a:t>
            </a: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p14="http://schemas.microsoft.com/office/powerpoint/2010/main" val="3655128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LRAPA agrees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Tree>
    <p:extLst>
      <p:ext uri="{BB962C8B-B14F-4D97-AF65-F5344CB8AC3E}">
        <p14:creationId xmlns:p14="http://schemas.microsoft.com/office/powerpoint/2010/main" val="35489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2286000"/>
            <a:ext cx="762000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Temporary rules: test emission control device</a:t>
            </a:r>
          </a:p>
          <a:p>
            <a:pPr marL="685800" lvl="1" indent="-228600" algn="l">
              <a:lnSpc>
                <a:spcPct val="90000"/>
              </a:lnSpc>
              <a:spcBef>
                <a:spcPts val="1000"/>
              </a:spcBef>
              <a:buFont typeface="Arial" panose="020B0604020202020204" pitchFamily="34" charset="0"/>
              <a:buChar char="•"/>
            </a:pPr>
            <a:r>
              <a:rPr lang="en-US" sz="2400" dirty="0" smtClean="0">
                <a:solidFill>
                  <a:prstClr val="black"/>
                </a:solidFill>
              </a:rPr>
              <a:t>Show it meets 99.0 percent control efficiency for particulate matter</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Test cost estimates far exceed DEQ’s </a:t>
            </a:r>
            <a:r>
              <a:rPr lang="en-US" sz="2800" dirty="0" smtClean="0">
                <a:solidFill>
                  <a:prstClr val="black"/>
                </a:solidFill>
              </a:rPr>
              <a:t>expectations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Three alternatives identified</a:t>
            </a:r>
            <a:endParaRPr lang="en-US"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Tree>
    <p:extLst>
      <p:ext uri="{BB962C8B-B14F-4D97-AF65-F5344CB8AC3E}">
        <p14:creationId xmlns:p14="http://schemas.microsoft.com/office/powerpoint/2010/main" val="251408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a:t>
            </a:r>
            <a:r>
              <a:rPr lang="en-US" sz="3200" dirty="0" smtClean="0">
                <a:solidFill>
                  <a:schemeClr val="bg1"/>
                </a:solidFill>
                <a:latin typeface="Arial" pitchFamily="34" charset="0"/>
                <a:cs typeface="Arial" pitchFamily="34" charset="0"/>
              </a:rPr>
              <a:t> 1: Outlet test for 0.005 gr/dscf</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a:stretch>
            <a:fillRect/>
          </a:stretch>
        </p:blipFill>
        <p:spPr>
          <a:xfrm>
            <a:off x="381000" y="990598"/>
            <a:ext cx="4724400" cy="4347417"/>
          </a:xfrm>
          <a:prstGeom prst="rect">
            <a:avLst/>
          </a:prstGeom>
        </p:spPr>
      </p:pic>
      <p:sp>
        <p:nvSpPr>
          <p:cNvPr id="4" name="TextBox 3"/>
          <p:cNvSpPr txBox="1"/>
          <p:nvPr/>
        </p:nvSpPr>
        <p:spPr>
          <a:xfrm>
            <a:off x="5105400" y="1080147"/>
            <a:ext cx="3672840" cy="45243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99.0% test requires sampling inlet and outlet</a:t>
            </a:r>
          </a:p>
          <a:p>
            <a:pPr marL="285750" indent="-285750">
              <a:buFont typeface="Arial" panose="020B0604020202020204" pitchFamily="34" charset="0"/>
              <a:buChar char="•"/>
            </a:pPr>
            <a:r>
              <a:rPr lang="en-US" sz="2400" dirty="0" smtClean="0"/>
              <a:t>Very long sample time required to get usable outlet result</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Option 1:  0.005 gr/dscf</a:t>
            </a:r>
          </a:p>
          <a:p>
            <a:pPr marL="285750" indent="-285750">
              <a:buFont typeface="Arial" panose="020B0604020202020204" pitchFamily="34" charset="0"/>
              <a:buChar char="•"/>
            </a:pPr>
            <a:r>
              <a:rPr lang="en-US" sz="2400" dirty="0" smtClean="0"/>
              <a:t>Gen. std.   0.10 - 0.17</a:t>
            </a:r>
          </a:p>
          <a:p>
            <a:pPr marL="285750" indent="-285750">
              <a:buFont typeface="Arial" panose="020B0604020202020204" pitchFamily="34" charset="0"/>
              <a:buChar char="•"/>
            </a:pPr>
            <a:r>
              <a:rPr lang="en-US" sz="2400" dirty="0" smtClean="0"/>
              <a:t>Sample outlet only</a:t>
            </a:r>
          </a:p>
          <a:p>
            <a:pPr marL="285750" indent="-285750">
              <a:buFont typeface="Arial" panose="020B0604020202020204" pitchFamily="34" charset="0"/>
              <a:buChar char="•"/>
            </a:pPr>
            <a:r>
              <a:rPr lang="en-US" sz="2400" dirty="0" smtClean="0"/>
              <a:t>Good result possible with short sampling time</a:t>
            </a:r>
            <a:endParaRPr lang="en-US" sz="2400" dirty="0"/>
          </a:p>
        </p:txBody>
      </p:sp>
    </p:spTree>
    <p:extLst>
      <p:ext uri="{BB962C8B-B14F-4D97-AF65-F5344CB8AC3E}">
        <p14:creationId xmlns:p14="http://schemas.microsoft.com/office/powerpoint/2010/main" val="2430174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slide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CE % = </a:t>
            </a:r>
            <a:r>
              <a:rPr lang="en-US" u="sng" dirty="0" smtClean="0"/>
              <a:t>(amount in – amount out) </a:t>
            </a:r>
            <a:r>
              <a:rPr lang="en-US" dirty="0" smtClean="0"/>
              <a:t>x   100</a:t>
            </a:r>
            <a:br>
              <a:rPr lang="en-US" dirty="0" smtClean="0"/>
            </a:br>
            <a:r>
              <a:rPr lang="en-US" dirty="0" smtClean="0"/>
              <a:t>                            (amount in)</a:t>
            </a:r>
          </a:p>
          <a:p>
            <a:r>
              <a:rPr lang="en-US" dirty="0" smtClean="0"/>
              <a:t>Sample size must be large enough to give usable analytical result</a:t>
            </a:r>
          </a:p>
          <a:p>
            <a:r>
              <a:rPr lang="en-US" dirty="0" smtClean="0"/>
              <a:t>Inlet relatively concentrated, short sampling time</a:t>
            </a:r>
          </a:p>
          <a:p>
            <a:r>
              <a:rPr lang="en-US" dirty="0" smtClean="0"/>
              <a:t>Outlet concentration much less than inlet concentration </a:t>
            </a:r>
            <a:r>
              <a:rPr lang="en-US" dirty="0" smtClean="0">
                <a:sym typeface="Wingdings" panose="05000000000000000000" pitchFamily="2" charset="2"/>
              </a:rPr>
              <a:t></a:t>
            </a:r>
            <a:r>
              <a:rPr lang="en-US" dirty="0" smtClean="0"/>
              <a:t> much longer sampling time required</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8689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2: </a:t>
            </a:r>
            <a:r>
              <a:rPr lang="en-US" sz="3200" dirty="0" smtClean="0">
                <a:solidFill>
                  <a:schemeClr val="bg1"/>
                </a:solidFill>
                <a:latin typeface="Arial" pitchFamily="34" charset="0"/>
                <a:cs typeface="Arial" pitchFamily="34" charset="0"/>
              </a:rPr>
              <a:t>Bag </a:t>
            </a:r>
            <a:r>
              <a:rPr lang="en-US" sz="3200" dirty="0" smtClean="0">
                <a:solidFill>
                  <a:schemeClr val="bg1"/>
                </a:solidFill>
                <a:latin typeface="Arial" pitchFamily="34" charset="0"/>
                <a:cs typeface="Arial" pitchFamily="34" charset="0"/>
              </a:rPr>
              <a:t>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4057847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a:t>
            </a:r>
            <a:r>
              <a:rPr lang="en-US" sz="3200" dirty="0" smtClean="0">
                <a:solidFill>
                  <a:schemeClr val="bg1"/>
                </a:solidFill>
                <a:latin typeface="Arial" pitchFamily="34" charset="0"/>
                <a:cs typeface="Arial" pitchFamily="34" charset="0"/>
              </a:rPr>
              <a: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4"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3715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17</a:t>
            </a:fld>
            <a:endParaRPr lang="en-US" dirty="0"/>
          </a:p>
        </p:txBody>
      </p:sp>
    </p:spTree>
    <p:extLst>
      <p:ext uri="{BB962C8B-B14F-4D97-AF65-F5344CB8AC3E}">
        <p14:creationId xmlns:p14="http://schemas.microsoft.com/office/powerpoint/2010/main" val="1528001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a:t>
            </a:r>
            <a:r>
              <a:rPr lang="en-US" sz="3200" dirty="0" smtClean="0">
                <a:solidFill>
                  <a:schemeClr val="bg1"/>
                </a:solidFill>
                <a:latin typeface="Arial" pitchFamily="34" charset="0"/>
                <a:cs typeface="Arial" pitchFamily="34" charset="0"/>
              </a:rPr>
              <a:t>elenium </a:t>
            </a:r>
            <a:r>
              <a:rPr lang="en-US" sz="3200" dirty="0">
                <a:solidFill>
                  <a:schemeClr val="bg1"/>
                </a:solidFill>
                <a:latin typeface="Arial" pitchFamily="34" charset="0"/>
                <a:cs typeface="Arial" pitchFamily="34" charset="0"/>
              </a:rPr>
              <a:t>to glassmaking HAPs</a:t>
            </a:r>
          </a:p>
        </p:txBody>
      </p:sp>
      <p:sp>
        <p:nvSpPr>
          <p:cNvPr id="3" name="Subtitle 2"/>
          <p:cNvSpPr>
            <a:spLocks noGrp="1"/>
          </p:cNvSpPr>
          <p:nvPr>
            <p:ph type="subTitle" idx="1"/>
          </p:nvPr>
        </p:nvSpPr>
        <p:spPr>
          <a:xfrm>
            <a:off x="990600" y="1295400"/>
            <a:ext cx="7162800" cy="44958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 cadmium, chromium, lead, manganese and nickel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selenium </a:t>
            </a:r>
            <a:r>
              <a:rPr lang="en-US" sz="2800" dirty="0">
                <a:solidFill>
                  <a:prstClr val="black"/>
                </a:solidFill>
              </a:rPr>
              <a:t>monitored during the </a:t>
            </a:r>
            <a:r>
              <a:rPr lang="en-US" sz="2800" dirty="0" smtClean="0">
                <a:solidFill>
                  <a:prstClr val="black"/>
                </a:solidFill>
              </a:rPr>
              <a:t>summer in SE Portland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Levels of other glassmaking HAPs low</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3003402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chromium </a:t>
            </a:r>
            <a:r>
              <a:rPr lang="en-US" sz="3200" dirty="0" smtClean="0">
                <a:solidFill>
                  <a:schemeClr val="bg1"/>
                </a:solidFill>
                <a:latin typeface="Arial" pitchFamily="34" charset="0"/>
                <a:cs typeface="Arial" pitchFamily="34" charset="0"/>
              </a:rPr>
              <a:t>VI</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3168199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changes from the temporary art glass rules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a:t>
            </a:r>
            <a:r>
              <a:rPr lang="en-US" sz="3200" dirty="0" smtClean="0">
                <a:solidFill>
                  <a:schemeClr val="bg1"/>
                </a:solidFill>
                <a:latin typeface="Arial" pitchFamily="34" charset="0"/>
                <a:cs typeface="Arial" pitchFamily="34" charset="0"/>
              </a:rPr>
              <a:t>chromium </a:t>
            </a:r>
            <a:r>
              <a:rPr lang="en-US" sz="3200" dirty="0">
                <a:solidFill>
                  <a:schemeClr val="bg1"/>
                </a:solidFill>
                <a:latin typeface="Arial" pitchFamily="34" charset="0"/>
                <a:cs typeface="Arial" pitchFamily="34" charset="0"/>
              </a:rPr>
              <a:t>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a:t>
            </a:r>
            <a:r>
              <a:rPr lang="en-US" sz="2800" dirty="0" smtClean="0">
                <a:solidFill>
                  <a:schemeClr val="tx1"/>
                </a:solidFill>
                <a:latin typeface="Arial" pitchFamily="34" charset="0"/>
                <a:cs typeface="Arial" pitchFamily="34" charset="0"/>
              </a:rPr>
              <a:t>VI</a:t>
            </a:r>
            <a:r>
              <a:rPr lang="en-US" sz="2800"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a:t>
            </a:r>
            <a:r>
              <a:rPr lang="en-US" sz="2800" dirty="0" smtClean="0">
                <a:solidFill>
                  <a:schemeClr val="tx1"/>
                </a:solidFill>
                <a:latin typeface="Arial" pitchFamily="34" charset="0"/>
                <a:cs typeface="Arial" pitchFamily="34" charset="0"/>
              </a:rPr>
              <a:t>chromium VI </a:t>
            </a:r>
            <a:r>
              <a:rPr lang="en-US" sz="2800" dirty="0" smtClean="0">
                <a:solidFill>
                  <a:schemeClr val="tx1"/>
                </a:solidFill>
                <a:latin typeface="Arial" pitchFamily="34" charset="0"/>
                <a:cs typeface="Arial" pitchFamily="34" charset="0"/>
              </a:rPr>
              <a:t>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3994453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a:t>
            </a:r>
            <a:r>
              <a:rPr lang="en-US" sz="3200" dirty="0" smtClean="0">
                <a:solidFill>
                  <a:schemeClr val="bg1"/>
                </a:solidFill>
                <a:latin typeface="Arial" pitchFamily="34" charset="0"/>
                <a:cs typeface="Arial" pitchFamily="34" charset="0"/>
              </a:rPr>
              <a:t>extensions</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up </a:t>
            </a:r>
            <a:r>
              <a:rPr lang="en-US" sz="3200" dirty="0">
                <a:solidFill>
                  <a:schemeClr val="bg1"/>
                </a:solidFill>
                <a:latin typeface="Arial" pitchFamily="34" charset="0"/>
                <a:cs typeface="Arial" pitchFamily="34" charset="0"/>
              </a:rPr>
              <a:t>to 1 year </a:t>
            </a:r>
            <a:r>
              <a:rPr lang="en-US" sz="3200" dirty="0" smtClean="0">
                <a:solidFill>
                  <a:schemeClr val="bg1"/>
                </a:solidFill>
                <a:latin typeface="Arial" pitchFamily="34" charset="0"/>
                <a:cs typeface="Arial" pitchFamily="34" charset="0"/>
              </a:rPr>
              <a:t>for Tier </a:t>
            </a:r>
            <a:r>
              <a:rPr lang="en-US" sz="3200" dirty="0">
                <a:solidFill>
                  <a:schemeClr val="bg1"/>
                </a:solidFill>
                <a:latin typeface="Arial" pitchFamily="34" charset="0"/>
                <a:cs typeface="Arial" pitchFamily="34" charset="0"/>
              </a:rPr>
              <a:t>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I</a:t>
            </a:r>
            <a:r>
              <a:rPr lang="en-US" sz="2800" dirty="0" smtClean="0">
                <a:solidFill>
                  <a:prstClr val="black"/>
                </a:solidFill>
              </a:rPr>
              <a:t>nstallation </a:t>
            </a:r>
            <a:r>
              <a:rPr lang="en-US" sz="2800" dirty="0" smtClean="0">
                <a:solidFill>
                  <a:prstClr val="black"/>
                </a:solidFill>
              </a:rPr>
              <a:t>of emission control </a:t>
            </a:r>
            <a:r>
              <a:rPr lang="en-US" sz="2800" dirty="0" smtClean="0">
                <a:solidFill>
                  <a:prstClr val="black"/>
                </a:solidFill>
              </a:rPr>
              <a:t>systems can be delayed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Some delays are beyond the facility’s control:</a:t>
            </a:r>
          </a:p>
          <a:p>
            <a:pPr marL="685800" lvl="1" indent="-228600" algn="l">
              <a:lnSpc>
                <a:spcPct val="90000"/>
              </a:lnSpc>
              <a:spcBef>
                <a:spcPts val="1000"/>
              </a:spcBef>
              <a:buFont typeface="Arial" panose="020B0604020202020204" pitchFamily="34" charset="0"/>
              <a:buChar char="•"/>
            </a:pPr>
            <a:r>
              <a:rPr lang="en-US" sz="2400" dirty="0" smtClean="0">
                <a:solidFill>
                  <a:prstClr val="black"/>
                </a:solidFill>
              </a:rPr>
              <a:t>Strikes, accidents, bad weather, etc.</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recommends</a:t>
            </a:r>
            <a:r>
              <a:rPr lang="en-US" sz="2800" dirty="0" smtClean="0">
                <a:solidFill>
                  <a:prstClr val="black"/>
                </a:solidFill>
              </a:rPr>
              <a:t> allowing compliance extensions for delays beyond a facility’s control</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Tree>
    <p:extLst>
      <p:ext uri="{BB962C8B-B14F-4D97-AF65-F5344CB8AC3E}">
        <p14:creationId xmlns:p14="http://schemas.microsoft.com/office/powerpoint/2010/main" val="2889522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762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End of rules presentation</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981200"/>
            <a:ext cx="7772400" cy="3810000"/>
          </a:xfrm>
        </p:spPr>
        <p:txBody>
          <a:bodyPr>
            <a:normAutofit/>
          </a:bodyPr>
          <a:lstStyle/>
          <a:p>
            <a:pPr lvl="0" algn="l">
              <a:lnSpc>
                <a:spcPct val="90000"/>
              </a:lnSpc>
              <a:spcBef>
                <a:spcPts val="1000"/>
              </a:spcBef>
            </a:pPr>
            <a:endParaRPr lang="en-US" sz="2800" dirty="0" smtClean="0">
              <a:solidFill>
                <a:prstClr val="black"/>
              </a:solidFill>
            </a:endParaRPr>
          </a:p>
          <a:p>
            <a:pPr lvl="0" algn="l">
              <a:lnSpc>
                <a:spcPct val="90000"/>
              </a:lnSpc>
              <a:spcBef>
                <a:spcPts val="1000"/>
              </a:spcBef>
            </a:pPr>
            <a:endParaRPr lang="en-US" sz="2800" dirty="0">
              <a:solidFill>
                <a:prstClr val="black"/>
              </a:solidFill>
            </a:endParaRPr>
          </a:p>
          <a:p>
            <a:pPr lvl="0" algn="l">
              <a:lnSpc>
                <a:spcPct val="90000"/>
              </a:lnSpc>
              <a:spcBef>
                <a:spcPts val="1000"/>
              </a:spcBef>
            </a:pPr>
            <a:r>
              <a:rPr lang="en-US" sz="2800" dirty="0" smtClean="0">
                <a:solidFill>
                  <a:prstClr val="black"/>
                </a:solidFill>
              </a:rPr>
              <a:t>Questions?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Tree>
    <p:extLst>
      <p:ext uri="{BB962C8B-B14F-4D97-AF65-F5344CB8AC3E}">
        <p14:creationId xmlns:p14="http://schemas.microsoft.com/office/powerpoint/2010/main" val="716598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approve and adopt the findings justifying adoption of a permanant rule as set forth in the staff report. </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23</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39670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a14="http://schemas.microsoft.com/office/drawing/2010/main" val="0"/>
              </a:ext>
            </a:extLst>
          </a:blip>
          <a:srcRect/>
          <a:stretch>
            <a:fillRect/>
          </a:stretch>
        </p:blipFill>
        <p:spPr bwMode="auto">
          <a:xfrm>
            <a:off x="5562600" y="1752600"/>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508000" y="1752600"/>
            <a:ext cx="7281333" cy="4095750"/>
          </a:xfrm>
          <a:prstGeom prst="rect">
            <a:avLst/>
          </a:prstGeom>
          <a:noFill/>
        </p:spPr>
      </p:pic>
      <p:sp>
        <p:nvSpPr>
          <p:cNvPr id="15" name="TextBox 14"/>
          <p:cNvSpPr txBox="1"/>
          <p:nvPr/>
        </p:nvSpPr>
        <p:spPr>
          <a:xfrm>
            <a:off x="3200400" y="5955268"/>
            <a:ext cx="1905000" cy="276999"/>
          </a:xfrm>
          <a:prstGeom prst="rect">
            <a:avLst/>
          </a:prstGeom>
          <a:noFill/>
        </p:spPr>
        <p:txBody>
          <a:bodyPr wrap="square" rtlCol="0">
            <a:spAutoFit/>
          </a:bodyPr>
          <a:lstStyle/>
          <a:p>
            <a:r>
              <a:rPr lang="en-US" sz="1200" dirty="0" smtClean="0"/>
              <a:t>July 19, 2016 public hearing</a:t>
            </a:r>
            <a:endParaRPr lang="en-US" sz="1200" dirty="0"/>
          </a:p>
        </p:txBody>
      </p:sp>
    </p:spTree>
    <p:extLst>
      <p:ext uri="{BB962C8B-B14F-4D97-AF65-F5344CB8AC3E}">
        <p14:creationId xmlns:p14="http://schemas.microsoft.com/office/powerpoint/2010/main" val="389513383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p14="http://schemas.microsoft.com/office/powerpoint/2010/main"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1"/>
          <a:ext cx="7467599" cy="4201677"/>
        </p:xfrm>
        <a:graphic>
          <a:graphicData uri="http://schemas.openxmlformats.org/drawingml/2006/table">
            <a:tbl>
              <a:tblPr firstRow="1" bandRow="1">
                <a:tableStyleId>{16D9F66E-5EB9-4882-86FB-DCBF35E3C3E4}</a:tableStyleId>
              </a:tblPr>
              <a:tblGrid>
                <a:gridCol w="1981200"/>
                <a:gridCol w="3415552"/>
                <a:gridCol w="2070847"/>
              </a:tblGrid>
              <a:tr h="354532">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54532">
                <a:tc rowSpan="10">
                  <a:txBody>
                    <a:bodyPr/>
                    <a:lstStyle/>
                    <a:p>
                      <a:pPr algn="ctr"/>
                      <a:r>
                        <a:rPr lang="en-US" sz="2400" b="1" dirty="0" smtClean="0"/>
                        <a:t>151 comments</a:t>
                      </a:r>
                      <a:r>
                        <a:rPr lang="en-US" sz="2400" b="1" baseline="0" dirty="0" smtClean="0"/>
                        <a:t> by 136 commenters, organized</a:t>
                      </a:r>
                      <a:r>
                        <a:rPr lang="en-US" sz="2400" b="1" dirty="0" smtClean="0"/>
                        <a:t> into 10 categories and 60 subcategories</a:t>
                      </a:r>
                      <a:endParaRPr lang="en-US" sz="2400" b="1" dirty="0"/>
                    </a:p>
                  </a:txBody>
                  <a:tcPr anchor="ct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54532">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54532">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54532">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544077">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a:t>
            </a:r>
            <a:r>
              <a:rPr lang="en-US" sz="3200" dirty="0" smtClean="0">
                <a:solidFill>
                  <a:schemeClr val="bg1"/>
                </a:solidFill>
                <a:latin typeface="Arial" pitchFamily="34" charset="0"/>
                <a:cs typeface="Arial" pitchFamily="34" charset="0"/>
              </a:rPr>
              <a:t>Colored Art Glass Manufacturer rules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Intended </a:t>
            </a:r>
            <a:r>
              <a:rPr lang="en-US" sz="2800" dirty="0" smtClean="0">
                <a:solidFill>
                  <a:schemeClr val="tx1"/>
                </a:solidFill>
                <a:latin typeface="Arial" pitchFamily="34" charset="0"/>
                <a:cs typeface="Arial" pitchFamily="34" charset="0"/>
              </a:rPr>
              <a:t>to regulate emissions from:</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2 larger (Tier 2)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3 smaller (Tier 1) CAGMs</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Rules only applied in Portland area</a:t>
            </a:r>
          </a:p>
          <a:p>
            <a:pPr lvl="1" algn="l"/>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7</a:t>
            </a:fld>
            <a:endParaRPr lang="en-US" dirty="0"/>
          </a:p>
        </p:txBody>
      </p:sp>
    </p:spTree>
    <p:extLst>
      <p:ext uri="{BB962C8B-B14F-4D97-AF65-F5344CB8AC3E}">
        <p14:creationId xmlns:p14="http://schemas.microsoft.com/office/powerpoint/2010/main" val="2356498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percent</a:t>
                      </a:r>
                      <a:r>
                        <a:rPr lang="en-US" sz="2400" dirty="0" smtClean="0"/>
                        <a:t> particulate 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spTree>
    <p:extLst>
      <p:ext uri="{BB962C8B-B14F-4D97-AF65-F5344CB8AC3E}">
        <p14:creationId xmlns:p14="http://schemas.microsoft.com/office/powerpoint/2010/main" val="2241697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36664774"/>
              </p:ext>
            </p:extLst>
          </p:nvPr>
        </p:nvGraphicFramePr>
        <p:xfrm>
          <a:off x="152400" y="228602"/>
          <a:ext cx="8839200" cy="6406438"/>
        </p:xfrm>
        <a:graphic>
          <a:graphicData uri="http://schemas.openxmlformats.org/drawingml/2006/table">
            <a:tbl>
              <a:tblPr firstRow="1" bandRow="1">
                <a:tableStyleId>{5C22544A-7EE6-4342-B048-85BDC9FD1C3A}</a:tableStyleId>
              </a:tblPr>
              <a:tblGrid>
                <a:gridCol w="4572000"/>
                <a:gridCol w="4267200"/>
              </a:tblGrid>
              <a:tr h="474586">
                <a:tc>
                  <a:txBody>
                    <a:bodyPr/>
                    <a:lstStyle/>
                    <a:p>
                      <a:pPr algn="ctr"/>
                      <a:r>
                        <a:rPr lang="en-US" sz="2000" i="1" baseline="0" dirty="0" smtClean="0">
                          <a:solidFill>
                            <a:srgbClr val="C00000"/>
                          </a:solidFill>
                        </a:rPr>
                        <a:t>PROPOSED PERMANENT RULES</a:t>
                      </a:r>
                      <a:endParaRPr lang="en-US" sz="2000" i="1" dirty="0">
                        <a:solidFill>
                          <a:srgbClr val="C00000"/>
                        </a:solidFill>
                      </a:endParaRPr>
                    </a:p>
                  </a:txBody>
                  <a:tcPr/>
                </a:tc>
                <a:tc>
                  <a:txBody>
                    <a:bodyPr/>
                    <a:lstStyle/>
                    <a:p>
                      <a:pPr algn="ctr"/>
                      <a:r>
                        <a:rPr lang="en-US" sz="2000" i="1" dirty="0" smtClean="0">
                          <a:solidFill>
                            <a:srgbClr val="FFFF00"/>
                          </a:solidFill>
                        </a:rPr>
                        <a:t>TEMPORARY</a:t>
                      </a:r>
                      <a:r>
                        <a:rPr lang="en-US" sz="2000" i="1" baseline="0" dirty="0" smtClean="0">
                          <a:solidFill>
                            <a:srgbClr val="FFFF00"/>
                          </a:solidFill>
                        </a:rPr>
                        <a:t> RULES</a:t>
                      </a:r>
                      <a:endParaRPr lang="en-US" sz="2000" i="1" dirty="0">
                        <a:solidFill>
                          <a:srgbClr val="FFFF00"/>
                        </a:solidFill>
                      </a:endParaRPr>
                    </a:p>
                  </a:txBody>
                  <a:tcPr/>
                </a:tc>
              </a:tr>
              <a:tr h="680592">
                <a:tc>
                  <a:txBody>
                    <a:bodyPr/>
                    <a:lstStyle/>
                    <a:p>
                      <a:pPr marL="0" indent="0">
                        <a:buNone/>
                      </a:pPr>
                      <a:r>
                        <a:rPr lang="en-US" sz="2000" dirty="0" smtClean="0"/>
                        <a:t>(1) Apply at 5 tons per year</a:t>
                      </a:r>
                      <a:endParaRPr lang="en-US" sz="2000" dirty="0"/>
                    </a:p>
                  </a:txBody>
                  <a:tcPr/>
                </a:tc>
                <a:tc>
                  <a:txBody>
                    <a:bodyPr/>
                    <a:lstStyle/>
                    <a:p>
                      <a:pPr marL="0" indent="0">
                        <a:buNone/>
                      </a:pPr>
                      <a:r>
                        <a:rPr lang="en-US" sz="2000" dirty="0" smtClean="0"/>
                        <a:t>10 tons per year or more of glass using glassmaking HAPs</a:t>
                      </a:r>
                    </a:p>
                  </a:txBody>
                  <a:tcPr/>
                </a:tc>
              </a:tr>
              <a:tr h="474586">
                <a:tc>
                  <a:txBody>
                    <a:bodyPr/>
                    <a:lstStyle/>
                    <a:p>
                      <a:pPr marL="0" indent="-182880" algn="l" defTabSz="914400" rtl="0" eaLnBrk="1" latinLnBrk="0" hangingPunct="1"/>
                      <a:r>
                        <a:rPr lang="en-US" sz="2000" kern="1200" dirty="0" smtClean="0">
                          <a:solidFill>
                            <a:schemeClr val="dk1"/>
                          </a:solidFill>
                          <a:latin typeface="+mn-lt"/>
                          <a:ea typeface="+mn-ea"/>
                          <a:cs typeface="+mn-cs"/>
                        </a:rPr>
                        <a:t>(2) Apply statewide</a:t>
                      </a:r>
                      <a:endParaRPr lang="en-US" sz="2000" kern="1200" dirty="0">
                        <a:solidFill>
                          <a:schemeClr val="dk1"/>
                        </a:solidFill>
                        <a:latin typeface="+mn-lt"/>
                        <a:ea typeface="+mn-ea"/>
                        <a:cs typeface="+mn-cs"/>
                      </a:endParaRPr>
                    </a:p>
                  </a:txBody>
                  <a:tcPr/>
                </a:tc>
                <a:tc>
                  <a:txBody>
                    <a:bodyPr/>
                    <a:lstStyle/>
                    <a:p>
                      <a:r>
                        <a:rPr lang="en-US" sz="2000" dirty="0" smtClean="0"/>
                        <a:t>Portland AQMA only</a:t>
                      </a:r>
                      <a:endParaRPr lang="en-US" sz="2000" dirty="0"/>
                    </a:p>
                  </a:txBody>
                  <a:tcPr/>
                </a:tc>
              </a:tr>
              <a:tr h="1058188">
                <a:tc>
                  <a:txBody>
                    <a:bodyPr/>
                    <a:lstStyle/>
                    <a:p>
                      <a:pPr marL="0" indent="-182880" algn="l" defTabSz="914400" rtl="0" eaLnBrk="1" latinLnBrk="0" hangingPunct="1"/>
                      <a:r>
                        <a:rPr lang="en-US" sz="2000" kern="1200" dirty="0" smtClean="0">
                          <a:solidFill>
                            <a:schemeClr val="dk1"/>
                          </a:solidFill>
                          <a:latin typeface="+mn-lt"/>
                          <a:ea typeface="+mn-ea"/>
                          <a:cs typeface="+mn-cs"/>
                        </a:rPr>
                        <a:t>(3) &amp; (5) Test to show 0.005 gr/</a:t>
                      </a:r>
                      <a:r>
                        <a:rPr lang="en-US" sz="2000" kern="1200" dirty="0" err="1" smtClean="0">
                          <a:solidFill>
                            <a:schemeClr val="dk1"/>
                          </a:solidFill>
                          <a:latin typeface="+mn-lt"/>
                          <a:ea typeface="+mn-ea"/>
                          <a:cs typeface="+mn-cs"/>
                        </a:rPr>
                        <a:t>dscf</a:t>
                      </a:r>
                      <a:r>
                        <a:rPr lang="en-US" sz="2000" kern="1200" dirty="0" smtClean="0">
                          <a:solidFill>
                            <a:schemeClr val="dk1"/>
                          </a:solidFill>
                          <a:latin typeface="+mn-lt"/>
                          <a:ea typeface="+mn-ea"/>
                          <a:cs typeface="+mn-cs"/>
                        </a:rPr>
                        <a:t>; </a:t>
                      </a:r>
                    </a:p>
                    <a:p>
                      <a:pPr marL="0" indent="-182880" algn="l" defTabSz="914400" rtl="0" eaLnBrk="1" latinLnBrk="0" hangingPunct="1"/>
                      <a:r>
                        <a:rPr lang="en-US" sz="2000" kern="1200" dirty="0" smtClean="0">
                          <a:solidFill>
                            <a:schemeClr val="dk1"/>
                          </a:solidFill>
                          <a:latin typeface="+mn-lt"/>
                          <a:ea typeface="+mn-ea"/>
                          <a:cs typeface="+mn-cs"/>
                        </a:rPr>
                        <a:t>                Bag leak detection system;</a:t>
                      </a:r>
                    </a:p>
                    <a:p>
                      <a:pPr marL="0" indent="-182880" algn="l" defTabSz="914400" rtl="0" eaLnBrk="1" latinLnBrk="0" hangingPunct="1"/>
                      <a:r>
                        <a:rPr lang="en-US" sz="2000" kern="1200" dirty="0" smtClean="0">
                          <a:solidFill>
                            <a:schemeClr val="dk1"/>
                          </a:solidFill>
                          <a:latin typeface="+mn-lt"/>
                          <a:ea typeface="+mn-ea"/>
                          <a:cs typeface="+mn-cs"/>
                        </a:rPr>
                        <a:t>                HEPA </a:t>
                      </a:r>
                      <a:r>
                        <a:rPr lang="en-US" sz="2000" kern="1200" dirty="0" err="1" smtClean="0">
                          <a:solidFill>
                            <a:schemeClr val="dk1"/>
                          </a:solidFill>
                          <a:latin typeface="+mn-lt"/>
                          <a:ea typeface="+mn-ea"/>
                          <a:cs typeface="+mn-cs"/>
                        </a:rPr>
                        <a:t>afterfilter</a:t>
                      </a:r>
                      <a:endParaRPr lang="en-US" sz="2000" kern="1200" dirty="0" smtClean="0">
                        <a:solidFill>
                          <a:schemeClr val="dk1"/>
                        </a:solidFill>
                        <a:latin typeface="+mn-lt"/>
                        <a:ea typeface="+mn-ea"/>
                        <a:cs typeface="+mn-cs"/>
                      </a:endParaRPr>
                    </a:p>
                  </a:txBody>
                  <a:tcPr/>
                </a:tc>
                <a:tc>
                  <a:txBody>
                    <a:bodyPr/>
                    <a:lstStyle/>
                    <a:p>
                      <a:r>
                        <a:rPr lang="en-US" sz="2000" dirty="0" smtClean="0"/>
                        <a:t>Test to show 99.0% particulate</a:t>
                      </a:r>
                      <a:r>
                        <a:rPr lang="en-US" sz="2000" baseline="0" dirty="0" smtClean="0"/>
                        <a:t> matter (PM) control efficiency</a:t>
                      </a:r>
                      <a:endParaRPr lang="en-US" sz="2000" dirty="0"/>
                    </a:p>
                  </a:txBody>
                  <a:tcPr/>
                </a:tc>
              </a:tr>
              <a:tr h="740731">
                <a:tc>
                  <a: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(4) Add selenium to glassmaking HAPs</a:t>
                      </a:r>
                    </a:p>
                  </a:txBody>
                  <a:tcPr/>
                </a:tc>
                <a:tc>
                  <a:txBody>
                    <a:bodyPr/>
                    <a:lstStyle/>
                    <a:p>
                      <a:r>
                        <a:rPr lang="en-US" sz="2000" dirty="0" smtClean="0"/>
                        <a:t>Arsenic, cadmium, chromium,</a:t>
                      </a:r>
                      <a:r>
                        <a:rPr lang="en-US" sz="2000" baseline="0" dirty="0" smtClean="0"/>
                        <a:t> lead, manganese, nickel</a:t>
                      </a:r>
                      <a:endParaRPr lang="en-US" sz="2000" dirty="0"/>
                    </a:p>
                  </a:txBody>
                  <a:tcPr/>
                </a:tc>
              </a:tr>
              <a:tr h="976502">
                <a:tc>
                  <a:txBody>
                    <a:bodyPr/>
                    <a:lstStyle/>
                    <a:p>
                      <a:pPr marL="0" indent="-182880" algn="l" defTabSz="914400" rtl="0" eaLnBrk="1" latinLnBrk="0" hangingPunct="1"/>
                      <a:r>
                        <a:rPr lang="en-US" sz="2000" kern="1200" dirty="0" smtClean="0">
                          <a:solidFill>
                            <a:schemeClr val="dk1"/>
                          </a:solidFill>
                          <a:latin typeface="+mn-lt"/>
                          <a:ea typeface="+mn-ea"/>
                          <a:cs typeface="+mn-cs"/>
                        </a:rPr>
                        <a:t>(6) Set</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24-hr health benchmark for</a:t>
                      </a:r>
                    </a:p>
                    <a:p>
                      <a:pPr marL="0" indent="-182880" algn="l" defTabSz="914400" rtl="0" eaLnBrk="1" latinLnBrk="0" hangingPunct="1"/>
                      <a:r>
                        <a:rPr lang="en-US" sz="2000" kern="1200" dirty="0" smtClean="0">
                          <a:solidFill>
                            <a:schemeClr val="dk1"/>
                          </a:solidFill>
                          <a:latin typeface="+mn-lt"/>
                          <a:ea typeface="+mn-ea"/>
                          <a:cs typeface="+mn-cs"/>
                        </a:rPr>
                        <a:t>      chromium</a:t>
                      </a:r>
                      <a:r>
                        <a:rPr lang="en-US" sz="2000" kern="1200" baseline="0" dirty="0" smtClean="0">
                          <a:solidFill>
                            <a:schemeClr val="dk1"/>
                          </a:solidFill>
                          <a:latin typeface="+mn-lt"/>
                          <a:ea typeface="+mn-ea"/>
                          <a:cs typeface="+mn-cs"/>
                        </a:rPr>
                        <a:t> </a:t>
                      </a:r>
                      <a:r>
                        <a:rPr lang="en-US" sz="2000" kern="1200" baseline="0" dirty="0" smtClean="0">
                          <a:solidFill>
                            <a:schemeClr val="dk1"/>
                          </a:solidFill>
                          <a:latin typeface="+mn-lt"/>
                          <a:ea typeface="+mn-ea"/>
                          <a:cs typeface="+mn-cs"/>
                        </a:rPr>
                        <a:t>VI </a:t>
                      </a:r>
                      <a:r>
                        <a:rPr lang="en-US" sz="2000" kern="1200" baseline="0" dirty="0" smtClean="0">
                          <a:solidFill>
                            <a:schemeClr val="dk1"/>
                          </a:solidFill>
                          <a:latin typeface="+mn-lt"/>
                          <a:ea typeface="+mn-ea"/>
                          <a:cs typeface="+mn-cs"/>
                        </a:rPr>
                        <a:t>to</a:t>
                      </a:r>
                      <a:r>
                        <a:rPr lang="en-US" sz="2000" kern="1200" dirty="0" smtClean="0">
                          <a:solidFill>
                            <a:schemeClr val="dk1"/>
                          </a:solidFill>
                          <a:latin typeface="+mn-lt"/>
                          <a:ea typeface="+mn-ea"/>
                          <a:cs typeface="+mn-cs"/>
                        </a:rPr>
                        <a:t> 5 nanograms</a:t>
                      </a:r>
                    </a:p>
                    <a:p>
                      <a:pPr marL="0" indent="-182880" algn="l" defTabSz="914400" rtl="0" eaLnBrk="1" latinLnBrk="0" hangingPunct="1"/>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per cubic meter</a:t>
                      </a:r>
                      <a:endParaRPr lang="en-US" sz="20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36 nanograms</a:t>
                      </a:r>
                      <a:r>
                        <a:rPr lang="en-US" sz="2000" baseline="0" dirty="0" smtClean="0"/>
                        <a:t> per cubic meter</a:t>
                      </a:r>
                      <a:endParaRPr lang="en-US" sz="2000" dirty="0" smtClean="0"/>
                    </a:p>
                    <a:p>
                      <a:endParaRPr lang="en-US" sz="2000" dirty="0"/>
                    </a:p>
                  </a:txBody>
                  <a:tcPr/>
                </a:tc>
              </a:tr>
              <a:tr h="989662">
                <a:tc>
                  <a:txBody>
                    <a:bodyPr/>
                    <a:lstStyle/>
                    <a:p>
                      <a:pPr marL="0" indent="-182880" algn="l" defTabSz="914400" rtl="0" eaLnBrk="1" latinLnBrk="0" hangingPunct="1"/>
                      <a:r>
                        <a:rPr lang="en-US" sz="2000" kern="1200" dirty="0" smtClean="0">
                          <a:solidFill>
                            <a:schemeClr val="dk1"/>
                          </a:solidFill>
                          <a:latin typeface="+mn-lt"/>
                          <a:ea typeface="+mn-ea"/>
                          <a:cs typeface="+mn-cs"/>
                        </a:rPr>
                        <a:t>(7) Test chromium emissions at control</a:t>
                      </a:r>
                    </a:p>
                    <a:p>
                      <a:pPr marL="0" indent="-182880" algn="l" defTabSz="914400" rtl="0" eaLnBrk="1" latinLnBrk="0" hangingPunct="1"/>
                      <a:r>
                        <a:rPr lang="en-US" sz="2000" kern="1200" dirty="0" smtClean="0">
                          <a:solidFill>
                            <a:schemeClr val="dk1"/>
                          </a:solidFill>
                          <a:latin typeface="+mn-lt"/>
                          <a:ea typeface="+mn-ea"/>
                          <a:cs typeface="+mn-cs"/>
                        </a:rPr>
                        <a:t>      device outlet</a:t>
                      </a:r>
                      <a:endParaRPr lang="en-US" sz="2000" kern="1200" dirty="0">
                        <a:solidFill>
                          <a:schemeClr val="dk1"/>
                        </a:solidFill>
                        <a:latin typeface="+mn-lt"/>
                        <a:ea typeface="+mn-ea"/>
                        <a:cs typeface="+mn-cs"/>
                      </a:endParaRPr>
                    </a:p>
                  </a:txBody>
                  <a:tcPr/>
                </a:tc>
                <a:tc>
                  <a:txBody>
                    <a:bodyPr/>
                    <a:lstStyle/>
                    <a:p>
                      <a:r>
                        <a:rPr lang="en-US" sz="2000" kern="1200" dirty="0" smtClean="0">
                          <a:solidFill>
                            <a:schemeClr val="dk1"/>
                          </a:solidFill>
                          <a:latin typeface="+mn-lt"/>
                          <a:ea typeface="+mn-ea"/>
                          <a:cs typeface="+mn-cs"/>
                        </a:rPr>
                        <a:t>(Tier 2) </a:t>
                      </a:r>
                      <a:r>
                        <a:rPr lang="en-US" sz="2000" dirty="0" smtClean="0"/>
                        <a:t>Test chromium</a:t>
                      </a:r>
                      <a:r>
                        <a:rPr lang="en-US" sz="2000" baseline="0" dirty="0" smtClean="0"/>
                        <a:t> at control device inlet; calculate chromium out using PM control efficiency</a:t>
                      </a:r>
                      <a:endParaRPr lang="en-US" sz="2000" dirty="0"/>
                    </a:p>
                  </a:txBody>
                  <a:tcPr/>
                </a:tc>
              </a:tr>
              <a:tr h="945627">
                <a:tc>
                  <a:txBody>
                    <a:bodyPr/>
                    <a:lstStyle/>
                    <a:p>
                      <a:pPr marL="0" indent="-182880" algn="l" defTabSz="914400" rtl="0" eaLnBrk="1" latinLnBrk="0" hangingPunct="1"/>
                      <a:r>
                        <a:rPr lang="en-US" sz="2000" kern="1200" dirty="0" smtClean="0">
                          <a:solidFill>
                            <a:schemeClr val="dk1"/>
                          </a:solidFill>
                          <a:latin typeface="+mn-lt"/>
                          <a:ea typeface="+mn-ea"/>
                          <a:cs typeface="+mn-cs"/>
                        </a:rPr>
                        <a:t>(8) Compliance extensions to</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install</a:t>
                      </a:r>
                    </a:p>
                    <a:p>
                      <a:pPr marL="0" indent="-182880" algn="l" defTabSz="914400" rtl="0" eaLnBrk="1" latinLnBrk="0" hangingPunct="1"/>
                      <a:r>
                        <a:rPr lang="en-US" sz="2000" kern="1200" dirty="0" smtClean="0">
                          <a:solidFill>
                            <a:schemeClr val="dk1"/>
                          </a:solidFill>
                          <a:latin typeface="+mn-lt"/>
                          <a:ea typeface="+mn-ea"/>
                          <a:cs typeface="+mn-cs"/>
                        </a:rPr>
                        <a:t>      emission controls; up to 1 year Tier 1</a:t>
                      </a:r>
                      <a:endParaRPr lang="en-US" sz="2000" kern="1200" dirty="0">
                        <a:solidFill>
                          <a:schemeClr val="dk1"/>
                        </a:solidFill>
                        <a:latin typeface="+mn-lt"/>
                        <a:ea typeface="+mn-ea"/>
                        <a:cs typeface="+mn-cs"/>
                      </a:endParaRPr>
                    </a:p>
                  </a:txBody>
                  <a:tcPr/>
                </a:tc>
                <a:tc>
                  <a:txBody>
                    <a:bodyPr/>
                    <a:lstStyle/>
                    <a:p>
                      <a:r>
                        <a:rPr lang="en-US" sz="2000" dirty="0" smtClean="0"/>
                        <a:t>No compliance extensions</a:t>
                      </a:r>
                      <a:endParaRPr lang="en-US" sz="2000" dirty="0"/>
                    </a:p>
                  </a:txBody>
                  <a:tcPr/>
                </a:tc>
              </a:tr>
            </a:tbl>
          </a:graphicData>
        </a:graphic>
      </p:graphicFrame>
    </p:spTree>
    <p:extLst>
      <p:ext uri="{BB962C8B-B14F-4D97-AF65-F5344CB8AC3E}">
        <p14:creationId xmlns:p14="http://schemas.microsoft.com/office/powerpoint/2010/main" val="380860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5D70B-2810-4A88-B21F-67B5E44EDC6B}">
  <ds:schemaRefs>
    <ds:schemaRef ds:uri="http://schemas.microsoft.com/sharepoint/v3/contenttype/forms"/>
  </ds:schemaRefs>
</ds:datastoreItem>
</file>

<file path=customXml/itemProps2.xml><?xml version="1.0" encoding="utf-8"?>
<ds:datastoreItem xmlns:ds="http://schemas.openxmlformats.org/officeDocument/2006/customXml" ds:itemID="{889450F8-D9C6-4C08-9795-C22D39C083F9}">
  <ds:schemaRefs>
    <ds:schemaRef ds:uri="http://www.w3.org/XML/1998/namespace"/>
    <ds:schemaRef ds:uri="http://schemas.openxmlformats.org/package/2006/metadata/core-properties"/>
    <ds:schemaRef ds:uri="http://purl.org/dc/dcmitype/"/>
    <ds:schemaRef ds:uri="$ListId:doc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13274</TotalTime>
  <Words>3603</Words>
  <Application>Microsoft Office PowerPoint</Application>
  <PresentationFormat>On-screen Show (4:3)</PresentationFormat>
  <Paragraphs>375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Office Theme</vt:lpstr>
      <vt:lpstr>Air Quality Program</vt:lpstr>
      <vt:lpstr>PowerPoint Presentation</vt:lpstr>
      <vt:lpstr>PowerPoint Presentation</vt:lpstr>
      <vt:lpstr>PowerPoint Presentation</vt:lpstr>
      <vt:lpstr>PowerPoint Presentation</vt:lpstr>
      <vt:lpstr>PowerPoint Presentation</vt:lpstr>
      <vt:lpstr>Temporary Colored Art Glass Manufacturer rules</vt:lpstr>
      <vt:lpstr>Temporary rule requirements</vt:lpstr>
      <vt:lpstr>PowerPoint Presentation</vt:lpstr>
      <vt:lpstr>(1) Apply at 5 tons per year or more       of glass using glassmaking HAPs</vt:lpstr>
      <vt:lpstr>(2) Apply statewide</vt:lpstr>
      <vt:lpstr>(3) &amp; (5) Test to show 0.005 gr/dscf;                  Bag leak detection system; HEPA afterfilter</vt:lpstr>
      <vt:lpstr>Alt. 1: Outlet test for 0.005 gr/dscf</vt:lpstr>
      <vt:lpstr>Optional slide</vt:lpstr>
      <vt:lpstr>Alt. 2: Bag Leak Detection System</vt:lpstr>
      <vt:lpstr>Alt. 3: HEPA Afterfilter</vt:lpstr>
      <vt:lpstr>(3) &amp; (5) Test to show 0.005 gr/dscf;                  Bag leak detection system; HEPA afterfilter</vt:lpstr>
      <vt:lpstr>(4) Add selenium to glassmaking HAPs</vt:lpstr>
      <vt:lpstr>(6) Set 24-hour health benchmark for       chromium VI to 5 nanograms       per cubic meter</vt:lpstr>
      <vt:lpstr>(7) Test chromium emissions at control       device outlet (Tier 2)</vt:lpstr>
      <vt:lpstr>(8) Compliance extensions up to 1 year for Tier 1</vt:lpstr>
      <vt:lpstr>End of rules presentation</vt:lpstr>
      <vt:lpstr>Recommendation</vt:lpstr>
    </vt:vector>
  </TitlesOfParts>
  <Company>State of Oregon Department of Environmental Quality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DAVIS George</cp:lastModifiedBy>
  <cp:revision>1448</cp:revision>
  <cp:lastPrinted>2016-09-26T20:29:00Z</cp:lastPrinted>
  <dcterms:created xsi:type="dcterms:W3CDTF">2012-12-04T19:19:06Z</dcterms:created>
  <dcterms:modified xsi:type="dcterms:W3CDTF">2016-09-26T20:59:15Z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