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424" r:id="rId5"/>
    <p:sldId id="383" r:id="rId6"/>
    <p:sldId id="422" r:id="rId7"/>
    <p:sldId id="444" r:id="rId8"/>
    <p:sldId id="339" r:id="rId9"/>
    <p:sldId id="423" r:id="rId10"/>
    <p:sldId id="407" r:id="rId11"/>
    <p:sldId id="425" r:id="rId12"/>
    <p:sldId id="426" r:id="rId13"/>
    <p:sldId id="427" r:id="rId14"/>
    <p:sldId id="428" r:id="rId15"/>
    <p:sldId id="429" r:id="rId16"/>
    <p:sldId id="430" r:id="rId17"/>
    <p:sldId id="432" r:id="rId18"/>
    <p:sldId id="443" r:id="rId19"/>
    <p:sldId id="440" r:id="rId20"/>
    <p:sldId id="433" r:id="rId21"/>
    <p:sldId id="431" r:id="rId22"/>
    <p:sldId id="434" r:id="rId23"/>
    <p:sldId id="435" r:id="rId24"/>
    <p:sldId id="436" r:id="rId25"/>
    <p:sldId id="437" r:id="rId26"/>
    <p:sldId id="439" r:id="rId27"/>
    <p:sldId id="438"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061" autoAdjust="0"/>
  </p:normalViewPr>
  <p:slideViewPr>
    <p:cSldViewPr>
      <p:cViewPr varScale="1">
        <p:scale>
          <a:sx n="87" d="100"/>
          <a:sy n="87" d="100"/>
        </p:scale>
        <p:origin x="-2292" y="-78"/>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30" d="100"/>
          <a:sy n="130" d="100"/>
        </p:scale>
        <p:origin x="-918" y="7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9/27/2016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 xmlns:p14="http://schemas.microsoft.com/office/powerpoint/2010/main"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 xmlns:p14="http://schemas.microsoft.com/office/powerpoint/2010/main"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a:t>
            </a:r>
          </a:p>
          <a:p>
            <a:endParaRPr lang="en-US" sz="1200" baseline="0" dirty="0" smtClean="0"/>
          </a:p>
          <a:p>
            <a:r>
              <a:rPr lang="en-US" sz="1200" baseline="0" dirty="0" smtClean="0"/>
              <a:t> With me today is George Davis, engineer and senior permit writer for DEQ’s northwest region. David Farrer from Oregon Health Authority is also here and will be able to answer any toxicology related </a:t>
            </a:r>
            <a:r>
              <a:rPr lang="en-US" sz="1200" baseline="0" dirty="0" smtClean="0"/>
              <a:t>\. </a:t>
            </a:r>
            <a:r>
              <a:rPr lang="en-US" sz="1200" baseline="0" dirty="0" smtClean="0"/>
              <a:t>Feel free to ask </a:t>
            </a:r>
            <a:r>
              <a:rPr lang="en-US" sz="1200" baseline="0" dirty="0" smtClean="0"/>
              <a:t>\ </a:t>
            </a:r>
            <a:r>
              <a:rPr lang="en-US" sz="1200" baseline="0" dirty="0" smtClean="0"/>
              <a:t>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manufacturers.</a:t>
            </a:r>
          </a:p>
          <a:p>
            <a:endParaRPr lang="en-US" sz="1200" baseline="0" dirty="0" smtClean="0"/>
          </a:p>
          <a:p>
            <a:r>
              <a:rPr lang="en-US" sz="1200" baseline="0" dirty="0" smtClean="0"/>
              <a:t>We proposed rules temporary glass rules at the Commission’s meeting on April 21 2016, which the Commission adopted. We are here today to present the proposed rules, which would replace the temporary rules and make the requirements permanent. </a:t>
            </a:r>
            <a:r>
              <a:rPr lang="en-US" sz="1200" kern="1200" dirty="0" smtClean="0">
                <a:solidFill>
                  <a:schemeClr val="tx1"/>
                </a:solidFill>
                <a:latin typeface="+mn-lt"/>
                <a:ea typeface="+mn-ea"/>
                <a:cs typeface="+mn-cs"/>
              </a:rPr>
              <a:t>If no action is taken, the temporary rules will expire on Oct. 18, 2016.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 xmlns:p14="http://schemas.microsoft.com/office/powerpoint/2010/main" val="35212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This slide summarizes the most</a:t>
            </a:r>
            <a:r>
              <a:rPr lang="en-US" baseline="0" dirty="0" smtClean="0"/>
              <a:t> significant differences between the proposed permanent glassmaking rules and the temporary rules.  </a:t>
            </a:r>
            <a:r>
              <a:rPr lang="en-US" dirty="0" smtClean="0"/>
              <a:t>All of the changes</a:t>
            </a:r>
            <a:r>
              <a:rPr lang="en-US" baseline="0" dirty="0" smtClean="0"/>
              <a:t> are based on comments that were received during the public comment period.</a:t>
            </a:r>
          </a:p>
          <a:p>
            <a:endParaRPr lang="en-US" baseline="0" dirty="0" smtClean="0"/>
          </a:p>
          <a:p>
            <a:r>
              <a:rPr lang="en-US" sz="1200" baseline="0" dirty="0" smtClean="0">
                <a:effectLst/>
                <a:latin typeface="+mn-lt"/>
                <a:ea typeface="+mn-ea"/>
              </a:rPr>
              <a:t>Eight changes are listed on pages 3 and 4 in the staff report, but the third and fifth changes are closely related so they’ve been combined for this presentation. The numbers in the first column correspond to the list in the staff report. I’ll quickly go down the list, and will then provide a little more information on each item in the following slides.</a:t>
            </a:r>
          </a:p>
          <a:p>
            <a:endParaRPr lang="en-US" sz="1200" baseline="0" dirty="0" smtClean="0">
              <a:effectLst/>
              <a:latin typeface="+mn-lt"/>
              <a:ea typeface="+mn-ea"/>
            </a:endParaRPr>
          </a:p>
          <a:p>
            <a:pPr marL="228600" indent="-228600">
              <a:buAutoNum type="arabicParenBoth"/>
            </a:pPr>
            <a:r>
              <a:rPr lang="en-US" sz="1200" baseline="0" dirty="0" smtClean="0">
                <a:effectLst/>
                <a:latin typeface="+mn-lt"/>
                <a:ea typeface="+mn-ea"/>
              </a:rPr>
              <a:t>Change the rule applicability threshold from 10 tons per year of glass to 5 tons per year. </a:t>
            </a:r>
          </a:p>
          <a:p>
            <a:pPr marL="228600" indent="-228600">
              <a:buAutoNum type="arabicParenBoth"/>
            </a:pPr>
            <a:r>
              <a:rPr lang="en-US" sz="1200" baseline="0" dirty="0" smtClean="0">
                <a:effectLst/>
                <a:latin typeface="+mn-lt"/>
                <a:ea typeface="+mn-ea"/>
              </a:rPr>
              <a:t>Make the rules apply statewide instead of only in the Portland area.</a:t>
            </a:r>
          </a:p>
          <a:p>
            <a:pPr marL="0" indent="0">
              <a:buNone/>
            </a:pPr>
            <a:r>
              <a:rPr lang="en-US" sz="1200" baseline="0" dirty="0" smtClean="0">
                <a:effectLst/>
                <a:latin typeface="+mn-lt"/>
                <a:ea typeface="+mn-ea"/>
              </a:rPr>
              <a:t>(3) and (5)  Replace the 99.0% particulate matter control efficiency test with three other options.</a:t>
            </a:r>
          </a:p>
          <a:p>
            <a:pPr marL="0" indent="0">
              <a:buNone/>
            </a:pPr>
            <a:r>
              <a:rPr lang="en-US" sz="1200" baseline="0" dirty="0" smtClean="0">
                <a:effectLst/>
                <a:latin typeface="+mn-lt"/>
                <a:ea typeface="+mn-ea"/>
              </a:rPr>
              <a:t>(4) Add selenium to the list of glassmaking hazardous air pollutants regulated under this rule.</a:t>
            </a:r>
          </a:p>
          <a:p>
            <a:pPr marL="0" indent="0">
              <a:buNone/>
            </a:pPr>
            <a:r>
              <a:rPr lang="en-US" sz="1200" baseline="0" dirty="0" smtClean="0">
                <a:effectLst/>
                <a:latin typeface="+mn-lt"/>
                <a:ea typeface="+mn-ea"/>
              </a:rPr>
              <a:t>(6) Lower the 24-hour health benchmark for chromium VI from 36 ng/m3 to 5 ng/m3.</a:t>
            </a:r>
          </a:p>
          <a:p>
            <a:pPr marL="0" indent="0">
              <a:buNone/>
            </a:pPr>
            <a:r>
              <a:rPr lang="en-US" sz="1200" baseline="0" dirty="0" smtClean="0">
                <a:effectLst/>
                <a:latin typeface="+mn-lt"/>
                <a:ea typeface="+mn-ea"/>
              </a:rPr>
              <a:t>(7) Test chromium emissions at the emission control device outlet instead of at the control device inlet.</a:t>
            </a:r>
          </a:p>
          <a:p>
            <a:pPr marL="0" indent="0">
              <a:buNone/>
            </a:pPr>
            <a:r>
              <a:rPr lang="en-US" sz="1200" baseline="0" dirty="0" smtClean="0">
                <a:effectLst/>
                <a:latin typeface="+mn-lt"/>
                <a:ea typeface="+mn-ea"/>
              </a:rPr>
              <a:t>(8) Provide compliance extensions for Tier 1 facilities of up to 1 year.</a:t>
            </a:r>
            <a:endParaRPr lang="en-US" baseline="0" dirty="0" smtClean="0"/>
          </a:p>
          <a:p>
            <a:endParaRPr lang="en-US" baseline="0" dirty="0" smtClean="0"/>
          </a:p>
          <a:p>
            <a:r>
              <a:rPr lang="en-US" dirty="0" smtClean="0"/>
              <a:t>In addition to the more significant</a:t>
            </a:r>
            <a:r>
              <a:rPr lang="en-US" baseline="0" dirty="0" smtClean="0"/>
              <a:t> changes listed here, a number of other changes were made, such as giving facilities outside the Portland area additional time to comply with the rules, to help clarify parts of the rules that some people found confusing, and for general housekeeping.</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Tree>
    <p:extLst>
      <p:ext uri="{BB962C8B-B14F-4D97-AF65-F5344CB8AC3E}">
        <p14:creationId xmlns="" xmlns:p14="http://schemas.microsoft.com/office/powerpoint/2010/main" val="3059760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Item 1, DEQ is proposing to lower the rule applicability</a:t>
            </a:r>
            <a:r>
              <a:rPr lang="en-US" baseline="0" dirty="0" smtClean="0"/>
              <a:t> threshold from 10 tons per year of glass to 5 tons per year. </a:t>
            </a:r>
            <a:r>
              <a:rPr lang="en-US" sz="1200" baseline="0" dirty="0" smtClean="0">
                <a:effectLst/>
                <a:latin typeface="+mn-lt"/>
                <a:ea typeface="+mn-ea"/>
              </a:rPr>
              <a:t>Only glass made using glassmaking hazardous air pollutants is counted toward the threshold.</a:t>
            </a:r>
            <a:endParaRPr lang="en-US" baseline="0" dirty="0" smtClean="0"/>
          </a:p>
          <a:p>
            <a:endParaRPr lang="en-US" baseline="0" dirty="0" smtClean="0"/>
          </a:p>
          <a:p>
            <a:r>
              <a:rPr lang="en-US" baseline="0" dirty="0" smtClean="0"/>
              <a:t>Some commenters suggested making the rules apply if any amount of glass were made using hazardous air pollutants, but DEQ is instead seeking </a:t>
            </a:r>
            <a:r>
              <a:rPr lang="en-US" sz="1200" kern="1200" baseline="0" dirty="0" smtClean="0">
                <a:solidFill>
                  <a:schemeClr val="tx1"/>
                </a:solidFill>
                <a:effectLst/>
                <a:latin typeface="+mn-lt"/>
                <a:ea typeface="+mn-ea"/>
                <a:cs typeface="+mn-cs"/>
              </a:rPr>
              <a:t>an appropriate balance between under- and over-regulating colored art glass manufacturers.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Staff estimated that p</a:t>
            </a:r>
            <a:r>
              <a:rPr lang="en-US" sz="1200" kern="1200" dirty="0" smtClean="0">
                <a:solidFill>
                  <a:schemeClr val="tx1"/>
                </a:solidFill>
                <a:effectLst/>
                <a:latin typeface="+mn-lt"/>
                <a:ea typeface="+mn-ea"/>
                <a:cs typeface="+mn-cs"/>
              </a:rPr>
              <a:t>roducing 5</a:t>
            </a:r>
            <a:r>
              <a:rPr lang="en-US" sz="1200" kern="1200" baseline="0" dirty="0" smtClean="0">
                <a:solidFill>
                  <a:schemeClr val="tx1"/>
                </a:solidFill>
                <a:effectLst/>
                <a:latin typeface="+mn-lt"/>
                <a:ea typeface="+mn-ea"/>
                <a:cs typeface="+mn-cs"/>
              </a:rPr>
              <a:t> tons of glass per year</a:t>
            </a:r>
            <a:r>
              <a:rPr lang="en-US" sz="1200" kern="1200" dirty="0" smtClean="0">
                <a:solidFill>
                  <a:schemeClr val="tx1"/>
                </a:solidFill>
                <a:effectLst/>
                <a:latin typeface="+mn-lt"/>
                <a:ea typeface="+mn-ea"/>
                <a:cs typeface="+mn-cs"/>
              </a:rPr>
              <a:t> would require two small glass making furnaces, each making 50 pounds of glass two times per week. </a:t>
            </a:r>
          </a:p>
          <a:p>
            <a:r>
              <a:rPr lang="en-US" sz="1200" kern="1200" dirty="0" smtClean="0">
                <a:solidFill>
                  <a:schemeClr val="tx1"/>
                </a:solidFill>
                <a:effectLst/>
                <a:latin typeface="+mn-lt"/>
                <a:ea typeface="+mn-ea"/>
                <a:cs typeface="+mn-cs"/>
              </a:rPr>
              <a:t>DEQ considers this level of production to reasonably represent a level that defines a manufacturing operation, but is high enough to exclude</a:t>
            </a:r>
            <a:r>
              <a:rPr lang="en-US" sz="1200" kern="1200" baseline="0" dirty="0" smtClean="0">
                <a:solidFill>
                  <a:schemeClr val="tx1"/>
                </a:solidFill>
                <a:effectLst/>
                <a:latin typeface="+mn-lt"/>
                <a:ea typeface="+mn-ea"/>
                <a:cs typeface="+mn-cs"/>
              </a:rPr>
              <a:t> artists and hobbyists who might make their own glass for special purposes.</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extLst>
      <p:ext uri="{BB962C8B-B14F-4D97-AF65-F5344CB8AC3E}">
        <p14:creationId xmlns="" xmlns:p14="http://schemas.microsoft.com/office/powerpoint/2010/main" val="9397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a:t>
            </a:r>
            <a:r>
              <a:rPr lang="en-US" baseline="0" dirty="0" smtClean="0"/>
              <a:t> 2, m</a:t>
            </a:r>
            <a:r>
              <a:rPr lang="en-US" dirty="0" smtClean="0"/>
              <a:t>any comments suggested making</a:t>
            </a:r>
            <a:r>
              <a:rPr lang="en-US" baseline="0" dirty="0" smtClean="0"/>
              <a:t> the rules apply statewide.</a:t>
            </a:r>
          </a:p>
          <a:p>
            <a:endParaRPr lang="en-US" baseline="0" dirty="0" smtClean="0"/>
          </a:p>
          <a:p>
            <a:r>
              <a:rPr lang="en-US" baseline="0" dirty="0" smtClean="0"/>
              <a:t>Since the rules are intended to reduce the possible health threat from colored art glass manufacturers, DEQ agrees that the rules should apply statewide.</a:t>
            </a:r>
          </a:p>
          <a:p>
            <a:endParaRPr lang="en-US" baseline="0" dirty="0" smtClean="0"/>
          </a:p>
          <a:p>
            <a:r>
              <a:rPr lang="en-US" baseline="0" dirty="0" smtClean="0"/>
              <a:t>Staff have discussed the rules with the Lane Regional Air Pollution Authority, and Lane Regional agrees with making the rules apply statewide.</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extLst>
      <p:ext uri="{BB962C8B-B14F-4D97-AF65-F5344CB8AC3E}">
        <p14:creationId xmlns="" xmlns:p14="http://schemas.microsoft.com/office/powerpoint/2010/main" val="2542783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a:t>
            </a:r>
            <a:r>
              <a:rPr lang="en-US" baseline="0" dirty="0" smtClean="0"/>
              <a:t> 3 and 5. T</a:t>
            </a:r>
            <a:r>
              <a:rPr lang="en-US" dirty="0" smtClean="0"/>
              <a:t>he temporary rules required the affected</a:t>
            </a:r>
            <a:r>
              <a:rPr lang="en-US" baseline="0" dirty="0" smtClean="0"/>
              <a:t> glass manufacturers to test their emission control devices and show that they meet a 99.0% control efficiency for particulate matter. This is not a health-based standard, since DEQ has no information to correlate particulate matter emissions with glassmaking hazardous air pollutant emissions. The primary purpose of this test was to ensure that the emission control system was working properly.</a:t>
            </a:r>
          </a:p>
          <a:p>
            <a:endParaRPr lang="en-US" baseline="0" dirty="0" smtClean="0"/>
          </a:p>
          <a:p>
            <a:r>
              <a:rPr lang="en-US" baseline="0" dirty="0" smtClean="0"/>
              <a:t>Staff expected this test to be relatively simple and inexpensive, but estimates for testing at some facilities are well over $100,000. This is because emissions will be so low that extraordinarily long test times will be required to collect enough sample to get a valid result.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Staff</a:t>
            </a:r>
            <a:r>
              <a:rPr lang="en-US" baseline="0" dirty="0" smtClean="0"/>
              <a:t> considered whether there are other ways to provide assurance that the emission control systems are working properly, and identified 3 alternatives, which are shown on the following slides.</a:t>
            </a: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extLst>
      <p:ext uri="{BB962C8B-B14F-4D97-AF65-F5344CB8AC3E}">
        <p14:creationId xmlns="" xmlns:p14="http://schemas.microsoft.com/office/powerpoint/2010/main" val="1182370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 general illustration of a baghouse, with dusty air entering at the inlet. The yellow area represents the filters that filter the dusty air, and the filtered air then exits from the baghouse outlet.</a:t>
            </a:r>
          </a:p>
          <a:p>
            <a:endParaRPr lang="en-US" baseline="0" dirty="0" smtClean="0"/>
          </a:p>
          <a:p>
            <a:r>
              <a:rPr lang="en-US" baseline="0" dirty="0" smtClean="0"/>
              <a:t>An alternative to the 99.0% control efficiency test is to simply test at the outlet to show that emissions are below a specified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proposed level of 0.005 grains per dry standard cubic foot was suggested by EPA staff, and would be a good indicator that the emission control device is working properly.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Oregon’s air quality rules include a general particulate matter standard that ranges from 0.10 to 0.17 grains per dry standard cubic foot. The proposed level is well below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Emissions sampling would only be required at the outlet, and a good result can be obtained with a much shorter sampling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(Short explanation of why sampling time is so long requires 5 sentences, total of 89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extLst>
      <p:ext uri="{BB962C8B-B14F-4D97-AF65-F5344CB8AC3E}">
        <p14:creationId xmlns="" xmlns:p14="http://schemas.microsoft.com/office/powerpoint/2010/main" val="378359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89 words</a:t>
            </a:r>
          </a:p>
          <a:p>
            <a:endParaRPr lang="en-US" baseline="0" dirty="0" smtClean="0"/>
          </a:p>
          <a:p>
            <a:r>
              <a:rPr lang="en-US" baseline="0" dirty="0" smtClean="0"/>
              <a:t>To calculate control efficiency, or CE, we need test samples from both the inlet and the outlet of the baghouse.</a:t>
            </a:r>
          </a:p>
          <a:p>
            <a:endParaRPr lang="en-US" baseline="0" dirty="0" smtClean="0"/>
          </a:p>
          <a:p>
            <a:r>
              <a:rPr lang="en-US" baseline="0" dirty="0" smtClean="0"/>
              <a:t>To get good analytical results, each sample size has to be equal to or greater than the minimum amount specified for the test.</a:t>
            </a:r>
          </a:p>
          <a:p>
            <a:endParaRPr lang="en-US" baseline="0" dirty="0" smtClean="0"/>
          </a:p>
          <a:p>
            <a:r>
              <a:rPr lang="en-US" baseline="0" dirty="0" smtClean="0"/>
              <a:t>Since the inlet concentration is relatively high, enough sample can be collected in a relatively short time.</a:t>
            </a:r>
          </a:p>
          <a:p>
            <a:endParaRPr lang="en-US" baseline="0" dirty="0" smtClean="0"/>
          </a:p>
          <a:p>
            <a:r>
              <a:rPr lang="en-US" baseline="0" dirty="0" smtClean="0"/>
              <a:t>However, the outlet concentration is much lower, so it takes much longer to collect enough sample.</a:t>
            </a:r>
          </a:p>
          <a:p>
            <a:endParaRPr lang="en-US" baseline="0" dirty="0" smtClean="0"/>
          </a:p>
          <a:p>
            <a:r>
              <a:rPr lang="en-US" baseline="0" dirty="0" smtClean="0"/>
              <a:t>Test personnel must be on site much longer, so cost is much higher.</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extLst>
      <p:ext uri="{BB962C8B-B14F-4D97-AF65-F5344CB8AC3E}">
        <p14:creationId xmlns="" xmlns:p14="http://schemas.microsoft.com/office/powerpoint/2010/main" val="3640434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second alternative is a bag leak detection system. A probe that can sense particulate matter is installed in the outlet duct and is connected to an electronic monitoring and recording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systems are very sensitive and can detect leakage in a baghouse that is too small to be detected by other means.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Tree>
    <p:extLst>
      <p:ext uri="{BB962C8B-B14F-4D97-AF65-F5344CB8AC3E}">
        <p14:creationId xmlns="" xmlns:p14="http://schemas.microsoft.com/office/powerpoint/2010/main" val="2760216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 alternative is a HEPA </a:t>
            </a:r>
            <a:r>
              <a:rPr lang="en-US" dirty="0" err="1" smtClean="0"/>
              <a:t>afterfilter</a:t>
            </a:r>
            <a:r>
              <a:rPr lang="en-US" dirty="0" smtClean="0"/>
              <a:t>,</a:t>
            </a:r>
            <a:r>
              <a:rPr lang="en-US" baseline="0" dirty="0" smtClean="0"/>
              <a:t> which is installed on the baghouse outlet and provides additional filtering.</a:t>
            </a:r>
            <a:endParaRPr lang="en-US" dirty="0" smtClean="0"/>
          </a:p>
          <a:p>
            <a:endParaRPr lang="en-US" baseline="0" dirty="0" smtClean="0"/>
          </a:p>
          <a:p>
            <a:r>
              <a:rPr lang="en-US" baseline="0" dirty="0" smtClean="0"/>
              <a:t>HEPA stands for High Efficiency Particulate </a:t>
            </a:r>
            <a:r>
              <a:rPr lang="en-US" baseline="0" dirty="0" err="1" smtClean="0"/>
              <a:t>Arrestance</a:t>
            </a:r>
            <a:r>
              <a:rPr lang="en-US" baseline="0" dirty="0" smtClean="0"/>
              <a:t>, and HEPA filters are so fine that they would plug up rapidly if used as the primary filters.</a:t>
            </a:r>
          </a:p>
          <a:p>
            <a:endParaRPr lang="en-US" baseline="0" dirty="0" smtClean="0"/>
          </a:p>
          <a:p>
            <a:r>
              <a:rPr lang="en-US" baseline="0" dirty="0" smtClean="0"/>
              <a:t>However, this tendency to plug up makes them work like a leak detection system.</a:t>
            </a:r>
          </a:p>
          <a:p>
            <a:endParaRPr lang="en-US" baseline="0" dirty="0" smtClean="0"/>
          </a:p>
          <a:p>
            <a:r>
              <a:rPr lang="en-US" baseline="0" dirty="0" smtClean="0"/>
              <a:t>If the primary filter begins to leak, the HEPA filter will rapidly plug up, restricting air flow and increasing pressure across the filter, which gives an indication that there is a leak in the baghouse.</a:t>
            </a:r>
          </a:p>
          <a:p>
            <a:endParaRPr lang="en-US" baseline="0" dirty="0" smtClean="0"/>
          </a:p>
          <a:p>
            <a:r>
              <a:rPr lang="en-US" baseline="0" dirty="0" smtClean="0"/>
              <a:t>Further, even though the baghouse may be leaking, the HEPA filter will continue to provide filtration to minimize emissions.</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extLst>
      <p:ext uri="{BB962C8B-B14F-4D97-AF65-F5344CB8AC3E}">
        <p14:creationId xmlns="" xmlns:p14="http://schemas.microsoft.com/office/powerpoint/2010/main" val="2892969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these 3 alternatives, </a:t>
            </a:r>
            <a:r>
              <a:rPr lang="en-US" baseline="0" dirty="0" smtClean="0"/>
              <a:t>DEQ is proposing that the smaller Tier 1 facilities have the option of testing for 0.005 gr/dscf, or installing a bag leak detection system, or installing a HEPA </a:t>
            </a:r>
            <a:r>
              <a:rPr lang="en-US" baseline="0" dirty="0" err="1" smtClean="0"/>
              <a:t>afterfilter</a:t>
            </a:r>
            <a:r>
              <a:rPr lang="en-US" baseline="0" dirty="0" smtClean="0"/>
              <a:t>.</a:t>
            </a:r>
          </a:p>
          <a:p>
            <a:endParaRPr lang="en-US" baseline="0" dirty="0" smtClean="0"/>
          </a:p>
          <a:p>
            <a:pPr marL="0" indent="0">
              <a:buNone/>
            </a:pPr>
            <a:r>
              <a:rPr lang="en-US" baseline="0" dirty="0" smtClean="0"/>
              <a:t>However, the larger Tier 2 facilities would be required to test for 0.005 gr/dscf, and would then have the option of installing a bag leak detection system or a HEPA </a:t>
            </a:r>
            <a:r>
              <a:rPr lang="en-US" baseline="0" dirty="0" err="1" smtClean="0"/>
              <a:t>afterfilter</a:t>
            </a:r>
            <a:r>
              <a:rPr lang="en-US" baseline="0" dirty="0" smtClean="0"/>
              <a: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extLst>
      <p:ext uri="{BB962C8B-B14F-4D97-AF65-F5344CB8AC3E}">
        <p14:creationId xmlns="" xmlns:p14="http://schemas.microsoft.com/office/powerpoint/2010/main" val="8229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Getting back to the list of differences, item 4, commenters suggested that more hazardous</a:t>
            </a:r>
            <a:r>
              <a:rPr lang="en-US" baseline="0" dirty="0" smtClean="0"/>
              <a:t> air pollutants</a:t>
            </a:r>
            <a:r>
              <a:rPr lang="en-US" dirty="0" smtClean="0"/>
              <a:t> should be regulated under this rule</a:t>
            </a:r>
            <a:r>
              <a:rPr lang="en-US" baseline="0" dirty="0" smtClean="0"/>
              <a:t>.</a:t>
            </a:r>
          </a:p>
          <a:p>
            <a:endParaRPr lang="en-US" baseline="0" dirty="0" smtClean="0"/>
          </a:p>
          <a:p>
            <a:r>
              <a:rPr lang="en-US" baseline="0" dirty="0" smtClean="0"/>
              <a:t>Staff do not recommend regulating all HAPs under this rule because the temporary rule was originally narrowly focused to solve a particular problem and staff recommend keeping these rules narrowly focused. In addition, DEQ is working to develop a broader Cleaner Air Oregon rules to regulate toxic air emissions from all industrial sources, which most likely will also apply to the colored art glass manufacturers and is expected to regulate a larger number of hazardous air pollutants.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staff do recommend adding selenium to the list of glassmaking HAPs regulated under this rule because relatively high levels of selenium were monitored in SE Portland several times during the summer.</a:t>
            </a:r>
          </a:p>
          <a:p>
            <a:endParaRPr lang="en-US" dirty="0" smtClean="0"/>
          </a:p>
          <a:p>
            <a:r>
              <a:rPr lang="en-US" dirty="0" smtClean="0"/>
              <a:t>Phase in of selenium requires extending</a:t>
            </a:r>
            <a:r>
              <a:rPr lang="en-US" baseline="0" dirty="0" smtClean="0"/>
              <a:t> some compliance dates, since affected facilities have only learned about this change very recently.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extLst>
      <p:ext uri="{BB962C8B-B14F-4D97-AF65-F5344CB8AC3E}">
        <p14:creationId xmlns="" xmlns:p14="http://schemas.microsoft.com/office/powerpoint/2010/main" val="177476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lnSpcReduction="10000"/>
          </a:bodyPr>
          <a:lstStyle/>
          <a:p>
            <a:r>
              <a:rPr lang="en-US" dirty="0" smtClean="0"/>
              <a:t>(1 min.)</a:t>
            </a:r>
          </a:p>
          <a:p>
            <a:r>
              <a:rPr lang="en-US" sz="1800" dirty="0" smtClean="0"/>
              <a:t>Here is</a:t>
            </a:r>
            <a:r>
              <a:rPr lang="en-US" sz="1800" baseline="0" dirty="0" smtClean="0"/>
              <a:t> an outline of what we will discuss today.</a:t>
            </a:r>
          </a:p>
          <a:p>
            <a:endParaRPr lang="en-US" sz="1800" baseline="0" dirty="0" smtClean="0"/>
          </a:p>
          <a:p>
            <a:r>
              <a:rPr lang="en-US" sz="1800" baseline="0" dirty="0" smtClean="0"/>
              <a:t>First we will provide you with a brief refresher of the history of the temporary glass rulemaking.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changes from the temporary 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 xmlns:p14="http://schemas.microsoft.com/office/powerpoint/2010/main"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Item 6, DEQ is proposing that</a:t>
            </a:r>
            <a:r>
              <a:rPr lang="en-US" baseline="0" dirty="0" smtClean="0"/>
              <a:t> the 24-hour health benchmark for chromium VI be lowered from 36 ng/m3 to 5 ng/m3.</a:t>
            </a:r>
            <a:endParaRPr lang="en-US" baseline="0" dirty="0"/>
          </a:p>
          <a:p>
            <a:endParaRPr lang="en-US" baseline="0" dirty="0"/>
          </a:p>
          <a:p>
            <a:r>
              <a:rPr lang="en-US" baseline="0" dirty="0" smtClean="0"/>
              <a:t>24-hour health benchmarks were established in the temporary rule, and were based on a survey of other states’ regulations.</a:t>
            </a:r>
          </a:p>
          <a:p>
            <a:endParaRPr lang="en-US" baseline="0" dirty="0" smtClean="0"/>
          </a:p>
          <a:p>
            <a:r>
              <a:rPr lang="en-US" baseline="0" dirty="0" smtClean="0"/>
              <a:t>The 24-hour health benchmarks are under review by OHA at this time, with chromium VI being one of the first to be reviewed. Based on this review, OHA recommends lowering the level to 5 ng/m3 and DEQ agrees with this recommendation.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20</a:t>
            </a:fld>
            <a:endParaRPr lang="en-US" dirty="0"/>
          </a:p>
        </p:txBody>
      </p:sp>
    </p:spTree>
    <p:extLst>
      <p:ext uri="{BB962C8B-B14F-4D97-AF65-F5344CB8AC3E}">
        <p14:creationId xmlns="" xmlns:p14="http://schemas.microsoft.com/office/powerpoint/2010/main" val="683150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Item 7. The temporary rules required testing for chromium VI at the inlet of the emission control device.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was done to determine how much chromium III converted to chromium VI. It was also assumed that the inlet result and control efficiency test result could be used to calculate how much chromium VI was emitted. However, testing done this summer does not support that approach.</a:t>
            </a:r>
          </a:p>
          <a:p>
            <a:endParaRPr lang="en-US" baseline="0" dirty="0" smtClean="0"/>
          </a:p>
          <a:p>
            <a:r>
              <a:rPr lang="en-US" baseline="0" dirty="0" smtClean="0"/>
              <a:t>DEQ is therefore proposing that chromium be tested directly at the control device outlet using a simpler, less expensive test method. </a:t>
            </a:r>
          </a:p>
          <a:p>
            <a:endParaRPr lang="en-US" baseline="0" dirty="0" smtClean="0"/>
          </a:p>
          <a:p>
            <a:r>
              <a:rPr lang="en-US" baseline="0" dirty="0" smtClean="0"/>
              <a:t>However, this test method cannot differentiate between chromium VI and other forms of chromium, so the proposed rule also specifies that if this test method is used, the facility must assume that 100% of the chromium is in the +6 form. </a:t>
            </a:r>
          </a:p>
          <a:p>
            <a:endParaRPr lang="en-US" baseline="0" dirty="0" smtClean="0"/>
          </a:p>
          <a:p>
            <a:r>
              <a:rPr lang="en-US" baseline="0" dirty="0" smtClean="0"/>
              <a:t>The facilities may use the more expensive chromium VI test if they choose to, but they are not required to use it.</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 xmlns:p14="http://schemas.microsoft.com/office/powerpoint/2010/main" val="118310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And finally, item 8. Rules that require installation of emission control systems typically include a provision for facilities to request</a:t>
            </a:r>
            <a:r>
              <a:rPr lang="en-US" sz="1200" baseline="0" dirty="0" smtClean="0">
                <a:solidFill>
                  <a:prstClr val="black"/>
                </a:solidFill>
              </a:rPr>
              <a:t> compliance extensions if installation is delayed for reasons beyond their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This can occur, for example, because of a strike at the control system manufacturer’s facility, or if delivery is delayed because of bad weather, or for a number of other reasons.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prstClr val="black"/>
                </a:solidFill>
              </a:rPr>
              <a:t>Without a provision for granting compliance extensions, facilities could find themselves in violation of the rules despite making a good faith effort to comply.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smtClean="0">
                <a:solidFill>
                  <a:prstClr val="black"/>
                </a:solidFill>
              </a:rPr>
              <a:t>DEQ therefore recommends </a:t>
            </a:r>
            <a:r>
              <a:rPr lang="en-US" sz="1200" baseline="0" dirty="0" smtClean="0">
                <a:solidFill>
                  <a:prstClr val="black"/>
                </a:solidFill>
              </a:rPr>
              <a:t>including a provision for granting compliance extensions of up to 1 year for reasons beyond the facilities’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extLst>
      <p:ext uri="{BB962C8B-B14F-4D97-AF65-F5344CB8AC3E}">
        <p14:creationId xmlns="" xmlns:p14="http://schemas.microsoft.com/office/powerpoint/2010/main" val="3374056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extLst>
      <p:ext uri="{BB962C8B-B14F-4D97-AF65-F5344CB8AC3E}">
        <p14:creationId xmlns="" xmlns:p14="http://schemas.microsoft.com/office/powerpoint/2010/main" val="53322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concludes my part of the presentation. We’d be happy to answer your questions before Jaclyn gives DEQ’s recommendation to the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Tree>
    <p:extLst>
      <p:ext uri="{BB962C8B-B14F-4D97-AF65-F5344CB8AC3E}">
        <p14:creationId xmlns="" xmlns:p14="http://schemas.microsoft.com/office/powerpoint/2010/main" val="385724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rule. 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source.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also identified a second area of concern near the 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laws at the time. To address this</a:t>
            </a:r>
            <a:r>
              <a:rPr lang="en-US" sz="1200" kern="1200" baseline="0" dirty="0" smtClean="0">
                <a:solidFill>
                  <a:schemeClr val="tx1"/>
                </a:solidFill>
                <a:latin typeface="+mn-lt"/>
                <a:ea typeface="+mn-ea"/>
                <a:cs typeface="+mn-cs"/>
              </a:rPr>
              <a:t> regulatory</a:t>
            </a:r>
            <a:r>
              <a:rPr lang="en-US" sz="1200" kern="1200" dirty="0" smtClean="0">
                <a:solidFill>
                  <a:schemeClr val="tx1"/>
                </a:solidFill>
                <a:latin typeface="+mn-lt"/>
                <a:ea typeface="+mn-ea"/>
                <a:cs typeface="+mn-cs"/>
              </a:rPr>
              <a:t>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Tree>
    <p:extLst>
      <p:ext uri="{BB962C8B-B14F-4D97-AF65-F5344CB8AC3E}">
        <p14:creationId xmlns="" xmlns:p14="http://schemas.microsoft.com/office/powerpoint/2010/main"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
        <p:nvSpPr>
          <p:cNvPr id="6" name="Notes Placeholder 5"/>
          <p:cNvSpPr>
            <a:spLocks noGrp="1"/>
          </p:cNvSpPr>
          <p:nvPr>
            <p:ph type="body" sz="quarter" idx="11"/>
          </p:nvPr>
        </p:nvSpPr>
        <p:spPr/>
        <p:txBody>
          <a:bodyPr>
            <a:normAutofit/>
          </a:bodyPr>
          <a:lstStyle/>
          <a:p>
            <a:r>
              <a:rPr lang="en-US" dirty="0" smtClean="0"/>
              <a:t>(1 min.)</a:t>
            </a:r>
          </a:p>
          <a:p>
            <a:endParaRPr lang="en-US" dirty="0" smtClean="0"/>
          </a:p>
          <a:p>
            <a:r>
              <a:rPr lang="en-US" sz="1200" kern="1200" dirty="0" smtClean="0">
                <a:solidFill>
                  <a:schemeClr val="tx1"/>
                </a:solidFill>
                <a:latin typeface="+mn-lt"/>
                <a:ea typeface="+mn-ea"/>
                <a:cs typeface="+mn-cs"/>
              </a:rPr>
              <a:t>The intended scope of the temporary and this proposed rulemaking is worth noting.  The proposed temporary rules were designed to address emissions solely from colored art glass manufacturers and was not intended to address  industrial toxics from other sources. In order to do that, we need more time and a much larger stakeholder and public involvement process, otherwise known as the Cleaner Air Oregon regulatory reform.</a:t>
            </a:r>
          </a:p>
          <a:p>
            <a:r>
              <a:rPr lang="en-US" sz="1200" kern="1200" dirty="0" smtClean="0">
                <a:solidFill>
                  <a:schemeClr val="tx1"/>
                </a:solidFill>
                <a:latin typeface="+mn-lt"/>
                <a:ea typeface="+mn-ea"/>
                <a:cs typeface="+mn-cs"/>
              </a:rPr>
              <a:t>The purpose of the proposed permanent rulemaking is to improve on the temporary rulemaking. </a:t>
            </a:r>
          </a:p>
          <a:p>
            <a:endParaRPr lang="en-US" sz="1200" kern="1200" dirty="0" smtClean="0">
              <a:solidFill>
                <a:schemeClr val="tx1"/>
              </a:solidFill>
              <a:latin typeface="+mn-lt"/>
              <a:ea typeface="+mn-ea"/>
              <a:cs typeface="+mn-cs"/>
            </a:endParaRPr>
          </a:p>
        </p:txBody>
      </p:sp>
    </p:spTree>
    <p:extLst>
      <p:ext uri="{BB962C8B-B14F-4D97-AF65-F5344CB8AC3E}">
        <p14:creationId xmlns=""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p>
          <a:p>
            <a:pPr>
              <a:buFont typeface="Arial" pitchFamily="34" charset="0"/>
              <a:buChar char="•"/>
            </a:pPr>
            <a:endParaRPr lang="en-US" sz="2000" dirty="0" smtClean="0"/>
          </a:p>
          <a:p>
            <a:pPr>
              <a:buFont typeface="Arial" pitchFamily="34" charset="0"/>
              <a:buChar char="•"/>
            </a:pPr>
            <a:r>
              <a:rPr lang="en-US" sz="2000" baseline="0" dirty="0" smtClean="0"/>
              <a:t>In addition to holding two fiscal committee meetings, DEQ held a public hearing on July 19, 2016 and accepted public comments from June 15, 2016 thru July 29, 2016. </a:t>
            </a:r>
          </a:p>
          <a:p>
            <a:pPr>
              <a:buFont typeface="Arial" pitchFamily="34" charset="0"/>
              <a:buChar char="•"/>
            </a:pPr>
            <a:endParaRPr lang="en-US" sz="2000" baseline="0" dirty="0" smtClean="0"/>
          </a:p>
          <a:p>
            <a:r>
              <a:rPr lang="en-US" sz="1200" kern="1200" dirty="0" smtClean="0">
                <a:solidFill>
                  <a:schemeClr val="tx1"/>
                </a:solidFill>
                <a:latin typeface="+mn-lt"/>
                <a:ea typeface="+mn-ea"/>
                <a:cs typeface="+mn-cs"/>
              </a:rPr>
              <a:t>DEQ’s public notice for this rulemaking included proposed rule language that was unchanged from the temporary rule, along with a request from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for</a:t>
            </a:r>
            <a:r>
              <a:rPr lang="en-US" sz="1200" kern="1200" baseline="0" dirty="0" smtClean="0">
                <a:solidFill>
                  <a:schemeClr val="tx1"/>
                </a:solidFill>
                <a:latin typeface="+mn-lt"/>
                <a:ea typeface="+mn-ea"/>
                <a:cs typeface="+mn-cs"/>
              </a:rPr>
              <a:t> comments </a:t>
            </a:r>
            <a:r>
              <a:rPr lang="en-US" sz="1200" kern="1200" dirty="0" smtClean="0">
                <a:solidFill>
                  <a:schemeClr val="tx1"/>
                </a:solidFill>
                <a:latin typeface="+mn-lt"/>
                <a:ea typeface="+mn-ea"/>
                <a:cs typeface="+mn-cs"/>
              </a:rPr>
              <a:t>on several possible changes that were</a:t>
            </a:r>
            <a:r>
              <a:rPr lang="en-US" sz="1200" kern="1200" baseline="0" dirty="0" smtClean="0">
                <a:solidFill>
                  <a:schemeClr val="tx1"/>
                </a:solidFill>
                <a:latin typeface="+mn-lt"/>
                <a:ea typeface="+mn-ea"/>
                <a:cs typeface="+mn-cs"/>
              </a:rPr>
              <a:t> identified during the fiscal committee meetings. The three questions that were included in the public notice were: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Should the rule be modified to apply to sources that make less than 10 tons per year of colored art glass?</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Should the rule be modified to apply statewide, rather than only in the Portland Air Quality Maintenance Area?</a:t>
            </a:r>
          </a:p>
          <a:p>
            <a:pPr lvl="0"/>
            <a:endParaRPr lang="en-US" sz="1200" kern="120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Should the test to show that the</a:t>
            </a:r>
            <a:r>
              <a:rPr lang="en-US" sz="1200" kern="1200" baseline="0" dirty="0" smtClean="0">
                <a:solidFill>
                  <a:schemeClr val="tx1"/>
                </a:solidFill>
                <a:latin typeface="+mn-lt"/>
                <a:ea typeface="+mn-ea"/>
                <a:cs typeface="+mn-cs"/>
              </a:rPr>
              <a:t> control device is working  properly be changed from the 99.0% control efficiency test to another method or methods that can also show the control device is working properly?     </a:t>
            </a:r>
            <a:r>
              <a:rPr lang="en-US" sz="1200" kern="1200" dirty="0" smtClean="0">
                <a:solidFill>
                  <a:schemeClr val="tx1"/>
                </a:solidFill>
                <a:latin typeface="+mn-lt"/>
                <a:ea typeface="+mn-ea"/>
                <a:cs typeface="+mn-cs"/>
              </a:rPr>
              <a:t> </a:t>
            </a:r>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endParaRPr lang="en-US" sz="1600" dirty="0" smtClean="0">
              <a:latin typeface="Times New Roman" pitchFamily="18" charset="0"/>
              <a:cs typeface="Times New Roman" pitchFamily="18" charset="0"/>
            </a:endParaRPr>
          </a:p>
          <a:p>
            <a:pPr marL="0" indent="0">
              <a:spcAft>
                <a:spcPts val="500"/>
              </a:spcAft>
              <a:buFont typeface="Arial" pitchFamily="34" charset="0"/>
              <a:buNone/>
            </a:pPr>
            <a:r>
              <a:rPr lang="en-US" sz="1600" dirty="0" smtClean="0"/>
              <a:t>This is a high level depiction of the public comments.</a:t>
            </a:r>
          </a:p>
          <a:p>
            <a:pPr marL="0" indent="0">
              <a:spcAft>
                <a:spcPts val="500"/>
              </a:spcAft>
              <a:buFont typeface="Arial" pitchFamily="34" charset="0"/>
              <a:buNone/>
            </a:pPr>
            <a:endParaRPr lang="en-US" sz="1600" dirty="0" smtClean="0"/>
          </a:p>
          <a:p>
            <a:pPr marL="285750" marR="0"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600" baseline="0" dirty="0" smtClean="0"/>
              <a:t>DEQ received 151 comments from the 136 individuals and organizations. </a:t>
            </a:r>
            <a:r>
              <a:rPr lang="en-US" sz="1600" dirty="0" smtClean="0"/>
              <a:t>41</a:t>
            </a:r>
            <a:r>
              <a:rPr lang="en-US" sz="1600" baseline="0" dirty="0" smtClean="0"/>
              <a:t>% of the commenters were from Oregon, 54%  </a:t>
            </a:r>
            <a:r>
              <a:rPr lang="en-US" sz="1600" dirty="0" smtClean="0"/>
              <a:t>were from parties outside of Oregon, and 5% of the commenters did</a:t>
            </a:r>
            <a:r>
              <a:rPr lang="en-US" sz="1600" baseline="0" dirty="0" smtClean="0"/>
              <a:t> not state where they reside</a:t>
            </a:r>
            <a:r>
              <a:rPr lang="en-US" sz="1600" dirty="0" smtClean="0"/>
              <a:t>. </a:t>
            </a:r>
          </a:p>
          <a:p>
            <a:pPr marL="285750" indent="-285750">
              <a:spcAft>
                <a:spcPts val="500"/>
              </a:spcAft>
              <a:buFont typeface="Arial" pitchFamily="34" charset="0"/>
              <a:buNone/>
            </a:pPr>
            <a:endParaRPr lang="en-US" sz="1600" dirty="0" smtClean="0"/>
          </a:p>
          <a:p>
            <a:pPr marL="285750" indent="-285750">
              <a:spcAft>
                <a:spcPts val="500"/>
              </a:spcAft>
              <a:buFont typeface="Arial" pitchFamily="34" charset="0"/>
              <a:buChar char="•"/>
            </a:pPr>
            <a:r>
              <a:rPr lang="en-US" sz="1600" dirty="0" smtClean="0"/>
              <a:t>As you can imagine, there are many perspectives expressed by those comments. </a:t>
            </a:r>
          </a:p>
          <a:p>
            <a:pPr marL="285750" indent="-285750">
              <a:spcAft>
                <a:spcPts val="500"/>
              </a:spcAft>
              <a:buFont typeface="Arial" pitchFamily="34" charset="0"/>
              <a:buChar char="•"/>
            </a:pPr>
            <a:endParaRPr lang="en-US" sz="1600" dirty="0" smtClean="0"/>
          </a:p>
          <a:p>
            <a:pPr marL="285750" indent="-285750">
              <a:spcAft>
                <a:spcPts val="500"/>
              </a:spcAft>
              <a:buFont typeface="Arial" pitchFamily="34" charset="0"/>
              <a:buChar char="•"/>
            </a:pPr>
            <a:r>
              <a:rPr lang="en-US" sz="1600" dirty="0" smtClean="0"/>
              <a:t>We consider all of the comments we receive, no matter how many people made the comment. </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lnSpcReduction="10000"/>
          </a:bodyPr>
          <a:lstStyle/>
          <a:p>
            <a:r>
              <a:rPr lang="en-US" dirty="0" smtClean="0"/>
              <a:t>(1</a:t>
            </a:r>
            <a:r>
              <a:rPr lang="en-US" baseline="0" dirty="0" smtClean="0"/>
              <a:t> min.)</a:t>
            </a:r>
          </a:p>
          <a:p>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10 categories and further into </a:t>
            </a:r>
            <a:r>
              <a:rPr lang="en-US" sz="1900" b="0" dirty="0" smtClean="0"/>
              <a:t>60 subcategories and </a:t>
            </a:r>
            <a:r>
              <a:rPr lang="en-US" sz="1900" dirty="0" smtClean="0"/>
              <a:t>that is also how we responded to them. Therefore you’ll see in your materials that we have 60</a:t>
            </a:r>
            <a:r>
              <a:rPr lang="en-US" sz="1900" baseline="0" dirty="0" smtClean="0"/>
              <a:t> </a:t>
            </a:r>
            <a:r>
              <a:rPr lang="en-US" sz="1900" dirty="0" smtClean="0"/>
              <a:t>responses to comments.  </a:t>
            </a:r>
          </a:p>
          <a:p>
            <a:pPr marL="285750" indent="-285750">
              <a:spcAft>
                <a:spcPts val="500"/>
              </a:spcAft>
              <a:buFont typeface="Arial" pitchFamily="34" charset="0"/>
              <a:buChar char="•"/>
            </a:pPr>
            <a:endParaRPr lang="en-US" sz="20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elements of a human health and risk based program and are also using some elements 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 xmlns:p14="http://schemas.microsoft.com/office/powerpoint/2010/main" val="6097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Jaclyn.</a:t>
            </a:r>
          </a:p>
          <a:p>
            <a:endParaRPr lang="en-US" dirty="0" smtClean="0"/>
          </a:p>
          <a:p>
            <a:r>
              <a:rPr lang="en-US" dirty="0" smtClean="0"/>
              <a:t>Chair</a:t>
            </a:r>
            <a:r>
              <a:rPr lang="en-US" baseline="0" dirty="0" smtClean="0"/>
              <a:t> O’Keefe, Commissioners, </a:t>
            </a:r>
            <a:endParaRPr lang="en-US" dirty="0" smtClean="0"/>
          </a:p>
          <a:p>
            <a:endParaRPr lang="en-US" dirty="0" smtClean="0"/>
          </a:p>
          <a:p>
            <a:r>
              <a:rPr lang="en-US" dirty="0" smtClean="0"/>
              <a:t>the temporary colored art glass manufacturer rules were intended</a:t>
            </a:r>
            <a:r>
              <a:rPr lang="en-US" baseline="0" dirty="0" smtClean="0"/>
              <a:t> to regulate 5 colored art glass manufacturing facilities in the Portland area. The five facilities were split into two tiers based on how much glass they made and the type of glassmaking furnaces they used.</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 xmlns:p14="http://schemas.microsoft.com/office/powerpoint/2010/main" val="2975877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rules imposed different requirements for</a:t>
            </a:r>
            <a:r>
              <a:rPr lang="en-US" baseline="0" dirty="0" smtClean="0"/>
              <a:t> the two tiers.</a:t>
            </a:r>
          </a:p>
          <a:p>
            <a:endParaRPr lang="en-US" baseline="0" dirty="0" smtClean="0"/>
          </a:p>
          <a:p>
            <a:r>
              <a:rPr lang="en-US" baseline="0" dirty="0" smtClean="0"/>
              <a:t>The smaller Tier 1 facilities were given three compliance options: install emission controls; or do emissions testing and modeling to demonstrate that the ambient impacts of their emissions were below specified protective levels; or request permit prohibitions on the use of one or more of the glassmaking hazardous air pollutants.</a:t>
            </a:r>
          </a:p>
          <a:p>
            <a:endParaRPr lang="en-US" baseline="0" dirty="0" smtClean="0"/>
          </a:p>
          <a:p>
            <a:r>
              <a:rPr lang="en-US" baseline="0" dirty="0" smtClean="0"/>
              <a:t>The larger Tier 2 facilities were required to install emission controls, and the rules required that usage limits be established for the use of chromium. Associated with the chromium usage limitation was a requirement to perform emissions testing and modeling to determine the chromium usage limit.</a:t>
            </a:r>
          </a:p>
          <a:p>
            <a:endParaRPr lang="en-US" baseline="0" dirty="0" smtClean="0"/>
          </a:p>
          <a:p>
            <a:r>
              <a:rPr lang="en-US" baseline="0" dirty="0" smtClean="0"/>
              <a:t>Both Tiers were required to test their emission control devices and show that the emissions controls could meet a 99.0 % control efficiency.</a:t>
            </a:r>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 xmlns:p14="http://schemas.microsoft.com/office/powerpoint/2010/main" val="46041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endParaRPr lang="en-US" sz="2800" dirty="0" smtClean="0">
              <a:solidFill>
                <a:schemeClr val="tx1"/>
              </a:solidFill>
              <a:latin typeface="Arial" pitchFamily="34" charset="0"/>
              <a:cs typeface="Arial" pitchFamily="34" charset="0"/>
            </a:endParaRP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graphicFrame>
        <p:nvGraphicFramePr>
          <p:cNvPr id="8" name="Table 7"/>
          <p:cNvGraphicFramePr>
            <a:graphicFrameLocks noGrp="1"/>
          </p:cNvGraphicFramePr>
          <p:nvPr>
            <p:extLst>
              <p:ext uri="{D42A27DB-BD31-4B8C-83A1-F6EECF244321}">
                <p14:modId xmlns="" xmlns:p14="http://schemas.microsoft.com/office/powerpoint/2010/main" val="3736664774"/>
              </p:ext>
            </p:extLst>
          </p:nvPr>
        </p:nvGraphicFramePr>
        <p:xfrm>
          <a:off x="152400" y="228602"/>
          <a:ext cx="8839200" cy="6406438"/>
        </p:xfrm>
        <a:graphic>
          <a:graphicData uri="http://schemas.openxmlformats.org/drawingml/2006/table">
            <a:tbl>
              <a:tblPr firstRow="1" bandRow="1">
                <a:tableStyleId>{5C22544A-7EE6-4342-B048-85BDC9FD1C3A}</a:tableStyleId>
              </a:tblPr>
              <a:tblGrid>
                <a:gridCol w="4572000"/>
                <a:gridCol w="4267200"/>
              </a:tblGrid>
              <a:tr h="474586">
                <a:tc>
                  <a:txBody>
                    <a:bodyPr/>
                    <a:lstStyle/>
                    <a:p>
                      <a:pPr algn="ctr"/>
                      <a:r>
                        <a:rPr lang="en-US" sz="2000" i="1" baseline="0" dirty="0" smtClean="0">
                          <a:solidFill>
                            <a:srgbClr val="C00000"/>
                          </a:solidFill>
                        </a:rPr>
                        <a:t>PROPOSED PERMANENT RULES</a:t>
                      </a:r>
                      <a:endParaRPr lang="en-US" sz="2000" i="1" dirty="0">
                        <a:solidFill>
                          <a:srgbClr val="C00000"/>
                        </a:solidFill>
                      </a:endParaRPr>
                    </a:p>
                  </a:txBody>
                  <a:tcPr/>
                </a:tc>
                <a:tc>
                  <a:txBody>
                    <a:bodyPr/>
                    <a:lstStyle/>
                    <a:p>
                      <a:pPr algn="ctr"/>
                      <a:r>
                        <a:rPr lang="en-US" sz="2000" i="1" dirty="0" smtClean="0">
                          <a:solidFill>
                            <a:srgbClr val="FFFF00"/>
                          </a:solidFill>
                        </a:rPr>
                        <a:t>TEMPORARY</a:t>
                      </a:r>
                      <a:r>
                        <a:rPr lang="en-US" sz="2000" i="1" baseline="0" dirty="0" smtClean="0">
                          <a:solidFill>
                            <a:srgbClr val="FFFF00"/>
                          </a:solidFill>
                        </a:rPr>
                        <a:t> RULES</a:t>
                      </a:r>
                      <a:endParaRPr lang="en-US" sz="2000" i="1" dirty="0">
                        <a:solidFill>
                          <a:srgbClr val="FFFF00"/>
                        </a:solidFill>
                      </a:endParaRPr>
                    </a:p>
                  </a:txBody>
                  <a:tcPr/>
                </a:tc>
              </a:tr>
              <a:tr h="680592">
                <a:tc>
                  <a:txBody>
                    <a:bodyPr/>
                    <a:lstStyle/>
                    <a:p>
                      <a:pPr marL="0" indent="0">
                        <a:buNone/>
                      </a:pPr>
                      <a:r>
                        <a:rPr lang="en-US" sz="2000" dirty="0" smtClean="0"/>
                        <a:t>(1) Apply at 5 tons per year</a:t>
                      </a:r>
                      <a:endParaRPr lang="en-US" sz="2000" dirty="0"/>
                    </a:p>
                  </a:txBody>
                  <a:tcPr/>
                </a:tc>
                <a:tc>
                  <a:txBody>
                    <a:bodyPr/>
                    <a:lstStyle/>
                    <a:p>
                      <a:pPr marL="0" indent="0">
                        <a:buNone/>
                      </a:pPr>
                      <a:r>
                        <a:rPr lang="en-US" sz="2000" dirty="0" smtClean="0"/>
                        <a:t>10 tons per year or more of glass using glassmaking HAPs</a:t>
                      </a:r>
                    </a:p>
                  </a:txBody>
                  <a:tcPr/>
                </a:tc>
              </a:tr>
              <a:tr h="474586">
                <a:tc>
                  <a:txBody>
                    <a:bodyPr/>
                    <a:lstStyle/>
                    <a:p>
                      <a:pPr marL="0" indent="-182880" algn="l" defTabSz="914400" rtl="0" eaLnBrk="1" latinLnBrk="0" hangingPunct="1"/>
                      <a:r>
                        <a:rPr lang="en-US" sz="2000" kern="1200" dirty="0" smtClean="0">
                          <a:solidFill>
                            <a:schemeClr val="dk1"/>
                          </a:solidFill>
                          <a:latin typeface="+mn-lt"/>
                          <a:ea typeface="+mn-ea"/>
                          <a:cs typeface="+mn-cs"/>
                        </a:rPr>
                        <a:t>(2) Apply statewide</a:t>
                      </a:r>
                      <a:endParaRPr lang="en-US" sz="2000" kern="1200" dirty="0">
                        <a:solidFill>
                          <a:schemeClr val="dk1"/>
                        </a:solidFill>
                        <a:latin typeface="+mn-lt"/>
                        <a:ea typeface="+mn-ea"/>
                        <a:cs typeface="+mn-cs"/>
                      </a:endParaRPr>
                    </a:p>
                  </a:txBody>
                  <a:tcPr/>
                </a:tc>
                <a:tc>
                  <a:txBody>
                    <a:bodyPr/>
                    <a:lstStyle/>
                    <a:p>
                      <a:r>
                        <a:rPr lang="en-US" sz="2000" dirty="0" smtClean="0"/>
                        <a:t>Portland AQMA only</a:t>
                      </a:r>
                      <a:endParaRPr lang="en-US" sz="2000" dirty="0"/>
                    </a:p>
                  </a:txBody>
                  <a:tcPr/>
                </a:tc>
              </a:tr>
              <a:tr h="1058188">
                <a:tc>
                  <a:txBody>
                    <a:bodyPr/>
                    <a:lstStyle/>
                    <a:p>
                      <a:pPr marL="0" indent="-182880" algn="l" defTabSz="914400" rtl="0" eaLnBrk="1" latinLnBrk="0" hangingPunct="1"/>
                      <a:r>
                        <a:rPr lang="en-US" sz="2000" kern="1200" dirty="0" smtClean="0">
                          <a:solidFill>
                            <a:schemeClr val="dk1"/>
                          </a:solidFill>
                          <a:latin typeface="+mn-lt"/>
                          <a:ea typeface="+mn-ea"/>
                          <a:cs typeface="+mn-cs"/>
                        </a:rPr>
                        <a:t>(3) &amp; (5) Test to show 0.005 gr/</a:t>
                      </a:r>
                      <a:r>
                        <a:rPr lang="en-US" sz="2000" kern="1200" dirty="0" err="1" smtClean="0">
                          <a:solidFill>
                            <a:schemeClr val="dk1"/>
                          </a:solidFill>
                          <a:latin typeface="+mn-lt"/>
                          <a:ea typeface="+mn-ea"/>
                          <a:cs typeface="+mn-cs"/>
                        </a:rPr>
                        <a:t>dscf</a:t>
                      </a:r>
                      <a:r>
                        <a:rPr lang="en-US" sz="2000" kern="1200" dirty="0" smtClean="0">
                          <a:solidFill>
                            <a:schemeClr val="dk1"/>
                          </a:solidFill>
                          <a:latin typeface="+mn-lt"/>
                          <a:ea typeface="+mn-ea"/>
                          <a:cs typeface="+mn-cs"/>
                        </a:rPr>
                        <a:t>; </a:t>
                      </a:r>
                    </a:p>
                    <a:p>
                      <a:pPr marL="0" indent="-182880" algn="l" defTabSz="914400" rtl="0" eaLnBrk="1" latinLnBrk="0" hangingPunct="1"/>
                      <a:r>
                        <a:rPr lang="en-US" sz="2000" kern="1200" dirty="0" smtClean="0">
                          <a:solidFill>
                            <a:schemeClr val="dk1"/>
                          </a:solidFill>
                          <a:latin typeface="+mn-lt"/>
                          <a:ea typeface="+mn-ea"/>
                          <a:cs typeface="+mn-cs"/>
                        </a:rPr>
                        <a:t>                Bag leak detection system;</a:t>
                      </a:r>
                    </a:p>
                    <a:p>
                      <a:pPr marL="0" indent="-182880" algn="l" defTabSz="914400" rtl="0" eaLnBrk="1" latinLnBrk="0" hangingPunct="1"/>
                      <a:r>
                        <a:rPr lang="en-US" sz="2000" kern="1200" dirty="0" smtClean="0">
                          <a:solidFill>
                            <a:schemeClr val="dk1"/>
                          </a:solidFill>
                          <a:latin typeface="+mn-lt"/>
                          <a:ea typeface="+mn-ea"/>
                          <a:cs typeface="+mn-cs"/>
                        </a:rPr>
                        <a:t>                HEPA </a:t>
                      </a:r>
                      <a:r>
                        <a:rPr lang="en-US" sz="2000" kern="1200" dirty="0" err="1" smtClean="0">
                          <a:solidFill>
                            <a:schemeClr val="dk1"/>
                          </a:solidFill>
                          <a:latin typeface="+mn-lt"/>
                          <a:ea typeface="+mn-ea"/>
                          <a:cs typeface="+mn-cs"/>
                        </a:rPr>
                        <a:t>afterfilter</a:t>
                      </a:r>
                      <a:endParaRPr lang="en-US" sz="2000" kern="1200" dirty="0" smtClean="0">
                        <a:solidFill>
                          <a:schemeClr val="dk1"/>
                        </a:solidFill>
                        <a:latin typeface="+mn-lt"/>
                        <a:ea typeface="+mn-ea"/>
                        <a:cs typeface="+mn-cs"/>
                      </a:endParaRPr>
                    </a:p>
                  </a:txBody>
                  <a:tcPr/>
                </a:tc>
                <a:tc>
                  <a:txBody>
                    <a:bodyPr/>
                    <a:lstStyle/>
                    <a:p>
                      <a:r>
                        <a:rPr lang="en-US" sz="2000" dirty="0" smtClean="0"/>
                        <a:t>Test to show 99.0% particulate</a:t>
                      </a:r>
                      <a:r>
                        <a:rPr lang="en-US" sz="2000" baseline="0" dirty="0" smtClean="0"/>
                        <a:t> matter (PM) control efficiency</a:t>
                      </a:r>
                      <a:endParaRPr lang="en-US" sz="2000" dirty="0"/>
                    </a:p>
                  </a:txBody>
                  <a:tcPr/>
                </a:tc>
              </a:tr>
              <a:tr h="740731">
                <a:tc>
                  <a: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(4) Add selenium to glassmaking HAPs</a:t>
                      </a:r>
                    </a:p>
                  </a:txBody>
                  <a:tcPr/>
                </a:tc>
                <a:tc>
                  <a:txBody>
                    <a:bodyPr/>
                    <a:lstStyle/>
                    <a:p>
                      <a:r>
                        <a:rPr lang="en-US" sz="2000" dirty="0" smtClean="0"/>
                        <a:t>Arsenic, cadmium, chromium,</a:t>
                      </a:r>
                      <a:r>
                        <a:rPr lang="en-US" sz="2000" baseline="0" dirty="0" smtClean="0"/>
                        <a:t> lead, manganese, nickel</a:t>
                      </a:r>
                      <a:endParaRPr lang="en-US" sz="2000" dirty="0"/>
                    </a:p>
                  </a:txBody>
                  <a:tcPr/>
                </a:tc>
              </a:tr>
              <a:tr h="976502">
                <a:tc>
                  <a:txBody>
                    <a:bodyPr/>
                    <a:lstStyle/>
                    <a:p>
                      <a:pPr marL="0" indent="-182880" algn="l" defTabSz="914400" rtl="0" eaLnBrk="1" latinLnBrk="0" hangingPunct="1"/>
                      <a:r>
                        <a:rPr lang="en-US" sz="2000" kern="1200" dirty="0" smtClean="0">
                          <a:solidFill>
                            <a:schemeClr val="dk1"/>
                          </a:solidFill>
                          <a:latin typeface="+mn-lt"/>
                          <a:ea typeface="+mn-ea"/>
                          <a:cs typeface="+mn-cs"/>
                        </a:rPr>
                        <a:t>(6) Set</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24-hr health benchmark for</a:t>
                      </a:r>
                    </a:p>
                    <a:p>
                      <a:pPr marL="0" indent="-182880" algn="l" defTabSz="914400" rtl="0" eaLnBrk="1" latinLnBrk="0" hangingPunct="1"/>
                      <a:r>
                        <a:rPr lang="en-US" sz="2000" kern="1200" dirty="0" smtClean="0">
                          <a:solidFill>
                            <a:schemeClr val="dk1"/>
                          </a:solidFill>
                          <a:latin typeface="+mn-lt"/>
                          <a:ea typeface="+mn-ea"/>
                          <a:cs typeface="+mn-cs"/>
                        </a:rPr>
                        <a:t>      chromium</a:t>
                      </a:r>
                      <a:r>
                        <a:rPr lang="en-US" sz="2000" kern="1200" baseline="0" dirty="0" smtClean="0">
                          <a:solidFill>
                            <a:schemeClr val="dk1"/>
                          </a:solidFill>
                          <a:latin typeface="+mn-lt"/>
                          <a:ea typeface="+mn-ea"/>
                          <a:cs typeface="+mn-cs"/>
                        </a:rPr>
                        <a:t> VI to</a:t>
                      </a:r>
                      <a:r>
                        <a:rPr lang="en-US" sz="2000" kern="1200" dirty="0" smtClean="0">
                          <a:solidFill>
                            <a:schemeClr val="dk1"/>
                          </a:solidFill>
                          <a:latin typeface="+mn-lt"/>
                          <a:ea typeface="+mn-ea"/>
                          <a:cs typeface="+mn-cs"/>
                        </a:rPr>
                        <a:t> 5 nanograms</a:t>
                      </a:r>
                    </a:p>
                    <a:p>
                      <a:pPr marL="0" indent="-182880" algn="l" defTabSz="914400" rtl="0" eaLnBrk="1" latinLnBrk="0" hangingPunct="1"/>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per cubic meter</a:t>
                      </a:r>
                      <a:endParaRPr lang="en-US" sz="20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36 nanograms</a:t>
                      </a:r>
                      <a:r>
                        <a:rPr lang="en-US" sz="2000" baseline="0" dirty="0" smtClean="0"/>
                        <a:t> per cubic meter</a:t>
                      </a:r>
                      <a:endParaRPr lang="en-US" sz="2000" dirty="0" smtClean="0"/>
                    </a:p>
                    <a:p>
                      <a:endParaRPr lang="en-US" sz="2000" dirty="0"/>
                    </a:p>
                  </a:txBody>
                  <a:tcPr/>
                </a:tc>
              </a:tr>
              <a:tr h="989662">
                <a:tc>
                  <a:txBody>
                    <a:bodyPr/>
                    <a:lstStyle/>
                    <a:p>
                      <a:pPr marL="0" indent="-182880" algn="l" defTabSz="914400" rtl="0" eaLnBrk="1" latinLnBrk="0" hangingPunct="1"/>
                      <a:r>
                        <a:rPr lang="en-US" sz="2000" kern="1200" dirty="0" smtClean="0">
                          <a:solidFill>
                            <a:schemeClr val="dk1"/>
                          </a:solidFill>
                          <a:latin typeface="+mn-lt"/>
                          <a:ea typeface="+mn-ea"/>
                          <a:cs typeface="+mn-cs"/>
                        </a:rPr>
                        <a:t>(7) Test chromium emissions at control</a:t>
                      </a:r>
                    </a:p>
                    <a:p>
                      <a:pPr marL="0" indent="-182880" algn="l" defTabSz="914400" rtl="0" eaLnBrk="1" latinLnBrk="0" hangingPunct="1"/>
                      <a:r>
                        <a:rPr lang="en-US" sz="2000" kern="1200" dirty="0" smtClean="0">
                          <a:solidFill>
                            <a:schemeClr val="dk1"/>
                          </a:solidFill>
                          <a:latin typeface="+mn-lt"/>
                          <a:ea typeface="+mn-ea"/>
                          <a:cs typeface="+mn-cs"/>
                        </a:rPr>
                        <a:t>      device outlet</a:t>
                      </a:r>
                      <a:endParaRPr lang="en-US" sz="2000" kern="1200" dirty="0">
                        <a:solidFill>
                          <a:schemeClr val="dk1"/>
                        </a:solidFill>
                        <a:latin typeface="+mn-lt"/>
                        <a:ea typeface="+mn-ea"/>
                        <a:cs typeface="+mn-cs"/>
                      </a:endParaRPr>
                    </a:p>
                  </a:txBody>
                  <a:tcPr/>
                </a:tc>
                <a:tc>
                  <a:txBody>
                    <a:bodyPr/>
                    <a:lstStyle/>
                    <a:p>
                      <a:r>
                        <a:rPr lang="en-US" sz="2000" kern="1200" dirty="0" smtClean="0">
                          <a:solidFill>
                            <a:schemeClr val="dk1"/>
                          </a:solidFill>
                          <a:latin typeface="+mn-lt"/>
                          <a:ea typeface="+mn-ea"/>
                          <a:cs typeface="+mn-cs"/>
                        </a:rPr>
                        <a:t>(Tier 2) </a:t>
                      </a:r>
                      <a:r>
                        <a:rPr lang="en-US" sz="2000" dirty="0" smtClean="0"/>
                        <a:t>Test chromium</a:t>
                      </a:r>
                      <a:r>
                        <a:rPr lang="en-US" sz="2000" baseline="0" dirty="0" smtClean="0"/>
                        <a:t> at control device inlet; calculate chromium out using PM control efficiency</a:t>
                      </a:r>
                      <a:endParaRPr lang="en-US" sz="2000" dirty="0"/>
                    </a:p>
                  </a:txBody>
                  <a:tcPr/>
                </a:tc>
              </a:tr>
              <a:tr h="945627">
                <a:tc>
                  <a:txBody>
                    <a:bodyPr/>
                    <a:lstStyle/>
                    <a:p>
                      <a:pPr marL="0" indent="-182880" algn="l" defTabSz="914400" rtl="0" eaLnBrk="1" latinLnBrk="0" hangingPunct="1"/>
                      <a:r>
                        <a:rPr lang="en-US" sz="2000" kern="1200" dirty="0" smtClean="0">
                          <a:solidFill>
                            <a:schemeClr val="dk1"/>
                          </a:solidFill>
                          <a:latin typeface="+mn-lt"/>
                          <a:ea typeface="+mn-ea"/>
                          <a:cs typeface="+mn-cs"/>
                        </a:rPr>
                        <a:t>(8) Compliance extensions to</a:t>
                      </a:r>
                      <a:r>
                        <a:rPr lang="en-US" sz="2000" kern="1200" baseline="0" dirty="0" smtClean="0">
                          <a:solidFill>
                            <a:schemeClr val="dk1"/>
                          </a:solidFill>
                          <a:latin typeface="+mn-lt"/>
                          <a:ea typeface="+mn-ea"/>
                          <a:cs typeface="+mn-cs"/>
                        </a:rPr>
                        <a:t> </a:t>
                      </a:r>
                      <a:r>
                        <a:rPr lang="en-US" sz="2000" kern="1200" dirty="0" smtClean="0">
                          <a:solidFill>
                            <a:schemeClr val="dk1"/>
                          </a:solidFill>
                          <a:latin typeface="+mn-lt"/>
                          <a:ea typeface="+mn-ea"/>
                          <a:cs typeface="+mn-cs"/>
                        </a:rPr>
                        <a:t>install</a:t>
                      </a:r>
                    </a:p>
                    <a:p>
                      <a:pPr marL="0" indent="-182880" algn="l" defTabSz="914400" rtl="0" eaLnBrk="1" latinLnBrk="0" hangingPunct="1"/>
                      <a:r>
                        <a:rPr lang="en-US" sz="2000" kern="1200" dirty="0" smtClean="0">
                          <a:solidFill>
                            <a:schemeClr val="dk1"/>
                          </a:solidFill>
                          <a:latin typeface="+mn-lt"/>
                          <a:ea typeface="+mn-ea"/>
                          <a:cs typeface="+mn-cs"/>
                        </a:rPr>
                        <a:t>      emission controls; up to 1 year Tier 1</a:t>
                      </a:r>
                      <a:endParaRPr lang="en-US" sz="2000" kern="1200" dirty="0">
                        <a:solidFill>
                          <a:schemeClr val="dk1"/>
                        </a:solidFill>
                        <a:latin typeface="+mn-lt"/>
                        <a:ea typeface="+mn-ea"/>
                        <a:cs typeface="+mn-cs"/>
                      </a:endParaRPr>
                    </a:p>
                  </a:txBody>
                  <a:tcPr/>
                </a:tc>
                <a:tc>
                  <a:txBody>
                    <a:bodyPr/>
                    <a:lstStyle/>
                    <a:p>
                      <a:r>
                        <a:rPr lang="en-US" sz="2000" dirty="0" smtClean="0"/>
                        <a:t>No compliance extensions</a:t>
                      </a:r>
                      <a:endParaRPr lang="en-US" sz="2000" dirty="0"/>
                    </a:p>
                  </a:txBody>
                  <a:tcPr/>
                </a:tc>
              </a:tr>
            </a:tbl>
          </a:graphicData>
        </a:graphic>
      </p:graphicFrame>
    </p:spTree>
    <p:extLst>
      <p:ext uri="{BB962C8B-B14F-4D97-AF65-F5344CB8AC3E}">
        <p14:creationId xmlns="" xmlns:p14="http://schemas.microsoft.com/office/powerpoint/2010/main" val="3808605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371600"/>
          </a:xfrm>
          <a:solidFill>
            <a:srgbClr val="439777"/>
          </a:solidFill>
        </p:spPr>
        <p:txBody>
          <a:bodyPr>
            <a:normAutofit/>
          </a:bodyPr>
          <a:lstStyle/>
          <a:p>
            <a:r>
              <a:rPr lang="en-US" sz="3200" dirty="0" smtClean="0">
                <a:solidFill>
                  <a:schemeClr val="bg1"/>
                </a:solidFill>
                <a:latin typeface="Arial" pitchFamily="34" charset="0"/>
                <a:cs typeface="Arial" pitchFamily="34" charset="0"/>
              </a:rPr>
              <a:t>(1) </a:t>
            </a:r>
            <a:r>
              <a:rPr lang="en-US" sz="3200" dirty="0">
                <a:solidFill>
                  <a:schemeClr val="bg1"/>
                </a:solidFill>
              </a:rPr>
              <a:t>Apply at 5 tons per year or more</a:t>
            </a:r>
            <a:br>
              <a:rPr lang="en-US" sz="3200" dirty="0">
                <a:solidFill>
                  <a:schemeClr val="bg1"/>
                </a:solidFill>
              </a:rPr>
            </a:br>
            <a:r>
              <a:rPr lang="en-US" sz="3200" dirty="0">
                <a:solidFill>
                  <a:schemeClr val="bg1"/>
                </a:solidFill>
              </a:rPr>
              <a:t>      of glass using glassmaking HAPs</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lower 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Some </a:t>
            </a:r>
            <a:r>
              <a:rPr lang="en-US" sz="2800" dirty="0" smtClean="0">
                <a:solidFill>
                  <a:prstClr val="black"/>
                </a:solidFill>
              </a:rPr>
              <a:t>Tier 1 CAGMs </a:t>
            </a:r>
            <a:r>
              <a:rPr lang="en-US" sz="2800" dirty="0">
                <a:solidFill>
                  <a:prstClr val="black"/>
                </a:solidFill>
              </a:rPr>
              <a:t>in Portland AQMA</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Below threshold now</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Will likely exceed threshold as production increases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Tree>
    <p:extLst>
      <p:ext uri="{BB962C8B-B14F-4D97-AF65-F5344CB8AC3E}">
        <p14:creationId xmlns="" xmlns:p14="http://schemas.microsoft.com/office/powerpoint/2010/main" val="3655128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(2) Apply statewide</a:t>
            </a: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LRAPA agrees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Tree>
    <p:extLst>
      <p:ext uri="{BB962C8B-B14F-4D97-AF65-F5344CB8AC3E}">
        <p14:creationId xmlns="" xmlns:p14="http://schemas.microsoft.com/office/powerpoint/2010/main" val="354891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2286000"/>
            <a:ext cx="7620000" cy="35052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Temporary rules: test emission control device</a:t>
            </a:r>
          </a:p>
          <a:p>
            <a:pPr marL="685800" lvl="1" indent="-228600" algn="l">
              <a:lnSpc>
                <a:spcPct val="90000"/>
              </a:lnSpc>
              <a:spcBef>
                <a:spcPts val="1000"/>
              </a:spcBef>
              <a:buFont typeface="Arial" panose="020B0604020202020204" pitchFamily="34" charset="0"/>
              <a:buChar char="•"/>
            </a:pPr>
            <a:r>
              <a:rPr lang="en-US" sz="2400" dirty="0" smtClean="0">
                <a:solidFill>
                  <a:prstClr val="black"/>
                </a:solidFill>
              </a:rPr>
              <a:t>Show it meets 99.0 percent control efficiency for particulate matter</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expected relatively simple, inexpensive testing</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Test cost estimates far exceed DEQ’s expectations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Three alternatives identified</a:t>
            </a:r>
            <a:endParaRPr lang="en-US"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Tree>
    <p:extLst>
      <p:ext uri="{BB962C8B-B14F-4D97-AF65-F5344CB8AC3E}">
        <p14:creationId xmlns="" xmlns:p14="http://schemas.microsoft.com/office/powerpoint/2010/main" val="2514087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1: Outlet test for 0.005 gr/dscf</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14</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3" name="Picture 2"/>
          <p:cNvPicPr>
            <a:picLocks noChangeAspect="1"/>
          </p:cNvPicPr>
          <p:nvPr/>
        </p:nvPicPr>
        <p:blipFill>
          <a:blip r:embed="rId4" cstate="print"/>
          <a:stretch>
            <a:fillRect/>
          </a:stretch>
        </p:blipFill>
        <p:spPr>
          <a:xfrm>
            <a:off x="381000" y="990598"/>
            <a:ext cx="4724400" cy="4347417"/>
          </a:xfrm>
          <a:prstGeom prst="rect">
            <a:avLst/>
          </a:prstGeom>
        </p:spPr>
      </p:pic>
      <p:sp>
        <p:nvSpPr>
          <p:cNvPr id="4" name="TextBox 3"/>
          <p:cNvSpPr txBox="1"/>
          <p:nvPr/>
        </p:nvSpPr>
        <p:spPr>
          <a:xfrm>
            <a:off x="5105400" y="1080147"/>
            <a:ext cx="3672840" cy="45243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99.0% test requires sampling inlet and outlet</a:t>
            </a:r>
          </a:p>
          <a:p>
            <a:pPr marL="285750" indent="-285750">
              <a:buFont typeface="Arial" panose="020B0604020202020204" pitchFamily="34" charset="0"/>
              <a:buChar char="•"/>
            </a:pPr>
            <a:r>
              <a:rPr lang="en-US" sz="2400" dirty="0" smtClean="0"/>
              <a:t>Very long sample time required to get usable outlet result</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Option 1:  0.005 gr/dscf</a:t>
            </a:r>
          </a:p>
          <a:p>
            <a:pPr marL="285750" indent="-285750">
              <a:buFont typeface="Arial" panose="020B0604020202020204" pitchFamily="34" charset="0"/>
              <a:buChar char="•"/>
            </a:pPr>
            <a:r>
              <a:rPr lang="en-US" sz="2400" dirty="0" smtClean="0"/>
              <a:t>Gen. std.   0.10 - 0.17</a:t>
            </a:r>
          </a:p>
          <a:p>
            <a:pPr marL="285750" indent="-285750">
              <a:buFont typeface="Arial" panose="020B0604020202020204" pitchFamily="34" charset="0"/>
              <a:buChar char="•"/>
            </a:pPr>
            <a:r>
              <a:rPr lang="en-US" sz="2400" dirty="0" smtClean="0"/>
              <a:t>Sample outlet only</a:t>
            </a:r>
          </a:p>
          <a:p>
            <a:pPr marL="285750" indent="-285750">
              <a:buFont typeface="Arial" panose="020B0604020202020204" pitchFamily="34" charset="0"/>
              <a:buChar char="•"/>
            </a:pPr>
            <a:r>
              <a:rPr lang="en-US" sz="2400" dirty="0" smtClean="0"/>
              <a:t>Good result possible with short sampling time</a:t>
            </a:r>
            <a:endParaRPr lang="en-US" sz="2400" dirty="0"/>
          </a:p>
        </p:txBody>
      </p:sp>
    </p:spTree>
    <p:extLst>
      <p:ext uri="{BB962C8B-B14F-4D97-AF65-F5344CB8AC3E}">
        <p14:creationId xmlns="" xmlns:p14="http://schemas.microsoft.com/office/powerpoint/2010/main" val="243017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slide</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CE % = </a:t>
            </a:r>
            <a:r>
              <a:rPr lang="en-US" u="sng" dirty="0" smtClean="0"/>
              <a:t>(amount in – amount out) </a:t>
            </a:r>
            <a:r>
              <a:rPr lang="en-US" dirty="0" smtClean="0"/>
              <a:t>x   100</a:t>
            </a:r>
            <a:br>
              <a:rPr lang="en-US" dirty="0" smtClean="0"/>
            </a:br>
            <a:r>
              <a:rPr lang="en-US" dirty="0" smtClean="0"/>
              <a:t>                            (amount in)</a:t>
            </a:r>
          </a:p>
          <a:p>
            <a:r>
              <a:rPr lang="en-US" dirty="0" smtClean="0"/>
              <a:t>Sample size must be large enough to give usable analytical result</a:t>
            </a:r>
          </a:p>
          <a:p>
            <a:r>
              <a:rPr lang="en-US" dirty="0" smtClean="0"/>
              <a:t>Inlet relatively concentrated, short sampling time</a:t>
            </a:r>
          </a:p>
          <a:p>
            <a:r>
              <a:rPr lang="en-US" dirty="0" smtClean="0"/>
              <a:t>Outlet concentration much less than inlet concentration </a:t>
            </a:r>
            <a:r>
              <a:rPr lang="en-US" dirty="0" smtClean="0">
                <a:sym typeface="Wingdings" panose="05000000000000000000" pitchFamily="2" charset="2"/>
              </a:rPr>
              <a:t></a:t>
            </a:r>
            <a:r>
              <a:rPr lang="en-US" dirty="0" smtClean="0"/>
              <a:t> much longer sampling time required</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 xmlns:p14="http://schemas.microsoft.com/office/powerpoint/2010/main" val="3886893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2: 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1447800" y="1219200"/>
            <a:ext cx="6172200" cy="4243387"/>
          </a:xfrm>
          <a:prstGeom prst="rect">
            <a:avLst/>
          </a:prstGeom>
        </p:spPr>
      </p:pic>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16</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4057847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Alt. 3: 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4" cstate="print"/>
          <a:stretch>
            <a:fillRect/>
          </a:stretch>
        </p:blipFill>
        <p:spPr>
          <a:xfrm>
            <a:off x="990600" y="1295400"/>
            <a:ext cx="7086600" cy="4896644"/>
          </a:xfrm>
          <a:prstGeom prst="rect">
            <a:avLst/>
          </a:prstGeom>
        </p:spPr>
      </p:pic>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17</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93371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905000"/>
          </a:xfrm>
          <a:solidFill>
            <a:srgbClr val="439777"/>
          </a:solidFill>
        </p:spPr>
        <p:txBody>
          <a:bodyPr>
            <a:normAutofit/>
          </a:bodyPr>
          <a:lstStyle/>
          <a:p>
            <a:r>
              <a:rPr lang="en-US" sz="3200" dirty="0">
                <a:solidFill>
                  <a:schemeClr val="bg1"/>
                </a:solidFill>
                <a:latin typeface="Arial" pitchFamily="34" charset="0"/>
                <a:cs typeface="Arial" pitchFamily="34" charset="0"/>
              </a:rPr>
              <a:t>(3) &amp; (5) Test to show 0.005 gr/</a:t>
            </a:r>
            <a:r>
              <a:rPr lang="en-US" sz="3200" dirty="0" err="1">
                <a:solidFill>
                  <a:schemeClr val="bg1"/>
                </a:solidFill>
                <a:latin typeface="Arial" pitchFamily="34" charset="0"/>
                <a:cs typeface="Arial" pitchFamily="34" charset="0"/>
              </a:rPr>
              <a:t>dscf</a:t>
            </a:r>
            <a:r>
              <a:rPr lang="en-US" sz="3200" dirty="0" smtClean="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Bag leak detection </a:t>
            </a:r>
            <a:r>
              <a:rPr lang="en-US" sz="3200" dirty="0" smtClean="0">
                <a:solidFill>
                  <a:schemeClr val="bg1"/>
                </a:solidFill>
                <a:latin typeface="Arial" pitchFamily="34" charset="0"/>
                <a:cs typeface="Arial" pitchFamily="34" charset="0"/>
              </a:rPr>
              <a:t>system;</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HEPA </a:t>
            </a:r>
            <a:r>
              <a:rPr lang="en-US" sz="3200" dirty="0" err="1">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81000" y="2286000"/>
            <a:ext cx="8397240" cy="3505200"/>
          </a:xfrm>
        </p:spPr>
        <p:txBody>
          <a:bodyPr>
            <a:normAutofit/>
          </a:bodyPr>
          <a:lstStyle/>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lvl="1" algn="l">
              <a:lnSpc>
                <a:spcPct val="90000"/>
              </a:lnSpc>
              <a:spcBef>
                <a:spcPts val="500"/>
              </a:spcBef>
            </a:pPr>
            <a:r>
              <a:rPr lang="en-US" dirty="0">
                <a:solidFill>
                  <a:prstClr val="black"/>
                </a:solidFill>
              </a:rPr>
              <a:t>Tier 1 – test for 0.005 </a:t>
            </a:r>
            <a:r>
              <a:rPr lang="en-US" dirty="0" smtClean="0">
                <a:solidFill>
                  <a:prstClr val="black"/>
                </a:solidFill>
              </a:rPr>
              <a:t>grains/dry std. cubic foot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BLDS   </a:t>
            </a:r>
            <a:r>
              <a:rPr lang="en-US" i="1" dirty="0" smtClean="0">
                <a:solidFill>
                  <a:srgbClr val="FF0000"/>
                </a:solidFill>
              </a:rPr>
              <a:t>OR</a:t>
            </a:r>
          </a:p>
          <a:p>
            <a:pPr lvl="1" algn="l">
              <a:lnSpc>
                <a:spcPct val="90000"/>
              </a:lnSpc>
              <a:spcBef>
                <a:spcPts val="500"/>
              </a:spcBef>
            </a:pPr>
            <a:r>
              <a:rPr lang="en-US" dirty="0" smtClean="0">
                <a:solidFill>
                  <a:prstClr val="black"/>
                </a:solidFill>
              </a:rPr>
              <a:t>install </a:t>
            </a:r>
            <a:r>
              <a:rPr lang="en-US" dirty="0">
                <a:solidFill>
                  <a:prstClr val="black"/>
                </a:solidFill>
              </a:rPr>
              <a:t>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grains/dry std. cubic foot</a:t>
            </a:r>
            <a:r>
              <a:rPr lang="en-US" dirty="0" smtClean="0">
                <a:solidFill>
                  <a:prstClr val="black"/>
                </a:solidFill>
              </a:rPr>
              <a:t>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18</a:t>
            </a:fld>
            <a:endParaRPr lang="en-US" dirty="0"/>
          </a:p>
        </p:txBody>
      </p:sp>
    </p:spTree>
    <p:extLst>
      <p:ext uri="{BB962C8B-B14F-4D97-AF65-F5344CB8AC3E}">
        <p14:creationId xmlns="" xmlns:p14="http://schemas.microsoft.com/office/powerpoint/2010/main" val="1528001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(4) Add </a:t>
            </a:r>
            <a:r>
              <a:rPr lang="en-US" sz="3200" dirty="0">
                <a:solidFill>
                  <a:schemeClr val="bg1"/>
                </a:solidFill>
                <a:latin typeface="Arial" pitchFamily="34" charset="0"/>
                <a:cs typeface="Arial" pitchFamily="34" charset="0"/>
              </a:rPr>
              <a:t>s</a:t>
            </a:r>
            <a:r>
              <a:rPr lang="en-US" sz="3200" dirty="0" smtClean="0">
                <a:solidFill>
                  <a:schemeClr val="bg1"/>
                </a:solidFill>
                <a:latin typeface="Arial" pitchFamily="34" charset="0"/>
                <a:cs typeface="Arial" pitchFamily="34" charset="0"/>
              </a:rPr>
              <a:t>elenium </a:t>
            </a:r>
            <a:r>
              <a:rPr lang="en-US" sz="3200" dirty="0">
                <a:solidFill>
                  <a:schemeClr val="bg1"/>
                </a:solidFill>
                <a:latin typeface="Arial" pitchFamily="34" charset="0"/>
                <a:cs typeface="Arial" pitchFamily="34" charset="0"/>
              </a:rPr>
              <a:t>to glassmaking HAPs</a:t>
            </a:r>
          </a:p>
        </p:txBody>
      </p:sp>
      <p:sp>
        <p:nvSpPr>
          <p:cNvPr id="3" name="Subtitle 2"/>
          <p:cNvSpPr>
            <a:spLocks noGrp="1"/>
          </p:cNvSpPr>
          <p:nvPr>
            <p:ph type="subTitle" idx="1"/>
          </p:nvPr>
        </p:nvSpPr>
        <p:spPr>
          <a:xfrm>
            <a:off x="990600" y="1295400"/>
            <a:ext cx="7162800" cy="44958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a:t>
            </a:r>
            <a:r>
              <a:rPr lang="en-US" sz="2800" dirty="0" smtClean="0">
                <a:solidFill>
                  <a:prstClr val="black"/>
                </a:solidFill>
              </a:rPr>
              <a:t>glassmaking HAPs:</a:t>
            </a:r>
            <a:br>
              <a:rPr lang="en-US" sz="2800" dirty="0" smtClean="0">
                <a:solidFill>
                  <a:prstClr val="black"/>
                </a:solidFill>
              </a:rPr>
            </a:br>
            <a:r>
              <a:rPr lang="en-US" sz="2800" dirty="0" smtClean="0">
                <a:solidFill>
                  <a:prstClr val="black"/>
                </a:solidFill>
              </a:rPr>
              <a:t>arsenic, cadmium, chromium, lead, manganese and nickel</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more/all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a:t>
            </a:r>
            <a:r>
              <a:rPr lang="en-US" sz="2800" dirty="0" smtClean="0">
                <a:solidFill>
                  <a:prstClr val="black"/>
                </a:solidFill>
              </a:rPr>
              <a:t>selenium </a:t>
            </a:r>
            <a:r>
              <a:rPr lang="en-US" sz="2800" dirty="0">
                <a:solidFill>
                  <a:prstClr val="black"/>
                </a:solidFill>
              </a:rPr>
              <a:t>monitored during the </a:t>
            </a:r>
            <a:r>
              <a:rPr lang="en-US" sz="2800" dirty="0" smtClean="0">
                <a:solidFill>
                  <a:prstClr val="black"/>
                </a:solidFill>
              </a:rPr>
              <a:t>summer in SE Portland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Levels of other glassmaking HAPs low</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3003402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changes from the temporary art glass rules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2133600"/>
          </a:xfrm>
          <a:solidFill>
            <a:srgbClr val="439777"/>
          </a:solidFill>
        </p:spPr>
        <p:txBody>
          <a:bodyPr>
            <a:normAutofit/>
          </a:bodyPr>
          <a:lstStyle/>
          <a:p>
            <a:r>
              <a:rPr lang="en-US" sz="3200" dirty="0">
                <a:solidFill>
                  <a:schemeClr val="bg1"/>
                </a:solidFill>
                <a:latin typeface="Arial" pitchFamily="34" charset="0"/>
                <a:cs typeface="Arial" pitchFamily="34" charset="0"/>
              </a:rPr>
              <a:t>(6) Set </a:t>
            </a:r>
            <a:r>
              <a:rPr lang="en-US" sz="3200" dirty="0" smtClean="0">
                <a:solidFill>
                  <a:schemeClr val="bg1"/>
                </a:solidFill>
                <a:latin typeface="Arial" pitchFamily="34" charset="0"/>
                <a:cs typeface="Arial" pitchFamily="34" charset="0"/>
              </a:rPr>
              <a:t>24-hour </a:t>
            </a:r>
            <a:r>
              <a:rPr lang="en-US" sz="3200" dirty="0">
                <a:solidFill>
                  <a:schemeClr val="bg1"/>
                </a:solidFill>
                <a:latin typeface="Arial" pitchFamily="34" charset="0"/>
                <a:cs typeface="Arial" pitchFamily="34" charset="0"/>
              </a:rPr>
              <a:t>health benchmark for</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chromium VI </a:t>
            </a:r>
            <a:r>
              <a:rPr lang="en-US" sz="3200" dirty="0">
                <a:solidFill>
                  <a:schemeClr val="bg1"/>
                </a:solidFill>
                <a:latin typeface="Arial" pitchFamily="34" charset="0"/>
                <a:cs typeface="Arial" pitchFamily="34" charset="0"/>
              </a:rPr>
              <a:t>to 5 nanograms</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per cubic meter</a:t>
            </a:r>
          </a:p>
        </p:txBody>
      </p:sp>
      <p:sp>
        <p:nvSpPr>
          <p:cNvPr id="3" name="Subtitle 2"/>
          <p:cNvSpPr>
            <a:spLocks noGrp="1"/>
          </p:cNvSpPr>
          <p:nvPr>
            <p:ph type="subTitle" idx="1"/>
          </p:nvPr>
        </p:nvSpPr>
        <p:spPr>
          <a:xfrm>
            <a:off x="990600" y="2590800"/>
            <a:ext cx="7162800" cy="3200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24-hr health benchmarks were established in addition to the annual Ambient Benchmark Concentrations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Are under review by OHA and DEQ at this time</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OHA recommended lowering to 5 ng/m3</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3168199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(7) Test </a:t>
            </a:r>
            <a:r>
              <a:rPr lang="en-US" sz="3200" dirty="0" smtClean="0">
                <a:solidFill>
                  <a:schemeClr val="bg1"/>
                </a:solidFill>
                <a:latin typeface="Arial" pitchFamily="34" charset="0"/>
                <a:cs typeface="Arial" pitchFamily="34" charset="0"/>
              </a:rPr>
              <a:t>chromium </a:t>
            </a:r>
            <a:r>
              <a:rPr lang="en-US" sz="3200" dirty="0">
                <a:solidFill>
                  <a:schemeClr val="bg1"/>
                </a:solidFill>
                <a:latin typeface="Arial" pitchFamily="34" charset="0"/>
                <a:cs typeface="Arial" pitchFamily="34" charset="0"/>
              </a:rPr>
              <a:t>emissions at control</a:t>
            </a:r>
            <a:br>
              <a:rPr lang="en-US" sz="3200" dirty="0">
                <a:solidFill>
                  <a:schemeClr val="bg1"/>
                </a:solidFill>
                <a:latin typeface="Arial" pitchFamily="34" charset="0"/>
                <a:cs typeface="Arial" pitchFamily="34" charset="0"/>
              </a:rPr>
            </a:br>
            <a:r>
              <a:rPr lang="en-US" sz="3200" dirty="0">
                <a:solidFill>
                  <a:schemeClr val="bg1"/>
                </a:solidFill>
                <a:latin typeface="Arial" pitchFamily="34" charset="0"/>
                <a:cs typeface="Arial" pitchFamily="34" charset="0"/>
              </a:rPr>
              <a:t>      device outlet (Tier 2)</a:t>
            </a:r>
          </a:p>
        </p:txBody>
      </p:sp>
      <p:sp>
        <p:nvSpPr>
          <p:cNvPr id="3" name="Subtitle 2"/>
          <p:cNvSpPr>
            <a:spLocks noGrp="1"/>
          </p:cNvSpPr>
          <p:nvPr>
            <p:ph type="subTitle" idx="1"/>
          </p:nvPr>
        </p:nvSpPr>
        <p:spPr>
          <a:xfrm>
            <a:off x="381000" y="1905001"/>
            <a:ext cx="8397240" cy="38862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Temporary rules required testing for chromium VI at control device inlet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Use this result and PM control efficiency to calculate chromium VI emissions (at control device outlet)</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Testing indicates this is a poor assumption</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DEQ recommends testing directly at outlet</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r>
              <a:rPr lang="en-US" dirty="0" smtClean="0"/>
              <a:t/>
            </a:r>
            <a:br>
              <a:rPr lang="en-US" dirty="0" smtClean="0"/>
            </a:br>
            <a:endParaRPr lang="en-US" dirty="0"/>
          </a:p>
        </p:txBody>
      </p:sp>
    </p:spTree>
    <p:extLst>
      <p:ext uri="{BB962C8B-B14F-4D97-AF65-F5344CB8AC3E}">
        <p14:creationId xmlns="" xmlns:p14="http://schemas.microsoft.com/office/powerpoint/2010/main" val="3994453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1524000"/>
          </a:xfrm>
          <a:solidFill>
            <a:srgbClr val="439777"/>
          </a:solidFill>
        </p:spPr>
        <p:txBody>
          <a:bodyPr>
            <a:normAutofit/>
          </a:bodyPr>
          <a:lstStyle/>
          <a:p>
            <a:r>
              <a:rPr lang="en-US" sz="3200" dirty="0">
                <a:solidFill>
                  <a:schemeClr val="bg1"/>
                </a:solidFill>
                <a:latin typeface="Arial" pitchFamily="34" charset="0"/>
                <a:cs typeface="Arial" pitchFamily="34" charset="0"/>
              </a:rPr>
              <a:t>(8) Compliance </a:t>
            </a:r>
            <a:r>
              <a:rPr lang="en-US" sz="3200" dirty="0" smtClean="0">
                <a:solidFill>
                  <a:schemeClr val="bg1"/>
                </a:solidFill>
                <a:latin typeface="Arial" pitchFamily="34" charset="0"/>
                <a:cs typeface="Arial" pitchFamily="34" charset="0"/>
              </a:rPr>
              <a:t>extensions</a:t>
            </a:r>
            <a:br>
              <a:rPr lang="en-US" sz="3200" dirty="0" smtClean="0">
                <a:solidFill>
                  <a:schemeClr val="bg1"/>
                </a:solidFill>
                <a:latin typeface="Arial" pitchFamily="34" charset="0"/>
                <a:cs typeface="Arial" pitchFamily="34" charset="0"/>
              </a:rPr>
            </a:br>
            <a:r>
              <a:rPr lang="en-US" sz="3200" dirty="0" smtClean="0">
                <a:solidFill>
                  <a:schemeClr val="bg1"/>
                </a:solidFill>
                <a:latin typeface="Arial" pitchFamily="34" charset="0"/>
                <a:cs typeface="Arial" pitchFamily="34" charset="0"/>
              </a:rPr>
              <a:t>up </a:t>
            </a:r>
            <a:r>
              <a:rPr lang="en-US" sz="3200" dirty="0">
                <a:solidFill>
                  <a:schemeClr val="bg1"/>
                </a:solidFill>
                <a:latin typeface="Arial" pitchFamily="34" charset="0"/>
                <a:cs typeface="Arial" pitchFamily="34" charset="0"/>
              </a:rPr>
              <a:t>to 1 year </a:t>
            </a:r>
            <a:r>
              <a:rPr lang="en-US" sz="3200" dirty="0" smtClean="0">
                <a:solidFill>
                  <a:schemeClr val="bg1"/>
                </a:solidFill>
                <a:latin typeface="Arial" pitchFamily="34" charset="0"/>
                <a:cs typeface="Arial" pitchFamily="34" charset="0"/>
              </a:rPr>
              <a:t>for Tier </a:t>
            </a:r>
            <a:r>
              <a:rPr lang="en-US" sz="3200" dirty="0">
                <a:solidFill>
                  <a:schemeClr val="bg1"/>
                </a:solidFill>
                <a:latin typeface="Arial" pitchFamily="34" charset="0"/>
                <a:cs typeface="Arial" pitchFamily="34" charset="0"/>
              </a:rPr>
              <a:t>1</a:t>
            </a:r>
          </a:p>
        </p:txBody>
      </p:sp>
      <p:sp>
        <p:nvSpPr>
          <p:cNvPr id="3" name="Subtitle 2"/>
          <p:cNvSpPr>
            <a:spLocks noGrp="1"/>
          </p:cNvSpPr>
          <p:nvPr>
            <p:ph type="subTitle" idx="1"/>
          </p:nvPr>
        </p:nvSpPr>
        <p:spPr>
          <a:xfrm>
            <a:off x="685800" y="1981200"/>
            <a:ext cx="7772400" cy="38100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I</a:t>
            </a:r>
            <a:r>
              <a:rPr lang="en-US" sz="2800" dirty="0" smtClean="0">
                <a:solidFill>
                  <a:prstClr val="black"/>
                </a:solidFill>
              </a:rPr>
              <a:t>nstallation of emission control systems can be delayed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Some delays are beyond the facility’s control:</a:t>
            </a:r>
          </a:p>
          <a:p>
            <a:pPr marL="685800" lvl="1" indent="-228600" algn="l">
              <a:lnSpc>
                <a:spcPct val="90000"/>
              </a:lnSpc>
              <a:spcBef>
                <a:spcPts val="1000"/>
              </a:spcBef>
              <a:buFont typeface="Arial" panose="020B0604020202020204" pitchFamily="34" charset="0"/>
              <a:buChar char="•"/>
            </a:pPr>
            <a:r>
              <a:rPr lang="en-US" sz="2400" dirty="0" smtClean="0">
                <a:solidFill>
                  <a:prstClr val="black"/>
                </a:solidFill>
              </a:rPr>
              <a:t>Strikes, accidents, bad weather, etc.</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DEQ recommends allowing compliance extensions for delays beyond a facility’s control</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22</a:t>
            </a:fld>
            <a:endParaRPr lang="en-US" dirty="0"/>
          </a:p>
        </p:txBody>
      </p:sp>
    </p:spTree>
    <p:extLst>
      <p:ext uri="{BB962C8B-B14F-4D97-AF65-F5344CB8AC3E}">
        <p14:creationId xmlns="" xmlns:p14="http://schemas.microsoft.com/office/powerpoint/2010/main" val="2889522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approve and adopt the findings justifying adoption of a permanant rule as set forth in the staff report. </a:t>
            </a:r>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23</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 xmlns:p14="http://schemas.microsoft.com/office/powerpoint/2010/main" val="1396709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762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End of rules presentation</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981200"/>
            <a:ext cx="7772400" cy="3810000"/>
          </a:xfrm>
        </p:spPr>
        <p:txBody>
          <a:bodyPr>
            <a:normAutofit/>
          </a:bodyPr>
          <a:lstStyle/>
          <a:p>
            <a:pPr lvl="0" algn="l">
              <a:lnSpc>
                <a:spcPct val="90000"/>
              </a:lnSpc>
              <a:spcBef>
                <a:spcPts val="1000"/>
              </a:spcBef>
            </a:pPr>
            <a:endParaRPr lang="en-US" sz="2800" dirty="0" smtClean="0">
              <a:solidFill>
                <a:prstClr val="black"/>
              </a:solidFill>
            </a:endParaRPr>
          </a:p>
          <a:p>
            <a:pPr lvl="0" algn="l">
              <a:lnSpc>
                <a:spcPct val="90000"/>
              </a:lnSpc>
              <a:spcBef>
                <a:spcPts val="1000"/>
              </a:spcBef>
            </a:pPr>
            <a:endParaRPr lang="en-US" sz="2800" dirty="0">
              <a:solidFill>
                <a:prstClr val="black"/>
              </a:solidFill>
            </a:endParaRPr>
          </a:p>
          <a:p>
            <a:pPr lvl="0" algn="l">
              <a:lnSpc>
                <a:spcPct val="90000"/>
              </a:lnSpc>
              <a:spcBef>
                <a:spcPts val="1000"/>
              </a:spcBef>
            </a:pPr>
            <a:r>
              <a:rPr lang="en-US" sz="2800" dirty="0" smtClean="0">
                <a:solidFill>
                  <a:prstClr val="black"/>
                </a:solidFill>
              </a:rPr>
              <a:t>Questions?</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24</a:t>
            </a:fld>
            <a:endParaRPr lang="en-US" dirty="0"/>
          </a:p>
        </p:txBody>
      </p:sp>
    </p:spTree>
    <p:extLst>
      <p:ext uri="{BB962C8B-B14F-4D97-AF65-F5344CB8AC3E}">
        <p14:creationId xmlns="" xmlns:p14="http://schemas.microsoft.com/office/powerpoint/2010/main" val="716598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 xmlns:a14="http://schemas.microsoft.com/office/drawing/2010/main" val="0"/>
              </a:ext>
            </a:extLst>
          </a:blip>
          <a:srcRect/>
          <a:stretch>
            <a:fillRect/>
          </a:stretch>
        </p:blipFill>
        <p:spPr bwMode="auto">
          <a:xfrm>
            <a:off x="5562600" y="1752600"/>
            <a:ext cx="3251200"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7924800" y="6356350"/>
            <a:ext cx="304800" cy="365125"/>
          </a:xfrm>
        </p:spPr>
        <p:txBody>
          <a:bodyPr/>
          <a:lstStyle/>
          <a:p>
            <a:fld id="{F0D78E94-73A4-484D-8D4C-ABC2E7101558}" type="slidenum">
              <a:rPr lang="en-US" smtClean="0"/>
              <a:pPr/>
              <a:t>4</a:t>
            </a:fld>
            <a:endParaRPr lang="en-US" dirty="0"/>
          </a:p>
        </p:txBody>
      </p:sp>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0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11" name="Picture 10" descr="DEQ_Timeline_2016.04.21_830am_TRIMMEDFINAL.pdf"/>
          <p:cNvPicPr/>
          <p:nvPr/>
        </p:nvPicPr>
        <p:blipFill>
          <a:blip r:embed="rId3" cstate="print"/>
          <a:srcRect/>
          <a:stretch>
            <a:fillRect/>
          </a:stretch>
        </p:blipFill>
        <p:spPr bwMode="auto">
          <a:xfrm>
            <a:off x="1457325" y="3733800"/>
            <a:ext cx="6391275" cy="3024505"/>
          </a:xfrm>
          <a:prstGeom prst="rect">
            <a:avLst/>
          </a:prstGeom>
          <a:noFill/>
          <a:ln w="9525">
            <a:noFill/>
            <a:miter lim="800000"/>
            <a:headEnd/>
            <a:tailEnd/>
          </a:ln>
        </p:spPr>
      </p:pic>
      <p:sp>
        <p:nvSpPr>
          <p:cNvPr id="15" name="Subtitle 2"/>
          <p:cNvSpPr>
            <a:spLocks noGrp="1"/>
          </p:cNvSpPr>
          <p:nvPr>
            <p:ph type="subTitle" idx="1"/>
          </p:nvPr>
        </p:nvSpPr>
        <p:spPr>
          <a:xfrm>
            <a:off x="533400" y="1447800"/>
            <a:ext cx="8305800" cy="4495800"/>
          </a:xfrm>
        </p:spPr>
        <p:txBody>
          <a:bodyPr>
            <a:noAutofit/>
          </a:bodyPr>
          <a:lstStyle/>
          <a:p>
            <a:endParaRPr lang="en-US" sz="1600" b="1" dirty="0" smtClean="0">
              <a:solidFill>
                <a:schemeClr val="tx1"/>
              </a:solidFill>
            </a:endParaRPr>
          </a:p>
          <a:p>
            <a:r>
              <a:rPr lang="en-US" sz="1600" b="1" dirty="0" smtClean="0">
                <a:solidFill>
                  <a:schemeClr val="tx1"/>
                </a:solidFill>
              </a:rPr>
              <a:t>Proposed </a:t>
            </a:r>
            <a:r>
              <a:rPr lang="en-US" sz="1600" b="1" dirty="0" smtClean="0">
                <a:solidFill>
                  <a:schemeClr val="tx1"/>
                </a:solidFill>
              </a:rPr>
              <a:t>Permanant Art Glass Rulemaking:</a:t>
            </a:r>
            <a:endParaRPr lang="en-US" sz="1600" dirty="0" smtClean="0">
              <a:solidFill>
                <a:schemeClr val="tx1"/>
              </a:solidFill>
            </a:endParaRPr>
          </a:p>
          <a:p>
            <a:r>
              <a:rPr lang="en-US" sz="1600" dirty="0" smtClean="0">
                <a:solidFill>
                  <a:schemeClr val="tx1"/>
                </a:solidFill>
              </a:rPr>
              <a:t>Improve on and memorialize the temporary art glass rulemaking, which addresses the regulatory gap and elevated levels of hazardous air pollutants from art glass manufactures. </a:t>
            </a:r>
            <a:endParaRPr lang="en-US" sz="1600" dirty="0" smtClean="0">
              <a:solidFill>
                <a:schemeClr val="tx1"/>
              </a:solidFill>
            </a:endParaRPr>
          </a:p>
          <a:p>
            <a:endParaRPr lang="en-US" sz="1600" dirty="0" smtClean="0">
              <a:solidFill>
                <a:schemeClr val="tx1"/>
              </a:solidFill>
            </a:endParaRPr>
          </a:p>
          <a:p>
            <a:r>
              <a:rPr lang="en-US" sz="1600" b="1" dirty="0" smtClean="0">
                <a:solidFill>
                  <a:schemeClr val="tx1"/>
                </a:solidFill>
              </a:rPr>
              <a:t>Cleaner Air Oregon Regulatory Reform:</a:t>
            </a:r>
            <a:endParaRPr lang="en-US" sz="1600" dirty="0" smtClean="0">
              <a:solidFill>
                <a:schemeClr val="tx1"/>
              </a:solidFill>
            </a:endParaRPr>
          </a:p>
          <a:p>
            <a:r>
              <a:rPr lang="en-US" sz="1600" dirty="0" smtClean="0">
                <a:solidFill>
                  <a:schemeClr val="tx1"/>
                </a:solidFill>
              </a:rPr>
              <a:t>An initiative to reform industrial air toxics regulations and align them with public health. </a:t>
            </a:r>
          </a:p>
          <a:p>
            <a:pPr marL="514350"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4419600" y="2790028"/>
            <a:ext cx="4660447" cy="2620172"/>
          </a:xfrm>
          <a:prstGeom prst="rect">
            <a:avLst/>
          </a:prstGeom>
          <a:noFill/>
        </p:spPr>
      </p:pic>
      <p:sp>
        <p:nvSpPr>
          <p:cNvPr id="15" name="TextBox 14"/>
          <p:cNvSpPr txBox="1"/>
          <p:nvPr/>
        </p:nvSpPr>
        <p:spPr>
          <a:xfrm>
            <a:off x="5638800" y="5514201"/>
            <a:ext cx="1905000" cy="276999"/>
          </a:xfrm>
          <a:prstGeom prst="rect">
            <a:avLst/>
          </a:prstGeom>
          <a:noFill/>
        </p:spPr>
        <p:txBody>
          <a:bodyPr wrap="square" rtlCol="0">
            <a:spAutoFit/>
          </a:bodyPr>
          <a:lstStyle/>
          <a:p>
            <a:r>
              <a:rPr lang="en-US" sz="1200" dirty="0" smtClean="0"/>
              <a:t>July 19, 2016 public hearing</a:t>
            </a:r>
            <a:endParaRPr lang="en-US" sz="1200" dirty="0"/>
          </a:p>
        </p:txBody>
      </p:sp>
      <p:sp>
        <p:nvSpPr>
          <p:cNvPr id="8" name="TextBox 7"/>
          <p:cNvSpPr txBox="1"/>
          <p:nvPr/>
        </p:nvSpPr>
        <p:spPr>
          <a:xfrm>
            <a:off x="533400" y="1676400"/>
            <a:ext cx="3733800" cy="5078313"/>
          </a:xfrm>
          <a:prstGeom prst="rect">
            <a:avLst/>
          </a:prstGeom>
          <a:noFill/>
        </p:spPr>
        <p:txBody>
          <a:bodyPr wrap="square" rtlCol="0">
            <a:spAutoFit/>
          </a:bodyPr>
          <a:lstStyle/>
          <a:p>
            <a:pPr lvl="0" algn="ctr"/>
            <a:r>
              <a:rPr lang="en-US" b="1" dirty="0" smtClean="0"/>
              <a:t>Public Notice Questions</a:t>
            </a:r>
          </a:p>
          <a:p>
            <a:pPr lvl="0"/>
            <a:endParaRPr lang="en-US" dirty="0" smtClean="0"/>
          </a:p>
          <a:p>
            <a:pPr lvl="0">
              <a:buFont typeface="Arial" pitchFamily="34" charset="0"/>
              <a:buChar char="•"/>
            </a:pPr>
            <a:r>
              <a:rPr lang="en-US" dirty="0" smtClean="0"/>
              <a:t> </a:t>
            </a:r>
            <a:r>
              <a:rPr lang="en-US" dirty="0" smtClean="0"/>
              <a:t>Should the rule be modified to apply to sources that make less than 10 tons per year of colored art glass?</a:t>
            </a:r>
          </a:p>
          <a:p>
            <a:pPr lvl="0"/>
            <a:endParaRPr lang="en-US" dirty="0" smtClean="0"/>
          </a:p>
          <a:p>
            <a:pPr lvl="0">
              <a:buFont typeface="Arial" pitchFamily="34" charset="0"/>
              <a:buChar char="•"/>
            </a:pPr>
            <a:r>
              <a:rPr lang="en-US" dirty="0" smtClean="0"/>
              <a:t>     Should the rule be modified to apply statewide, rather than only in the Portland Air Quality Maintenance Area?</a:t>
            </a:r>
          </a:p>
          <a:p>
            <a:pPr lvl="0"/>
            <a:endParaRPr lang="en-US" dirty="0" smtClean="0"/>
          </a:p>
          <a:p>
            <a:pPr>
              <a:buFont typeface="Arial" pitchFamily="34" charset="0"/>
              <a:buChar char="•"/>
            </a:pPr>
            <a:r>
              <a:rPr lang="en-US" dirty="0" smtClean="0"/>
              <a:t>     The temporary rule requires control devices be shown to capture at least 99.0 percent of incoming particulate matter. Should that standard be replaced with one based on the particulate matter at the outlet of the control device? </a:t>
            </a:r>
            <a:endParaRPr lang="en-US" sz="40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499530" cy="461665"/>
          </a:xfrm>
          <a:prstGeom prst="rect">
            <a:avLst/>
          </a:prstGeom>
          <a:noFill/>
        </p:spPr>
        <p:txBody>
          <a:bodyPr wrap="none" rtlCol="0">
            <a:spAutoFit/>
          </a:bodyPr>
          <a:lstStyle/>
          <a:p>
            <a:r>
              <a:rPr lang="en-US" sz="2400" dirty="0" smtClean="0"/>
              <a:t>41%  From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057400"/>
            <a:ext cx="3860800" cy="2895600"/>
          </a:xfrm>
          <a:prstGeom prst="rect">
            <a:avLst/>
          </a:prstGeom>
          <a:noFill/>
          <a:ln w="9525">
            <a:noFill/>
            <a:miter lim="800000"/>
            <a:headEnd/>
            <a:tailEnd/>
          </a:ln>
        </p:spPr>
      </p:pic>
      <p:sp>
        <p:nvSpPr>
          <p:cNvPr id="14" name="TextBox 13"/>
          <p:cNvSpPr txBox="1"/>
          <p:nvPr/>
        </p:nvSpPr>
        <p:spPr>
          <a:xfrm>
            <a:off x="990600" y="5181600"/>
            <a:ext cx="2362200" cy="1569660"/>
          </a:xfrm>
          <a:prstGeom prst="rect">
            <a:avLst/>
          </a:prstGeom>
          <a:noFill/>
        </p:spPr>
        <p:txBody>
          <a:bodyPr wrap="square" rtlCol="0">
            <a:spAutoFit/>
          </a:bodyPr>
          <a:lstStyle/>
          <a:p>
            <a:r>
              <a:rPr lang="en-US" sz="2400" dirty="0" smtClean="0"/>
              <a:t>136 commenters, which includes businesses &amp; organizations </a:t>
            </a:r>
          </a:p>
        </p:txBody>
      </p:sp>
    </p:spTree>
    <p:extLst>
      <p:ext uri="{BB962C8B-B14F-4D97-AF65-F5344CB8AC3E}">
        <p14:creationId xmlns="" xmlns:p14="http://schemas.microsoft.com/office/powerpoint/2010/main" val="3895133835"/>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1"/>
          <a:ext cx="7467599" cy="4201677"/>
        </p:xfrm>
        <a:graphic>
          <a:graphicData uri="http://schemas.openxmlformats.org/drawingml/2006/table">
            <a:tbl>
              <a:tblPr firstRow="1" bandRow="1">
                <a:tableStyleId>{16D9F66E-5EB9-4882-86FB-DCBF35E3C3E4}</a:tableStyleId>
              </a:tblPr>
              <a:tblGrid>
                <a:gridCol w="1981200"/>
                <a:gridCol w="3415552"/>
                <a:gridCol w="2070847"/>
              </a:tblGrid>
              <a:tr h="354532">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54532">
                <a:tc rowSpan="10">
                  <a:txBody>
                    <a:bodyPr/>
                    <a:lstStyle/>
                    <a:p>
                      <a:pPr algn="ctr"/>
                      <a:r>
                        <a:rPr lang="en-US" sz="2400" b="1" dirty="0" smtClean="0"/>
                        <a:t>151 comments</a:t>
                      </a:r>
                      <a:r>
                        <a:rPr lang="en-US" sz="2400" b="1" baseline="0" dirty="0" smtClean="0"/>
                        <a:t> by 136 commenters, organized</a:t>
                      </a:r>
                      <a:r>
                        <a:rPr lang="en-US" sz="2400" b="1" dirty="0" smtClean="0"/>
                        <a:t> into 10 categories and 60 subcategories</a:t>
                      </a:r>
                      <a:endParaRPr lang="en-US" sz="2400" b="1" dirty="0"/>
                    </a:p>
                  </a:txBody>
                  <a:tcPr anchor="ctr"/>
                </a:tc>
                <a:tc>
                  <a:txBody>
                    <a:bodyPr/>
                    <a:lstStyle/>
                    <a:p>
                      <a:r>
                        <a:rPr lang="en-US" sz="1800" b="1" dirty="0" smtClean="0"/>
                        <a:t>Rule Applicability</a:t>
                      </a:r>
                      <a:endParaRPr lang="en-US" sz="1800" b="1" dirty="0"/>
                    </a:p>
                  </a:txBody>
                  <a:tcPr/>
                </a:tc>
                <a:tc>
                  <a:txBody>
                    <a:bodyPr/>
                    <a:lstStyle/>
                    <a:p>
                      <a:pPr algn="ctr"/>
                      <a:r>
                        <a:rPr lang="en-US" sz="1800" b="1" dirty="0" smtClean="0"/>
                        <a:t>10</a:t>
                      </a:r>
                      <a:endParaRPr lang="en-US" sz="1800" b="1" dirty="0"/>
                    </a:p>
                  </a:txBody>
                  <a:tcPr/>
                </a:tc>
              </a:tr>
              <a:tr h="354532">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54532">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54532">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54532">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54532">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544077">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Colored Art Glass Manufacturer rules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Intended to regulate emissions from:</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2 larger (Tier 2) CAGMs</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3 smaller (Tier 1) CAGMs</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Rules only applied in Portland area</a:t>
            </a:r>
          </a:p>
          <a:p>
            <a:pPr lvl="1" algn="l"/>
            <a:endParaRPr lang="en-US"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spTree>
    <p:extLst>
      <p:ext uri="{BB962C8B-B14F-4D97-AF65-F5344CB8AC3E}">
        <p14:creationId xmlns="" xmlns:p14="http://schemas.microsoft.com/office/powerpoint/2010/main" val="2356498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nvPr>
        </p:nvGraphicFramePr>
        <p:xfrm>
          <a:off x="228600" y="1066801"/>
          <a:ext cx="8686800" cy="4649693"/>
        </p:xfrm>
        <a:graphic>
          <a:graphicData uri="http://schemas.openxmlformats.org/drawingml/2006/table">
            <a:tbl>
              <a:tblPr firstRow="1" bandRow="1">
                <a:tableStyleId>{5C22544A-7EE6-4342-B048-85BDC9FD1C3A}</a:tableStyleId>
              </a:tblPr>
              <a:tblGrid>
                <a:gridCol w="4343400"/>
                <a:gridCol w="4343400"/>
              </a:tblGrid>
              <a:tr h="761999">
                <a:tc>
                  <a:txBody>
                    <a:bodyPr/>
                    <a:lstStyle/>
                    <a:p>
                      <a:pPr algn="ctr"/>
                      <a:r>
                        <a:rPr lang="en-US" sz="2800" dirty="0" smtClean="0"/>
                        <a:t>Tier 1 (smaller)</a:t>
                      </a:r>
                      <a:endParaRPr lang="en-US" sz="2800" dirty="0"/>
                    </a:p>
                  </a:txBody>
                  <a:tcPr/>
                </a:tc>
                <a:tc>
                  <a:txBody>
                    <a:bodyPr/>
                    <a:lstStyle/>
                    <a:p>
                      <a:pPr algn="ctr"/>
                      <a:r>
                        <a:rPr lang="en-US" sz="2800" dirty="0" smtClean="0"/>
                        <a:t>Tier 2 (larger)</a:t>
                      </a:r>
                      <a:endParaRPr lang="en-US" sz="2800" dirty="0"/>
                    </a:p>
                  </a:txBody>
                  <a:tcPr/>
                </a:tc>
              </a:tr>
              <a:tr h="2695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Three options: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Install</a:t>
                      </a:r>
                      <a:r>
                        <a:rPr lang="en-US" sz="2400" baseline="0" dirty="0" smtClean="0"/>
                        <a:t> e</a:t>
                      </a:r>
                      <a:r>
                        <a:rPr lang="en-US" sz="2400" dirty="0" smtClean="0"/>
                        <a:t>mission controls;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dirty="0" smtClean="0"/>
                        <a:t>Test/model</a:t>
                      </a:r>
                      <a:r>
                        <a:rPr lang="en-US" sz="2400" baseline="0" dirty="0" smtClean="0"/>
                        <a:t> to show exempt; 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aseline="0" dirty="0" smtClean="0"/>
                        <a:t>Permit limit prohibiting use of one or more glassmaking HAPs</a:t>
                      </a:r>
                      <a:endParaRPr lang="en-US" sz="2400" dirty="0" smtClean="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Install</a:t>
                      </a:r>
                      <a:r>
                        <a:rPr lang="en-US" sz="2400" baseline="0" dirty="0" smtClean="0"/>
                        <a:t> e</a:t>
                      </a:r>
                      <a:r>
                        <a:rPr lang="en-US" sz="2400" dirty="0" smtClean="0"/>
                        <a:t>mission</a:t>
                      </a:r>
                      <a:r>
                        <a:rPr lang="en-US" sz="2400" baseline="0" dirty="0" smtClean="0"/>
                        <a:t> controls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Limit chromium usage</a:t>
                      </a:r>
                      <a:endParaRPr lang="en-US" sz="2400" dirty="0" smtClean="0"/>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Test/</a:t>
                      </a:r>
                      <a:r>
                        <a:rPr lang="en-US" sz="2400" baseline="0" dirty="0" smtClean="0"/>
                        <a:t>model to establish chromium usage limits</a:t>
                      </a:r>
                      <a:endParaRPr lang="en-US" sz="2400" dirty="0" smtClean="0"/>
                    </a:p>
                    <a:p>
                      <a:endParaRPr lang="en-US" sz="2000" dirty="0"/>
                    </a:p>
                  </a:txBody>
                  <a:tcPr/>
                </a:tc>
              </a:tr>
              <a:tr h="11924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Test emission control device to</a:t>
                      </a:r>
                      <a:r>
                        <a:rPr lang="en-US" sz="2400" baseline="0" dirty="0" smtClean="0"/>
                        <a:t> show 99.0 percent</a:t>
                      </a:r>
                      <a:r>
                        <a:rPr lang="en-US" sz="2400" dirty="0" smtClean="0"/>
                        <a:t> particulate matter (PM) control</a:t>
                      </a:r>
                      <a:r>
                        <a:rPr lang="en-US" sz="2400" baseline="0" dirty="0" smtClean="0"/>
                        <a:t> efficiency</a:t>
                      </a:r>
                      <a:endParaRPr lang="en-US" sz="2400"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spTree>
    <p:extLst>
      <p:ext uri="{BB962C8B-B14F-4D97-AF65-F5344CB8AC3E}">
        <p14:creationId xmlns="" xmlns:p14="http://schemas.microsoft.com/office/powerpoint/2010/main" val="2241697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5D70B-2810-4A88-B21F-67B5E44EDC6B}">
  <ds:schemaRefs>
    <ds:schemaRef ds:uri="http://schemas.microsoft.com/sharepoint/v3/contenttype/forms"/>
  </ds:schemaRefs>
</ds:datastoreItem>
</file>

<file path=customXml/itemProps2.xml><?xml version="1.0" encoding="utf-8"?>
<ds:datastoreItem xmlns:ds="http://schemas.openxmlformats.org/officeDocument/2006/customXml" ds:itemID="{889450F8-D9C6-4C08-9795-C22D39C083F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13360</TotalTime>
  <Words>3833</Words>
  <Application>Microsoft Office PowerPoint</Application>
  <PresentationFormat>On-screen Show (4:3)</PresentationFormat>
  <Paragraphs>394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Air Quality Program</vt:lpstr>
      <vt:lpstr>Slide 2</vt:lpstr>
      <vt:lpstr>Slide 3</vt:lpstr>
      <vt:lpstr>Slide 4</vt:lpstr>
      <vt:lpstr>Slide 5</vt:lpstr>
      <vt:lpstr>Slide 6</vt:lpstr>
      <vt:lpstr>Slide 7</vt:lpstr>
      <vt:lpstr>Temporary Colored Art Glass Manufacturer rules</vt:lpstr>
      <vt:lpstr>Temporary rule requirements</vt:lpstr>
      <vt:lpstr>Slide 10</vt:lpstr>
      <vt:lpstr>(1) Apply at 5 tons per year or more       of glass using glassmaking HAPs</vt:lpstr>
      <vt:lpstr>(2) Apply statewide</vt:lpstr>
      <vt:lpstr>(3) &amp; (5) Test to show 0.005 gr/dscf;                  Bag leak detection system; HEPA afterfilter</vt:lpstr>
      <vt:lpstr>Alt. 1: Outlet test for 0.005 gr/dscf</vt:lpstr>
      <vt:lpstr>Optional slide</vt:lpstr>
      <vt:lpstr>Alt. 2: Bag Leak Detection System</vt:lpstr>
      <vt:lpstr>Alt. 3: HEPA Afterfilter</vt:lpstr>
      <vt:lpstr>(3) &amp; (5) Test to show 0.005 gr/dscf;                  Bag leak detection system; HEPA afterfilter</vt:lpstr>
      <vt:lpstr>(4) Add selenium to glassmaking HAPs</vt:lpstr>
      <vt:lpstr>(6) Set 24-hour health benchmark for       chromium VI to 5 nanograms       per cubic meter</vt:lpstr>
      <vt:lpstr>(7) Test chromium emissions at control       device outlet (Tier 2)</vt:lpstr>
      <vt:lpstr>(8) Compliance extensions up to 1 year for Tier 1</vt:lpstr>
      <vt:lpstr>Recommendation</vt:lpstr>
      <vt:lpstr>End of rules presentation</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jpalermo</cp:lastModifiedBy>
  <cp:revision>1453</cp:revision>
  <cp:lastPrinted>2016-09-26T20:29:00Z</cp:lastPrinted>
  <dcterms:created xsi:type="dcterms:W3CDTF">2012-12-04T19:19:06Z</dcterms:created>
  <dcterms:modified xsi:type="dcterms:W3CDTF">2016-09-27T22:06:47Z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