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424" r:id="rId5"/>
    <p:sldId id="383" r:id="rId6"/>
    <p:sldId id="422" r:id="rId7"/>
    <p:sldId id="444" r:id="rId8"/>
    <p:sldId id="339" r:id="rId9"/>
    <p:sldId id="423" r:id="rId10"/>
    <p:sldId id="407" r:id="rId11"/>
    <p:sldId id="446" r:id="rId12"/>
    <p:sldId id="447" r:id="rId13"/>
    <p:sldId id="448" r:id="rId14"/>
    <p:sldId id="449" r:id="rId15"/>
    <p:sldId id="450" r:id="rId16"/>
    <p:sldId id="451" r:id="rId17"/>
    <p:sldId id="452" r:id="rId18"/>
    <p:sldId id="453" r:id="rId19"/>
    <p:sldId id="454" r:id="rId20"/>
    <p:sldId id="455" r:id="rId21"/>
    <p:sldId id="456" r:id="rId22"/>
    <p:sldId id="457" r:id="rId23"/>
    <p:sldId id="458" r:id="rId24"/>
    <p:sldId id="459" r:id="rId25"/>
    <p:sldId id="460" r:id="rId26"/>
    <p:sldId id="461" r:id="rId27"/>
    <p:sldId id="462" r:id="rId28"/>
    <p:sldId id="463" r:id="rId29"/>
    <p:sldId id="464" r:id="rId30"/>
    <p:sldId id="465"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A0BC5"/>
    <a:srgbClr val="439777"/>
    <a:srgbClr val="3F8D6F"/>
    <a:srgbClr val="191919"/>
    <a:srgbClr val="232323"/>
    <a:srgbClr val="192C0A"/>
    <a:srgbClr val="60B896"/>
    <a:srgbClr val="B4DECE"/>
    <a:srgbClr val="57B59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061" autoAdjust="0"/>
  </p:normalViewPr>
  <p:slideViewPr>
    <p:cSldViewPr>
      <p:cViewPr varScale="1">
        <p:scale>
          <a:sx n="82" d="100"/>
          <a:sy n="82" d="100"/>
        </p:scale>
        <p:origin x="-804" y="-42"/>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30" d="100"/>
          <a:sy n="130" d="100"/>
        </p:scale>
        <p:origin x="-918" y="76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9/27/2016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dirty="0"/>
          </a:p>
        </p:txBody>
      </p:sp>
    </p:spTree>
    <p:extLst>
      <p:ext uri="{BB962C8B-B14F-4D97-AF65-F5344CB8AC3E}">
        <p14:creationId xmlns:p14="http://schemas.microsoft.com/office/powerpoint/2010/main" xmlns=""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9/27/2016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p14="http://schemas.microsoft.com/office/powerpoint/2010/main" xmlns=""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 min.)</a:t>
            </a:r>
          </a:p>
          <a:p>
            <a:r>
              <a:rPr lang="en-US" sz="1200" dirty="0" smtClean="0"/>
              <a:t>Good</a:t>
            </a:r>
            <a:r>
              <a:rPr lang="en-US" sz="1200" baseline="0" dirty="0" smtClean="0"/>
              <a:t> </a:t>
            </a:r>
            <a:r>
              <a:rPr lang="en-US" sz="1200" dirty="0" smtClean="0"/>
              <a:t>morning Chair O’Keeffe,</a:t>
            </a:r>
            <a:r>
              <a:rPr lang="en-US" sz="1200" baseline="0" dirty="0" smtClean="0"/>
              <a:t> Commissioners, my name is Jaclyn Palermo and I manage the Air Quality Operations Section at the Department of Environmental Quality.</a:t>
            </a:r>
          </a:p>
          <a:p>
            <a:endParaRPr lang="en-US" sz="1200" baseline="0" dirty="0" smtClean="0"/>
          </a:p>
          <a:p>
            <a:r>
              <a:rPr lang="en-US" sz="1200" baseline="0" dirty="0" smtClean="0"/>
              <a:t> With me today is George Davis, engineer and senior permit writer for DEQ’s northwest region. David Farrer from Oregon Health Authority is also here and will be able to answer any toxicology related \. Feel free to ask \ questions during the presentation. We left room at the end of the presentation for the three of us to answer your questions. </a:t>
            </a:r>
          </a:p>
          <a:p>
            <a:endParaRPr lang="en-US" sz="1200" baseline="0" dirty="0" smtClean="0"/>
          </a:p>
          <a:p>
            <a:r>
              <a:rPr lang="en-US" sz="1200" baseline="0" dirty="0" smtClean="0"/>
              <a:t>We are here today to present to you a proposal for permanant rules that would apply to colored art glass manufacturers.</a:t>
            </a:r>
          </a:p>
          <a:p>
            <a:endParaRPr lang="en-US" sz="1200" baseline="0" dirty="0" smtClean="0"/>
          </a:p>
          <a:p>
            <a:r>
              <a:rPr lang="en-US" sz="1200" baseline="0" dirty="0" smtClean="0"/>
              <a:t>We proposed rules temporary glass rules at the Commission’s meeting on April 21 2016, which the Commission adopted. We are here today to present the proposed rules, which would replace the temporary rules and make the requirements permanent. </a:t>
            </a:r>
            <a:r>
              <a:rPr lang="en-US" sz="1200" kern="1200" dirty="0" smtClean="0">
                <a:solidFill>
                  <a:schemeClr val="tx1"/>
                </a:solidFill>
                <a:latin typeface="+mn-lt"/>
                <a:ea typeface="+mn-ea"/>
                <a:cs typeface="+mn-cs"/>
              </a:rPr>
              <a:t>If no action is taken, the temporary rules will expire on Oct. 18, 2016.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extLst>
      <p:ext uri="{BB962C8B-B14F-4D97-AF65-F5344CB8AC3E}">
        <p14:creationId xmlns:p14="http://schemas.microsoft.com/office/powerpoint/2010/main" xmlns="" val="35212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changes listed as 3, 5 and 7 in the staff report are all related to the two parts</a:t>
            </a:r>
            <a:r>
              <a:rPr lang="en-US" baseline="0" dirty="0" smtClean="0"/>
              <a:t> of the temporary rules highlighted</a:t>
            </a:r>
            <a:r>
              <a:rPr lang="en-US" dirty="0" smtClean="0"/>
              <a:t> above, and I’d like to start with</a:t>
            </a:r>
            <a:r>
              <a:rPr lang="en-US" baseline="0" dirty="0" smtClean="0"/>
              <a:t> them.</a:t>
            </a:r>
            <a:endParaRPr lang="en-US" baseline="0" dirty="0" smtClean="0"/>
          </a:p>
          <a:p>
            <a:endParaRPr lang="en-US" baseline="0" dirty="0" smtClean="0"/>
          </a:p>
          <a:p>
            <a:r>
              <a:rPr lang="en-US" baseline="0" dirty="0" smtClean="0"/>
              <a:t>Testing </a:t>
            </a:r>
            <a:r>
              <a:rPr lang="en-US" baseline="0" dirty="0" smtClean="0"/>
              <a:t>for chromium </a:t>
            </a:r>
            <a:r>
              <a:rPr lang="en-US" baseline="0" dirty="0" smtClean="0"/>
              <a:t>and for </a:t>
            </a:r>
            <a:r>
              <a:rPr lang="en-US" baseline="0" dirty="0" smtClean="0"/>
              <a:t>control device efficiency, are </a:t>
            </a:r>
            <a:r>
              <a:rPr lang="en-US" baseline="0" dirty="0" smtClean="0"/>
              <a:t>linked together </a:t>
            </a:r>
            <a:r>
              <a:rPr lang="en-US" baseline="0" dirty="0" smtClean="0"/>
              <a:t>and </a:t>
            </a:r>
            <a:r>
              <a:rPr lang="en-US" baseline="0" dirty="0" smtClean="0"/>
              <a:t>were put into </a:t>
            </a:r>
            <a:r>
              <a:rPr lang="en-US" baseline="0" dirty="0" smtClean="0"/>
              <a:t>the temporary </a:t>
            </a:r>
            <a:r>
              <a:rPr lang="en-US" baseline="0" dirty="0" smtClean="0"/>
              <a:t>rules for particular reasons. </a:t>
            </a:r>
            <a:r>
              <a:rPr lang="en-US" baseline="0" dirty="0" smtClean="0"/>
              <a:t>We’ve </a:t>
            </a:r>
            <a:r>
              <a:rPr lang="en-US" baseline="0" dirty="0" smtClean="0"/>
              <a:t>learned some things </a:t>
            </a:r>
            <a:r>
              <a:rPr lang="en-US" baseline="0" dirty="0" smtClean="0"/>
              <a:t>since the temporary rules were adopted, and based on what we’ve learned, DEQ is proposing </a:t>
            </a:r>
            <a:r>
              <a:rPr lang="en-US" baseline="0" dirty="0" smtClean="0"/>
              <a:t>changes.</a:t>
            </a:r>
            <a:endParaRPr lang="en-US" baseline="0" dirty="0" smtClean="0"/>
          </a:p>
          <a:p>
            <a:endParaRPr lang="en-US" baseline="0" dirty="0" smtClean="0"/>
          </a:p>
          <a:p>
            <a:r>
              <a:rPr lang="en-US" baseline="0" dirty="0" smtClean="0"/>
              <a:t>In the next few slides, I’ll explain how and why these items were linked, and what changes DEQ is proposing.</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Tree>
    <p:extLst>
      <p:ext uri="{BB962C8B-B14F-4D97-AF65-F5344CB8AC3E}">
        <p14:creationId xmlns="" xmlns:p14="http://schemas.microsoft.com/office/powerpoint/2010/main" val="46041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When</a:t>
            </a:r>
            <a:r>
              <a:rPr lang="en-US" baseline="0" dirty="0" smtClean="0"/>
              <a:t> the temporary rules were proposed, the only ambient data DEQ had near a glassmaking facility was from monitoring in SE Portland in October of 2015.</a:t>
            </a:r>
          </a:p>
          <a:p>
            <a:endParaRPr lang="en-US" baseline="0" dirty="0" smtClean="0"/>
          </a:p>
          <a:p>
            <a:r>
              <a:rPr lang="en-US" baseline="0" dirty="0" smtClean="0"/>
              <a:t>This data included ambient total chromium levels, but it did not include ambient Cr VI levels. As you know, Cr VI is the toxic form of chromium, so there was a lot of interest in figuring out how much of the chromium being emitted was in the Cr VI form.</a:t>
            </a:r>
          </a:p>
          <a:p>
            <a:endParaRPr lang="en-US" baseline="0" dirty="0" smtClean="0"/>
          </a:p>
          <a:p>
            <a:r>
              <a:rPr lang="en-US" baseline="0" dirty="0" smtClean="0"/>
              <a:t>This led to a requirement to do an emission test for Cr VI. To help ensure that a large enough sample would be obtained to give a good analytical result, the rules required that the test samples be taken at the baghouse inlet. This was done because the concentration of pollutants is higher at the baghouse inlet, before any filtration has occurred. </a:t>
            </a:r>
          </a:p>
          <a:p>
            <a:endParaRPr lang="en-US" baseline="0" dirty="0" smtClean="0"/>
          </a:p>
          <a:p>
            <a:r>
              <a:rPr lang="en-US" baseline="0" dirty="0" smtClean="0"/>
              <a:t>However, testing at the baghouse inlet doesn’t tell us how much Cr VI is being emitted. To answer that question, one alternative was to also require Cr VI testing at the baghouse outlet. Another alternative was to use the baghouse control efficiency to calculate the Cr VI emissions. Chromium VI testing is difficult and expensive, so the temporary rules used the second alternative.</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general illustration of a baghouse. The yellow area represents the filters inside the baghouse. Dusty air enters at the inlet, gets filtered, and the filtered air exits from the outlet.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Control efficiency, or CE, </a:t>
            </a:r>
            <a:r>
              <a:rPr lang="en-US" baseline="0" dirty="0" smtClean="0"/>
              <a:t>is </a:t>
            </a:r>
            <a:r>
              <a:rPr lang="en-US" baseline="0" dirty="0" smtClean="0"/>
              <a:t>calculated as the amount of pollutant coming into the baghouse minus the amount of pollutant leaving at the </a:t>
            </a:r>
            <a:r>
              <a:rPr lang="en-US" baseline="0" dirty="0" smtClean="0"/>
              <a:t>outlet, </a:t>
            </a:r>
            <a:r>
              <a:rPr lang="en-US" baseline="0" dirty="0" smtClean="0"/>
              <a:t>divided by the amount coming in</a:t>
            </a:r>
            <a:r>
              <a:rPr lang="en-US" baseline="0" dirty="0" smtClean="0"/>
              <a:t>. To calculate control efficiency, it’s necessary to test at both the inlet and outlet.</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The </a:t>
            </a:r>
            <a:r>
              <a:rPr lang="en-US" dirty="0" smtClean="0"/>
              <a:t>equation for control efficiency </a:t>
            </a:r>
            <a:r>
              <a:rPr lang="en-US" dirty="0" smtClean="0"/>
              <a:t>from the</a:t>
            </a:r>
            <a:r>
              <a:rPr lang="en-US" baseline="0" dirty="0" smtClean="0"/>
              <a:t> previous slide</a:t>
            </a:r>
            <a:r>
              <a:rPr lang="en-US" dirty="0" smtClean="0"/>
              <a:t> is shown </a:t>
            </a:r>
            <a:r>
              <a:rPr lang="en-US" dirty="0" smtClean="0"/>
              <a:t>on</a:t>
            </a:r>
            <a:r>
              <a:rPr lang="en-US" baseline="0" dirty="0" smtClean="0"/>
              <a:t> this slide</a:t>
            </a:r>
            <a:r>
              <a:rPr lang="en-US" dirty="0" smtClean="0"/>
              <a:t> </a:t>
            </a:r>
            <a:r>
              <a:rPr lang="en-US" dirty="0" smtClean="0"/>
              <a:t>as equation 1.</a:t>
            </a:r>
          </a:p>
          <a:p>
            <a:endParaRPr lang="en-US" dirty="0" smtClean="0"/>
          </a:p>
          <a:p>
            <a:r>
              <a:rPr lang="en-US" baseline="0" dirty="0" smtClean="0"/>
              <a:t>With </a:t>
            </a:r>
            <a:r>
              <a:rPr lang="en-US" baseline="0" dirty="0" smtClean="0"/>
              <a:t>a little algebra, </a:t>
            </a:r>
            <a:r>
              <a:rPr lang="en-US" baseline="0" dirty="0" smtClean="0"/>
              <a:t>equation 1 can be rearranged </a:t>
            </a:r>
            <a:r>
              <a:rPr lang="en-US" baseline="0" dirty="0" smtClean="0"/>
              <a:t>to </a:t>
            </a:r>
            <a:r>
              <a:rPr lang="en-US" baseline="0" dirty="0" smtClean="0"/>
              <a:t>give </a:t>
            </a:r>
            <a:r>
              <a:rPr lang="en-US" baseline="0" dirty="0" smtClean="0"/>
              <a:t>equation 2. Using </a:t>
            </a:r>
            <a:r>
              <a:rPr lang="en-US" baseline="0" dirty="0" smtClean="0"/>
              <a:t>this equation, </a:t>
            </a:r>
            <a:r>
              <a:rPr lang="en-US" baseline="0" dirty="0" smtClean="0"/>
              <a:t>if we know the amount of pollutant coming into the baghouse and the control efficiency, we can calculate the amount of pollutant being emitted.</a:t>
            </a:r>
          </a:p>
          <a:p>
            <a:endParaRPr lang="en-US" baseline="0" dirty="0" smtClean="0"/>
          </a:p>
          <a:p>
            <a:r>
              <a:rPr lang="en-US" baseline="0" dirty="0" smtClean="0"/>
              <a:t>The temporary rules made use of </a:t>
            </a:r>
            <a:r>
              <a:rPr lang="en-US" baseline="0" dirty="0" smtClean="0"/>
              <a:t>equation 2 </a:t>
            </a:r>
            <a:r>
              <a:rPr lang="en-US" baseline="0" dirty="0" smtClean="0"/>
              <a:t>and the assumption that the control efficiency for chromium is the same as the control efficiency for particulate matter. </a:t>
            </a:r>
            <a:r>
              <a:rPr lang="en-US" baseline="0" dirty="0" smtClean="0"/>
              <a:t>Using </a:t>
            </a:r>
            <a:r>
              <a:rPr lang="en-US" baseline="0" dirty="0" smtClean="0"/>
              <a:t>the </a:t>
            </a:r>
            <a:r>
              <a:rPr lang="en-US" baseline="0" dirty="0" smtClean="0"/>
              <a:t>simpler </a:t>
            </a:r>
            <a:r>
              <a:rPr lang="en-US" baseline="0" dirty="0" smtClean="0"/>
              <a:t>particulate matter </a:t>
            </a:r>
            <a:r>
              <a:rPr lang="en-US" baseline="0" dirty="0" smtClean="0"/>
              <a:t>testing at the inlet and outlet, the </a:t>
            </a:r>
            <a:r>
              <a:rPr lang="en-US" baseline="0" dirty="0" smtClean="0"/>
              <a:t>control </a:t>
            </a:r>
            <a:r>
              <a:rPr lang="en-US" baseline="0" dirty="0" smtClean="0"/>
              <a:t>efficiency, CE, could be calculated. The facility could then </a:t>
            </a:r>
            <a:r>
              <a:rPr lang="en-US" baseline="0" dirty="0" smtClean="0"/>
              <a:t>do the </a:t>
            </a:r>
            <a:r>
              <a:rPr lang="en-US" baseline="0" dirty="0" smtClean="0"/>
              <a:t>more difficult and </a:t>
            </a:r>
            <a:r>
              <a:rPr lang="en-US" baseline="0" dirty="0" smtClean="0"/>
              <a:t>expensive chromium VI testing </a:t>
            </a:r>
            <a:r>
              <a:rPr lang="en-US" baseline="0" dirty="0" smtClean="0"/>
              <a:t>only at </a:t>
            </a:r>
            <a:r>
              <a:rPr lang="en-US" baseline="0" dirty="0" smtClean="0"/>
              <a:t>the baghouse </a:t>
            </a:r>
            <a:r>
              <a:rPr lang="en-US" baseline="0" dirty="0" smtClean="0"/>
              <a:t>inlet to determine the amount in, </a:t>
            </a:r>
            <a:r>
              <a:rPr lang="en-US" baseline="0" dirty="0" smtClean="0"/>
              <a:t>and </a:t>
            </a:r>
            <a:r>
              <a:rPr lang="en-US" baseline="0" dirty="0" smtClean="0"/>
              <a:t>then use </a:t>
            </a:r>
            <a:r>
              <a:rPr lang="en-US" baseline="0" dirty="0" smtClean="0"/>
              <a:t>equation 2 to calculate the chromium VI </a:t>
            </a:r>
            <a:r>
              <a:rPr lang="en-US" baseline="0" dirty="0" smtClean="0"/>
              <a:t>emission rate.</a:t>
            </a:r>
            <a:endParaRPr lang="en-US" baseline="0" dirty="0" smtClean="0"/>
          </a:p>
          <a:p>
            <a:endParaRPr lang="en-US" baseline="0" dirty="0" smtClean="0"/>
          </a:p>
          <a:p>
            <a:r>
              <a:rPr lang="en-US" baseline="0" dirty="0" smtClean="0"/>
              <a:t>This is one of </a:t>
            </a:r>
            <a:r>
              <a:rPr lang="en-US" baseline="0" dirty="0" smtClean="0"/>
              <a:t>two </a:t>
            </a:r>
            <a:r>
              <a:rPr lang="en-US" baseline="0" dirty="0" smtClean="0"/>
              <a:t>reasons for requiring the particulate matter control efficiency test. The other reason for the control efficiency test is to indicate that the baghouse is </a:t>
            </a:r>
            <a:r>
              <a:rPr lang="en-US" baseline="0" dirty="0" smtClean="0"/>
              <a:t>performing </a:t>
            </a:r>
            <a:r>
              <a:rPr lang="en-US" baseline="0" dirty="0" smtClean="0"/>
              <a:t>as it’s supposed to.</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Bullseye performed the chromium VI and control</a:t>
            </a:r>
            <a:r>
              <a:rPr lang="en-US" baseline="0" dirty="0" smtClean="0"/>
              <a:t> efficiency tests this year, and some things were learned from that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100 percent of the chromium was emitted as Cr VI. This doesn’t prove that the chromium emissions will always be 100% Cr VI, but if we go with this result and assume the chromium is 100% Cr VI, then a simpler, less expensive test can be used for chromium.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one test run was made for chromium at both the inlet and outlet. The result indicates that the control efficiency for chromium is less than the control efficiency for particulate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only have one data point for this and it shouldn’t be considered definitive, but this result does </a:t>
            </a:r>
            <a:r>
              <a:rPr lang="en-US" b="1" i="1" baseline="0" dirty="0" smtClean="0"/>
              <a:t>not</a:t>
            </a:r>
            <a:r>
              <a:rPr lang="en-US" baseline="0" dirty="0" smtClean="0"/>
              <a:t> support the assumption that the chromium control efficiency is equal to the particulate matter control 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results led DEQ to change the chromium test method; to drop the assumption that the control efficiencies are equal; and to move the chromium testing from the baghouse inlet to the outlet. With these changes, we no longer need control efficiency to calculate chromium emissions, which eliminates one of the reasons for requiring it in the first place.</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I mentioned earlier,</a:t>
            </a:r>
            <a:r>
              <a:rPr lang="en-US" baseline="0" dirty="0" smtClean="0"/>
              <a:t> the other reason for the particulate matter control efficiency test was to show that the baghouse is working properly.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Staff expected this test to be relatively simple and inexpensive, but estimates for testing at some facilities are well over $100,000. This is because emissions will be so low that extraordinarily long test times will be required to collect enough sample to get a valid result.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Staff</a:t>
            </a:r>
            <a:r>
              <a:rPr lang="en-US" baseline="0" dirty="0" smtClean="0"/>
              <a:t> considered whether there are other ways to provide assurance that the emission control systems are working properly, and identified 3 alternatives, which are shown on the following slides.</a:t>
            </a:r>
            <a:endParaRPr lang="en-US" baseline="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a:t>
            </a:r>
            <a:r>
              <a:rPr lang="en-US" baseline="0" dirty="0" smtClean="0"/>
              <a:t>alternative to the 99.0% control efficiency test is to simply test at the outlet to show that emissions are below a specified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proposed level of 0.005 grains per dry standard cubic foot was suggested by EPA staff, and would be a good indicator that the emission control device is working properly.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Oregon’s air quality rules include a general particulate matter standard that ranges from 0.10 to 0.17 grains per dry standard cubic foot. The proposed level is well below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Emissions sampling would only be required at the outlet, and a good result can be obtained with a much shorter sampling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(Short explanation of why sampling time is so long requires 5 sentences, total of 89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16</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89 words</a:t>
            </a:r>
          </a:p>
          <a:p>
            <a:endParaRPr lang="en-US" baseline="0" dirty="0" smtClean="0"/>
          </a:p>
          <a:p>
            <a:r>
              <a:rPr lang="en-US" baseline="0" dirty="0" smtClean="0"/>
              <a:t>To calculate control efficiency, or CE, we need test samples from both the inlet and the outlet of the baghouse.</a:t>
            </a:r>
          </a:p>
          <a:p>
            <a:endParaRPr lang="en-US" baseline="0" dirty="0" smtClean="0"/>
          </a:p>
          <a:p>
            <a:r>
              <a:rPr lang="en-US" baseline="0" dirty="0" smtClean="0"/>
              <a:t>To get good analytical results, each sample size has to be equal to or greater than the minimum amount specified for the test.</a:t>
            </a:r>
          </a:p>
          <a:p>
            <a:endParaRPr lang="en-US" baseline="0" dirty="0" smtClean="0"/>
          </a:p>
          <a:p>
            <a:r>
              <a:rPr lang="en-US" baseline="0" dirty="0" smtClean="0"/>
              <a:t>Since the inlet concentration is relatively high, enough sample can be collected in a relatively short time.</a:t>
            </a:r>
          </a:p>
          <a:p>
            <a:endParaRPr lang="en-US" baseline="0" dirty="0" smtClean="0"/>
          </a:p>
          <a:p>
            <a:r>
              <a:rPr lang="en-US" baseline="0" dirty="0" smtClean="0"/>
              <a:t>However, the outlet concentration is much lower, so it takes much longer to collect enough sample.</a:t>
            </a:r>
          </a:p>
          <a:p>
            <a:endParaRPr lang="en-US" baseline="0" dirty="0" smtClean="0"/>
          </a:p>
          <a:p>
            <a:r>
              <a:rPr lang="en-US" baseline="0" dirty="0" smtClean="0"/>
              <a:t>Test personnel must be on site much longer, so cost is much higher.</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17</a:t>
            </a:fld>
            <a:endParaRPr lang="en-US" dirty="0"/>
          </a:p>
        </p:txBody>
      </p:sp>
    </p:spTree>
    <p:extLst>
      <p:ext uri="{BB962C8B-B14F-4D97-AF65-F5344CB8AC3E}">
        <p14:creationId xmlns="" xmlns:p14="http://schemas.microsoft.com/office/powerpoint/2010/main" val="3640434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second alternative is a bag leak detection system. A probe that can sense particulate matter is installed in the outlet duct and is connected to an electronic monitoring and recording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systems are very sensitive and can detect leakage in a baghouse that is too small to be detected by other means.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Tree>
    <p:extLst>
      <p:ext uri="{BB962C8B-B14F-4D97-AF65-F5344CB8AC3E}">
        <p14:creationId xmlns="" xmlns:p14="http://schemas.microsoft.com/office/powerpoint/2010/main" val="2760216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third alternative is a HEPA </a:t>
            </a:r>
            <a:r>
              <a:rPr lang="en-US" dirty="0" err="1" smtClean="0"/>
              <a:t>afterfilter</a:t>
            </a:r>
            <a:r>
              <a:rPr lang="en-US" dirty="0" smtClean="0"/>
              <a:t>,</a:t>
            </a:r>
            <a:r>
              <a:rPr lang="en-US" baseline="0" dirty="0" smtClean="0"/>
              <a:t> which is installed on the baghouse outlet and provides additional filtering.</a:t>
            </a:r>
            <a:endParaRPr lang="en-US" dirty="0" smtClean="0"/>
          </a:p>
          <a:p>
            <a:endParaRPr lang="en-US" baseline="0" dirty="0" smtClean="0"/>
          </a:p>
          <a:p>
            <a:r>
              <a:rPr lang="en-US" baseline="0" dirty="0" smtClean="0"/>
              <a:t>HEPA stands for High Efficiency Particulate </a:t>
            </a:r>
            <a:r>
              <a:rPr lang="en-US" baseline="0" dirty="0" err="1" smtClean="0"/>
              <a:t>Arrestance</a:t>
            </a:r>
            <a:r>
              <a:rPr lang="en-US" baseline="0" dirty="0" smtClean="0"/>
              <a:t>, and HEPA filters are so fine that they would plug up rapidly if used as the primary filters.</a:t>
            </a:r>
          </a:p>
          <a:p>
            <a:endParaRPr lang="en-US" baseline="0" dirty="0" smtClean="0"/>
          </a:p>
          <a:p>
            <a:r>
              <a:rPr lang="en-US" baseline="0" dirty="0" smtClean="0"/>
              <a:t>However, this tendency to plug up makes them work like a leak detection system.</a:t>
            </a:r>
          </a:p>
          <a:p>
            <a:endParaRPr lang="en-US" baseline="0" dirty="0" smtClean="0"/>
          </a:p>
          <a:p>
            <a:r>
              <a:rPr lang="en-US" baseline="0" dirty="0" smtClean="0"/>
              <a:t>If the primary filter begins to leak, the HEPA filter will rapidly plug up, restricting air flow and increasing pressure across the filter, which gives an indication that there is a leak in the baghouse.</a:t>
            </a:r>
          </a:p>
          <a:p>
            <a:endParaRPr lang="en-US" baseline="0" dirty="0" smtClean="0"/>
          </a:p>
          <a:p>
            <a:r>
              <a:rPr lang="en-US" baseline="0" dirty="0" smtClean="0"/>
              <a:t>Further, even though the baghouse may be leaking, the HEPA filter will continue to provide filtration to minimize emissions.</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Tree>
    <p:extLst>
      <p:ext uri="{BB962C8B-B14F-4D97-AF65-F5344CB8AC3E}">
        <p14:creationId xmlns="" xmlns:p14="http://schemas.microsoft.com/office/powerpoint/2010/main" val="289296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6" name="Notes Placeholder 5"/>
          <p:cNvSpPr>
            <a:spLocks noGrp="1"/>
          </p:cNvSpPr>
          <p:nvPr>
            <p:ph type="body" sz="quarter" idx="11"/>
          </p:nvPr>
        </p:nvSpPr>
        <p:spPr/>
        <p:txBody>
          <a:bodyPr>
            <a:normAutofit lnSpcReduction="10000"/>
          </a:bodyPr>
          <a:lstStyle/>
          <a:p>
            <a:r>
              <a:rPr lang="en-US" dirty="0" smtClean="0"/>
              <a:t>(1 min.)</a:t>
            </a:r>
          </a:p>
          <a:p>
            <a:r>
              <a:rPr lang="en-US" sz="1800" dirty="0" smtClean="0"/>
              <a:t>Here is</a:t>
            </a:r>
            <a:r>
              <a:rPr lang="en-US" sz="1800" baseline="0" dirty="0" smtClean="0"/>
              <a:t> an outline of what we will discuss today.</a:t>
            </a:r>
          </a:p>
          <a:p>
            <a:endParaRPr lang="en-US" sz="1800" baseline="0" dirty="0" smtClean="0"/>
          </a:p>
          <a:p>
            <a:r>
              <a:rPr lang="en-US" sz="1800" baseline="0" dirty="0" smtClean="0"/>
              <a:t>First we will provide you with a brief refresher of the history of the temporary glass rulemaking. </a:t>
            </a:r>
          </a:p>
          <a:p>
            <a:endParaRPr lang="en-US" sz="1800" baseline="0" dirty="0" smtClean="0"/>
          </a:p>
          <a:p>
            <a:r>
              <a:rPr lang="en-US" sz="1800" baseline="0" dirty="0" smtClean="0"/>
              <a:t>Then we will discuss the comment process for this proposed rule as well as the nature and categorization of the public comments received;</a:t>
            </a:r>
          </a:p>
          <a:p>
            <a:endParaRPr lang="en-US" sz="1800" baseline="0" dirty="0" smtClean="0"/>
          </a:p>
          <a:p>
            <a:r>
              <a:rPr lang="en-US" sz="1800" baseline="0" dirty="0" smtClean="0"/>
              <a:t>Next we will walk you through the proposed rule and the changes from the temporary glass rulemaking adopted in April 2016; along with the rationale for making the changes. </a:t>
            </a:r>
          </a:p>
          <a:p>
            <a:endParaRPr lang="en-US" sz="1800" baseline="0" dirty="0" smtClean="0"/>
          </a:p>
          <a:p>
            <a:r>
              <a:rPr lang="en-US" sz="1800" baseline="0" dirty="0" smtClean="0"/>
              <a:t>Finally, we will make our recommendation to you.</a:t>
            </a:r>
            <a:endParaRPr lang="en-US" sz="1800" dirty="0"/>
          </a:p>
        </p:txBody>
      </p:sp>
    </p:spTree>
    <p:extLst>
      <p:ext uri="{BB962C8B-B14F-4D97-AF65-F5344CB8AC3E}">
        <p14:creationId xmlns:p14="http://schemas.microsoft.com/office/powerpoint/2010/main" xmlns=""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a:t>
            </a:r>
            <a:r>
              <a:rPr lang="en-US" baseline="0" dirty="0" smtClean="0"/>
              <a:t> on the preceding discussion, f</a:t>
            </a:r>
            <a:r>
              <a:rPr lang="en-US" dirty="0" smtClean="0"/>
              <a:t>or items 3 and 5, </a:t>
            </a:r>
            <a:r>
              <a:rPr lang="en-US" baseline="0" dirty="0" smtClean="0"/>
              <a:t>DEQ is proposing that the smaller Tier 1 facilities have the option of testing for 0.005 gr/dscf, or installing a bag leak detection system, or installing a HEPA </a:t>
            </a:r>
            <a:r>
              <a:rPr lang="en-US" baseline="0" dirty="0" err="1" smtClean="0"/>
              <a:t>afterfilter</a:t>
            </a:r>
            <a:r>
              <a:rPr lang="en-US" baseline="0" dirty="0" smtClean="0"/>
              <a:t>.</a:t>
            </a:r>
          </a:p>
          <a:p>
            <a:endParaRPr lang="en-US" baseline="0" dirty="0" smtClean="0"/>
          </a:p>
          <a:p>
            <a:pPr marL="0" indent="0">
              <a:buNone/>
            </a:pPr>
            <a:r>
              <a:rPr lang="en-US" baseline="0" dirty="0" smtClean="0"/>
              <a:t>However, the larger Tier 2 facilities would be required to test for 0.005 gr/dscf, and would then have the option of installing </a:t>
            </a:r>
            <a:r>
              <a:rPr lang="en-US" baseline="0" dirty="0" smtClean="0"/>
              <a:t>either a </a:t>
            </a:r>
            <a:r>
              <a:rPr lang="en-US" baseline="0" dirty="0" smtClean="0"/>
              <a:t>bag leak detection system or a HEPA </a:t>
            </a:r>
            <a:r>
              <a:rPr lang="en-US" baseline="0" dirty="0" err="1" smtClean="0"/>
              <a:t>afterfilter</a:t>
            </a:r>
            <a:r>
              <a:rPr lang="en-US" baseline="0" dirty="0" smtClean="0"/>
              <a: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20</a:t>
            </a:fld>
            <a:endParaRPr lang="en-US" dirty="0"/>
          </a:p>
        </p:txBody>
      </p:sp>
    </p:spTree>
    <p:extLst>
      <p:ext uri="{BB962C8B-B14F-4D97-AF65-F5344CB8AC3E}">
        <p14:creationId xmlns="" xmlns:p14="http://schemas.microsoft.com/office/powerpoint/2010/main" val="8229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With respect to Item 7, DEQ is </a:t>
            </a:r>
            <a:r>
              <a:rPr lang="en-US" baseline="0" dirty="0" smtClean="0"/>
              <a:t>proposing that chromium be tested directly at the control device outlet using a simpler, less expensive test method. </a:t>
            </a:r>
          </a:p>
          <a:p>
            <a:endParaRPr lang="en-US" baseline="0" dirty="0" smtClean="0"/>
          </a:p>
          <a:p>
            <a:r>
              <a:rPr lang="en-US" baseline="0" dirty="0" smtClean="0"/>
              <a:t>However, this test method cannot differentiate between chromium VI and other forms of chromium, so the proposed rule also specifies that if this test method is used, the facility must assume that 100% of the chromium is in the +6 form. </a:t>
            </a:r>
          </a:p>
          <a:p>
            <a:endParaRPr lang="en-US" baseline="0" dirty="0" smtClean="0"/>
          </a:p>
          <a:p>
            <a:r>
              <a:rPr lang="en-US" baseline="0" dirty="0" smtClean="0"/>
              <a:t>The facilities may use the more expensive chromium VI test if they choose to, but they are not required to use it.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Tree>
    <p:extLst>
      <p:ext uri="{BB962C8B-B14F-4D97-AF65-F5344CB8AC3E}">
        <p14:creationId xmlns="" xmlns:p14="http://schemas.microsoft.com/office/powerpoint/2010/main" val="118310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Going</a:t>
            </a:r>
            <a:r>
              <a:rPr lang="en-US" baseline="0" dirty="0" smtClean="0"/>
              <a:t> back to I</a:t>
            </a:r>
            <a:r>
              <a:rPr lang="en-US" dirty="0" smtClean="0"/>
              <a:t>tem </a:t>
            </a:r>
            <a:r>
              <a:rPr lang="en-US" dirty="0" smtClean="0"/>
              <a:t>1, DEQ is proposing to lower the rule applicability</a:t>
            </a:r>
            <a:r>
              <a:rPr lang="en-US" baseline="0" dirty="0" smtClean="0"/>
              <a:t> threshold from 10 tons per year of glass to 5 tons per year. </a:t>
            </a:r>
            <a:r>
              <a:rPr lang="en-US" sz="1200" baseline="0" dirty="0" smtClean="0">
                <a:effectLst/>
                <a:latin typeface="+mn-lt"/>
                <a:ea typeface="+mn-ea"/>
              </a:rPr>
              <a:t>Only glass made using glassmaking hazardous air pollutants is counted toward the threshold.</a:t>
            </a:r>
            <a:endParaRPr lang="en-US" baseline="0" dirty="0" smtClean="0"/>
          </a:p>
          <a:p>
            <a:endParaRPr lang="en-US" baseline="0" dirty="0" smtClean="0"/>
          </a:p>
          <a:p>
            <a:r>
              <a:rPr lang="en-US" baseline="0" dirty="0" smtClean="0"/>
              <a:t>Some commenters suggested making the rules apply if any amount of glass were made using hazardous air pollutants, but DEQ is instead seeking </a:t>
            </a:r>
            <a:r>
              <a:rPr lang="en-US" sz="1200" kern="1200" baseline="0" dirty="0" smtClean="0">
                <a:solidFill>
                  <a:schemeClr val="tx1"/>
                </a:solidFill>
                <a:effectLst/>
                <a:latin typeface="+mn-lt"/>
                <a:ea typeface="+mn-ea"/>
                <a:cs typeface="+mn-cs"/>
              </a:rPr>
              <a:t>an appropriate balance between under- and over-regulating colored art glass manufacturers.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Staff estimated that p</a:t>
            </a:r>
            <a:r>
              <a:rPr lang="en-US" sz="1200" kern="1200" dirty="0" smtClean="0">
                <a:solidFill>
                  <a:schemeClr val="tx1"/>
                </a:solidFill>
                <a:effectLst/>
                <a:latin typeface="+mn-lt"/>
                <a:ea typeface="+mn-ea"/>
                <a:cs typeface="+mn-cs"/>
              </a:rPr>
              <a:t>roducing 5</a:t>
            </a:r>
            <a:r>
              <a:rPr lang="en-US" sz="1200" kern="1200" baseline="0" dirty="0" smtClean="0">
                <a:solidFill>
                  <a:schemeClr val="tx1"/>
                </a:solidFill>
                <a:effectLst/>
                <a:latin typeface="+mn-lt"/>
                <a:ea typeface="+mn-ea"/>
                <a:cs typeface="+mn-cs"/>
              </a:rPr>
              <a:t> tons of glass per year</a:t>
            </a:r>
            <a:r>
              <a:rPr lang="en-US" sz="1200" kern="1200" dirty="0" smtClean="0">
                <a:solidFill>
                  <a:schemeClr val="tx1"/>
                </a:solidFill>
                <a:effectLst/>
                <a:latin typeface="+mn-lt"/>
                <a:ea typeface="+mn-ea"/>
                <a:cs typeface="+mn-cs"/>
              </a:rPr>
              <a:t> would require two small glass making furnaces, each making 50 pounds of glass two times per week. </a:t>
            </a:r>
          </a:p>
          <a:p>
            <a:r>
              <a:rPr lang="en-US" sz="1200" kern="1200" dirty="0" smtClean="0">
                <a:solidFill>
                  <a:schemeClr val="tx1"/>
                </a:solidFill>
                <a:effectLst/>
                <a:latin typeface="+mn-lt"/>
                <a:ea typeface="+mn-ea"/>
                <a:cs typeface="+mn-cs"/>
              </a:rPr>
              <a:t>DEQ considers this level of production to reasonably represent a level that defines a manufacturing operation, but is high enough to exclude</a:t>
            </a:r>
            <a:r>
              <a:rPr lang="en-US" sz="1200" kern="1200" baseline="0" dirty="0" smtClean="0">
                <a:solidFill>
                  <a:schemeClr val="tx1"/>
                </a:solidFill>
                <a:effectLst/>
                <a:latin typeface="+mn-lt"/>
                <a:ea typeface="+mn-ea"/>
                <a:cs typeface="+mn-cs"/>
              </a:rPr>
              <a:t> artists and hobbyists who might make their own glass for special purposes.</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22</a:t>
            </a:fld>
            <a:endParaRPr lang="en-US" dirty="0"/>
          </a:p>
        </p:txBody>
      </p:sp>
    </p:spTree>
    <p:extLst>
      <p:ext uri="{BB962C8B-B14F-4D97-AF65-F5344CB8AC3E}">
        <p14:creationId xmlns="" xmlns:p14="http://schemas.microsoft.com/office/powerpoint/2010/main" val="93971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Regarding I</a:t>
            </a:r>
            <a:r>
              <a:rPr lang="en-US" dirty="0" smtClean="0"/>
              <a:t>tem</a:t>
            </a:r>
            <a:r>
              <a:rPr lang="en-US" baseline="0" dirty="0" smtClean="0"/>
              <a:t> </a:t>
            </a:r>
            <a:r>
              <a:rPr lang="en-US" baseline="0" dirty="0" smtClean="0"/>
              <a:t>2, m</a:t>
            </a:r>
            <a:r>
              <a:rPr lang="en-US" dirty="0" smtClean="0"/>
              <a:t>any comments suggested making</a:t>
            </a:r>
            <a:r>
              <a:rPr lang="en-US" baseline="0" dirty="0" smtClean="0"/>
              <a:t> the rules apply statewide.</a:t>
            </a:r>
          </a:p>
          <a:p>
            <a:endParaRPr lang="en-US" baseline="0" dirty="0" smtClean="0"/>
          </a:p>
          <a:p>
            <a:r>
              <a:rPr lang="en-US" baseline="0" dirty="0" smtClean="0"/>
              <a:t>Since the rules are intended to reduce the possible health threat from colored art glass manufacturers, DEQ agrees that the rules should apply statewide.</a:t>
            </a:r>
          </a:p>
          <a:p>
            <a:endParaRPr lang="en-US" baseline="0" dirty="0" smtClean="0"/>
          </a:p>
          <a:p>
            <a:r>
              <a:rPr lang="en-US" baseline="0" dirty="0" smtClean="0"/>
              <a:t>Staff have discussed the rules with the Lane Regional Air </a:t>
            </a:r>
            <a:r>
              <a:rPr lang="en-US" baseline="0" dirty="0" smtClean="0"/>
              <a:t>Protection Agency, </a:t>
            </a:r>
            <a:r>
              <a:rPr lang="en-US" baseline="0" dirty="0" smtClean="0"/>
              <a:t>and Lane Regional agrees with making the rules apply statewide.</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23</a:t>
            </a:fld>
            <a:endParaRPr lang="en-US" dirty="0"/>
          </a:p>
        </p:txBody>
      </p:sp>
    </p:spTree>
    <p:extLst>
      <p:ext uri="{BB962C8B-B14F-4D97-AF65-F5344CB8AC3E}">
        <p14:creationId xmlns="" xmlns:p14="http://schemas.microsoft.com/office/powerpoint/2010/main" val="2542783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t>
            </a:r>
            <a:r>
              <a:rPr lang="en-US" dirty="0" smtClean="0"/>
              <a:t>item 4, commenters suggested that more hazardous</a:t>
            </a:r>
            <a:r>
              <a:rPr lang="en-US" baseline="0" dirty="0" smtClean="0"/>
              <a:t> air pollutants</a:t>
            </a:r>
            <a:r>
              <a:rPr lang="en-US" dirty="0" smtClean="0"/>
              <a:t> should be regulated under this rule</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Staff recommend adding selenium to the list of glassmaking HAPs regulated under this rule because relatively high levels of selenium were monitored in SE Portland several times during the summer.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Phase in of selenium requires extending</a:t>
            </a:r>
            <a:r>
              <a:rPr lang="en-US" baseline="0" dirty="0" smtClean="0"/>
              <a:t> some compliance dates, since affected facilities have only learned about this change very recently.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Staff </a:t>
            </a:r>
            <a:r>
              <a:rPr lang="en-US" baseline="0" dirty="0" smtClean="0"/>
              <a:t>do not recommend regulating all HAPs under this rule because the temporary rule was originally narrowly focused to solve a particular </a:t>
            </a:r>
            <a:r>
              <a:rPr lang="en-US" baseline="0" dirty="0" smtClean="0"/>
              <a:t>problem, </a:t>
            </a:r>
            <a:r>
              <a:rPr lang="en-US" baseline="0" dirty="0" smtClean="0"/>
              <a:t>and staff recommend keeping these rules narrowly focused. In addition, DEQ is working to develop a broader </a:t>
            </a:r>
            <a:r>
              <a:rPr lang="en-US" baseline="0" dirty="0" smtClean="0"/>
              <a:t>set of Cleaner </a:t>
            </a:r>
            <a:r>
              <a:rPr lang="en-US" baseline="0" dirty="0" smtClean="0"/>
              <a:t>Air Oregon rules to regulate toxic air emissions from all industrial sources, which </a:t>
            </a:r>
            <a:r>
              <a:rPr lang="en-US" baseline="0" dirty="0" smtClean="0"/>
              <a:t>is </a:t>
            </a:r>
            <a:r>
              <a:rPr lang="en-US" baseline="0" dirty="0" smtClean="0"/>
              <a:t>expected to regulate a larger number of hazardous air pollutants</a:t>
            </a:r>
            <a:r>
              <a:rPr lang="en-US" baseline="0" dirty="0" smtClean="0"/>
              <a:t>. DEQ does not know how these proposed rules may relate to the future Cleaner Air Oregon rules, but it’s reasonable to assume that if these rules are retained, DEQ will propose changes if that’s necessary to make them consistent with Cleaner Air Oregon.</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24</a:t>
            </a:fld>
            <a:endParaRPr lang="en-US" dirty="0"/>
          </a:p>
        </p:txBody>
      </p:sp>
    </p:spTree>
    <p:extLst>
      <p:ext uri="{BB962C8B-B14F-4D97-AF65-F5344CB8AC3E}">
        <p14:creationId xmlns="" xmlns:p14="http://schemas.microsoft.com/office/powerpoint/2010/main" val="1774761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Item 6, DEQ is proposing that</a:t>
            </a:r>
            <a:r>
              <a:rPr lang="en-US" baseline="0" dirty="0" smtClean="0"/>
              <a:t> the 24-hour health benchmark for chromium VI be lowered from 36 ng/m3 to 5 ng/m3.</a:t>
            </a:r>
            <a:endParaRPr lang="en-US" baseline="0" dirty="0"/>
          </a:p>
          <a:p>
            <a:endParaRPr lang="en-US" baseline="0" dirty="0"/>
          </a:p>
          <a:p>
            <a:r>
              <a:rPr lang="en-US" baseline="0" dirty="0" smtClean="0"/>
              <a:t>24-hour health benchmarks were established in the temporary rule, and were based on a survey of other states’ regulations.</a:t>
            </a:r>
          </a:p>
          <a:p>
            <a:endParaRPr lang="en-US" baseline="0" dirty="0" smtClean="0"/>
          </a:p>
          <a:p>
            <a:r>
              <a:rPr lang="en-US" baseline="0" dirty="0" smtClean="0"/>
              <a:t>The 24-hour health benchmarks are under review by OHA at this time, with chromium VI being one of the first to be reviewed. Based on this review, OHA </a:t>
            </a:r>
            <a:r>
              <a:rPr lang="en-US" baseline="0" dirty="0" smtClean="0"/>
              <a:t>recommended </a:t>
            </a:r>
            <a:r>
              <a:rPr lang="en-US" baseline="0" dirty="0" smtClean="0"/>
              <a:t>lowering the level to 5 ng/m3 and DEQ agrees with this recommendation.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25</a:t>
            </a:fld>
            <a:endParaRPr lang="en-US" dirty="0"/>
          </a:p>
        </p:txBody>
      </p:sp>
    </p:spTree>
    <p:extLst>
      <p:ext uri="{BB962C8B-B14F-4D97-AF65-F5344CB8AC3E}">
        <p14:creationId xmlns="" xmlns:p14="http://schemas.microsoft.com/office/powerpoint/2010/main" val="683150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And finally, item 8. Rules that require installation of emission control systems typically include a provision for facilities to request</a:t>
            </a:r>
            <a:r>
              <a:rPr lang="en-US" sz="1200" baseline="0" dirty="0" smtClean="0">
                <a:solidFill>
                  <a:prstClr val="black"/>
                </a:solidFill>
              </a:rPr>
              <a:t> compliance extensions if installation is delayed for reasons beyond their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This can occur, for example, because of a strike at the control system manufacturer’s facility, or if delivery is delayed because of bad weather, or for a number of other reasons.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Without a provision for granting compliance extensions, facilities could find themselves in violation of the rules despite making a good faith effort to comply</a:t>
            </a:r>
            <a:r>
              <a:rPr lang="en-US" sz="1200" baseline="0" dirty="0" smtClean="0">
                <a:solidFill>
                  <a:prstClr val="black"/>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DEQ therefore recommends including a provision for granting compliance extensions of up to 1 year for reasons beyond the facilities’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This concludes DEQ’s presentation. We’ll now like to make our recommendation to the commission.</a:t>
            </a: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26</a:t>
            </a:fld>
            <a:endParaRPr lang="en-US" dirty="0"/>
          </a:p>
        </p:txBody>
      </p:sp>
    </p:spTree>
    <p:extLst>
      <p:ext uri="{BB962C8B-B14F-4D97-AF65-F5344CB8AC3E}">
        <p14:creationId xmlns="" xmlns:p14="http://schemas.microsoft.com/office/powerpoint/2010/main" val="3374056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r>
              <a:rPr lang="en-US" dirty="0" smtClean="0"/>
              <a:t>.)</a:t>
            </a:r>
          </a:p>
          <a:p>
            <a:pPr>
              <a:buNone/>
            </a:pPr>
            <a:r>
              <a:rPr lang="en-US" sz="1200" dirty="0" smtClean="0"/>
              <a:t>DEQ recommends that the Environmental Quality Commission: </a:t>
            </a:r>
          </a:p>
          <a:p>
            <a:pPr>
              <a:buNone/>
            </a:pPr>
            <a:endParaRPr lang="en-US" sz="1200" dirty="0" smtClean="0"/>
          </a:p>
          <a:p>
            <a:pPr marL="514350" indent="0"/>
            <a:r>
              <a:rPr lang="en-US" sz="1200" dirty="0" smtClean="0"/>
              <a:t>approve and adopt the findings justifying adoption of a permanent rule as set forth in the staff report. </a:t>
            </a:r>
          </a:p>
          <a:p>
            <a:endParaRPr lang="en-US"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27</a:t>
            </a:fld>
            <a:endParaRPr lang="en-US" dirty="0"/>
          </a:p>
        </p:txBody>
      </p:sp>
    </p:spTree>
    <p:extLst>
      <p:ext uri="{BB962C8B-B14F-4D97-AF65-F5344CB8AC3E}">
        <p14:creationId xmlns="" xmlns:p14="http://schemas.microsoft.com/office/powerpoint/2010/main" val="5332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
        <p:nvSpPr>
          <p:cNvPr id="6" name="Notes Placeholder 5"/>
          <p:cNvSpPr>
            <a:spLocks noGrp="1"/>
          </p:cNvSpPr>
          <p:nvPr>
            <p:ph type="body" sz="quarter" idx="11"/>
          </p:nvPr>
        </p:nvSpPr>
        <p:spPr/>
        <p:txBody>
          <a:bodyPr>
            <a:normAutofit/>
          </a:bodyPr>
          <a:lstStyle/>
          <a:p>
            <a:r>
              <a:rPr lang="en-US" dirty="0" smtClean="0"/>
              <a:t>(1 min.)</a:t>
            </a:r>
          </a:p>
          <a:p>
            <a:endParaRPr lang="en-US" dirty="0" smtClean="0"/>
          </a:p>
          <a:p>
            <a:r>
              <a:rPr lang="en-US" sz="1200" kern="1200" dirty="0" smtClean="0">
                <a:solidFill>
                  <a:schemeClr val="tx1"/>
                </a:solidFill>
                <a:latin typeface="+mn-lt"/>
                <a:ea typeface="+mn-ea"/>
                <a:cs typeface="+mn-cs"/>
              </a:rPr>
              <a:t>I give</a:t>
            </a:r>
            <a:r>
              <a:rPr lang="en-US" sz="1200" kern="1200" baseline="0" dirty="0" smtClean="0">
                <a:solidFill>
                  <a:schemeClr val="tx1"/>
                </a:solidFill>
                <a:latin typeface="+mn-lt"/>
                <a:ea typeface="+mn-ea"/>
                <a:cs typeface="+mn-cs"/>
              </a:rPr>
              <a:t> an abridged history of this proposed rule. George will then give the technical basis and rationale.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Elevated levels of hazardous air pollutants were found in the air around two glass manufacturing facilities in Portland. After</a:t>
            </a:r>
            <a:r>
              <a:rPr lang="en-US" sz="1200" kern="1200" baseline="0" dirty="0" smtClean="0">
                <a:solidFill>
                  <a:schemeClr val="tx1"/>
                </a:solidFill>
                <a:latin typeface="+mn-lt"/>
                <a:ea typeface="+mn-ea"/>
                <a:cs typeface="+mn-cs"/>
              </a:rPr>
              <a:t> a moss study and subsequent air monitoring in </a:t>
            </a:r>
            <a:r>
              <a:rPr lang="en-US" sz="1200" kern="1200" dirty="0" smtClean="0">
                <a:solidFill>
                  <a:schemeClr val="tx1"/>
                </a:solidFill>
                <a:latin typeface="+mn-lt"/>
                <a:ea typeface="+mn-ea"/>
                <a:cs typeface="+mn-cs"/>
              </a:rPr>
              <a:t>October 2015, DEQ confirmed that a glass company was the likely source.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also identified a second area of concern near the glass company in North Portland.</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glass companies were operating in compliance with the current laws at the time. To address this</a:t>
            </a:r>
            <a:r>
              <a:rPr lang="en-US" sz="1200" kern="1200" baseline="0" dirty="0" smtClean="0">
                <a:solidFill>
                  <a:schemeClr val="tx1"/>
                </a:solidFill>
                <a:latin typeface="+mn-lt"/>
                <a:ea typeface="+mn-ea"/>
                <a:cs typeface="+mn-cs"/>
              </a:rPr>
              <a:t> regulatory</a:t>
            </a:r>
            <a:r>
              <a:rPr lang="en-US" sz="1200" kern="1200" dirty="0" smtClean="0">
                <a:solidFill>
                  <a:schemeClr val="tx1"/>
                </a:solidFill>
                <a:latin typeface="+mn-lt"/>
                <a:ea typeface="+mn-ea"/>
                <a:cs typeface="+mn-cs"/>
              </a:rPr>
              <a:t> gap and the elevated</a:t>
            </a:r>
            <a:r>
              <a:rPr lang="en-US" sz="1200" kern="1200" baseline="0" dirty="0" smtClean="0">
                <a:solidFill>
                  <a:schemeClr val="tx1"/>
                </a:solidFill>
                <a:latin typeface="+mn-lt"/>
                <a:ea typeface="+mn-ea"/>
                <a:cs typeface="+mn-cs"/>
              </a:rPr>
              <a:t> levels of hazardous air pollutants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DEQ proposed an art glass manufacturing temporary rulemaking, which was approved on April 21, 2016.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xmlns=""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
        <p:nvSpPr>
          <p:cNvPr id="6" name="Notes Placeholder 5"/>
          <p:cNvSpPr>
            <a:spLocks noGrp="1"/>
          </p:cNvSpPr>
          <p:nvPr>
            <p:ph type="body" sz="quarter" idx="11"/>
          </p:nvPr>
        </p:nvSpPr>
        <p:spPr/>
        <p:txBody>
          <a:bodyPr>
            <a:normAutofit/>
          </a:bodyPr>
          <a:lstStyle/>
          <a:p>
            <a:r>
              <a:rPr lang="en-US" dirty="0" smtClean="0"/>
              <a:t>(1 min.)</a:t>
            </a:r>
          </a:p>
          <a:p>
            <a:endParaRPr lang="en-US" dirty="0" smtClean="0"/>
          </a:p>
          <a:p>
            <a:r>
              <a:rPr lang="en-US" sz="1200" kern="1200" dirty="0" smtClean="0">
                <a:solidFill>
                  <a:schemeClr val="tx1"/>
                </a:solidFill>
                <a:latin typeface="+mn-lt"/>
                <a:ea typeface="+mn-ea"/>
                <a:cs typeface="+mn-cs"/>
              </a:rPr>
              <a:t>The intended scope of the temporary and this proposed rulemaking is worth noting.  The proposed temporary rules were designed to address emissions solely from colored art glass manufacturers and was not intended to address  industrial toxics from other sources. In order to do that, we need more time and a much larger stakeholder and public involvement process, otherwise known as the Cleaner Air Oregon regulatory reform.</a:t>
            </a:r>
          </a:p>
          <a:p>
            <a:r>
              <a:rPr lang="en-US" sz="1200" kern="1200" dirty="0" smtClean="0">
                <a:solidFill>
                  <a:schemeClr val="tx1"/>
                </a:solidFill>
                <a:latin typeface="+mn-lt"/>
                <a:ea typeface="+mn-ea"/>
                <a:cs typeface="+mn-cs"/>
              </a:rPr>
              <a:t>The purpose of the proposed permanent rulemaking is to improve on the temporary rulemaking. </a:t>
            </a:r>
          </a:p>
          <a:p>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xmlns=""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r>
              <a:rPr lang="en-US" sz="2000" dirty="0" smtClean="0">
                <a:latin typeface="Times New Roman" pitchFamily="18" charset="0"/>
                <a:cs typeface="Times New Roman" pitchFamily="18" charset="0"/>
              </a:rPr>
              <a:t>(1 min.)</a:t>
            </a:r>
          </a:p>
          <a:p>
            <a:pPr>
              <a:buFont typeface="Arial" pitchFamily="34" charset="0"/>
              <a:buChar char="•"/>
            </a:pPr>
            <a:endParaRPr lang="en-US" sz="2000" dirty="0" smtClean="0"/>
          </a:p>
          <a:p>
            <a:pPr>
              <a:buFont typeface="Arial" pitchFamily="34" charset="0"/>
              <a:buChar char="•"/>
            </a:pPr>
            <a:r>
              <a:rPr lang="en-US" sz="2000" baseline="0" dirty="0" smtClean="0"/>
              <a:t>In addition to holding two fiscal committee meetings, DEQ held a public hearing on July 19, 2016 and accepted public comments from June 15, 2016 thru July 29, 2016. </a:t>
            </a:r>
          </a:p>
          <a:p>
            <a:pPr>
              <a:buFont typeface="Arial" pitchFamily="34" charset="0"/>
              <a:buChar char="•"/>
            </a:pPr>
            <a:endParaRPr lang="en-US" sz="2000" baseline="0" dirty="0" smtClean="0"/>
          </a:p>
          <a:p>
            <a:r>
              <a:rPr lang="en-US" sz="1200" kern="1200" dirty="0" smtClean="0">
                <a:solidFill>
                  <a:schemeClr val="tx1"/>
                </a:solidFill>
                <a:latin typeface="+mn-lt"/>
                <a:ea typeface="+mn-ea"/>
                <a:cs typeface="+mn-cs"/>
              </a:rPr>
              <a:t>DEQ’s public notice for this rulemaking included proposed rule language that was unchanged from the temporary rule, along with a request from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for</a:t>
            </a:r>
            <a:r>
              <a:rPr lang="en-US" sz="1200" kern="1200" baseline="0" dirty="0" smtClean="0">
                <a:solidFill>
                  <a:schemeClr val="tx1"/>
                </a:solidFill>
                <a:latin typeface="+mn-lt"/>
                <a:ea typeface="+mn-ea"/>
                <a:cs typeface="+mn-cs"/>
              </a:rPr>
              <a:t> comments </a:t>
            </a:r>
            <a:r>
              <a:rPr lang="en-US" sz="1200" kern="1200" dirty="0" smtClean="0">
                <a:solidFill>
                  <a:schemeClr val="tx1"/>
                </a:solidFill>
                <a:latin typeface="+mn-lt"/>
                <a:ea typeface="+mn-ea"/>
                <a:cs typeface="+mn-cs"/>
              </a:rPr>
              <a:t>on several possible changes that were</a:t>
            </a:r>
            <a:r>
              <a:rPr lang="en-US" sz="1200" kern="1200" baseline="0" dirty="0" smtClean="0">
                <a:solidFill>
                  <a:schemeClr val="tx1"/>
                </a:solidFill>
                <a:latin typeface="+mn-lt"/>
                <a:ea typeface="+mn-ea"/>
                <a:cs typeface="+mn-cs"/>
              </a:rPr>
              <a:t> identified during the fiscal committee meetings. The three questions that were included in the public notice were: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     Should the rule be modified to apply to sources that make less than 10 tons per year of colored art glass?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Should the rule be modified to apply statewide, rather than only in the Portland Air Quality Maintenance Area?</a:t>
            </a:r>
          </a:p>
          <a:p>
            <a:pPr lvl="0"/>
            <a:endParaRPr lang="en-US" sz="1200" kern="120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Should the test to show that the</a:t>
            </a:r>
            <a:r>
              <a:rPr lang="en-US" sz="1200" kern="1200" baseline="0" dirty="0" smtClean="0">
                <a:solidFill>
                  <a:schemeClr val="tx1"/>
                </a:solidFill>
                <a:latin typeface="+mn-lt"/>
                <a:ea typeface="+mn-ea"/>
                <a:cs typeface="+mn-cs"/>
              </a:rPr>
              <a:t> control device is working  properly be changed from the 99.0% control efficiency test to another method or methods that can also show the control device is working properly?     </a:t>
            </a:r>
            <a:r>
              <a:rPr lang="en-US" sz="1200" kern="1200" dirty="0" smtClean="0">
                <a:solidFill>
                  <a:schemeClr val="tx1"/>
                </a:solidFill>
                <a:latin typeface="+mn-lt"/>
                <a:ea typeface="+mn-ea"/>
                <a:cs typeface="+mn-cs"/>
              </a:rPr>
              <a:t> </a:t>
            </a:r>
            <a:endParaRPr lang="en-US" sz="2800" dirty="0" smtClean="0">
              <a:latin typeface="Times New Roman" pitchFamily="18" charset="0"/>
              <a:cs typeface="Times New Roman" pitchFamily="18" charset="0"/>
            </a:endParaRP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endParaRPr lang="en-US" sz="1600" dirty="0" smtClean="0">
              <a:latin typeface="Times New Roman" pitchFamily="18" charset="0"/>
              <a:cs typeface="Times New Roman" pitchFamily="18" charset="0"/>
            </a:endParaRPr>
          </a:p>
          <a:p>
            <a:pPr marL="0" indent="0">
              <a:spcAft>
                <a:spcPts val="500"/>
              </a:spcAft>
              <a:buFont typeface="Arial" pitchFamily="34" charset="0"/>
              <a:buNone/>
            </a:pPr>
            <a:r>
              <a:rPr lang="en-US" sz="1600" dirty="0" smtClean="0"/>
              <a:t>This is a high level depiction of the public comments.</a:t>
            </a:r>
          </a:p>
          <a:p>
            <a:pPr marL="0" indent="0">
              <a:spcAft>
                <a:spcPts val="500"/>
              </a:spcAft>
              <a:buFont typeface="Arial" pitchFamily="34" charset="0"/>
              <a:buNone/>
            </a:pPr>
            <a:endParaRPr lang="en-US" sz="1600" dirty="0" smtClean="0"/>
          </a:p>
          <a:p>
            <a:pPr marL="285750" marR="0"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baseline="0" dirty="0" smtClean="0"/>
              <a:t>DEQ received 151 comments from the 136 individuals and organizations. </a:t>
            </a:r>
            <a:r>
              <a:rPr lang="en-US" sz="1600" dirty="0" smtClean="0"/>
              <a:t>41</a:t>
            </a:r>
            <a:r>
              <a:rPr lang="en-US" sz="1600" baseline="0" dirty="0" smtClean="0"/>
              <a:t>% of the commenters were from Oregon, 54%  </a:t>
            </a:r>
            <a:r>
              <a:rPr lang="en-US" sz="1600" dirty="0" smtClean="0"/>
              <a:t>were from parties outside of Oregon, and 5% of the commenters did</a:t>
            </a:r>
            <a:r>
              <a:rPr lang="en-US" sz="1600" baseline="0" dirty="0" smtClean="0"/>
              <a:t> not state where they reside</a:t>
            </a:r>
            <a:r>
              <a:rPr lang="en-US" sz="1600" dirty="0" smtClean="0"/>
              <a:t>. </a:t>
            </a:r>
          </a:p>
          <a:p>
            <a:pPr marL="285750" indent="-285750">
              <a:spcAft>
                <a:spcPts val="500"/>
              </a:spcAft>
              <a:buFont typeface="Arial" pitchFamily="34" charset="0"/>
              <a:buNone/>
            </a:pPr>
            <a:endParaRPr lang="en-US" sz="1600" dirty="0" smtClean="0"/>
          </a:p>
          <a:p>
            <a:pPr marL="285750" indent="-285750">
              <a:spcAft>
                <a:spcPts val="500"/>
              </a:spcAft>
              <a:buFont typeface="Arial" pitchFamily="34" charset="0"/>
              <a:buChar char="•"/>
            </a:pPr>
            <a:r>
              <a:rPr lang="en-US" sz="1600" dirty="0" smtClean="0"/>
              <a:t>As you can imagine, there are many perspectives expressed by those comments. </a:t>
            </a:r>
          </a:p>
          <a:p>
            <a:pPr marL="285750" indent="-285750">
              <a:spcAft>
                <a:spcPts val="500"/>
              </a:spcAft>
              <a:buFont typeface="Arial" pitchFamily="34" charset="0"/>
              <a:buChar char="•"/>
            </a:pPr>
            <a:endParaRPr lang="en-US" sz="1600" dirty="0" smtClean="0"/>
          </a:p>
          <a:p>
            <a:pPr marL="285750" indent="-285750">
              <a:spcAft>
                <a:spcPts val="500"/>
              </a:spcAft>
              <a:buFont typeface="Arial" pitchFamily="34" charset="0"/>
              <a:buChar char="•"/>
            </a:pPr>
            <a:r>
              <a:rPr lang="en-US" sz="1600" dirty="0" smtClean="0"/>
              <a:t>We consider all of the comments we receive, no matter how many people made the comment. </a:t>
            </a: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7</a:t>
            </a:fld>
            <a:endParaRPr lang="en-US" dirty="0"/>
          </a:p>
        </p:txBody>
      </p:sp>
      <p:sp>
        <p:nvSpPr>
          <p:cNvPr id="5" name="Notes Placeholder 4"/>
          <p:cNvSpPr>
            <a:spLocks noGrp="1"/>
          </p:cNvSpPr>
          <p:nvPr>
            <p:ph type="body" sz="quarter" idx="11"/>
          </p:nvPr>
        </p:nvSpPr>
        <p:spPr>
          <a:xfrm>
            <a:off x="701675" y="4416425"/>
            <a:ext cx="5607050" cy="4422775"/>
          </a:xfrm>
        </p:spPr>
        <p:txBody>
          <a:bodyPr>
            <a:normAutofit lnSpcReduction="10000"/>
          </a:bodyPr>
          <a:lstStyle/>
          <a:p>
            <a:r>
              <a:rPr lang="en-US" dirty="0" smtClean="0"/>
              <a:t>(1</a:t>
            </a:r>
            <a:r>
              <a:rPr lang="en-US" baseline="0" dirty="0" smtClean="0"/>
              <a:t> min.)</a:t>
            </a:r>
          </a:p>
          <a:p>
            <a:endParaRPr lang="en-US" dirty="0" smtClean="0"/>
          </a:p>
          <a:p>
            <a:r>
              <a:rPr lang="en-US" sz="1900" dirty="0" smtClean="0">
                <a:latin typeface="Times New Roman" pitchFamily="18" charset="0"/>
                <a:cs typeface="Times New Roman" pitchFamily="18" charset="0"/>
              </a:rPr>
              <a:t>To review and respond effectively, we</a:t>
            </a:r>
            <a:r>
              <a:rPr lang="en-US" sz="1900" dirty="0" smtClean="0"/>
              <a:t> have organized the comments into the above 10 categories and further into </a:t>
            </a:r>
            <a:r>
              <a:rPr lang="en-US" sz="1900" b="0" dirty="0" smtClean="0"/>
              <a:t>60 subcategories and </a:t>
            </a:r>
            <a:r>
              <a:rPr lang="en-US" sz="1900" dirty="0" smtClean="0"/>
              <a:t>that is also how we responded to them. Therefore you’ll see in your materials that we have 60</a:t>
            </a:r>
            <a:r>
              <a:rPr lang="en-US" sz="1900" baseline="0" dirty="0" smtClean="0"/>
              <a:t> </a:t>
            </a:r>
            <a:r>
              <a:rPr lang="en-US" sz="1900" dirty="0" smtClean="0"/>
              <a:t>responses to comments.  </a:t>
            </a:r>
          </a:p>
          <a:p>
            <a:pPr marL="285750" indent="-285750">
              <a:spcAft>
                <a:spcPts val="500"/>
              </a:spcAft>
              <a:buFont typeface="Arial" pitchFamily="34" charset="0"/>
              <a:buChar char="•"/>
            </a:pPr>
            <a:endParaRPr lang="en-US" sz="2000" dirty="0" smtClean="0"/>
          </a:p>
          <a:p>
            <a:endParaRPr lang="en-US" sz="1900" dirty="0" smtClean="0"/>
          </a:p>
          <a:p>
            <a:r>
              <a:rPr lang="en-US" sz="1900" dirty="0" smtClean="0"/>
              <a:t>In this</a:t>
            </a:r>
            <a:r>
              <a:rPr lang="en-US" sz="1900" baseline="0" dirty="0" smtClean="0"/>
              <a:t> proposed permanant </a:t>
            </a:r>
            <a:r>
              <a:rPr lang="en-US" sz="1900" dirty="0" smtClean="0"/>
              <a:t>rule, we have included some elements of a human health and risk based program and are also using some elements of a technology based program.  You’ll hear more about those as we go through some of the changes we made in response to comments. You will now hear</a:t>
            </a:r>
            <a:r>
              <a:rPr lang="en-US" sz="1900" baseline="0" dirty="0" smtClean="0"/>
              <a:t> from George Davis. He will be discussing the changes and the associated rationale. </a:t>
            </a:r>
            <a:endParaRPr lang="en-US" sz="1900" dirty="0" smtClean="0"/>
          </a:p>
          <a:p>
            <a:endParaRPr lang="en-US" dirty="0" smtClean="0"/>
          </a:p>
        </p:txBody>
      </p:sp>
    </p:spTree>
    <p:extLst>
      <p:ext uri="{BB962C8B-B14F-4D97-AF65-F5344CB8AC3E}">
        <p14:creationId xmlns:p14="http://schemas.microsoft.com/office/powerpoint/2010/main" xmlns="" val="60971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Thank you, Jaclyn.</a:t>
            </a:r>
          </a:p>
          <a:p>
            <a:endParaRPr lang="en-US" dirty="0" smtClean="0"/>
          </a:p>
          <a:p>
            <a:r>
              <a:rPr lang="en-US" dirty="0" smtClean="0"/>
              <a:t>Chair</a:t>
            </a:r>
            <a:r>
              <a:rPr lang="en-US" baseline="0" dirty="0" smtClean="0"/>
              <a:t> O’Keefe, Commissioners, </a:t>
            </a:r>
            <a:endParaRPr lang="en-US" dirty="0" smtClean="0"/>
          </a:p>
          <a:p>
            <a:endParaRPr lang="en-US" dirty="0" smtClean="0"/>
          </a:p>
          <a:p>
            <a:r>
              <a:rPr lang="en-US" dirty="0" smtClean="0"/>
              <a:t>This </a:t>
            </a:r>
            <a:r>
              <a:rPr lang="en-US" dirty="0" smtClean="0"/>
              <a:t>slide summarizes the most</a:t>
            </a:r>
            <a:r>
              <a:rPr lang="en-US" baseline="0" dirty="0" smtClean="0"/>
              <a:t> significant differences between the proposed permanent glassmaking rules and the temporary rules.  </a:t>
            </a:r>
            <a:r>
              <a:rPr lang="en-US" dirty="0" smtClean="0"/>
              <a:t>All of the changes</a:t>
            </a:r>
            <a:r>
              <a:rPr lang="en-US" baseline="0" dirty="0" smtClean="0"/>
              <a:t> are based on comments that were received during the public comment period.</a:t>
            </a:r>
          </a:p>
          <a:p>
            <a:endParaRPr lang="en-US" baseline="0" dirty="0" smtClean="0"/>
          </a:p>
          <a:p>
            <a:r>
              <a:rPr lang="en-US" sz="1200" baseline="0" dirty="0" smtClean="0">
                <a:effectLst/>
                <a:latin typeface="+mn-lt"/>
                <a:ea typeface="+mn-ea"/>
              </a:rPr>
              <a:t>Eight changes are listed on pages 3 and 4 in the staff report, but the </a:t>
            </a:r>
            <a:r>
              <a:rPr lang="en-US" sz="1200" baseline="0" dirty="0" smtClean="0">
                <a:effectLst/>
                <a:latin typeface="+mn-lt"/>
                <a:ea typeface="+mn-ea"/>
              </a:rPr>
              <a:t>third, fifth and seventh </a:t>
            </a:r>
            <a:r>
              <a:rPr lang="en-US" sz="1200" baseline="0" dirty="0" smtClean="0">
                <a:effectLst/>
                <a:latin typeface="+mn-lt"/>
                <a:ea typeface="+mn-ea"/>
              </a:rPr>
              <a:t>changes are closely related so they’ve been combined for this presentation. The numbers in the first column correspond to the list in the staff report. I’ll quickly go down the list, and will then provide </a:t>
            </a:r>
            <a:r>
              <a:rPr lang="en-US" sz="1200" baseline="0" dirty="0" smtClean="0">
                <a:effectLst/>
                <a:latin typeface="+mn-lt"/>
                <a:ea typeface="+mn-ea"/>
              </a:rPr>
              <a:t>more </a:t>
            </a:r>
            <a:r>
              <a:rPr lang="en-US" sz="1200" baseline="0" dirty="0" smtClean="0">
                <a:effectLst/>
                <a:latin typeface="+mn-lt"/>
                <a:ea typeface="+mn-ea"/>
              </a:rPr>
              <a:t>information on each item in the following slides.</a:t>
            </a:r>
          </a:p>
          <a:p>
            <a:endParaRPr lang="en-US" sz="1200" baseline="0" dirty="0" smtClean="0">
              <a:effectLst/>
              <a:latin typeface="+mn-lt"/>
              <a:ea typeface="+mn-ea"/>
            </a:endParaRPr>
          </a:p>
          <a:p>
            <a:pPr marL="228600" indent="-228600">
              <a:buAutoNum type="arabicParenBoth"/>
            </a:pPr>
            <a:r>
              <a:rPr lang="en-US" sz="1200" baseline="0" dirty="0" smtClean="0">
                <a:effectLst/>
                <a:latin typeface="+mn-lt"/>
                <a:ea typeface="+mn-ea"/>
              </a:rPr>
              <a:t>Change the rule applicability threshold from 10 tons per year of glass to 5 tons per year. </a:t>
            </a:r>
          </a:p>
          <a:p>
            <a:pPr marL="228600" indent="-228600">
              <a:buAutoNum type="arabicParenBoth"/>
            </a:pPr>
            <a:r>
              <a:rPr lang="en-US" sz="1200" baseline="0" dirty="0" smtClean="0">
                <a:effectLst/>
                <a:latin typeface="+mn-lt"/>
                <a:ea typeface="+mn-ea"/>
              </a:rPr>
              <a:t>Make the rules apply statewide instead of only in the Portland area.</a:t>
            </a:r>
          </a:p>
          <a:p>
            <a:pPr marL="0" indent="0">
              <a:buNone/>
            </a:pPr>
            <a:r>
              <a:rPr lang="en-US" sz="1200" baseline="0" dirty="0" smtClean="0">
                <a:effectLst/>
                <a:latin typeface="+mn-lt"/>
                <a:ea typeface="+mn-ea"/>
              </a:rPr>
              <a:t>(3</a:t>
            </a:r>
            <a:r>
              <a:rPr lang="en-US" sz="1200" baseline="0" dirty="0" smtClean="0">
                <a:effectLst/>
                <a:latin typeface="+mn-lt"/>
                <a:ea typeface="+mn-ea"/>
              </a:rPr>
              <a:t>), (5) and (7)  </a:t>
            </a:r>
            <a:r>
              <a:rPr lang="en-US" sz="1200" baseline="0" dirty="0" smtClean="0">
                <a:effectLst/>
                <a:latin typeface="+mn-lt"/>
                <a:ea typeface="+mn-ea"/>
              </a:rPr>
              <a:t>Replace the 99.0% particulate matter control efficiency test with three other </a:t>
            </a:r>
            <a:r>
              <a:rPr lang="en-US" sz="1200" baseline="0" dirty="0" smtClean="0">
                <a:effectLst/>
                <a:latin typeface="+mn-lt"/>
                <a:ea typeface="+mn-ea"/>
              </a:rPr>
              <a:t>options, and test for chromium emissions at the control device outlet instead of at the inlet.</a:t>
            </a:r>
            <a:endParaRPr lang="en-US" sz="1200" baseline="0" dirty="0" smtClean="0">
              <a:effectLst/>
              <a:latin typeface="+mn-lt"/>
              <a:ea typeface="+mn-ea"/>
            </a:endParaRPr>
          </a:p>
          <a:p>
            <a:pPr marL="0" indent="0">
              <a:buNone/>
            </a:pPr>
            <a:r>
              <a:rPr lang="en-US" sz="1200" baseline="0" dirty="0" smtClean="0">
                <a:effectLst/>
                <a:latin typeface="+mn-lt"/>
                <a:ea typeface="+mn-ea"/>
              </a:rPr>
              <a:t>(4) Add selenium to the list of glassmaking hazardous air pollutants regulated under this rule.</a:t>
            </a:r>
          </a:p>
          <a:p>
            <a:pPr marL="0" indent="0">
              <a:buNone/>
            </a:pPr>
            <a:r>
              <a:rPr lang="en-US" sz="1200" baseline="0" dirty="0" smtClean="0">
                <a:effectLst/>
                <a:latin typeface="+mn-lt"/>
                <a:ea typeface="+mn-ea"/>
              </a:rPr>
              <a:t>(6) Lower the 24-hour health benchmark for chromium VI from 36 ng/m3 to 5 </a:t>
            </a:r>
            <a:r>
              <a:rPr lang="en-US" sz="1200" baseline="0" dirty="0" err="1" smtClean="0">
                <a:effectLst/>
                <a:latin typeface="+mn-lt"/>
                <a:ea typeface="+mn-ea"/>
              </a:rPr>
              <a:t>ng</a:t>
            </a:r>
            <a:r>
              <a:rPr lang="en-US" sz="1200" baseline="0" dirty="0" smtClean="0">
                <a:effectLst/>
                <a:latin typeface="+mn-lt"/>
                <a:ea typeface="+mn-ea"/>
              </a:rPr>
              <a:t>/m3</a:t>
            </a:r>
            <a:r>
              <a:rPr lang="en-US" sz="1200" baseline="0" dirty="0" smtClean="0">
                <a:effectLst/>
                <a:latin typeface="+mn-lt"/>
                <a:ea typeface="+mn-ea"/>
              </a:rPr>
              <a:t>.</a:t>
            </a:r>
            <a:endParaRPr lang="en-US" sz="1200" baseline="0" dirty="0" smtClean="0">
              <a:effectLst/>
              <a:latin typeface="+mn-lt"/>
              <a:ea typeface="+mn-ea"/>
            </a:endParaRPr>
          </a:p>
          <a:p>
            <a:pPr marL="0" indent="0">
              <a:buNone/>
            </a:pPr>
            <a:r>
              <a:rPr lang="en-US" sz="1200" baseline="0" dirty="0" smtClean="0">
                <a:effectLst/>
                <a:latin typeface="+mn-lt"/>
                <a:ea typeface="+mn-ea"/>
              </a:rPr>
              <a:t>(8) Provide compliance extensions for Tier 1 facilities of up to 1 year.</a:t>
            </a:r>
            <a:endParaRPr lang="en-US" baseline="0" dirty="0" smtClean="0"/>
          </a:p>
          <a:p>
            <a:endParaRPr lang="en-US" baseline="0" dirty="0" smtClean="0"/>
          </a:p>
          <a:p>
            <a:r>
              <a:rPr lang="en-US" dirty="0" smtClean="0"/>
              <a:t>In addition to the more significant</a:t>
            </a:r>
            <a:r>
              <a:rPr lang="en-US" baseline="0" dirty="0" smtClean="0"/>
              <a:t> changes listed here, a number of other changes were made, such as giving facilities outside the Portland area additional time to comply with the rules, to help clarify parts of the rules that some people found confusing, and for general housekeeping.</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extLst>
      <p:ext uri="{BB962C8B-B14F-4D97-AF65-F5344CB8AC3E}">
        <p14:creationId xmlns="" xmlns:p14="http://schemas.microsoft.com/office/powerpoint/2010/main" val="305976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proposed changes are</a:t>
            </a:r>
            <a:r>
              <a:rPr lang="en-US" baseline="0" dirty="0" smtClean="0"/>
              <a:t> relatively straightforward, but for others we believe it will be helpful to review parts of the temporary rule to put the changes into context.</a:t>
            </a:r>
            <a:endParaRPr lang="en-US" dirty="0" smtClean="0"/>
          </a:p>
          <a:p>
            <a:endParaRPr lang="en-US" dirty="0" smtClean="0"/>
          </a:p>
          <a:p>
            <a:r>
              <a:rPr lang="en-US" dirty="0" smtClean="0"/>
              <a:t>The temporary colored art glass manufacturer rules were intended</a:t>
            </a:r>
            <a:r>
              <a:rPr lang="en-US" baseline="0" dirty="0" smtClean="0"/>
              <a:t> to regulate 5 colored art glass manufacturing facilities in the Portland area. The five facilities were split into two tiers based on how much glass they made and the type of glassmaking furnaces they used.</a:t>
            </a:r>
            <a:endParaRPr lang="en-US" dirty="0" smtClean="0"/>
          </a:p>
          <a:p>
            <a:endParaRPr lang="en-US" baseline="0" dirty="0" smtClean="0"/>
          </a:p>
          <a:p>
            <a:r>
              <a:rPr lang="en-US" baseline="0" dirty="0" smtClean="0"/>
              <a:t>The </a:t>
            </a:r>
            <a:r>
              <a:rPr lang="en-US" baseline="0" dirty="0" smtClean="0"/>
              <a:t>3 smaller </a:t>
            </a:r>
            <a:r>
              <a:rPr lang="en-US" baseline="0" dirty="0" smtClean="0"/>
              <a:t>Tier 1 facilities were given three compliance options: install emission controls; or do emissions testing and modeling to demonstrate that the ambient impacts of their emissions were below specified protective levels; or request permit prohibitions on the use of one or more of the glassmaking hazardous air pollutants.</a:t>
            </a:r>
          </a:p>
          <a:p>
            <a:endParaRPr lang="en-US" baseline="0" dirty="0" smtClean="0"/>
          </a:p>
          <a:p>
            <a:r>
              <a:rPr lang="en-US" baseline="0" dirty="0" smtClean="0"/>
              <a:t>The 2 </a:t>
            </a:r>
            <a:r>
              <a:rPr lang="en-US" baseline="0" dirty="0" smtClean="0"/>
              <a:t>larger Tier 2 facilities were required to install emission controls, and the rules required that usage limits be established for the use of chromium. Associated with the chromium usage limitation was a requirement to perform emissions testing and modeling to determine the chromium usage limit.</a:t>
            </a:r>
          </a:p>
          <a:p>
            <a:endParaRPr lang="en-US" baseline="0" dirty="0" smtClean="0"/>
          </a:p>
          <a:p>
            <a:r>
              <a:rPr lang="en-US" baseline="0" dirty="0" smtClean="0"/>
              <a:t>Both Tiers were required to test their emission control devices and show that the emissions controls could meet a 99.0 % control efficiency.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extLst>
      <p:ext uri="{BB962C8B-B14F-4D97-AF65-F5344CB8AC3E}">
        <p14:creationId xmlns="" xmlns:p14="http://schemas.microsoft.com/office/powerpoint/2010/main" val="46041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9/27/2016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9/27/2016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9/27/2016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9/27/2016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9/27/2016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9/27/2016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9/27/2016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Air Quality Program</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143000" y="2057400"/>
            <a:ext cx="7162800" cy="3429000"/>
          </a:xfrm>
        </p:spPr>
        <p:txBody>
          <a:bodyPr>
            <a:normAutofit lnSpcReduction="10000"/>
          </a:bodyPr>
          <a:lstStyle/>
          <a:p>
            <a:pPr algn="r"/>
            <a:r>
              <a:rPr lang="en-US" sz="3600" dirty="0" smtClean="0">
                <a:solidFill>
                  <a:schemeClr val="tx1"/>
                </a:solidFill>
                <a:latin typeface="Arial" pitchFamily="34" charset="0"/>
                <a:cs typeface="Arial" pitchFamily="34" charset="0"/>
              </a:rPr>
              <a:t>Proposed Permanent</a:t>
            </a:r>
          </a:p>
          <a:p>
            <a:pPr algn="r"/>
            <a:r>
              <a:rPr lang="en-US" sz="3600" dirty="0" smtClean="0">
                <a:solidFill>
                  <a:schemeClr val="tx1"/>
                </a:solidFill>
                <a:latin typeface="Arial" pitchFamily="34" charset="0"/>
                <a:cs typeface="Arial" pitchFamily="34" charset="0"/>
              </a:rPr>
              <a:t>Colored Art Glass Manufacturing (CAGM)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Sept. 29, 2016</a:t>
            </a:r>
          </a:p>
          <a:p>
            <a:pPr algn="r">
              <a:lnSpc>
                <a:spcPct val="110000"/>
              </a:lnSpc>
              <a:spcBef>
                <a:spcPts val="0"/>
              </a:spcBef>
            </a:pPr>
            <a:endParaRPr lang="en-US" sz="2800" dirty="0" smtClean="0">
              <a:solidFill>
                <a:schemeClr val="tx1"/>
              </a:solidFill>
              <a:latin typeface="Arial" pitchFamily="34" charset="0"/>
              <a:cs typeface="Arial" pitchFamily="34" charset="0"/>
            </a:endParaRP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Jaclyn Palermo and George Davis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Items (3), (5) and (7)</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nvPr>
        </p:nvGraphicFramePr>
        <p:xfrm>
          <a:off x="228600" y="1066801"/>
          <a:ext cx="8686800" cy="4649693"/>
        </p:xfrm>
        <a:graphic>
          <a:graphicData uri="http://schemas.openxmlformats.org/drawingml/2006/table">
            <a:tbl>
              <a:tblPr firstRow="1" bandRow="1">
                <a:tableStyleId>{5C22544A-7EE6-4342-B048-85BDC9FD1C3A}</a:tableStyleId>
              </a:tblPr>
              <a:tblGrid>
                <a:gridCol w="4343400"/>
                <a:gridCol w="4343400"/>
              </a:tblGrid>
              <a:tr h="761999">
                <a:tc>
                  <a:txBody>
                    <a:bodyPr/>
                    <a:lstStyle/>
                    <a:p>
                      <a:pPr algn="ctr"/>
                      <a:r>
                        <a:rPr lang="en-US" sz="2800" dirty="0" smtClean="0"/>
                        <a:t>Tier 1 (smaller)</a:t>
                      </a:r>
                      <a:endParaRPr lang="en-US" sz="2800" dirty="0"/>
                    </a:p>
                  </a:txBody>
                  <a:tcPr/>
                </a:tc>
                <a:tc>
                  <a:txBody>
                    <a:bodyPr/>
                    <a:lstStyle/>
                    <a:p>
                      <a:pPr algn="ctr"/>
                      <a:r>
                        <a:rPr lang="en-US" sz="2800" dirty="0" smtClean="0"/>
                        <a:t>Tier 2 (larger)</a:t>
                      </a:r>
                      <a:endParaRPr lang="en-US" sz="2800" dirty="0"/>
                    </a:p>
                  </a:txBody>
                  <a:tcPr/>
                </a:tc>
              </a:tr>
              <a:tr h="269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92D050"/>
                          </a:solidFill>
                        </a:rPr>
                        <a:t>Three options: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solidFill>
                            <a:srgbClr val="92D050"/>
                          </a:solidFill>
                        </a:rPr>
                        <a:t>Install</a:t>
                      </a:r>
                      <a:r>
                        <a:rPr lang="en-US" sz="2400" baseline="0" dirty="0" smtClean="0">
                          <a:solidFill>
                            <a:srgbClr val="92D050"/>
                          </a:solidFill>
                        </a:rPr>
                        <a:t> e</a:t>
                      </a:r>
                      <a:r>
                        <a:rPr lang="en-US" sz="2400" dirty="0" smtClean="0">
                          <a:solidFill>
                            <a:srgbClr val="92D050"/>
                          </a:solidFill>
                        </a:rPr>
                        <a:t>mission controls;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solidFill>
                            <a:srgbClr val="92D050"/>
                          </a:solidFill>
                        </a:rPr>
                        <a:t>Test/model</a:t>
                      </a:r>
                      <a:r>
                        <a:rPr lang="en-US" sz="2400" baseline="0" dirty="0" smtClean="0">
                          <a:solidFill>
                            <a:srgbClr val="92D050"/>
                          </a:solidFill>
                        </a:rPr>
                        <a:t> to show exempt;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smtClean="0">
                          <a:solidFill>
                            <a:srgbClr val="92D050"/>
                          </a:solidFill>
                        </a:rPr>
                        <a:t>Permit limit prohibiting use of one or more glassmaking HAPs</a:t>
                      </a:r>
                      <a:endParaRPr lang="en-US" sz="2400" dirty="0" smtClean="0">
                        <a:solidFill>
                          <a:srgbClr val="92D050"/>
                        </a:solidFill>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srgbClr val="92D050"/>
                          </a:solidFill>
                        </a:rPr>
                        <a:t>Install</a:t>
                      </a:r>
                      <a:r>
                        <a:rPr lang="en-US" sz="2400" baseline="0" dirty="0" smtClean="0">
                          <a:solidFill>
                            <a:srgbClr val="92D050"/>
                          </a:solidFill>
                        </a:rPr>
                        <a:t> e</a:t>
                      </a:r>
                      <a:r>
                        <a:rPr lang="en-US" sz="2400" dirty="0" smtClean="0">
                          <a:solidFill>
                            <a:srgbClr val="92D050"/>
                          </a:solidFill>
                        </a:rPr>
                        <a:t>mission</a:t>
                      </a:r>
                      <a:r>
                        <a:rPr lang="en-US" sz="2400" baseline="0" dirty="0" smtClean="0">
                          <a:solidFill>
                            <a:srgbClr val="92D050"/>
                          </a:solidFill>
                        </a:rPr>
                        <a:t> controls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solidFill>
                            <a:srgbClr val="92D050"/>
                          </a:solidFill>
                        </a:rPr>
                        <a:t>Limit chromium usage</a:t>
                      </a:r>
                      <a:endParaRPr lang="en-US" sz="2400" dirty="0" smtClean="0">
                        <a:solidFill>
                          <a:srgbClr val="92D050"/>
                        </a:solid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smtClean="0"/>
                        <a:t>Test/</a:t>
                      </a:r>
                      <a:r>
                        <a:rPr lang="en-US" sz="2400" b="1" baseline="0" dirty="0" smtClean="0"/>
                        <a:t>model to establish chromium usage limits</a:t>
                      </a:r>
                      <a:endParaRPr lang="en-US" sz="2400" b="1" dirty="0" smtClean="0"/>
                    </a:p>
                    <a:p>
                      <a:endParaRPr lang="en-US" sz="2000" dirty="0"/>
                    </a:p>
                  </a:txBody>
                  <a:tcPr/>
                </a:tc>
              </a:tr>
              <a:tr h="119248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t>Test emission control device to</a:t>
                      </a:r>
                      <a:r>
                        <a:rPr lang="en-US" sz="2400" b="1" baseline="0" dirty="0" smtClean="0"/>
                        <a:t> show 99.0 </a:t>
                      </a:r>
                      <a:r>
                        <a:rPr lang="en-US" sz="2400" b="1" baseline="0" dirty="0" smtClean="0"/>
                        <a:t>percent</a:t>
                      </a:r>
                      <a:br>
                        <a:rPr lang="en-US" sz="2400" b="1" baseline="0" dirty="0" smtClean="0"/>
                      </a:br>
                      <a:r>
                        <a:rPr lang="en-US" sz="2400" b="1" dirty="0" smtClean="0"/>
                        <a:t>particulate </a:t>
                      </a:r>
                      <a:r>
                        <a:rPr lang="en-US" sz="2400" b="1" dirty="0" smtClean="0"/>
                        <a:t>matter (PM) control</a:t>
                      </a:r>
                      <a:r>
                        <a:rPr lang="en-US" sz="2400" b="1" baseline="0" dirty="0" smtClean="0"/>
                        <a:t> efficiency</a:t>
                      </a:r>
                      <a:endParaRPr lang="en-US" sz="2400" b="1"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10</a:t>
            </a:fld>
            <a:endParaRPr lang="en-US" dirty="0"/>
          </a:p>
        </p:txBody>
      </p:sp>
    </p:spTree>
    <p:extLst>
      <p:ext uri="{BB962C8B-B14F-4D97-AF65-F5344CB8AC3E}">
        <p14:creationId xmlns="" xmlns:p14="http://schemas.microsoft.com/office/powerpoint/2010/main" val="2241697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Link between Cr VI and PM control efficiency</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11</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12" name="Content Placeholder 2"/>
          <p:cNvSpPr txBox="1">
            <a:spLocks/>
          </p:cNvSpPr>
          <p:nvPr/>
        </p:nvSpPr>
        <p:spPr>
          <a:xfrm>
            <a:off x="381000" y="1676400"/>
            <a:ext cx="8229600" cy="40687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   Oct.</a:t>
            </a:r>
            <a:r>
              <a:rPr lang="en-US" sz="3200" dirty="0" smtClean="0"/>
              <a:t> 2015 a</a:t>
            </a:r>
            <a:r>
              <a:rPr lang="en-US" sz="3200" baseline="0" dirty="0" smtClean="0"/>
              <a:t>mbient</a:t>
            </a:r>
            <a:r>
              <a:rPr lang="en-US" sz="3200" dirty="0" smtClean="0"/>
              <a:t> </a:t>
            </a:r>
            <a:r>
              <a:rPr lang="en-US" sz="3200" dirty="0" smtClean="0"/>
              <a:t>data showed </a:t>
            </a:r>
            <a:r>
              <a:rPr lang="en-US" sz="3200" dirty="0" smtClean="0"/>
              <a:t>high</a:t>
            </a:r>
            <a:br>
              <a:rPr lang="en-US" sz="3200" dirty="0" smtClean="0"/>
            </a:br>
            <a:r>
              <a:rPr lang="en-US" sz="3200" dirty="0" smtClean="0"/>
              <a:t>     total chromium – did not include Cr VI</a:t>
            </a:r>
            <a:endParaRPr lang="en-US" sz="3200" dirty="0" smtClean="0"/>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noProof="0" dirty="0" smtClean="0">
                <a:ln>
                  <a:noFill/>
                </a:ln>
                <a:effectLst/>
                <a:uLnTx/>
                <a:uFillTx/>
                <a:latin typeface="+mn-lt"/>
                <a:ea typeface="+mn-ea"/>
                <a:cs typeface="+mn-cs"/>
              </a:rPr>
              <a:t>  </a:t>
            </a:r>
            <a:r>
              <a:rPr kumimoji="0" lang="en-US" sz="3200" b="0" i="0" u="none" strike="noStrike" kern="1200" cap="none" spc="0" normalizeH="0" noProof="0" dirty="0" smtClean="0">
                <a:ln>
                  <a:noFill/>
                </a:ln>
                <a:effectLst/>
                <a:uLnTx/>
                <a:uFillTx/>
                <a:latin typeface="+mn-lt"/>
                <a:ea typeface="+mn-ea"/>
                <a:cs typeface="+mn-cs"/>
              </a:rPr>
              <a:t> Question: </a:t>
            </a:r>
            <a:r>
              <a:rPr lang="en-US" sz="3200" baseline="0" dirty="0" smtClean="0"/>
              <a:t> </a:t>
            </a:r>
            <a:r>
              <a:rPr lang="en-US" sz="3200" dirty="0" smtClean="0"/>
              <a:t>How much </a:t>
            </a:r>
            <a:r>
              <a:rPr lang="en-US" sz="3200" dirty="0" smtClean="0"/>
              <a:t>Cr</a:t>
            </a:r>
            <a:r>
              <a:rPr lang="en-US" sz="3200" dirty="0" smtClean="0"/>
              <a:t> </a:t>
            </a:r>
            <a:r>
              <a:rPr lang="en-US" sz="3200" dirty="0" smtClean="0"/>
              <a:t>emitted as Cr VI?</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   </a:t>
            </a:r>
            <a:r>
              <a:rPr kumimoji="0" lang="en-US" sz="3200" b="0" i="0" u="none" strike="noStrike" kern="1200" cap="none" spc="0" normalizeH="0" baseline="0" noProof="0" dirty="0" smtClean="0">
                <a:ln>
                  <a:noFill/>
                </a:ln>
                <a:effectLst/>
                <a:uLnTx/>
                <a:uFillTx/>
                <a:latin typeface="+mn-lt"/>
                <a:ea typeface="+mn-ea"/>
                <a:cs typeface="+mn-cs"/>
              </a:rPr>
              <a:t>Test, but Cr </a:t>
            </a:r>
            <a:r>
              <a:rPr kumimoji="0" lang="en-US" sz="3200" b="0" i="0" u="none" strike="noStrike" kern="1200" cap="none" spc="0" normalizeH="0" baseline="0" noProof="0" dirty="0" smtClean="0">
                <a:ln>
                  <a:noFill/>
                </a:ln>
                <a:effectLst/>
                <a:uLnTx/>
                <a:uFillTx/>
                <a:latin typeface="+mn-lt"/>
                <a:ea typeface="+mn-ea"/>
                <a:cs typeface="+mn-cs"/>
              </a:rPr>
              <a:t>VI test expensive</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   Ensure good result by testing at </a:t>
            </a:r>
            <a:r>
              <a:rPr lang="en-US" sz="3200" dirty="0" smtClean="0"/>
              <a:t>inlet</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 </a:t>
            </a:r>
            <a:r>
              <a:rPr kumimoji="0" lang="en-US" sz="3200" b="0" i="0" u="none" strike="noStrike" kern="1200" cap="none" spc="0" normalizeH="0" baseline="0" noProof="0" dirty="0" smtClean="0">
                <a:ln>
                  <a:noFill/>
                </a:ln>
                <a:effectLst/>
                <a:uLnTx/>
                <a:uFillTx/>
                <a:latin typeface="+mn-lt"/>
                <a:ea typeface="+mn-ea"/>
                <a:cs typeface="+mn-cs"/>
              </a:rPr>
              <a:t>  Doesn’t give</a:t>
            </a:r>
            <a:r>
              <a:rPr kumimoji="0" lang="en-US" sz="3200" b="0" i="0" u="none" strike="noStrike" kern="1200" cap="none" spc="0" normalizeH="0" noProof="0" dirty="0" smtClean="0">
                <a:ln>
                  <a:noFill/>
                </a:ln>
                <a:effectLst/>
                <a:uLnTx/>
                <a:uFillTx/>
                <a:latin typeface="+mn-lt"/>
                <a:ea typeface="+mn-ea"/>
                <a:cs typeface="+mn-cs"/>
              </a:rPr>
              <a:t> Cr VI emissions</a:t>
            </a:r>
            <a:endParaRPr kumimoji="0" lang="en-US" sz="3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Control efficiency</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12</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3" name="Picture 2"/>
          <p:cNvPicPr>
            <a:picLocks noChangeAspect="1"/>
          </p:cNvPicPr>
          <p:nvPr/>
        </p:nvPicPr>
        <p:blipFill>
          <a:blip r:embed="rId4" cstate="print"/>
          <a:stretch>
            <a:fillRect/>
          </a:stretch>
        </p:blipFill>
        <p:spPr>
          <a:xfrm>
            <a:off x="1371600" y="990600"/>
            <a:ext cx="6172200" cy="3810002"/>
          </a:xfrm>
          <a:prstGeom prst="rect">
            <a:avLst/>
          </a:prstGeom>
        </p:spPr>
      </p:pic>
      <p:sp>
        <p:nvSpPr>
          <p:cNvPr id="9" name="TextBox 8"/>
          <p:cNvSpPr txBox="1"/>
          <p:nvPr/>
        </p:nvSpPr>
        <p:spPr>
          <a:xfrm>
            <a:off x="2209800" y="4800600"/>
            <a:ext cx="5105400" cy="1077218"/>
          </a:xfrm>
          <a:prstGeom prst="rect">
            <a:avLst/>
          </a:prstGeom>
          <a:noFill/>
        </p:spPr>
        <p:txBody>
          <a:bodyPr wrap="square" rtlCol="0">
            <a:spAutoFit/>
          </a:bodyPr>
          <a:lstStyle/>
          <a:p>
            <a:r>
              <a:rPr lang="en-US" sz="3200" dirty="0" smtClean="0"/>
              <a:t>CE = </a:t>
            </a:r>
            <a:r>
              <a:rPr lang="en-US" sz="3200" u="sng" dirty="0" err="1" smtClean="0"/>
              <a:t>Amt</a:t>
            </a:r>
            <a:r>
              <a:rPr lang="en-US" sz="3200" baseline="-25000" dirty="0" err="1" smtClean="0"/>
              <a:t>IN</a:t>
            </a:r>
            <a:r>
              <a:rPr lang="en-US" sz="3200" u="sng" dirty="0" smtClean="0"/>
              <a:t>  -  </a:t>
            </a:r>
            <a:r>
              <a:rPr lang="en-US" sz="3200" u="sng" dirty="0" err="1" smtClean="0"/>
              <a:t>Amt</a:t>
            </a:r>
            <a:r>
              <a:rPr lang="en-US" sz="3200" baseline="-25000" dirty="0" err="1" smtClean="0"/>
              <a:t>OUT</a:t>
            </a:r>
            <a:endParaRPr lang="en-US" sz="3200" baseline="-25000" dirty="0" smtClean="0"/>
          </a:p>
          <a:p>
            <a:r>
              <a:rPr lang="en-US" sz="3200" dirty="0" smtClean="0"/>
              <a:t>                  </a:t>
            </a:r>
            <a:r>
              <a:rPr lang="en-US" sz="3200" dirty="0" err="1" smtClean="0"/>
              <a:t>Amt</a:t>
            </a:r>
            <a:r>
              <a:rPr lang="en-US" sz="3200" baseline="-25000" dirty="0" err="1" smtClean="0"/>
              <a:t>IN</a:t>
            </a:r>
            <a:endParaRPr lang="en-US" sz="3200" baseline="-25000" dirty="0"/>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Algebra and assumption</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13</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9" name="TextBox 8"/>
          <p:cNvSpPr txBox="1"/>
          <p:nvPr/>
        </p:nvSpPr>
        <p:spPr>
          <a:xfrm>
            <a:off x="381000" y="1066800"/>
            <a:ext cx="8077200" cy="5673348"/>
          </a:xfrm>
          <a:prstGeom prst="rect">
            <a:avLst/>
          </a:prstGeom>
          <a:noFill/>
        </p:spPr>
        <p:txBody>
          <a:bodyPr wrap="square" rtlCol="0">
            <a:spAutoFit/>
          </a:bodyPr>
          <a:lstStyle/>
          <a:p>
            <a:r>
              <a:rPr lang="en-US" sz="3200" dirty="0" err="1" smtClean="0"/>
              <a:t>Eqn</a:t>
            </a:r>
            <a:r>
              <a:rPr lang="en-US" sz="3200" dirty="0" smtClean="0"/>
              <a:t> 1:     CE = </a:t>
            </a:r>
            <a:r>
              <a:rPr lang="en-US" sz="3200" u="sng" dirty="0" err="1" smtClean="0"/>
              <a:t>Amt</a:t>
            </a:r>
            <a:r>
              <a:rPr lang="en-US" sz="3200" baseline="-25000" dirty="0" err="1" smtClean="0"/>
              <a:t>IN</a:t>
            </a:r>
            <a:r>
              <a:rPr lang="en-US" sz="3200" u="sng" dirty="0" smtClean="0"/>
              <a:t>  -  </a:t>
            </a:r>
            <a:r>
              <a:rPr lang="en-US" sz="3200" u="sng" dirty="0" err="1" smtClean="0"/>
              <a:t>Amt</a:t>
            </a:r>
            <a:r>
              <a:rPr lang="en-US" sz="3200" baseline="-25000" dirty="0" err="1" smtClean="0"/>
              <a:t>OUT</a:t>
            </a:r>
            <a:endParaRPr lang="en-US" sz="3200" baseline="-25000" dirty="0" smtClean="0"/>
          </a:p>
          <a:p>
            <a:r>
              <a:rPr lang="en-US" sz="3200" dirty="0" smtClean="0"/>
              <a:t>                                 </a:t>
            </a:r>
            <a:r>
              <a:rPr lang="en-US" sz="3200" dirty="0" err="1" smtClean="0"/>
              <a:t>Amt</a:t>
            </a:r>
            <a:r>
              <a:rPr lang="en-US" sz="3200" baseline="-25000" dirty="0" err="1" smtClean="0"/>
              <a:t>IN</a:t>
            </a:r>
            <a:r>
              <a:rPr lang="en-US" sz="3200" dirty="0" smtClean="0"/>
              <a:t>  </a:t>
            </a:r>
          </a:p>
          <a:p>
            <a:endParaRPr lang="en-US" sz="3200" dirty="0" smtClean="0"/>
          </a:p>
          <a:p>
            <a:r>
              <a:rPr lang="en-US" sz="3200" dirty="0" smtClean="0"/>
              <a:t>Eqn. 2:    </a:t>
            </a:r>
            <a:r>
              <a:rPr lang="en-US" sz="3200" dirty="0" err="1" smtClean="0"/>
              <a:t>Amt</a:t>
            </a:r>
            <a:r>
              <a:rPr lang="en-US" sz="3200" baseline="-25000" dirty="0" err="1" smtClean="0"/>
              <a:t>OUT</a:t>
            </a:r>
            <a:r>
              <a:rPr lang="en-US" sz="3200" dirty="0" smtClean="0"/>
              <a:t>  =  </a:t>
            </a:r>
            <a:r>
              <a:rPr lang="en-US" sz="3200" dirty="0" err="1" smtClean="0"/>
              <a:t>Amt</a:t>
            </a:r>
            <a:r>
              <a:rPr lang="en-US" sz="3200" baseline="-25000" dirty="0" err="1" smtClean="0"/>
              <a:t>IN</a:t>
            </a:r>
            <a:r>
              <a:rPr lang="en-US" sz="3200" dirty="0" smtClean="0"/>
              <a:t> x (1 – CE)</a:t>
            </a:r>
          </a:p>
          <a:p>
            <a:endParaRPr lang="en-US" sz="3200" dirty="0" smtClean="0"/>
          </a:p>
          <a:p>
            <a:pPr>
              <a:buFont typeface="Arial" pitchFamily="34" charset="0"/>
              <a:buChar char="•"/>
            </a:pPr>
            <a:r>
              <a:rPr lang="en-US" sz="3200" dirty="0" smtClean="0"/>
              <a:t>  Test </a:t>
            </a:r>
            <a:r>
              <a:rPr lang="en-US" sz="3200" dirty="0" smtClean="0"/>
              <a:t>PM in and out, calculate CE for PM</a:t>
            </a:r>
          </a:p>
          <a:p>
            <a:pPr>
              <a:buFont typeface="Arial" pitchFamily="34" charset="0"/>
              <a:buChar char="•"/>
            </a:pPr>
            <a:r>
              <a:rPr lang="en-US" sz="3200" dirty="0" smtClean="0"/>
              <a:t>  Assume </a:t>
            </a:r>
            <a:r>
              <a:rPr lang="en-US" sz="3200" dirty="0" smtClean="0"/>
              <a:t>CE for chromium = CE for PM</a:t>
            </a:r>
          </a:p>
          <a:p>
            <a:pPr>
              <a:buFont typeface="Arial" pitchFamily="34" charset="0"/>
              <a:buChar char="•"/>
            </a:pPr>
            <a:r>
              <a:rPr lang="en-US" sz="3200" dirty="0" smtClean="0"/>
              <a:t>  If </a:t>
            </a:r>
            <a:r>
              <a:rPr lang="en-US" sz="3200" dirty="0" smtClean="0"/>
              <a:t>we know </a:t>
            </a:r>
            <a:r>
              <a:rPr lang="en-US" sz="3200" dirty="0" err="1" smtClean="0"/>
              <a:t>Amt</a:t>
            </a:r>
            <a:r>
              <a:rPr lang="en-US" sz="3200" baseline="-25000" dirty="0" err="1" smtClean="0"/>
              <a:t>IN</a:t>
            </a:r>
            <a:r>
              <a:rPr lang="en-US" sz="3200" dirty="0" smtClean="0"/>
              <a:t>  for chromium</a:t>
            </a:r>
          </a:p>
          <a:p>
            <a:pPr>
              <a:buFont typeface="Arial" pitchFamily="34" charset="0"/>
              <a:buChar char="•"/>
            </a:pPr>
            <a:r>
              <a:rPr lang="en-US" sz="3200" dirty="0" smtClean="0"/>
              <a:t>  Can </a:t>
            </a:r>
            <a:r>
              <a:rPr lang="en-US" sz="3200" dirty="0" smtClean="0"/>
              <a:t>use CE for PM to calculate </a:t>
            </a:r>
            <a:r>
              <a:rPr lang="en-US" sz="3200" dirty="0" err="1" smtClean="0"/>
              <a:t>Amt</a:t>
            </a:r>
            <a:r>
              <a:rPr lang="en-US" sz="3200" baseline="-25000" dirty="0" err="1" smtClean="0"/>
              <a:t>OUT</a:t>
            </a:r>
            <a:r>
              <a:rPr lang="en-US" sz="3200" dirty="0" smtClean="0"/>
              <a:t/>
            </a:r>
            <a:br>
              <a:rPr lang="en-US" sz="3200" dirty="0" smtClean="0"/>
            </a:br>
            <a:r>
              <a:rPr lang="en-US" sz="3200" dirty="0" smtClean="0"/>
              <a:t>  </a:t>
            </a:r>
            <a:r>
              <a:rPr lang="en-US" sz="3200" dirty="0" smtClean="0"/>
              <a:t>  for </a:t>
            </a:r>
            <a:r>
              <a:rPr lang="en-US" sz="3200" dirty="0" smtClean="0"/>
              <a:t>chromium using Eqn. 2</a:t>
            </a:r>
          </a:p>
          <a:p>
            <a:endParaRPr lang="en-US" sz="3200" baseline="-25000" dirty="0" smtClean="0"/>
          </a:p>
          <a:p>
            <a:endParaRPr lang="en-US" sz="3200" baseline="-25000" dirty="0" smtClean="0"/>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Lessons learned, changes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14</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TextBox 6"/>
          <p:cNvSpPr txBox="1"/>
          <p:nvPr/>
        </p:nvSpPr>
        <p:spPr>
          <a:xfrm>
            <a:off x="457200" y="1447800"/>
            <a:ext cx="7772400" cy="4500719"/>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800" dirty="0" smtClean="0">
                <a:solidFill>
                  <a:prstClr val="black"/>
                </a:solidFill>
              </a:rPr>
              <a:t>    Bullseye performed </a:t>
            </a:r>
            <a:r>
              <a:rPr lang="en-US" sz="2800" dirty="0" smtClean="0">
                <a:solidFill>
                  <a:prstClr val="black"/>
                </a:solidFill>
              </a:rPr>
              <a:t>test this </a:t>
            </a:r>
            <a:r>
              <a:rPr lang="en-US" sz="2800" dirty="0" smtClean="0">
                <a:solidFill>
                  <a:prstClr val="black"/>
                </a:solidFill>
              </a:rPr>
              <a:t>year</a:t>
            </a:r>
          </a:p>
          <a:p>
            <a:pPr marL="971550" lvl="1" indent="-514350">
              <a:lnSpc>
                <a:spcPct val="90000"/>
              </a:lnSpc>
              <a:spcBef>
                <a:spcPts val="1000"/>
              </a:spcBef>
              <a:buFont typeface="+mj-lt"/>
              <a:buAutoNum type="arabicPeriod"/>
            </a:pPr>
            <a:r>
              <a:rPr lang="en-US" sz="2800" dirty="0" smtClean="0">
                <a:solidFill>
                  <a:prstClr val="black"/>
                </a:solidFill>
              </a:rPr>
              <a:t>Indicated that 100% of Cr emitted as Cr VI</a:t>
            </a:r>
          </a:p>
          <a:p>
            <a:pPr marL="971550" lvl="1" indent="-514350">
              <a:lnSpc>
                <a:spcPct val="90000"/>
              </a:lnSpc>
              <a:spcBef>
                <a:spcPts val="1000"/>
              </a:spcBef>
              <a:buFont typeface="+mj-lt"/>
              <a:buAutoNum type="arabicPeriod"/>
            </a:pPr>
            <a:r>
              <a:rPr lang="en-US" sz="2800" dirty="0" smtClean="0">
                <a:solidFill>
                  <a:prstClr val="black"/>
                </a:solidFill>
              </a:rPr>
              <a:t>Indicated CE for chromium &lt; CE for particulate matter</a:t>
            </a:r>
          </a:p>
          <a:p>
            <a:pPr marL="514350" indent="-514350">
              <a:lnSpc>
                <a:spcPct val="90000"/>
              </a:lnSpc>
              <a:spcBef>
                <a:spcPts val="1000"/>
              </a:spcBef>
              <a:buFont typeface="Arial" pitchFamily="34" charset="0"/>
              <a:buChar char="•"/>
            </a:pPr>
            <a:r>
              <a:rPr lang="en-US" sz="2800" dirty="0" smtClean="0">
                <a:solidFill>
                  <a:prstClr val="black"/>
                </a:solidFill>
              </a:rPr>
              <a:t>U</a:t>
            </a:r>
            <a:r>
              <a:rPr lang="en-US" sz="2800" dirty="0" smtClean="0">
                <a:solidFill>
                  <a:prstClr val="black"/>
                </a:solidFill>
              </a:rPr>
              <a:t>se simpler test for chromium, assume 100% is Cr VI</a:t>
            </a:r>
          </a:p>
          <a:p>
            <a:pPr marL="514350" indent="-514350">
              <a:lnSpc>
                <a:spcPct val="90000"/>
              </a:lnSpc>
              <a:spcBef>
                <a:spcPts val="1000"/>
              </a:spcBef>
              <a:buFont typeface="Arial" pitchFamily="34" charset="0"/>
              <a:buChar char="•"/>
            </a:pPr>
            <a:r>
              <a:rPr lang="en-US" sz="2800" dirty="0" smtClean="0">
                <a:solidFill>
                  <a:prstClr val="black"/>
                </a:solidFill>
              </a:rPr>
              <a:t>Test at outlet </a:t>
            </a:r>
            <a:r>
              <a:rPr lang="en-US" sz="2800" dirty="0" smtClean="0">
                <a:solidFill>
                  <a:prstClr val="black"/>
                </a:solidFill>
                <a:sym typeface="Wingdings" pitchFamily="2" charset="2"/>
              </a:rPr>
              <a:t> Direct measure of emissions</a:t>
            </a:r>
            <a:endParaRPr lang="en-US" sz="2800" dirty="0" smtClean="0">
              <a:solidFill>
                <a:prstClr val="black"/>
              </a:solidFill>
            </a:endParaRPr>
          </a:p>
          <a:p>
            <a:pPr marL="514350" indent="-514350">
              <a:lnSpc>
                <a:spcPct val="90000"/>
              </a:lnSpc>
              <a:spcBef>
                <a:spcPts val="1000"/>
              </a:spcBef>
              <a:buFont typeface="Arial" pitchFamily="34" charset="0"/>
              <a:buChar char="•"/>
            </a:pPr>
            <a:r>
              <a:rPr lang="en-US" sz="2800" dirty="0" smtClean="0">
                <a:solidFill>
                  <a:prstClr val="black"/>
                </a:solidFill>
              </a:rPr>
              <a:t>No longer need PM control efficiency to calculate Cr VI emissions</a:t>
            </a:r>
            <a:endParaRPr lang="en-US" sz="2800" dirty="0" smtClean="0">
              <a:solidFill>
                <a:prstClr val="black"/>
              </a:solidFill>
            </a:endParaRPr>
          </a:p>
          <a:p>
            <a:endParaRPr lang="en-US" dirty="0"/>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Alternatives to control efficiency test</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15</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TextBox 6"/>
          <p:cNvSpPr txBox="1"/>
          <p:nvPr/>
        </p:nvSpPr>
        <p:spPr>
          <a:xfrm>
            <a:off x="457200" y="1447800"/>
            <a:ext cx="7772400" cy="3596882"/>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800" dirty="0" smtClean="0">
                <a:solidFill>
                  <a:prstClr val="black"/>
                </a:solidFill>
              </a:rPr>
              <a:t>PM CE test was also required to demonstrate baghouse is working properly</a:t>
            </a: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DEQ expected relatively simple, inexpensive testing</a:t>
            </a: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Test cost estimates far exceed DEQ’s </a:t>
            </a:r>
            <a:r>
              <a:rPr lang="en-US" sz="2800" dirty="0" smtClean="0">
                <a:solidFill>
                  <a:prstClr val="black"/>
                </a:solidFill>
              </a:rPr>
              <a:t>expectations</a:t>
            </a: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Other options? Three </a:t>
            </a:r>
            <a:r>
              <a:rPr lang="en-US" sz="2800" dirty="0" smtClean="0">
                <a:solidFill>
                  <a:prstClr val="black"/>
                </a:solidFill>
              </a:rPr>
              <a:t>alternatives identified</a:t>
            </a:r>
          </a:p>
          <a:p>
            <a:pPr marL="228600" indent="-228600">
              <a:lnSpc>
                <a:spcPct val="90000"/>
              </a:lnSpc>
              <a:spcBef>
                <a:spcPts val="1000"/>
              </a:spcBef>
              <a:buFont typeface="Arial" panose="020B0604020202020204" pitchFamily="34" charset="0"/>
              <a:buChar char="•"/>
            </a:pPr>
            <a:endParaRPr lang="en-US" sz="2800" dirty="0" smtClean="0">
              <a:solidFill>
                <a:prstClr val="black"/>
              </a:solidFill>
            </a:endParaRPr>
          </a:p>
          <a:p>
            <a:endParaRPr lang="en-US" dirty="0"/>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1: Outlet test for 0.005 gr/dscf</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16</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3" name="Picture 2"/>
          <p:cNvPicPr>
            <a:picLocks noChangeAspect="1"/>
          </p:cNvPicPr>
          <p:nvPr/>
        </p:nvPicPr>
        <p:blipFill>
          <a:blip r:embed="rId4" cstate="print"/>
          <a:stretch>
            <a:fillRect/>
          </a:stretch>
        </p:blipFill>
        <p:spPr>
          <a:xfrm>
            <a:off x="381000" y="990598"/>
            <a:ext cx="4724400" cy="4347417"/>
          </a:xfrm>
          <a:prstGeom prst="rect">
            <a:avLst/>
          </a:prstGeom>
        </p:spPr>
      </p:pic>
      <p:sp>
        <p:nvSpPr>
          <p:cNvPr id="4" name="TextBox 3"/>
          <p:cNvSpPr txBox="1"/>
          <p:nvPr/>
        </p:nvSpPr>
        <p:spPr>
          <a:xfrm>
            <a:off x="5105400" y="1447800"/>
            <a:ext cx="3672840" cy="23083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285750" indent="-285750"/>
            <a:endParaRPr lang="en-US" sz="2400" dirty="0" smtClean="0"/>
          </a:p>
          <a:p>
            <a:pPr marL="285750" indent="-285750">
              <a:buFont typeface="Arial" panose="020B0604020202020204" pitchFamily="34" charset="0"/>
              <a:buChar char="•"/>
            </a:pPr>
            <a:r>
              <a:rPr lang="en-US" sz="2400" dirty="0" smtClean="0"/>
              <a:t>Option 1:  0.005 gr/dscf</a:t>
            </a:r>
          </a:p>
          <a:p>
            <a:pPr marL="285750" indent="-285750">
              <a:buFont typeface="Arial" panose="020B0604020202020204" pitchFamily="34" charset="0"/>
              <a:buChar char="•"/>
            </a:pPr>
            <a:r>
              <a:rPr lang="en-US" sz="2400" dirty="0" smtClean="0"/>
              <a:t>Gen. std.   0.10 - 0.17</a:t>
            </a:r>
          </a:p>
          <a:p>
            <a:pPr marL="285750" indent="-285750">
              <a:buFont typeface="Arial" panose="020B0604020202020204" pitchFamily="34" charset="0"/>
              <a:buChar char="•"/>
            </a:pPr>
            <a:r>
              <a:rPr lang="en-US" sz="2400" dirty="0" smtClean="0"/>
              <a:t>Sample outlet only</a:t>
            </a:r>
          </a:p>
          <a:p>
            <a:pPr marL="285750" indent="-285750">
              <a:buFont typeface="Arial" panose="020B0604020202020204" pitchFamily="34" charset="0"/>
              <a:buChar char="•"/>
            </a:pPr>
            <a:r>
              <a:rPr lang="en-US" sz="2400" dirty="0" smtClean="0"/>
              <a:t>Good result possible with short sampling time</a:t>
            </a:r>
            <a:endParaRPr lang="en-US" sz="2400" dirty="0"/>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slide</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CE % = </a:t>
            </a:r>
            <a:r>
              <a:rPr lang="en-US" u="sng" dirty="0" smtClean="0"/>
              <a:t>(amount in – amount out) </a:t>
            </a:r>
            <a:r>
              <a:rPr lang="en-US" dirty="0" smtClean="0"/>
              <a:t>x   100</a:t>
            </a:r>
            <a:br>
              <a:rPr lang="en-US" dirty="0" smtClean="0"/>
            </a:br>
            <a:r>
              <a:rPr lang="en-US" dirty="0" smtClean="0"/>
              <a:t>                            (amount in)</a:t>
            </a:r>
          </a:p>
          <a:p>
            <a:r>
              <a:rPr lang="en-US" dirty="0" smtClean="0"/>
              <a:t>Sample size must be large enough to give usable analytical result</a:t>
            </a:r>
          </a:p>
          <a:p>
            <a:r>
              <a:rPr lang="en-US" dirty="0" smtClean="0"/>
              <a:t>Inlet relatively concentrated, short sampling time</a:t>
            </a:r>
          </a:p>
          <a:p>
            <a:r>
              <a:rPr lang="en-US" dirty="0" smtClean="0"/>
              <a:t>Outlet concentration much less than inlet concentration </a:t>
            </a:r>
            <a:r>
              <a:rPr lang="en-US" dirty="0" smtClean="0">
                <a:sym typeface="Wingdings" panose="05000000000000000000" pitchFamily="2" charset="2"/>
              </a:rPr>
              <a:t></a:t>
            </a:r>
            <a:r>
              <a:rPr lang="en-US" dirty="0" smtClean="0"/>
              <a:t> much longer sampling time required</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 xmlns:p14="http://schemas.microsoft.com/office/powerpoint/2010/main" val="3886893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2: Bag Leak Detection System</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3"/>
          <p:cNvPicPr>
            <a:picLocks noChangeAspect="1"/>
          </p:cNvPicPr>
          <p:nvPr/>
        </p:nvPicPr>
        <p:blipFill>
          <a:blip r:embed="rId4" cstate="print"/>
          <a:stretch>
            <a:fillRect/>
          </a:stretch>
        </p:blipFill>
        <p:spPr>
          <a:xfrm>
            <a:off x="1447800" y="1219200"/>
            <a:ext cx="6172200" cy="4243387"/>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18</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Oval 7"/>
          <p:cNvSpPr/>
          <p:nvPr/>
        </p:nvSpPr>
        <p:spPr>
          <a:xfrm>
            <a:off x="6019800" y="1143000"/>
            <a:ext cx="1600200" cy="2286000"/>
          </a:xfrm>
          <a:prstGeom prst="ellipse">
            <a:avLst/>
          </a:prstGeom>
          <a:solidFill>
            <a:srgbClr val="00B0F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57847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3: HEPA </a:t>
            </a:r>
            <a:r>
              <a:rPr lang="en-US" sz="3200" dirty="0" err="1" smtClean="0">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0" name="Content Placeholder 3"/>
          <p:cNvPicPr>
            <a:picLocks noChangeAspect="1"/>
          </p:cNvPicPr>
          <p:nvPr/>
        </p:nvPicPr>
        <p:blipFill>
          <a:blip r:embed="rId4" cstate="print"/>
          <a:stretch>
            <a:fillRect/>
          </a:stretch>
        </p:blipFill>
        <p:spPr>
          <a:xfrm>
            <a:off x="990600" y="1295400"/>
            <a:ext cx="7086600" cy="4896644"/>
          </a:xfrm>
          <a:prstGeom prst="rect">
            <a:avLst/>
          </a:prstGeom>
        </p:spPr>
      </p:pic>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19</a:t>
            </a:fld>
            <a:endParaRPr lang="en-US" dirty="0"/>
          </a:p>
        </p:txBody>
      </p:sp>
      <p:sp>
        <p:nvSpPr>
          <p:cNvPr id="8" name="Rectangle 7"/>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9" name="Oval 8"/>
          <p:cNvSpPr/>
          <p:nvPr/>
        </p:nvSpPr>
        <p:spPr>
          <a:xfrm>
            <a:off x="4953000" y="1066800"/>
            <a:ext cx="2667000" cy="5029200"/>
          </a:xfrm>
          <a:prstGeom prst="ellipse">
            <a:avLst/>
          </a:prstGeom>
          <a:solidFill>
            <a:srgbClr val="00B0F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933715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514350" indent="-514350" algn="l">
              <a:lnSpc>
                <a:spcPct val="120000"/>
              </a:lnSpc>
              <a:spcBef>
                <a:spcPts val="0"/>
              </a:spcBef>
              <a:spcAft>
                <a:spcPts val="600"/>
              </a:spcAft>
              <a:buFont typeface="Arial" pitchFamily="34" charset="0"/>
              <a:buChar char="•"/>
            </a:pPr>
            <a:r>
              <a:rPr lang="en-US" dirty="0" smtClean="0">
                <a:solidFill>
                  <a:schemeClr val="tx1"/>
                </a:solidFill>
              </a:rPr>
              <a:t>Brief history</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public comments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changes from the temporary art glass rules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Recommendations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Outline of Today’s Presentation</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905000"/>
          </a:xfrm>
          <a:solidFill>
            <a:srgbClr val="439777"/>
          </a:solidFill>
        </p:spPr>
        <p:txBody>
          <a:bodyPr>
            <a:normAutofit/>
          </a:bodyPr>
          <a:lstStyle/>
          <a:p>
            <a:r>
              <a:rPr lang="en-US" sz="3200" dirty="0">
                <a:solidFill>
                  <a:schemeClr val="bg1"/>
                </a:solidFill>
                <a:latin typeface="Arial" pitchFamily="34" charset="0"/>
                <a:cs typeface="Arial" pitchFamily="34" charset="0"/>
              </a:rPr>
              <a:t>(3) &amp; (5) Test to show 0.005 gr/</a:t>
            </a:r>
            <a:r>
              <a:rPr lang="en-US" sz="3200" dirty="0" err="1">
                <a:solidFill>
                  <a:schemeClr val="bg1"/>
                </a:solidFill>
                <a:latin typeface="Arial" pitchFamily="34" charset="0"/>
                <a:cs typeface="Arial" pitchFamily="34" charset="0"/>
              </a:rPr>
              <a:t>dscf</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Bag leak detection </a:t>
            </a:r>
            <a:r>
              <a:rPr lang="en-US" sz="3200" dirty="0" smtClean="0">
                <a:solidFill>
                  <a:schemeClr val="bg1"/>
                </a:solidFill>
                <a:latin typeface="Arial" pitchFamily="34" charset="0"/>
                <a:cs typeface="Arial" pitchFamily="34" charset="0"/>
              </a:rPr>
              <a:t>system;</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HEPA </a:t>
            </a:r>
            <a:r>
              <a:rPr lang="en-US" sz="3200" dirty="0" err="1">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81000" y="2286000"/>
            <a:ext cx="8397240" cy="3505200"/>
          </a:xfrm>
        </p:spPr>
        <p:txBody>
          <a:bodyPr>
            <a:normAutofit/>
          </a:bodyPr>
          <a:lstStyle/>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lvl="1" algn="l">
              <a:lnSpc>
                <a:spcPct val="90000"/>
              </a:lnSpc>
              <a:spcBef>
                <a:spcPts val="500"/>
              </a:spcBef>
            </a:pPr>
            <a:r>
              <a:rPr lang="en-US" dirty="0">
                <a:solidFill>
                  <a:prstClr val="black"/>
                </a:solidFill>
              </a:rPr>
              <a:t>Tier 1 – test for 0.005 </a:t>
            </a:r>
            <a:r>
              <a:rPr lang="en-US" dirty="0" smtClean="0">
                <a:solidFill>
                  <a:prstClr val="black"/>
                </a:solidFill>
              </a:rPr>
              <a:t>grains/dry std. cubic foot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BLDS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HEPA </a:t>
            </a:r>
            <a:r>
              <a:rPr lang="en-US" dirty="0" err="1">
                <a:solidFill>
                  <a:prstClr val="black"/>
                </a:solidFill>
              </a:rPr>
              <a:t>afterfilter</a:t>
            </a:r>
            <a:endParaRPr lang="en-US" dirty="0">
              <a:solidFill>
                <a:prstClr val="black"/>
              </a:solidFill>
            </a:endParaRPr>
          </a:p>
          <a:p>
            <a:pPr lvl="1" algn="l">
              <a:lnSpc>
                <a:spcPct val="90000"/>
              </a:lnSpc>
              <a:spcBef>
                <a:spcPts val="500"/>
              </a:spcBef>
            </a:pPr>
            <a:endParaRPr lang="en-US" dirty="0">
              <a:solidFill>
                <a:prstClr val="black"/>
              </a:solidFill>
            </a:endParaRPr>
          </a:p>
          <a:p>
            <a:pPr lvl="1" algn="l">
              <a:lnSpc>
                <a:spcPct val="90000"/>
              </a:lnSpc>
              <a:spcBef>
                <a:spcPts val="500"/>
              </a:spcBef>
            </a:pPr>
            <a:r>
              <a:rPr lang="en-US" dirty="0">
                <a:solidFill>
                  <a:prstClr val="black"/>
                </a:solidFill>
              </a:rPr>
              <a:t>Tier 2 – test for 0.005 grains/dry std. cubic foot</a:t>
            </a:r>
            <a:r>
              <a:rPr lang="en-US" dirty="0" smtClean="0">
                <a:solidFill>
                  <a:prstClr val="black"/>
                </a:solidFill>
              </a:rPr>
              <a:t> </a:t>
            </a:r>
            <a:r>
              <a:rPr lang="en-US" i="1" dirty="0">
                <a:solidFill>
                  <a:srgbClr val="FF0000"/>
                </a:solidFill>
              </a:rPr>
              <a:t>AND</a:t>
            </a:r>
            <a:r>
              <a:rPr lang="en-US" dirty="0">
                <a:solidFill>
                  <a:prstClr val="black"/>
                </a:solidFill>
              </a:rPr>
              <a:t> </a:t>
            </a:r>
          </a:p>
          <a:p>
            <a:pPr lvl="1" algn="l">
              <a:lnSpc>
                <a:spcPct val="90000"/>
              </a:lnSpc>
              <a:spcBef>
                <a:spcPts val="500"/>
              </a:spcBef>
            </a:pPr>
            <a:r>
              <a:rPr lang="en-US" dirty="0">
                <a:solidFill>
                  <a:prstClr val="black"/>
                </a:solidFill>
              </a:rPr>
              <a:t>	        {install BLDS  </a:t>
            </a:r>
            <a:r>
              <a:rPr lang="en-US" i="1" dirty="0">
                <a:solidFill>
                  <a:srgbClr val="FF0000"/>
                </a:solidFill>
              </a:rPr>
              <a:t>OR</a:t>
            </a:r>
            <a:r>
              <a:rPr lang="en-US" dirty="0">
                <a:solidFill>
                  <a:prstClr val="black"/>
                </a:solidFill>
              </a:rPr>
              <a:t>  install HEPA </a:t>
            </a:r>
            <a:r>
              <a:rPr lang="en-US" dirty="0" err="1">
                <a:solidFill>
                  <a:prstClr val="black"/>
                </a:solidFill>
              </a:rPr>
              <a:t>afterfilter</a:t>
            </a:r>
            <a:r>
              <a:rPr lang="en-US" dirty="0">
                <a:solidFill>
                  <a:prstClr val="black"/>
                </a:solidFill>
              </a:rPr>
              <a:t>}</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20</a:t>
            </a:fld>
            <a:endParaRPr lang="en-US" dirty="0"/>
          </a:p>
        </p:txBody>
      </p:sp>
    </p:spTree>
    <p:extLst>
      <p:ext uri="{BB962C8B-B14F-4D97-AF65-F5344CB8AC3E}">
        <p14:creationId xmlns="" xmlns:p14="http://schemas.microsoft.com/office/powerpoint/2010/main" val="1528001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(7) Test </a:t>
            </a:r>
            <a:r>
              <a:rPr lang="en-US" sz="3200" dirty="0" smtClean="0">
                <a:solidFill>
                  <a:schemeClr val="bg1"/>
                </a:solidFill>
                <a:latin typeface="Arial" pitchFamily="34" charset="0"/>
                <a:cs typeface="Arial" pitchFamily="34" charset="0"/>
              </a:rPr>
              <a:t>chromium </a:t>
            </a:r>
            <a:r>
              <a:rPr lang="en-US" sz="3200" dirty="0">
                <a:solidFill>
                  <a:schemeClr val="bg1"/>
                </a:solidFill>
                <a:latin typeface="Arial" pitchFamily="34" charset="0"/>
                <a:cs typeface="Arial" pitchFamily="34" charset="0"/>
              </a:rPr>
              <a:t>emissions at control</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device outlet (Tier 2)</a:t>
            </a:r>
          </a:p>
        </p:txBody>
      </p:sp>
      <p:sp>
        <p:nvSpPr>
          <p:cNvPr id="3" name="Subtitle 2"/>
          <p:cNvSpPr>
            <a:spLocks noGrp="1"/>
          </p:cNvSpPr>
          <p:nvPr>
            <p:ph type="subTitle" idx="1"/>
          </p:nvPr>
        </p:nvSpPr>
        <p:spPr>
          <a:xfrm>
            <a:off x="381000" y="1905001"/>
            <a:ext cx="8397240" cy="38862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Temporary rules required testing for chromium VI at control device inlet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Use this result and PM control efficiency to calculate chromium VI emissions (at control device outlet)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Testing indicates this is a poor assumption</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DEQ recommends testing directly at outlet</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 xmlns:p14="http://schemas.microsoft.com/office/powerpoint/2010/main" val="3994453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371600"/>
          </a:xfrm>
          <a:solidFill>
            <a:srgbClr val="439777"/>
          </a:solidFill>
        </p:spPr>
        <p:txBody>
          <a:bodyPr>
            <a:normAutofit/>
          </a:bodyPr>
          <a:lstStyle/>
          <a:p>
            <a:r>
              <a:rPr lang="en-US" sz="3200" dirty="0" smtClean="0">
                <a:solidFill>
                  <a:schemeClr val="bg1"/>
                </a:solidFill>
                <a:latin typeface="Arial" pitchFamily="34" charset="0"/>
                <a:cs typeface="Arial" pitchFamily="34" charset="0"/>
              </a:rPr>
              <a:t>(1) </a:t>
            </a:r>
            <a:r>
              <a:rPr lang="en-US" sz="3200" dirty="0">
                <a:solidFill>
                  <a:schemeClr val="bg1"/>
                </a:solidFill>
              </a:rPr>
              <a:t>Apply at 5 tons per year or more</a:t>
            </a:r>
            <a:br>
              <a:rPr lang="en-US" sz="3200" dirty="0">
                <a:solidFill>
                  <a:schemeClr val="bg1"/>
                </a:solidFill>
              </a:rPr>
            </a:br>
            <a:r>
              <a:rPr lang="en-US" sz="3200" dirty="0">
                <a:solidFill>
                  <a:schemeClr val="bg1"/>
                </a:solidFill>
              </a:rPr>
              <a:t>      of glass using glassmaking HAPs</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a:t>
            </a:r>
            <a:r>
              <a:rPr lang="en-US" sz="2800" dirty="0" smtClean="0">
                <a:solidFill>
                  <a:prstClr val="black"/>
                </a:solidFill>
              </a:rPr>
              <a:t>suggested lower threshold</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DEQ agrees, but </a:t>
            </a:r>
            <a:r>
              <a:rPr lang="en-US" sz="2800" dirty="0" smtClean="0">
                <a:solidFill>
                  <a:prstClr val="black"/>
                </a:solidFill>
              </a:rPr>
              <a:t>rules should not apply to individual artists/hobbyists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Some </a:t>
            </a:r>
            <a:r>
              <a:rPr lang="en-US" sz="2800" dirty="0" smtClean="0">
                <a:solidFill>
                  <a:prstClr val="black"/>
                </a:solidFill>
              </a:rPr>
              <a:t>Tier 1 CAGMs </a:t>
            </a:r>
            <a:r>
              <a:rPr lang="en-US" sz="2800" dirty="0">
                <a:solidFill>
                  <a:prstClr val="black"/>
                </a:solidFill>
              </a:rPr>
              <a:t>in Portland AQMA</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Below threshold now</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Will likely exceed threshold as production increases</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22</a:t>
            </a:fld>
            <a:endParaRPr lang="en-US" dirty="0"/>
          </a:p>
        </p:txBody>
      </p:sp>
    </p:spTree>
    <p:extLst>
      <p:ext uri="{BB962C8B-B14F-4D97-AF65-F5344CB8AC3E}">
        <p14:creationId xmlns="" xmlns:p14="http://schemas.microsoft.com/office/powerpoint/2010/main" val="3655128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(2) Apply statewide</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suggest statewide applicability</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LRAPA agrees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23</a:t>
            </a:fld>
            <a:endParaRPr lang="en-US" dirty="0"/>
          </a:p>
        </p:txBody>
      </p:sp>
    </p:spTree>
    <p:extLst>
      <p:ext uri="{BB962C8B-B14F-4D97-AF65-F5344CB8AC3E}">
        <p14:creationId xmlns="" xmlns:p14="http://schemas.microsoft.com/office/powerpoint/2010/main" val="354891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(4) Add </a:t>
            </a:r>
            <a:r>
              <a:rPr lang="en-US" sz="3200" dirty="0">
                <a:solidFill>
                  <a:schemeClr val="bg1"/>
                </a:solidFill>
                <a:latin typeface="Arial" pitchFamily="34" charset="0"/>
                <a:cs typeface="Arial" pitchFamily="34" charset="0"/>
              </a:rPr>
              <a:t>s</a:t>
            </a:r>
            <a:r>
              <a:rPr lang="en-US" sz="3200" dirty="0" smtClean="0">
                <a:solidFill>
                  <a:schemeClr val="bg1"/>
                </a:solidFill>
                <a:latin typeface="Arial" pitchFamily="34" charset="0"/>
                <a:cs typeface="Arial" pitchFamily="34" charset="0"/>
              </a:rPr>
              <a:t>elenium </a:t>
            </a:r>
            <a:r>
              <a:rPr lang="en-US" sz="3200" dirty="0">
                <a:solidFill>
                  <a:schemeClr val="bg1"/>
                </a:solidFill>
                <a:latin typeface="Arial" pitchFamily="34" charset="0"/>
                <a:cs typeface="Arial" pitchFamily="34" charset="0"/>
              </a:rPr>
              <a:t>to glassmaking HAPs</a:t>
            </a:r>
          </a:p>
        </p:txBody>
      </p:sp>
      <p:sp>
        <p:nvSpPr>
          <p:cNvPr id="3" name="Subtitle 2"/>
          <p:cNvSpPr>
            <a:spLocks noGrp="1"/>
          </p:cNvSpPr>
          <p:nvPr>
            <p:ph type="subTitle" idx="1"/>
          </p:nvPr>
        </p:nvSpPr>
        <p:spPr>
          <a:xfrm>
            <a:off x="990600" y="1295400"/>
            <a:ext cx="7162800" cy="44958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Original list of </a:t>
            </a:r>
            <a:r>
              <a:rPr lang="en-US" sz="2800" dirty="0" smtClean="0">
                <a:solidFill>
                  <a:prstClr val="black"/>
                </a:solidFill>
              </a:rPr>
              <a:t>glassmaking HAPs:</a:t>
            </a:r>
            <a:br>
              <a:rPr lang="en-US" sz="2800" dirty="0" smtClean="0">
                <a:solidFill>
                  <a:prstClr val="black"/>
                </a:solidFill>
              </a:rPr>
            </a:br>
            <a:r>
              <a:rPr lang="en-US" sz="2800" dirty="0" smtClean="0">
                <a:solidFill>
                  <a:prstClr val="black"/>
                </a:solidFill>
              </a:rPr>
              <a:t>arsenic, cadmium, chromium, lead, manganese and nickel</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Comments suggested adding more/all HAPs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High levels of </a:t>
            </a:r>
            <a:r>
              <a:rPr lang="en-US" sz="2800" dirty="0" smtClean="0">
                <a:solidFill>
                  <a:prstClr val="black"/>
                </a:solidFill>
              </a:rPr>
              <a:t>selenium </a:t>
            </a:r>
            <a:r>
              <a:rPr lang="en-US" sz="2800" dirty="0">
                <a:solidFill>
                  <a:prstClr val="black"/>
                </a:solidFill>
              </a:rPr>
              <a:t>monitored during the </a:t>
            </a:r>
            <a:r>
              <a:rPr lang="en-US" sz="2800" dirty="0" smtClean="0">
                <a:solidFill>
                  <a:prstClr val="black"/>
                </a:solidFill>
              </a:rPr>
              <a:t>summer in SE Portland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Levels of other glassmaking HAPs low</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 xmlns:p14="http://schemas.microsoft.com/office/powerpoint/2010/main" val="3003402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2133600"/>
          </a:xfrm>
          <a:solidFill>
            <a:srgbClr val="439777"/>
          </a:solidFill>
        </p:spPr>
        <p:txBody>
          <a:bodyPr>
            <a:normAutofit/>
          </a:bodyPr>
          <a:lstStyle/>
          <a:p>
            <a:r>
              <a:rPr lang="en-US" sz="3200" dirty="0">
                <a:solidFill>
                  <a:schemeClr val="bg1"/>
                </a:solidFill>
                <a:latin typeface="Arial" pitchFamily="34" charset="0"/>
                <a:cs typeface="Arial" pitchFamily="34" charset="0"/>
              </a:rPr>
              <a:t>(6) Set </a:t>
            </a:r>
            <a:r>
              <a:rPr lang="en-US" sz="3200" dirty="0" smtClean="0">
                <a:solidFill>
                  <a:schemeClr val="bg1"/>
                </a:solidFill>
                <a:latin typeface="Arial" pitchFamily="34" charset="0"/>
                <a:cs typeface="Arial" pitchFamily="34" charset="0"/>
              </a:rPr>
              <a:t>24-hour </a:t>
            </a:r>
            <a:r>
              <a:rPr lang="en-US" sz="3200" dirty="0">
                <a:solidFill>
                  <a:schemeClr val="bg1"/>
                </a:solidFill>
                <a:latin typeface="Arial" pitchFamily="34" charset="0"/>
                <a:cs typeface="Arial" pitchFamily="34" charset="0"/>
              </a:rPr>
              <a:t>health benchmark for</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chromium VI </a:t>
            </a:r>
            <a:r>
              <a:rPr lang="en-US" sz="3200" dirty="0">
                <a:solidFill>
                  <a:schemeClr val="bg1"/>
                </a:solidFill>
                <a:latin typeface="Arial" pitchFamily="34" charset="0"/>
                <a:cs typeface="Arial" pitchFamily="34" charset="0"/>
              </a:rPr>
              <a:t>to 5 nanograms</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per cubic meter</a:t>
            </a:r>
          </a:p>
        </p:txBody>
      </p:sp>
      <p:sp>
        <p:nvSpPr>
          <p:cNvPr id="3" name="Subtitle 2"/>
          <p:cNvSpPr>
            <a:spLocks noGrp="1"/>
          </p:cNvSpPr>
          <p:nvPr>
            <p:ph type="subTitle" idx="1"/>
          </p:nvPr>
        </p:nvSpPr>
        <p:spPr>
          <a:xfrm>
            <a:off x="990600" y="2590800"/>
            <a:ext cx="7162800" cy="3200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24-hr health benchmarks were established in addition to the annual Ambient Benchmark Concentrations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Are under review by OHA and DEQ at this time</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OHA recommended lowering to 5 ng/m3</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 xmlns:p14="http://schemas.microsoft.com/office/powerpoint/2010/main" val="3168199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(8) Compliance </a:t>
            </a:r>
            <a:r>
              <a:rPr lang="en-US" sz="3200" dirty="0" smtClean="0">
                <a:solidFill>
                  <a:schemeClr val="bg1"/>
                </a:solidFill>
                <a:latin typeface="Arial" pitchFamily="34" charset="0"/>
                <a:cs typeface="Arial" pitchFamily="34" charset="0"/>
              </a:rPr>
              <a:t>extensions</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up </a:t>
            </a:r>
            <a:r>
              <a:rPr lang="en-US" sz="3200" dirty="0">
                <a:solidFill>
                  <a:schemeClr val="bg1"/>
                </a:solidFill>
                <a:latin typeface="Arial" pitchFamily="34" charset="0"/>
                <a:cs typeface="Arial" pitchFamily="34" charset="0"/>
              </a:rPr>
              <a:t>to 1 year </a:t>
            </a:r>
            <a:r>
              <a:rPr lang="en-US" sz="3200" dirty="0" smtClean="0">
                <a:solidFill>
                  <a:schemeClr val="bg1"/>
                </a:solidFill>
                <a:latin typeface="Arial" pitchFamily="34" charset="0"/>
                <a:cs typeface="Arial" pitchFamily="34" charset="0"/>
              </a:rPr>
              <a:t>for Tier </a:t>
            </a:r>
            <a:r>
              <a:rPr lang="en-US" sz="3200" dirty="0">
                <a:solidFill>
                  <a:schemeClr val="bg1"/>
                </a:solidFill>
                <a:latin typeface="Arial" pitchFamily="34" charset="0"/>
                <a:cs typeface="Arial" pitchFamily="34" charset="0"/>
              </a:rPr>
              <a:t>1</a:t>
            </a:r>
          </a:p>
        </p:txBody>
      </p:sp>
      <p:sp>
        <p:nvSpPr>
          <p:cNvPr id="3" name="Subtitle 2"/>
          <p:cNvSpPr>
            <a:spLocks noGrp="1"/>
          </p:cNvSpPr>
          <p:nvPr>
            <p:ph type="subTitle" idx="1"/>
          </p:nvPr>
        </p:nvSpPr>
        <p:spPr>
          <a:xfrm>
            <a:off x="685800" y="1981200"/>
            <a:ext cx="7772400" cy="38100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I</a:t>
            </a:r>
            <a:r>
              <a:rPr lang="en-US" sz="2800" dirty="0" smtClean="0">
                <a:solidFill>
                  <a:prstClr val="black"/>
                </a:solidFill>
              </a:rPr>
              <a:t>nstallation of emission control systems can be delayed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Some delays are beyond the facility’s control:</a:t>
            </a:r>
          </a:p>
          <a:p>
            <a:pPr marL="685800" lvl="1" indent="-228600" algn="l">
              <a:lnSpc>
                <a:spcPct val="90000"/>
              </a:lnSpc>
              <a:spcBef>
                <a:spcPts val="1000"/>
              </a:spcBef>
              <a:buFont typeface="Arial" panose="020B0604020202020204" pitchFamily="34" charset="0"/>
              <a:buChar char="•"/>
            </a:pPr>
            <a:r>
              <a:rPr lang="en-US" sz="2400" dirty="0" smtClean="0">
                <a:solidFill>
                  <a:prstClr val="black"/>
                </a:solidFill>
              </a:rPr>
              <a:t>Strikes, accidents, bad weather, etc.</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DEQ recommends allowing compliance extensions for delays beyond a facility’s control</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26</a:t>
            </a:fld>
            <a:endParaRPr lang="en-US" dirty="0"/>
          </a:p>
        </p:txBody>
      </p:sp>
    </p:spTree>
    <p:extLst>
      <p:ext uri="{BB962C8B-B14F-4D97-AF65-F5344CB8AC3E}">
        <p14:creationId xmlns="" xmlns:p14="http://schemas.microsoft.com/office/powerpoint/2010/main" val="2889522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Recommendation</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457200" y="1828800"/>
            <a:ext cx="8229600" cy="4876800"/>
          </a:xfrm>
        </p:spPr>
        <p:txBody>
          <a:bodyPr>
            <a:normAutofit/>
          </a:bodyPr>
          <a:lstStyle/>
          <a:p>
            <a:pPr>
              <a:buNone/>
            </a:pPr>
            <a:r>
              <a:rPr lang="en-US" sz="2600" b="1" dirty="0" smtClean="0"/>
              <a:t> </a:t>
            </a:r>
            <a:r>
              <a:rPr lang="en-US" sz="2600" dirty="0" smtClean="0"/>
              <a:t>DEQ recommends that the Environmental Quality Commission: </a:t>
            </a:r>
          </a:p>
          <a:p>
            <a:pPr>
              <a:buNone/>
            </a:pPr>
            <a:endParaRPr lang="en-US" sz="2600" dirty="0" smtClean="0"/>
          </a:p>
          <a:p>
            <a:pPr marL="514350" indent="0"/>
            <a:r>
              <a:rPr lang="en-US" sz="2600" dirty="0" smtClean="0"/>
              <a:t>approve and adopt the findings justifying adoption of a </a:t>
            </a:r>
            <a:r>
              <a:rPr lang="en-US" sz="2600" dirty="0" smtClean="0"/>
              <a:t>permanent </a:t>
            </a:r>
            <a:r>
              <a:rPr lang="en-US" sz="2600" dirty="0" smtClean="0"/>
              <a:t>rule as set forth in the staff report. </a:t>
            </a:r>
          </a:p>
          <a:p>
            <a:endParaRPr lang="en-US" sz="4400" dirty="0" smtClean="0"/>
          </a:p>
        </p:txBody>
      </p:sp>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27</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 xmlns:p14="http://schemas.microsoft.com/office/powerpoint/2010/main" val="1396709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43010" name="Picture 2"/>
          <p:cNvPicPr>
            <a:picLocks noChangeAspect="1" noChangeArrowheads="1"/>
          </p:cNvPicPr>
          <p:nvPr/>
        </p:nvPicPr>
        <p:blipFill>
          <a:blip r:embed="rId4" cstate="print"/>
          <a:srcRect/>
          <a:stretch>
            <a:fillRect/>
          </a:stretch>
        </p:blipFill>
        <p:spPr bwMode="auto">
          <a:xfrm>
            <a:off x="457200" y="1600201"/>
            <a:ext cx="4037835" cy="2590800"/>
          </a:xfrm>
          <a:prstGeom prst="rect">
            <a:avLst/>
          </a:prstGeom>
          <a:noFill/>
          <a:ln w="9525">
            <a:noFill/>
            <a:miter lim="800000"/>
            <a:headEnd/>
            <a:tailEnd/>
          </a:ln>
        </p:spPr>
      </p:pic>
      <p:pic>
        <p:nvPicPr>
          <p:cNvPr id="12" name="Picture 2" descr="http://image.oregonlive.com/home/olive-media/width620/img/steve-duin-impact/photo/19696406-mmmain.jpg"/>
          <p:cNvPicPr>
            <a:picLocks noChangeAspect="1" noChangeArrowheads="1"/>
          </p:cNvPicPr>
          <p:nvPr/>
        </p:nvPicPr>
        <p:blipFill>
          <a:blip r:embed="rId5" cstate="print">
            <a:lum bright="10000"/>
            <a:extLst>
              <a:ext uri="{28A0092B-C50C-407E-A947-70E740481C1C}">
                <a14:useLocalDpi xmlns:a14="http://schemas.microsoft.com/office/drawing/2010/main" xmlns="" val="0"/>
              </a:ext>
            </a:extLst>
          </a:blip>
          <a:srcRect/>
          <a:stretch>
            <a:fillRect/>
          </a:stretch>
        </p:blipFill>
        <p:spPr bwMode="auto">
          <a:xfrm>
            <a:off x="5562600" y="1752600"/>
            <a:ext cx="3251200"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7543800" y="4267200"/>
            <a:ext cx="1295400" cy="338554"/>
          </a:xfrm>
          <a:prstGeom prst="rect">
            <a:avLst/>
          </a:prstGeom>
          <a:noFill/>
        </p:spPr>
        <p:txBody>
          <a:bodyPr wrap="square" rtlCol="0">
            <a:spAutoFit/>
          </a:bodyPr>
          <a:lstStyle/>
          <a:p>
            <a:r>
              <a:rPr lang="en-US" sz="1600" dirty="0" smtClean="0"/>
              <a:t>Glass facility</a:t>
            </a:r>
            <a:endParaRPr lang="en-US" sz="1600" dirty="0"/>
          </a:p>
        </p:txBody>
      </p:sp>
      <p:pic>
        <p:nvPicPr>
          <p:cNvPr id="14" name="Content Placeholder 3"/>
          <p:cNvPicPr>
            <a:picLocks/>
          </p:cNvPicPr>
          <p:nvPr/>
        </p:nvPicPr>
        <p:blipFill>
          <a:blip r:embed="rId6" cstate="print">
            <a:lum bright="10000"/>
          </a:blip>
          <a:srcRect/>
          <a:stretch>
            <a:fillRect/>
          </a:stretch>
        </p:blipFill>
        <p:spPr bwMode="auto">
          <a:xfrm>
            <a:off x="3200400" y="4191000"/>
            <a:ext cx="2286000" cy="2057400"/>
          </a:xfrm>
          <a:prstGeom prst="rect">
            <a:avLst/>
          </a:prstGeom>
          <a:noFill/>
          <a:ln w="9525">
            <a:noFill/>
            <a:miter lim="800000"/>
            <a:headEnd/>
            <a:tailEnd/>
          </a:ln>
          <a:effectLst/>
        </p:spPr>
      </p:pic>
      <p:sp>
        <p:nvSpPr>
          <p:cNvPr id="16" name="TextBox 15"/>
          <p:cNvSpPr txBox="1"/>
          <p:nvPr/>
        </p:nvSpPr>
        <p:spPr>
          <a:xfrm>
            <a:off x="5562600" y="5986046"/>
            <a:ext cx="2209800" cy="338554"/>
          </a:xfrm>
          <a:prstGeom prst="rect">
            <a:avLst/>
          </a:prstGeom>
          <a:noFill/>
        </p:spPr>
        <p:txBody>
          <a:bodyPr wrap="square" rtlCol="0">
            <a:spAutoFit/>
          </a:bodyPr>
          <a:lstStyle/>
          <a:p>
            <a:r>
              <a:rPr lang="en-US" sz="1600" dirty="0" smtClean="0"/>
              <a:t>DEQ Monitor</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7924800" y="6356350"/>
            <a:ext cx="304800" cy="365125"/>
          </a:xfrm>
        </p:spPr>
        <p:txBody>
          <a:bodyPr/>
          <a:lstStyle/>
          <a:p>
            <a:fld id="{F0D78E94-73A4-484D-8D4C-ABC2E7101558}" type="slidenum">
              <a:rPr lang="en-US" smtClean="0"/>
              <a:pPr/>
              <a:t>4</a:t>
            </a:fld>
            <a:endParaRPr lang="en-US" dirty="0"/>
          </a:p>
        </p:txBody>
      </p:sp>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0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1" name="Picture 10" descr="DEQ_Timeline_2016.04.21_830am_TRIMMEDFINAL.pdf"/>
          <p:cNvPicPr/>
          <p:nvPr/>
        </p:nvPicPr>
        <p:blipFill>
          <a:blip r:embed="rId3" cstate="print"/>
          <a:srcRect/>
          <a:stretch>
            <a:fillRect/>
          </a:stretch>
        </p:blipFill>
        <p:spPr bwMode="auto">
          <a:xfrm>
            <a:off x="1457325" y="3733800"/>
            <a:ext cx="6391275" cy="3024505"/>
          </a:xfrm>
          <a:prstGeom prst="rect">
            <a:avLst/>
          </a:prstGeom>
          <a:noFill/>
          <a:ln w="9525">
            <a:noFill/>
            <a:miter lim="800000"/>
            <a:headEnd/>
            <a:tailEnd/>
          </a:ln>
        </p:spPr>
      </p:pic>
      <p:sp>
        <p:nvSpPr>
          <p:cNvPr id="15" name="Subtitle 2"/>
          <p:cNvSpPr>
            <a:spLocks noGrp="1"/>
          </p:cNvSpPr>
          <p:nvPr>
            <p:ph type="subTitle" idx="1"/>
          </p:nvPr>
        </p:nvSpPr>
        <p:spPr>
          <a:xfrm>
            <a:off x="533400" y="1447800"/>
            <a:ext cx="8305800" cy="4495800"/>
          </a:xfrm>
        </p:spPr>
        <p:txBody>
          <a:bodyPr>
            <a:noAutofit/>
          </a:bodyPr>
          <a:lstStyle/>
          <a:p>
            <a:endParaRPr lang="en-US" sz="1600" b="1" dirty="0" smtClean="0">
              <a:solidFill>
                <a:schemeClr val="tx1"/>
              </a:solidFill>
            </a:endParaRPr>
          </a:p>
          <a:p>
            <a:r>
              <a:rPr lang="en-US" sz="1600" b="1" dirty="0" smtClean="0">
                <a:solidFill>
                  <a:schemeClr val="tx1"/>
                </a:solidFill>
              </a:rPr>
              <a:t>Proposed Permanant Art Glass Rulemaking:</a:t>
            </a:r>
            <a:endParaRPr lang="en-US" sz="1600" dirty="0" smtClean="0">
              <a:solidFill>
                <a:schemeClr val="tx1"/>
              </a:solidFill>
            </a:endParaRPr>
          </a:p>
          <a:p>
            <a:r>
              <a:rPr lang="en-US" sz="1600" dirty="0" smtClean="0">
                <a:solidFill>
                  <a:schemeClr val="tx1"/>
                </a:solidFill>
              </a:rPr>
              <a:t>Improve on and memorialize the temporary art glass rulemaking, which addresses the regulatory gap and elevated levels of hazardous air pollutants from art glass manufactures. </a:t>
            </a:r>
          </a:p>
          <a:p>
            <a:endParaRPr lang="en-US" sz="1600" dirty="0" smtClean="0">
              <a:solidFill>
                <a:schemeClr val="tx1"/>
              </a:solidFill>
            </a:endParaRPr>
          </a:p>
          <a:p>
            <a:r>
              <a:rPr lang="en-US" sz="1600" b="1" dirty="0" smtClean="0">
                <a:solidFill>
                  <a:schemeClr val="tx1"/>
                </a:solidFill>
              </a:rPr>
              <a:t>Cleaner Air Oregon Regulatory Reform:</a:t>
            </a:r>
            <a:endParaRPr lang="en-US" sz="1600" dirty="0" smtClean="0">
              <a:solidFill>
                <a:schemeClr val="tx1"/>
              </a:solidFill>
            </a:endParaRPr>
          </a:p>
          <a:p>
            <a:r>
              <a:rPr lang="en-US" sz="1600" dirty="0" smtClean="0">
                <a:solidFill>
                  <a:schemeClr val="tx1"/>
                </a:solidFill>
              </a:rPr>
              <a:t>An initiative to reform industrial air toxics regulations and align them with public health. </a:t>
            </a:r>
          </a:p>
          <a:p>
            <a:pPr marL="514350"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5334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2050" name="Picture 2" descr="C:\Users\jpalermo\AppData\Local\Microsoft\Windows\Temporary Internet Files\Content.Outlook\NF5BY25L\20160719_181112_1474484067819.jpg"/>
          <p:cNvPicPr>
            <a:picLocks noChangeAspect="1" noChangeArrowheads="1"/>
          </p:cNvPicPr>
          <p:nvPr/>
        </p:nvPicPr>
        <p:blipFill>
          <a:blip r:embed="rId4" cstate="print"/>
          <a:srcRect/>
          <a:stretch>
            <a:fillRect/>
          </a:stretch>
        </p:blipFill>
        <p:spPr bwMode="auto">
          <a:xfrm>
            <a:off x="4419600" y="2790028"/>
            <a:ext cx="4660447" cy="2620172"/>
          </a:xfrm>
          <a:prstGeom prst="rect">
            <a:avLst/>
          </a:prstGeom>
          <a:noFill/>
        </p:spPr>
      </p:pic>
      <p:sp>
        <p:nvSpPr>
          <p:cNvPr id="15" name="TextBox 14"/>
          <p:cNvSpPr txBox="1"/>
          <p:nvPr/>
        </p:nvSpPr>
        <p:spPr>
          <a:xfrm>
            <a:off x="5638800" y="5514201"/>
            <a:ext cx="1905000" cy="276999"/>
          </a:xfrm>
          <a:prstGeom prst="rect">
            <a:avLst/>
          </a:prstGeom>
          <a:noFill/>
        </p:spPr>
        <p:txBody>
          <a:bodyPr wrap="square" rtlCol="0">
            <a:spAutoFit/>
          </a:bodyPr>
          <a:lstStyle/>
          <a:p>
            <a:r>
              <a:rPr lang="en-US" sz="1200" dirty="0" smtClean="0"/>
              <a:t>July 19, 2016 public hearing</a:t>
            </a:r>
            <a:endParaRPr lang="en-US" sz="1200" dirty="0"/>
          </a:p>
        </p:txBody>
      </p:sp>
      <p:sp>
        <p:nvSpPr>
          <p:cNvPr id="8" name="TextBox 7"/>
          <p:cNvSpPr txBox="1"/>
          <p:nvPr/>
        </p:nvSpPr>
        <p:spPr>
          <a:xfrm>
            <a:off x="533400" y="1676400"/>
            <a:ext cx="3733800" cy="5078313"/>
          </a:xfrm>
          <a:prstGeom prst="rect">
            <a:avLst/>
          </a:prstGeom>
          <a:noFill/>
        </p:spPr>
        <p:txBody>
          <a:bodyPr wrap="square" rtlCol="0">
            <a:spAutoFit/>
          </a:bodyPr>
          <a:lstStyle/>
          <a:p>
            <a:pPr lvl="0" algn="ctr"/>
            <a:r>
              <a:rPr lang="en-US" b="1" dirty="0" smtClean="0"/>
              <a:t>Public Notice Questions</a:t>
            </a:r>
          </a:p>
          <a:p>
            <a:pPr lvl="0"/>
            <a:endParaRPr lang="en-US" dirty="0" smtClean="0"/>
          </a:p>
          <a:p>
            <a:pPr lvl="0">
              <a:buFont typeface="Arial" pitchFamily="34" charset="0"/>
              <a:buChar char="•"/>
            </a:pPr>
            <a:r>
              <a:rPr lang="en-US" dirty="0" smtClean="0"/>
              <a:t> Should the rule be modified to apply to sources that make less than 10 tons per year of colored art glass?</a:t>
            </a:r>
          </a:p>
          <a:p>
            <a:pPr lvl="0"/>
            <a:endParaRPr lang="en-US" dirty="0" smtClean="0"/>
          </a:p>
          <a:p>
            <a:pPr lvl="0">
              <a:buFont typeface="Arial" pitchFamily="34" charset="0"/>
              <a:buChar char="•"/>
            </a:pPr>
            <a:r>
              <a:rPr lang="en-US" dirty="0" smtClean="0"/>
              <a:t>     Should the rule be modified to apply statewide, rather than only in the Portland Air Quality Maintenance Area?</a:t>
            </a:r>
          </a:p>
          <a:p>
            <a:pPr lvl="0"/>
            <a:endParaRPr lang="en-US" dirty="0" smtClean="0"/>
          </a:p>
          <a:p>
            <a:pPr>
              <a:buFont typeface="Arial" pitchFamily="34" charset="0"/>
              <a:buChar char="•"/>
            </a:pPr>
            <a:r>
              <a:rPr lang="en-US" dirty="0" smtClean="0"/>
              <a:t>     The temporary rule requires control devices be shown to capture at least 99.0 percent of incoming particulate matter. Should that standard be replaced with one based on the particulate matter at the outlet of the control device? </a:t>
            </a:r>
            <a:endParaRPr lang="en-US" sz="4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89513383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odt.org/Pictures/vansant.jpg"/>
          <p:cNvPicPr>
            <a:picLocks noChangeAspect="1" noChangeArrowheads="1"/>
          </p:cNvPicPr>
          <p:nvPr/>
        </p:nvPicPr>
        <p:blipFill>
          <a:blip r:embed="rId3" cstate="print"/>
          <a:srcRect/>
          <a:stretch>
            <a:fillRect/>
          </a:stretch>
        </p:blipFill>
        <p:spPr bwMode="auto">
          <a:xfrm>
            <a:off x="5029200" y="4191000"/>
            <a:ext cx="3159125" cy="1654628"/>
          </a:xfrm>
          <a:prstGeom prst="rect">
            <a:avLst/>
          </a:prstGeom>
          <a:noFill/>
        </p:spPr>
      </p:pic>
      <p:sp>
        <p:nvSpPr>
          <p:cNvPr id="6" name="Footer Placeholder 5"/>
          <p:cNvSpPr>
            <a:spLocks noGrp="1"/>
          </p:cNvSpPr>
          <p:nvPr>
            <p:ph type="ftr" sz="quarter" idx="11"/>
          </p:nvPr>
        </p:nvSpPr>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91059" y="3810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66562" name="Picture 2" descr="http://www.mindfreedom.org/member-folder/as/act-archives/us/or/ocsc/oregon-maps/oregon-map.jpg/image"/>
          <p:cNvPicPr>
            <a:picLocks noChangeAspect="1" noChangeArrowheads="1"/>
          </p:cNvPicPr>
          <p:nvPr/>
        </p:nvPicPr>
        <p:blipFill>
          <a:blip r:embed="rId5" cstate="print"/>
          <a:srcRect/>
          <a:stretch>
            <a:fillRect/>
          </a:stretch>
        </p:blipFill>
        <p:spPr bwMode="auto">
          <a:xfrm>
            <a:off x="4953000" y="1524000"/>
            <a:ext cx="3045645" cy="1855801"/>
          </a:xfrm>
          <a:prstGeom prst="rect">
            <a:avLst/>
          </a:prstGeom>
          <a:noFill/>
        </p:spPr>
      </p:pic>
      <p:sp>
        <p:nvSpPr>
          <p:cNvPr id="11" name="Left Brace 10"/>
          <p:cNvSpPr/>
          <p:nvPr/>
        </p:nvSpPr>
        <p:spPr>
          <a:xfrm>
            <a:off x="4267200" y="1676400"/>
            <a:ext cx="533400" cy="4648200"/>
          </a:xfrm>
          <a:prstGeom prst="leftBrace">
            <a:avLst>
              <a:gd name="adj1" fmla="val 21691"/>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12" name="TextBox 11"/>
          <p:cNvSpPr txBox="1"/>
          <p:nvPr/>
        </p:nvSpPr>
        <p:spPr>
          <a:xfrm>
            <a:off x="5105400" y="3581400"/>
            <a:ext cx="2499530" cy="461665"/>
          </a:xfrm>
          <a:prstGeom prst="rect">
            <a:avLst/>
          </a:prstGeom>
          <a:noFill/>
        </p:spPr>
        <p:txBody>
          <a:bodyPr wrap="none" rtlCol="0">
            <a:spAutoFit/>
          </a:bodyPr>
          <a:lstStyle/>
          <a:p>
            <a:r>
              <a:rPr lang="en-US" sz="2400" dirty="0" smtClean="0"/>
              <a:t>41%  From Oregon</a:t>
            </a:r>
            <a:endParaRPr lang="en-US" sz="2400" dirty="0"/>
          </a:p>
        </p:txBody>
      </p:sp>
      <p:sp>
        <p:nvSpPr>
          <p:cNvPr id="13" name="TextBox 12"/>
          <p:cNvSpPr txBox="1"/>
          <p:nvPr/>
        </p:nvSpPr>
        <p:spPr>
          <a:xfrm>
            <a:off x="4953000" y="5943600"/>
            <a:ext cx="3269741" cy="830997"/>
          </a:xfrm>
          <a:prstGeom prst="rect">
            <a:avLst/>
          </a:prstGeom>
          <a:noFill/>
        </p:spPr>
        <p:txBody>
          <a:bodyPr wrap="none" rtlCol="0">
            <a:spAutoFit/>
          </a:bodyPr>
          <a:lstStyle/>
          <a:p>
            <a:r>
              <a:rPr lang="en-US" sz="2400" dirty="0" smtClean="0"/>
              <a:t>47% elsewhere in the US</a:t>
            </a:r>
          </a:p>
          <a:p>
            <a:r>
              <a:rPr lang="en-US" sz="2400" dirty="0" smtClean="0"/>
              <a:t>7%  outside of the US</a:t>
            </a:r>
            <a:endParaRPr lang="en-US" sz="2400" dirty="0"/>
          </a:p>
        </p:txBody>
      </p:sp>
      <p:pic>
        <p:nvPicPr>
          <p:cNvPr id="66565" name="Picture 5"/>
          <p:cNvPicPr>
            <a:picLocks noChangeAspect="1" noChangeArrowheads="1"/>
          </p:cNvPicPr>
          <p:nvPr/>
        </p:nvPicPr>
        <p:blipFill>
          <a:blip r:embed="rId6" cstate="print"/>
          <a:srcRect/>
          <a:stretch>
            <a:fillRect/>
          </a:stretch>
        </p:blipFill>
        <p:spPr bwMode="auto">
          <a:xfrm>
            <a:off x="254000" y="2057400"/>
            <a:ext cx="3860800" cy="2895600"/>
          </a:xfrm>
          <a:prstGeom prst="rect">
            <a:avLst/>
          </a:prstGeom>
          <a:noFill/>
          <a:ln w="9525">
            <a:noFill/>
            <a:miter lim="800000"/>
            <a:headEnd/>
            <a:tailEnd/>
          </a:ln>
        </p:spPr>
      </p:pic>
      <p:sp>
        <p:nvSpPr>
          <p:cNvPr id="14" name="TextBox 13"/>
          <p:cNvSpPr txBox="1"/>
          <p:nvPr/>
        </p:nvSpPr>
        <p:spPr>
          <a:xfrm>
            <a:off x="990600" y="5181600"/>
            <a:ext cx="2362200" cy="1569660"/>
          </a:xfrm>
          <a:prstGeom prst="rect">
            <a:avLst/>
          </a:prstGeom>
          <a:noFill/>
        </p:spPr>
        <p:txBody>
          <a:bodyPr wrap="square" rtlCol="0">
            <a:spAutoFit/>
          </a:bodyPr>
          <a:lstStyle/>
          <a:p>
            <a:r>
              <a:rPr lang="en-US" sz="2400" dirty="0" smtClean="0"/>
              <a:t>136 commenters, which includes businesses &amp; organizations </a:t>
            </a:r>
          </a:p>
        </p:txBody>
      </p:sp>
    </p:spTree>
    <p:extLst>
      <p:ext uri="{BB962C8B-B14F-4D97-AF65-F5344CB8AC3E}">
        <p14:creationId xmlns:p14="http://schemas.microsoft.com/office/powerpoint/2010/main" xmlns="" val="3895133835"/>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24200" y="6492875"/>
            <a:ext cx="2895600" cy="365125"/>
          </a:xfrm>
        </p:spPr>
        <p:txBody>
          <a:bodyPr/>
          <a:lstStyle/>
          <a:p>
            <a:fld id="{F0D78E94-73A4-484D-8D4C-ABC2E7101558}" type="slidenum">
              <a:rPr lang="en-US" smtClean="0"/>
              <a:pPr/>
              <a:t>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228600"/>
            <a:ext cx="8299586" cy="914400"/>
          </a:xfrm>
          <a:prstGeom prst="rect">
            <a:avLst/>
          </a:prstGeom>
          <a:solidFill>
            <a:srgbClr val="439777"/>
          </a:solidFill>
        </p:spPr>
        <p:txBody>
          <a:bodyPr vert="horz" lIns="91440" tIns="45720" rIns="91440" bIns="45720" rtlCol="0" anchor="ctr">
            <a:normAutofit fontScale="92500"/>
          </a:bodyPr>
          <a:lstStyle/>
          <a:p>
            <a:pPr lvl="0">
              <a:spcBef>
                <a:spcPct val="0"/>
              </a:spcBef>
              <a:defRPr/>
            </a:pPr>
            <a:r>
              <a:rPr lang="en-US" sz="3200" dirty="0" smtClean="0">
                <a:solidFill>
                  <a:schemeClr val="bg1"/>
                </a:solidFill>
                <a:latin typeface="Arial" pitchFamily="34" charset="0"/>
                <a:cs typeface="Arial" pitchFamily="34" charset="0"/>
              </a:rPr>
              <a:t>Public Comment  				</a:t>
            </a:r>
            <a:r>
              <a:rPr lang="en-US" sz="3200" i="1" dirty="0" smtClean="0">
                <a:solidFill>
                  <a:schemeClr val="bg1"/>
                </a:solidFill>
                <a:latin typeface="Arial" pitchFamily="34" charset="0"/>
                <a:cs typeface="Arial" pitchFamily="34" charset="0"/>
              </a:rPr>
              <a:t>continued</a:t>
            </a:r>
            <a:endParaRPr lang="en-US" sz="3200" i="1" dirty="0">
              <a:solidFill>
                <a:schemeClr val="bg1"/>
              </a:solidFill>
              <a:latin typeface="Arial" pitchFamily="34" charset="0"/>
              <a:cs typeface="Arial" pitchFamily="34" charset="0"/>
            </a:endParaRPr>
          </a:p>
        </p:txBody>
      </p:sp>
      <p:graphicFrame>
        <p:nvGraphicFramePr>
          <p:cNvPr id="12" name="Table 11"/>
          <p:cNvGraphicFramePr>
            <a:graphicFrameLocks noGrp="1"/>
          </p:cNvGraphicFramePr>
          <p:nvPr/>
        </p:nvGraphicFramePr>
        <p:xfrm>
          <a:off x="685800" y="1397001"/>
          <a:ext cx="7467599" cy="4201677"/>
        </p:xfrm>
        <a:graphic>
          <a:graphicData uri="http://schemas.openxmlformats.org/drawingml/2006/table">
            <a:tbl>
              <a:tblPr firstRow="1" bandRow="1">
                <a:tableStyleId>{16D9F66E-5EB9-4882-86FB-DCBF35E3C3E4}</a:tableStyleId>
              </a:tblPr>
              <a:tblGrid>
                <a:gridCol w="1981200"/>
                <a:gridCol w="3415552"/>
                <a:gridCol w="2070847"/>
              </a:tblGrid>
              <a:tr h="354532">
                <a:tc>
                  <a:txBody>
                    <a:bodyPr/>
                    <a:lstStyle/>
                    <a:p>
                      <a:pPr algn="ctr"/>
                      <a:endParaRPr lang="en-US" sz="1800" b="1" dirty="0"/>
                    </a:p>
                  </a:txBody>
                  <a:tcPr/>
                </a:tc>
                <a:tc>
                  <a:txBody>
                    <a:bodyPr/>
                    <a:lstStyle/>
                    <a:p>
                      <a:pPr algn="ctr"/>
                      <a:r>
                        <a:rPr lang="en-US" sz="1800" dirty="0" smtClean="0"/>
                        <a:t>10 Categories</a:t>
                      </a:r>
                      <a:endParaRPr lang="en-US" sz="1800" b="1" dirty="0"/>
                    </a:p>
                  </a:txBody>
                  <a:tcPr/>
                </a:tc>
                <a:tc>
                  <a:txBody>
                    <a:bodyPr/>
                    <a:lstStyle/>
                    <a:p>
                      <a:pPr algn="ctr"/>
                      <a:r>
                        <a:rPr lang="en-US" sz="1800" dirty="0" smtClean="0"/>
                        <a:t>60 Subcategories</a:t>
                      </a:r>
                      <a:endParaRPr lang="en-US" sz="1800" b="1" dirty="0"/>
                    </a:p>
                  </a:txBody>
                  <a:tcPr/>
                </a:tc>
              </a:tr>
              <a:tr h="354532">
                <a:tc rowSpan="10">
                  <a:txBody>
                    <a:bodyPr/>
                    <a:lstStyle/>
                    <a:p>
                      <a:pPr algn="ctr"/>
                      <a:r>
                        <a:rPr lang="en-US" sz="2400" b="1" dirty="0" smtClean="0"/>
                        <a:t>151 comments</a:t>
                      </a:r>
                      <a:r>
                        <a:rPr lang="en-US" sz="2400" b="1" baseline="0" dirty="0" smtClean="0"/>
                        <a:t> by 136 commenters, organized</a:t>
                      </a:r>
                      <a:r>
                        <a:rPr lang="en-US" sz="2400" b="1" dirty="0" smtClean="0"/>
                        <a:t> into 10 categories and 60 subcategories</a:t>
                      </a:r>
                      <a:endParaRPr lang="en-US" sz="2400" b="1" dirty="0"/>
                    </a:p>
                  </a:txBody>
                  <a:tcPr anchor="ctr"/>
                </a:tc>
                <a:tc>
                  <a:txBody>
                    <a:bodyPr/>
                    <a:lstStyle/>
                    <a:p>
                      <a:r>
                        <a:rPr lang="en-US" sz="1800" b="1" dirty="0" smtClean="0"/>
                        <a:t>Rule Applicability</a:t>
                      </a:r>
                      <a:endParaRPr lang="en-US" sz="1800" b="1" dirty="0"/>
                    </a:p>
                  </a:txBody>
                  <a:tcPr/>
                </a:tc>
                <a:tc>
                  <a:txBody>
                    <a:bodyPr/>
                    <a:lstStyle/>
                    <a:p>
                      <a:pPr algn="ctr"/>
                      <a:r>
                        <a:rPr lang="en-US" sz="1800" b="1" dirty="0" smtClean="0"/>
                        <a:t>10</a:t>
                      </a:r>
                      <a:endParaRPr lang="en-US" sz="1800" b="1" dirty="0"/>
                    </a:p>
                  </a:txBody>
                  <a:tcPr/>
                </a:tc>
              </a:tr>
              <a:tr h="354532">
                <a:tc vMerge="1">
                  <a:txBody>
                    <a:bodyPr/>
                    <a:lstStyle/>
                    <a:p>
                      <a:endParaRPr lang="en-US" sz="1800" b="1" dirty="0"/>
                    </a:p>
                  </a:txBody>
                  <a:tcPr/>
                </a:tc>
                <a:tc>
                  <a:txBody>
                    <a:bodyPr/>
                    <a:lstStyle/>
                    <a:p>
                      <a:r>
                        <a:rPr lang="en-US" sz="1800" b="1" dirty="0" smtClean="0"/>
                        <a:t>Enforcement </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General Rulemaking</a:t>
                      </a:r>
                      <a:endParaRPr lang="en-US" sz="1800" b="1" dirty="0"/>
                    </a:p>
                  </a:txBody>
                  <a:tcPr/>
                </a:tc>
                <a:tc>
                  <a:txBody>
                    <a:bodyPr/>
                    <a:lstStyle/>
                    <a:p>
                      <a:pPr algn="ctr"/>
                      <a:r>
                        <a:rPr lang="en-US" sz="1800" b="1" dirty="0" smtClean="0"/>
                        <a:t>4</a:t>
                      </a:r>
                      <a:endParaRPr lang="en-US" sz="1800" b="1" dirty="0"/>
                    </a:p>
                  </a:txBody>
                  <a:tcPr/>
                </a:tc>
              </a:tr>
              <a:tr h="354532">
                <a:tc vMerge="1">
                  <a:txBody>
                    <a:bodyPr/>
                    <a:lstStyle/>
                    <a:p>
                      <a:endParaRPr lang="en-US" sz="1800" b="1" dirty="0"/>
                    </a:p>
                  </a:txBody>
                  <a:tcPr/>
                </a:tc>
                <a:tc>
                  <a:txBody>
                    <a:bodyPr/>
                    <a:lstStyle/>
                    <a:p>
                      <a:r>
                        <a:rPr lang="en-US" sz="1800" b="1" dirty="0" smtClean="0"/>
                        <a:t>Health</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Other Pollution Sources</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Permitting</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Pollution Control Devices</a:t>
                      </a:r>
                      <a:r>
                        <a:rPr lang="en-US" sz="1800" b="1" baseline="0" dirty="0" smtClean="0"/>
                        <a:t> </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Public Outreach </a:t>
                      </a:r>
                      <a:endParaRPr lang="en-US" sz="1800" b="1" dirty="0"/>
                    </a:p>
                  </a:txBody>
                  <a:tcPr/>
                </a:tc>
                <a:tc>
                  <a:txBody>
                    <a:bodyPr/>
                    <a:lstStyle/>
                    <a:p>
                      <a:pPr algn="ctr"/>
                      <a:r>
                        <a:rPr lang="en-US" sz="1800" b="1" dirty="0" smtClean="0"/>
                        <a:t>6</a:t>
                      </a:r>
                      <a:endParaRPr lang="en-US" sz="1800" b="1" dirty="0"/>
                    </a:p>
                  </a:txBody>
                  <a:tcPr/>
                </a:tc>
              </a:tr>
              <a:tr h="354532">
                <a:tc vMerge="1">
                  <a:txBody>
                    <a:bodyPr/>
                    <a:lstStyle/>
                    <a:p>
                      <a:endParaRPr lang="en-US" sz="1800" b="1" dirty="0"/>
                    </a:p>
                  </a:txBody>
                  <a:tcPr/>
                </a:tc>
                <a:tc>
                  <a:txBody>
                    <a:bodyPr/>
                    <a:lstStyle/>
                    <a:p>
                      <a:r>
                        <a:rPr lang="en-US" sz="1800" b="1" dirty="0" smtClean="0"/>
                        <a:t>Rule Requirements </a:t>
                      </a:r>
                      <a:endParaRPr lang="en-US" sz="1800" b="1" dirty="0"/>
                    </a:p>
                  </a:txBody>
                  <a:tcPr/>
                </a:tc>
                <a:tc>
                  <a:txBody>
                    <a:bodyPr/>
                    <a:lstStyle/>
                    <a:p>
                      <a:pPr algn="ctr"/>
                      <a:r>
                        <a:rPr lang="en-US" sz="1800" b="1" dirty="0" smtClean="0"/>
                        <a:t>14</a:t>
                      </a:r>
                      <a:endParaRPr lang="en-US" sz="1800" b="1" dirty="0"/>
                    </a:p>
                  </a:txBody>
                  <a:tcPr/>
                </a:tc>
              </a:tr>
              <a:tr h="544077">
                <a:tc vMerge="1">
                  <a:txBody>
                    <a:bodyPr/>
                    <a:lstStyle/>
                    <a:p>
                      <a:endParaRPr lang="en-US" sz="1800" b="1" dirty="0"/>
                    </a:p>
                  </a:txBody>
                  <a:tcPr/>
                </a:tc>
                <a:tc>
                  <a:txBody>
                    <a:bodyPr/>
                    <a:lstStyle/>
                    <a:p>
                      <a:r>
                        <a:rPr lang="en-US" sz="1800" b="1" dirty="0" smtClean="0"/>
                        <a:t>Source Testing </a:t>
                      </a:r>
                      <a:endParaRPr lang="en-US" sz="1800" b="1" dirty="0"/>
                    </a:p>
                  </a:txBody>
                  <a:tcPr/>
                </a:tc>
                <a:tc>
                  <a:txBody>
                    <a:bodyPr/>
                    <a:lstStyle/>
                    <a:p>
                      <a:pPr algn="ctr"/>
                      <a:r>
                        <a:rPr lang="en-US" sz="1800" b="1" dirty="0" smtClean="0"/>
                        <a:t>6</a:t>
                      </a:r>
                      <a:endParaRPr lang="en-US" sz="1800" b="1"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8</a:t>
            </a:fld>
            <a:endParaRPr lang="en-US" dirty="0"/>
          </a:p>
        </p:txBody>
      </p:sp>
      <p:graphicFrame>
        <p:nvGraphicFramePr>
          <p:cNvPr id="4" name="Table 3"/>
          <p:cNvGraphicFramePr>
            <a:graphicFrameLocks noGrp="1"/>
          </p:cNvGraphicFramePr>
          <p:nvPr/>
        </p:nvGraphicFramePr>
        <p:xfrm>
          <a:off x="228600" y="457200"/>
          <a:ext cx="8686800" cy="5588000"/>
        </p:xfrm>
        <a:graphic>
          <a:graphicData uri="http://schemas.openxmlformats.org/drawingml/2006/table">
            <a:tbl>
              <a:tblPr firstRow="1" bandRow="1">
                <a:tableStyleId>{5C22544A-7EE6-4342-B048-85BDC9FD1C3A}</a:tableStyleId>
              </a:tblPr>
              <a:tblGrid>
                <a:gridCol w="4343400"/>
                <a:gridCol w="4343400"/>
              </a:tblGrid>
              <a:tr h="370840">
                <a:tc>
                  <a:txBody>
                    <a:bodyPr/>
                    <a:lstStyle/>
                    <a:p>
                      <a:pPr algn="ctr"/>
                      <a:r>
                        <a:rPr lang="en-US" i="1" dirty="0" smtClean="0">
                          <a:solidFill>
                            <a:srgbClr val="FFFF00"/>
                          </a:solidFill>
                        </a:rPr>
                        <a:t>TEMPORARY RULES</a:t>
                      </a:r>
                      <a:endParaRPr lang="en-US" i="1" dirty="0">
                        <a:solidFill>
                          <a:srgbClr val="FFFF00"/>
                        </a:solidFill>
                      </a:endParaRPr>
                    </a:p>
                  </a:txBody>
                  <a:tcPr/>
                </a:tc>
                <a:tc>
                  <a:txBody>
                    <a:bodyPr/>
                    <a:lstStyle/>
                    <a:p>
                      <a:pPr algn="ctr"/>
                      <a:r>
                        <a:rPr lang="en-US" i="1" dirty="0" smtClean="0">
                          <a:solidFill>
                            <a:srgbClr val="002060"/>
                          </a:solidFill>
                        </a:rPr>
                        <a:t>PROPOSED</a:t>
                      </a:r>
                      <a:r>
                        <a:rPr lang="en-US" i="1" baseline="0" dirty="0" smtClean="0">
                          <a:solidFill>
                            <a:srgbClr val="002060"/>
                          </a:solidFill>
                        </a:rPr>
                        <a:t> PERMANENT RULES</a:t>
                      </a:r>
                      <a:endParaRPr lang="en-US" i="1" dirty="0">
                        <a:solidFill>
                          <a:srgbClr val="002060"/>
                        </a:solidFill>
                      </a:endParaRPr>
                    </a:p>
                  </a:txBody>
                  <a:tcPr/>
                </a:tc>
              </a:tr>
              <a:tr h="370840">
                <a:tc>
                  <a:txBody>
                    <a:bodyPr/>
                    <a:lstStyle/>
                    <a:p>
                      <a:r>
                        <a:rPr lang="en-US" dirty="0" smtClean="0"/>
                        <a:t>(1) Rules</a:t>
                      </a:r>
                      <a:r>
                        <a:rPr lang="en-US" baseline="0" dirty="0" smtClean="0"/>
                        <a:t> applied at 10 tons per year of glass</a:t>
                      </a:r>
                      <a:br>
                        <a:rPr lang="en-US" baseline="0" dirty="0" smtClean="0"/>
                      </a:br>
                      <a:r>
                        <a:rPr lang="en-US" baseline="0" dirty="0" smtClean="0"/>
                        <a:t>      using glassmaking HAPs</a:t>
                      </a:r>
                      <a:endParaRPr lang="en-US" dirty="0"/>
                    </a:p>
                  </a:txBody>
                  <a:tcPr/>
                </a:tc>
                <a:tc>
                  <a:txBody>
                    <a:bodyPr/>
                    <a:lstStyle/>
                    <a:p>
                      <a:r>
                        <a:rPr lang="en-US" dirty="0" smtClean="0"/>
                        <a:t>Apply at 5 tons per year</a:t>
                      </a:r>
                      <a:endParaRPr lang="en-US" dirty="0"/>
                    </a:p>
                  </a:txBody>
                  <a:tcPr/>
                </a:tc>
              </a:tr>
              <a:tr h="370840">
                <a:tc>
                  <a:txBody>
                    <a:bodyPr/>
                    <a:lstStyle/>
                    <a:p>
                      <a:r>
                        <a:rPr lang="en-US" dirty="0" smtClean="0"/>
                        <a:t>(2) Rules applied</a:t>
                      </a:r>
                      <a:r>
                        <a:rPr lang="en-US" baseline="0" dirty="0" smtClean="0"/>
                        <a:t> in Portland AQMA only</a:t>
                      </a:r>
                      <a:endParaRPr lang="en-US" dirty="0"/>
                    </a:p>
                  </a:txBody>
                  <a:tcPr/>
                </a:tc>
                <a:tc>
                  <a:txBody>
                    <a:bodyPr/>
                    <a:lstStyle/>
                    <a:p>
                      <a:r>
                        <a:rPr lang="en-US" dirty="0" smtClean="0"/>
                        <a:t>Apply statewide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(5) and (7)</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Test to show 99.0% particulate</a:t>
                      </a:r>
                      <a:r>
                        <a:rPr lang="en-US" sz="1800" baseline="0" dirty="0" smtClean="0"/>
                        <a:t> matter (PM) control efficiency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(Tier 2) </a:t>
                      </a:r>
                      <a:r>
                        <a:rPr lang="en-US" sz="1800" dirty="0" smtClean="0"/>
                        <a:t>Test chromium</a:t>
                      </a:r>
                      <a:r>
                        <a:rPr lang="en-US" sz="1800" baseline="0" dirty="0" smtClean="0"/>
                        <a:t> at control device inlet; calculate chromium emissions using PM control efficiency</a:t>
                      </a:r>
                      <a:endParaRPr lang="en-US" sz="1800" dirty="0" smtClean="0"/>
                    </a:p>
                  </a:txBody>
                  <a:tcPr/>
                </a:tc>
                <a:tc>
                  <a:txBody>
                    <a:bodyPr/>
                    <a:lstStyle/>
                    <a:p>
                      <a:pPr marL="0" indent="-182880" algn="l" defTabSz="914400" rtl="0" eaLnBrk="1" latinLnBrk="0" hangingPunct="1"/>
                      <a:endParaRPr lang="en-US" sz="1800" kern="1200" dirty="0" smtClean="0">
                        <a:solidFill>
                          <a:schemeClr val="dk1"/>
                        </a:solidFill>
                        <a:latin typeface="+mn-lt"/>
                        <a:ea typeface="+mn-ea"/>
                        <a:cs typeface="+mn-cs"/>
                      </a:endParaRPr>
                    </a:p>
                    <a:p>
                      <a:pPr marL="0" indent="-182880" algn="l" defTabSz="914400" rtl="0" eaLnBrk="1" latinLnBrk="0" hangingPunct="1"/>
                      <a:r>
                        <a:rPr lang="en-US" sz="1800" kern="1200" dirty="0" smtClean="0">
                          <a:solidFill>
                            <a:schemeClr val="dk1"/>
                          </a:solidFill>
                          <a:latin typeface="+mn-lt"/>
                          <a:ea typeface="+mn-ea"/>
                          <a:cs typeface="+mn-cs"/>
                        </a:rPr>
                        <a:t>Test to show 0.005 </a:t>
                      </a:r>
                      <a:r>
                        <a:rPr lang="en-US" sz="1800" kern="1200" dirty="0" err="1" smtClean="0">
                          <a:solidFill>
                            <a:schemeClr val="dk1"/>
                          </a:solidFill>
                          <a:latin typeface="+mn-lt"/>
                          <a:ea typeface="+mn-ea"/>
                          <a:cs typeface="+mn-cs"/>
                        </a:rPr>
                        <a:t>gr</a:t>
                      </a:r>
                      <a:r>
                        <a:rPr lang="en-US" sz="1800" kern="1200" dirty="0" smtClean="0">
                          <a:solidFill>
                            <a:schemeClr val="dk1"/>
                          </a:solidFill>
                          <a:latin typeface="+mn-lt"/>
                          <a:ea typeface="+mn-ea"/>
                          <a:cs typeface="+mn-cs"/>
                        </a:rPr>
                        <a:t>/</a:t>
                      </a:r>
                      <a:r>
                        <a:rPr lang="en-US" sz="1800" kern="1200" dirty="0" err="1" smtClean="0">
                          <a:solidFill>
                            <a:schemeClr val="dk1"/>
                          </a:solidFill>
                          <a:latin typeface="+mn-lt"/>
                          <a:ea typeface="+mn-ea"/>
                          <a:cs typeface="+mn-cs"/>
                        </a:rPr>
                        <a:t>dscf</a:t>
                      </a:r>
                      <a:r>
                        <a:rPr lang="en-US" sz="1800" kern="1200" dirty="0" smtClean="0">
                          <a:solidFill>
                            <a:schemeClr val="dk1"/>
                          </a:solidFill>
                          <a:latin typeface="+mn-lt"/>
                          <a:ea typeface="+mn-ea"/>
                          <a:cs typeface="+mn-cs"/>
                        </a:rPr>
                        <a:t>; </a:t>
                      </a:r>
                    </a:p>
                    <a:p>
                      <a:pPr marL="0" indent="-182880" algn="l" defTabSz="914400" rtl="0" eaLnBrk="1" latinLnBrk="0" hangingPunct="1"/>
                      <a:r>
                        <a:rPr lang="en-US" sz="1800" kern="1200" dirty="0" smtClean="0">
                          <a:solidFill>
                            <a:schemeClr val="dk1"/>
                          </a:solidFill>
                          <a:latin typeface="+mn-lt"/>
                          <a:ea typeface="+mn-ea"/>
                          <a:cs typeface="+mn-cs"/>
                        </a:rPr>
                        <a:t> Install</a:t>
                      </a:r>
                      <a:r>
                        <a:rPr lang="en-US" sz="1800" kern="1200" baseline="0" dirty="0" smtClean="0">
                          <a:solidFill>
                            <a:schemeClr val="dk1"/>
                          </a:solidFill>
                          <a:latin typeface="+mn-lt"/>
                          <a:ea typeface="+mn-ea"/>
                          <a:cs typeface="+mn-cs"/>
                        </a:rPr>
                        <a:t> b</a:t>
                      </a:r>
                      <a:r>
                        <a:rPr lang="en-US" sz="1800" kern="1200" dirty="0" smtClean="0">
                          <a:solidFill>
                            <a:schemeClr val="dk1"/>
                          </a:solidFill>
                          <a:latin typeface="+mn-lt"/>
                          <a:ea typeface="+mn-ea"/>
                          <a:cs typeface="+mn-cs"/>
                        </a:rPr>
                        <a:t>ag leak detection system;</a:t>
                      </a:r>
                    </a:p>
                    <a:p>
                      <a:pPr marL="0" indent="-182880" algn="l" defTabSz="914400" rtl="0" eaLnBrk="1" latinLnBrk="0" hangingPunct="1"/>
                      <a:r>
                        <a:rPr lang="en-US" sz="1800" kern="1200" dirty="0" smtClean="0">
                          <a:solidFill>
                            <a:schemeClr val="dk1"/>
                          </a:solidFill>
                          <a:latin typeface="+mn-lt"/>
                          <a:ea typeface="+mn-ea"/>
                          <a:cs typeface="+mn-cs"/>
                        </a:rPr>
                        <a:t> Install</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HEPA </a:t>
                      </a:r>
                      <a:r>
                        <a:rPr lang="en-US" sz="1800" kern="1200" dirty="0" err="1" smtClean="0">
                          <a:solidFill>
                            <a:schemeClr val="dk1"/>
                          </a:solidFill>
                          <a:latin typeface="+mn-lt"/>
                          <a:ea typeface="+mn-ea"/>
                          <a:cs typeface="+mn-cs"/>
                        </a:rPr>
                        <a:t>afterfilter</a:t>
                      </a:r>
                      <a:endParaRPr lang="en-US" sz="1800" kern="1200" dirty="0" smtClean="0">
                        <a:solidFill>
                          <a:schemeClr val="dk1"/>
                        </a:solidFill>
                        <a:latin typeface="+mn-lt"/>
                        <a:ea typeface="+mn-ea"/>
                        <a:cs typeface="+mn-cs"/>
                      </a:endParaRPr>
                    </a:p>
                    <a:p>
                      <a:endParaRPr lang="en-US" dirty="0" smtClean="0"/>
                    </a:p>
                    <a:p>
                      <a:pPr marL="0" indent="-182880" algn="l" defTabSz="914400" rtl="0" eaLnBrk="1" latinLnBrk="0" hangingPunct="1"/>
                      <a:r>
                        <a:rPr lang="en-US" sz="1800" kern="1200" dirty="0" smtClean="0">
                          <a:solidFill>
                            <a:schemeClr val="dk1"/>
                          </a:solidFill>
                          <a:latin typeface="+mn-lt"/>
                          <a:ea typeface="+mn-ea"/>
                          <a:cs typeface="+mn-cs"/>
                        </a:rPr>
                        <a:t>(Tier</a:t>
                      </a:r>
                      <a:r>
                        <a:rPr lang="en-US" sz="1800" kern="1200" baseline="0" dirty="0" smtClean="0">
                          <a:solidFill>
                            <a:schemeClr val="dk1"/>
                          </a:solidFill>
                          <a:latin typeface="+mn-lt"/>
                          <a:ea typeface="+mn-ea"/>
                          <a:cs typeface="+mn-cs"/>
                        </a:rPr>
                        <a:t> 2) </a:t>
                      </a:r>
                      <a:r>
                        <a:rPr lang="en-US" sz="1800" kern="1200" dirty="0" smtClean="0">
                          <a:solidFill>
                            <a:schemeClr val="dk1"/>
                          </a:solidFill>
                          <a:latin typeface="+mn-lt"/>
                          <a:ea typeface="+mn-ea"/>
                          <a:cs typeface="+mn-cs"/>
                        </a:rPr>
                        <a:t>Test chromium emissions at</a:t>
                      </a:r>
                    </a:p>
                    <a:p>
                      <a:pPr marL="0" indent="-182880" algn="l" defTabSz="914400" rtl="0" eaLnBrk="1" latinLnBrk="0" hangingPunct="1"/>
                      <a:r>
                        <a:rPr lang="en-US" sz="1800" kern="1200" dirty="0" smtClean="0">
                          <a:solidFill>
                            <a:schemeClr val="dk1"/>
                          </a:solidFill>
                          <a:latin typeface="+mn-lt"/>
                          <a:ea typeface="+mn-ea"/>
                          <a:cs typeface="+mn-cs"/>
                        </a:rPr>
                        <a:t>Control  device outlet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a:t>
                      </a:r>
                      <a:r>
                        <a:rPr lang="en-US" sz="1800" dirty="0" smtClean="0"/>
                        <a:t>Arsenic, cadmium, chromium,</a:t>
                      </a:r>
                      <a:r>
                        <a:rPr lang="en-US" sz="1800" baseline="0" dirty="0" smtClean="0"/>
                        <a:t> lead, manganese, nickel</a:t>
                      </a:r>
                      <a:endParaRPr lang="en-US" sz="1800" dirty="0" smtClean="0"/>
                    </a:p>
                  </a:txBody>
                  <a:tcPr/>
                </a:tc>
                <a:tc>
                  <a:txBody>
                    <a:bodyPr/>
                    <a:lstStyle/>
                    <a:p>
                      <a:r>
                        <a:rPr lang="en-US" dirty="0" smtClean="0"/>
                        <a:t>Add selenium</a:t>
                      </a:r>
                      <a:endParaRPr lang="en-US" dirty="0"/>
                    </a:p>
                  </a:txBody>
                  <a:tcPr/>
                </a:tc>
              </a:tr>
              <a:tr h="370840">
                <a:tc>
                  <a:txBody>
                    <a:bodyPr/>
                    <a:lstStyle/>
                    <a:p>
                      <a:pPr marL="0" indent="-182880" algn="l" defTabSz="914400" rtl="0" eaLnBrk="1" latinLnBrk="0" hangingPunct="1"/>
                      <a:r>
                        <a:rPr lang="en-US" dirty="0" smtClean="0"/>
                        <a:t>(6) </a:t>
                      </a:r>
                      <a:r>
                        <a:rPr lang="en-US" sz="1800" kern="1200" dirty="0" smtClean="0">
                          <a:solidFill>
                            <a:schemeClr val="dk1"/>
                          </a:solidFill>
                          <a:latin typeface="+mn-lt"/>
                          <a:ea typeface="+mn-ea"/>
                          <a:cs typeface="+mn-cs"/>
                        </a:rPr>
                        <a:t>Set</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24-hr health benchmark for</a:t>
                      </a:r>
                    </a:p>
                    <a:p>
                      <a:pPr marL="0" indent="-182880" algn="l" defTabSz="914400" rtl="0" eaLnBrk="1" latinLnBrk="0" hangingPunct="1"/>
                      <a:r>
                        <a:rPr lang="en-US" sz="1800" kern="120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chromium</a:t>
                      </a:r>
                      <a:r>
                        <a:rPr lang="en-US" sz="1800" kern="1200" baseline="0" dirty="0" smtClean="0">
                          <a:solidFill>
                            <a:schemeClr val="dk1"/>
                          </a:solidFill>
                          <a:latin typeface="+mn-lt"/>
                          <a:ea typeface="+mn-ea"/>
                          <a:cs typeface="+mn-cs"/>
                        </a:rPr>
                        <a:t> VI to</a:t>
                      </a:r>
                      <a:r>
                        <a:rPr lang="en-US" sz="1800" kern="1200" dirty="0" smtClean="0">
                          <a:solidFill>
                            <a:schemeClr val="dk1"/>
                          </a:solidFill>
                          <a:latin typeface="+mn-lt"/>
                          <a:ea typeface="+mn-ea"/>
                          <a:cs typeface="+mn-cs"/>
                        </a:rPr>
                        <a:t> </a:t>
                      </a:r>
                      <a:r>
                        <a:rPr lang="en-US" sz="1800" dirty="0" smtClean="0"/>
                        <a:t>36 nanograms</a:t>
                      </a:r>
                      <a:r>
                        <a:rPr lang="en-US" sz="1800" baseline="0" dirty="0" smtClean="0"/>
                        <a:t> per</a:t>
                      </a:r>
                      <a:br>
                        <a:rPr lang="en-US" sz="1800" baseline="0" dirty="0" smtClean="0"/>
                      </a:br>
                      <a:r>
                        <a:rPr lang="en-US" sz="1800" baseline="0" dirty="0" smtClean="0"/>
                        <a:t>      cubic meter</a:t>
                      </a:r>
                      <a:endParaRPr lang="en-US" sz="1800" dirty="0" smtClean="0"/>
                    </a:p>
                  </a:txBody>
                  <a:tcPr/>
                </a:tc>
                <a:tc>
                  <a:txBody>
                    <a:bodyPr/>
                    <a:lstStyle/>
                    <a:p>
                      <a:pPr marL="0" indent="-182880" algn="l" defTabSz="914400" rtl="0" eaLnBrk="1" latinLnBrk="0" hangingPunct="1"/>
                      <a:r>
                        <a:rPr lang="en-US" sz="1800" kern="1200" dirty="0" smtClean="0">
                          <a:solidFill>
                            <a:schemeClr val="dk1"/>
                          </a:solidFill>
                          <a:latin typeface="+mn-lt"/>
                          <a:ea typeface="+mn-ea"/>
                          <a:cs typeface="+mn-cs"/>
                        </a:rPr>
                        <a:t>5 nanograms per cubic meter</a:t>
                      </a:r>
                    </a:p>
                  </a:txBody>
                  <a:tcPr/>
                </a:tc>
              </a:tr>
              <a:tr h="370840">
                <a:tc>
                  <a:txBody>
                    <a:bodyPr/>
                    <a:lstStyle/>
                    <a:p>
                      <a:r>
                        <a:rPr lang="en-US" dirty="0" smtClean="0"/>
                        <a:t>(8) </a:t>
                      </a:r>
                      <a:r>
                        <a:rPr lang="en-US" sz="1800" dirty="0" smtClean="0"/>
                        <a:t>No compliance extensions</a:t>
                      </a:r>
                      <a:endParaRPr lang="en-US" sz="1800" dirty="0"/>
                    </a:p>
                  </a:txBody>
                  <a:tcPr/>
                </a:tc>
                <a:tc>
                  <a:txBody>
                    <a:bodyPr/>
                    <a:lstStyle/>
                    <a:p>
                      <a:pPr marL="0" indent="-182880" algn="l" defTabSz="914400" rtl="0" eaLnBrk="1" latinLnBrk="0" hangingPunct="1"/>
                      <a:r>
                        <a:rPr lang="en-US" sz="1800" kern="1200" dirty="0" smtClean="0">
                          <a:solidFill>
                            <a:schemeClr val="dk1"/>
                          </a:solidFill>
                          <a:latin typeface="+mn-lt"/>
                          <a:ea typeface="+mn-ea"/>
                          <a:cs typeface="+mn-cs"/>
                        </a:rPr>
                        <a:t>Compliance extensions to</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install</a:t>
                      </a:r>
                    </a:p>
                    <a:p>
                      <a:pPr marL="0" indent="-182880" algn="l" defTabSz="914400" rtl="0" eaLnBrk="1" latinLnBrk="0" hangingPunct="1"/>
                      <a:r>
                        <a:rPr lang="en-US" sz="1800" kern="1200" dirty="0" smtClean="0">
                          <a:solidFill>
                            <a:schemeClr val="dk1"/>
                          </a:solidFill>
                          <a:latin typeface="+mn-lt"/>
                          <a:ea typeface="+mn-ea"/>
                          <a:cs typeface="+mn-cs"/>
                        </a:rPr>
                        <a:t> emission controls; up to 1 year Tier 1</a:t>
                      </a:r>
                    </a:p>
                  </a:txBody>
                  <a:tcPr/>
                </a:tc>
              </a:tr>
            </a:tbl>
          </a:graphicData>
        </a:graphic>
      </p:graphicFrame>
    </p:spTree>
    <p:extLst>
      <p:ext uri="{BB962C8B-B14F-4D97-AF65-F5344CB8AC3E}">
        <p14:creationId xmlns="" xmlns:p14="http://schemas.microsoft.com/office/powerpoint/2010/main" val="3808605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rule requirements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nvPr>
        </p:nvGraphicFramePr>
        <p:xfrm>
          <a:off x="228600" y="1066801"/>
          <a:ext cx="8686800" cy="4649693"/>
        </p:xfrm>
        <a:graphic>
          <a:graphicData uri="http://schemas.openxmlformats.org/drawingml/2006/table">
            <a:tbl>
              <a:tblPr firstRow="1" bandRow="1">
                <a:tableStyleId>{5C22544A-7EE6-4342-B048-85BDC9FD1C3A}</a:tableStyleId>
              </a:tblPr>
              <a:tblGrid>
                <a:gridCol w="4343400"/>
                <a:gridCol w="4343400"/>
              </a:tblGrid>
              <a:tr h="761999">
                <a:tc>
                  <a:txBody>
                    <a:bodyPr/>
                    <a:lstStyle/>
                    <a:p>
                      <a:pPr algn="ctr"/>
                      <a:r>
                        <a:rPr lang="en-US" sz="2800" dirty="0" smtClean="0"/>
                        <a:t>Tier 1 (smaller)</a:t>
                      </a:r>
                      <a:endParaRPr lang="en-US" sz="2800" dirty="0"/>
                    </a:p>
                  </a:txBody>
                  <a:tcPr/>
                </a:tc>
                <a:tc>
                  <a:txBody>
                    <a:bodyPr/>
                    <a:lstStyle/>
                    <a:p>
                      <a:pPr algn="ctr"/>
                      <a:r>
                        <a:rPr lang="en-US" sz="2800" dirty="0" smtClean="0"/>
                        <a:t>Tier 2 (larger)</a:t>
                      </a:r>
                      <a:endParaRPr lang="en-US" sz="2800" dirty="0"/>
                    </a:p>
                  </a:txBody>
                  <a:tcPr/>
                </a:tc>
              </a:tr>
              <a:tr h="269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Three options: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Install</a:t>
                      </a:r>
                      <a:r>
                        <a:rPr lang="en-US" sz="2400" baseline="0" dirty="0" smtClean="0"/>
                        <a:t> e</a:t>
                      </a:r>
                      <a:r>
                        <a:rPr lang="en-US" sz="2400" dirty="0" smtClean="0"/>
                        <a:t>mission controls;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Test/model</a:t>
                      </a:r>
                      <a:r>
                        <a:rPr lang="en-US" sz="2400" baseline="0" dirty="0" smtClean="0"/>
                        <a:t> to show exempt;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smtClean="0"/>
                        <a:t>Permit limit prohibiting use of one or more glassmaking HAPs</a:t>
                      </a:r>
                      <a:endParaRPr lang="en-US" sz="2400" dirty="0" smtClean="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Install</a:t>
                      </a:r>
                      <a:r>
                        <a:rPr lang="en-US" sz="2400" baseline="0" dirty="0" smtClean="0"/>
                        <a:t> e</a:t>
                      </a:r>
                      <a:r>
                        <a:rPr lang="en-US" sz="2400" dirty="0" smtClean="0"/>
                        <a:t>mission</a:t>
                      </a:r>
                      <a:r>
                        <a:rPr lang="en-US" sz="2400" baseline="0" dirty="0" smtClean="0"/>
                        <a:t> controls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Limit chromium usage</a:t>
                      </a:r>
                      <a:endParaRPr lang="en-US" sz="2400" dirty="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Test/</a:t>
                      </a:r>
                      <a:r>
                        <a:rPr lang="en-US" sz="2400" baseline="0" dirty="0" smtClean="0"/>
                        <a:t>model to establish chromium usage limits</a:t>
                      </a:r>
                      <a:endParaRPr lang="en-US" sz="2400" dirty="0" smtClean="0"/>
                    </a:p>
                    <a:p>
                      <a:endParaRPr lang="en-US" sz="2000" dirty="0"/>
                    </a:p>
                  </a:txBody>
                  <a:tcPr/>
                </a:tc>
              </a:tr>
              <a:tr h="119248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Test emission control device to</a:t>
                      </a:r>
                      <a:r>
                        <a:rPr lang="en-US" sz="2400" baseline="0" dirty="0" smtClean="0"/>
                        <a:t> show 99.0 </a:t>
                      </a:r>
                      <a:r>
                        <a:rPr lang="en-US" sz="2400" baseline="0" dirty="0" smtClean="0"/>
                        <a:t>percent</a:t>
                      </a:r>
                      <a:br>
                        <a:rPr lang="en-US" sz="2400" baseline="0" dirty="0" smtClean="0"/>
                      </a:br>
                      <a:r>
                        <a:rPr lang="en-US" sz="2400" dirty="0" smtClean="0"/>
                        <a:t>particulate </a:t>
                      </a:r>
                      <a:r>
                        <a:rPr lang="en-US" sz="2400" dirty="0" smtClean="0"/>
                        <a:t>matter (PM) control</a:t>
                      </a:r>
                      <a:r>
                        <a:rPr lang="en-US" sz="2400" baseline="0" dirty="0" smtClean="0"/>
                        <a:t> efficiency</a:t>
                      </a:r>
                      <a:endParaRPr lang="en-US" sz="2400"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9</a:t>
            </a:fld>
            <a:endParaRPr lang="en-US" dirty="0"/>
          </a:p>
        </p:txBody>
      </p:sp>
    </p:spTree>
    <p:extLst>
      <p:ext uri="{BB962C8B-B14F-4D97-AF65-F5344CB8AC3E}">
        <p14:creationId xmlns="" xmlns:p14="http://schemas.microsoft.com/office/powerpoint/2010/main" val="2241697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BCEEF682D8A148A4F17798E0326BA2" ma:contentTypeVersion="" ma:contentTypeDescription="Create a new document." ma:contentTypeScope="" ma:versionID="8caf1aedddcf0c1047a16dd4f655261a">
  <xsd:schema xmlns:xsd="http://www.w3.org/2001/XMLSchema" xmlns:xs="http://www.w3.org/2001/XMLSchema" xmlns:p="http://schemas.microsoft.com/office/2006/metadata/properties" xmlns:ns2="$ListId:docs;" targetNamespace="http://schemas.microsoft.com/office/2006/metadata/properties" ma:root="true" ma:fieldsID="ee593fad7bcb00ae8c9c5012c682537a"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56ACA9-5627-4883-A5D9-CC5B1FFBC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9450F8-D9C6-4C08-9795-C22D39C083F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D4A5D70B-2810-4A88-B21F-67B5E44EDC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13363</TotalTime>
  <Words>4752</Words>
  <Application>Microsoft Office PowerPoint</Application>
  <PresentationFormat>On-screen Show (4:3)</PresentationFormat>
  <Paragraphs>461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Air Quality Program</vt:lpstr>
      <vt:lpstr>Slide 2</vt:lpstr>
      <vt:lpstr>Slide 3</vt:lpstr>
      <vt:lpstr>Slide 4</vt:lpstr>
      <vt:lpstr>Slide 5</vt:lpstr>
      <vt:lpstr>Slide 6</vt:lpstr>
      <vt:lpstr>Slide 7</vt:lpstr>
      <vt:lpstr>Slide 8</vt:lpstr>
      <vt:lpstr>Temporary rule requirements</vt:lpstr>
      <vt:lpstr>Items (3), (5) and (7)</vt:lpstr>
      <vt:lpstr>Link between Cr VI and PM control efficiency</vt:lpstr>
      <vt:lpstr>Control efficiency</vt:lpstr>
      <vt:lpstr>Algebra and assumption</vt:lpstr>
      <vt:lpstr>Lessons learned, changes</vt:lpstr>
      <vt:lpstr>Alternatives to control efficiency test</vt:lpstr>
      <vt:lpstr>Alt. 1: Outlet test for 0.005 gr/dscf</vt:lpstr>
      <vt:lpstr>Optional slide</vt:lpstr>
      <vt:lpstr>Alt. 2: Bag Leak Detection System</vt:lpstr>
      <vt:lpstr>Alt. 3: HEPA Afterfilter</vt:lpstr>
      <vt:lpstr>(3) &amp; (5) Test to show 0.005 gr/dscf;                  Bag leak detection system; HEPA afterfilter</vt:lpstr>
      <vt:lpstr>(7) Test chromium emissions at control       device outlet (Tier 2)</vt:lpstr>
      <vt:lpstr>(1) Apply at 5 tons per year or more       of glass using glassmaking HAPs</vt:lpstr>
      <vt:lpstr>(2) Apply statewide</vt:lpstr>
      <vt:lpstr>(4) Add selenium to glassmaking HAPs</vt:lpstr>
      <vt:lpstr>(6) Set 24-hour health benchmark for       chromium VI to 5 nanograms       per cubic meter</vt:lpstr>
      <vt:lpstr>(8) Compliance extensions up to 1 year for Tier 1</vt:lpstr>
      <vt:lpstr>Recommendation</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Program</dc:title>
  <dc:creator>State of Oregon</dc:creator>
  <cp:lastModifiedBy>gdavis</cp:lastModifiedBy>
  <cp:revision>1455</cp:revision>
  <cp:lastPrinted>2016-09-26T20:29:00Z</cp:lastPrinted>
  <dcterms:created xsi:type="dcterms:W3CDTF">2012-12-04T19:19:06Z</dcterms:created>
  <dcterms:modified xsi:type="dcterms:W3CDTF">2016-09-27T22:13:16Z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0x0101005DBCEEF682D8A148A4F17798E0326BA2</vt:lpwstr>
  </property>
</Properties>
</file>