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424" r:id="rId5"/>
    <p:sldId id="383" r:id="rId6"/>
    <p:sldId id="422" r:id="rId7"/>
    <p:sldId id="444" r:id="rId8"/>
    <p:sldId id="339" r:id="rId9"/>
    <p:sldId id="423" r:id="rId10"/>
    <p:sldId id="407"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7" d="100"/>
          <a:sy n="87" d="100"/>
        </p:scale>
        <p:origin x="-2292"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204"/>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 Feel free to ask \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changes listed as 3, 5 and 7 in the staff report are all related to the two parts</a:t>
            </a:r>
            <a:r>
              <a:rPr lang="en-US" baseline="0" dirty="0" smtClean="0"/>
              <a:t> of the temporary rules highlighted</a:t>
            </a:r>
            <a:r>
              <a:rPr lang="en-US" dirty="0" smtClean="0"/>
              <a:t> above, and I’d like to start with</a:t>
            </a:r>
            <a:r>
              <a:rPr lang="en-US" baseline="0" dirty="0" smtClean="0"/>
              <a:t> them.</a:t>
            </a:r>
          </a:p>
          <a:p>
            <a:endParaRPr lang="en-US" baseline="0" dirty="0" smtClean="0"/>
          </a:p>
          <a:p>
            <a:r>
              <a:rPr lang="en-US" baseline="0" dirty="0" smtClean="0"/>
              <a:t>Testing for chromium and for control device efficiency, are linked together and were put into the temporary rules for particular reasons. We’ve learned some things since the temporary rules were adopted, and based on what we’ve learned, DEQ is proposing changes.</a:t>
            </a:r>
          </a:p>
          <a:p>
            <a:endParaRPr lang="en-US" baseline="0" dirty="0" smtClean="0"/>
          </a:p>
          <a:p>
            <a:r>
              <a:rPr lang="en-US" baseline="0" dirty="0" smtClean="0"/>
              <a:t>In the next few slides, I’ll explain how and why these items were linked, and what changes DEQ is proposing.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When</a:t>
            </a:r>
            <a:r>
              <a:rPr lang="en-US" baseline="0" dirty="0" smtClean="0"/>
              <a:t> the temporary rules were proposed, the only ambient data DEQ had near a glassmaking facility was from monitoring in SE Portland in October of 2015.</a:t>
            </a:r>
          </a:p>
          <a:p>
            <a:endParaRPr lang="en-US" baseline="0" dirty="0" smtClean="0"/>
          </a:p>
          <a:p>
            <a:r>
              <a:rPr lang="en-US" baseline="0" dirty="0" smtClean="0"/>
              <a:t>This data included ambient total chromium levels, but it did not include ambient Cr VI levels. As you know, Cr VI is the toxic form of chromium, so there was a lot of interest in figuring out how much of the chromium being emitted was in the Cr VI form.</a:t>
            </a:r>
          </a:p>
          <a:p>
            <a:endParaRPr lang="en-US" baseline="0" dirty="0" smtClean="0"/>
          </a:p>
          <a:p>
            <a:r>
              <a:rPr lang="en-US" baseline="0" dirty="0" smtClean="0"/>
              <a:t>This led to a requirement to do an emission test for Cr VI. To help ensure that a large enough sample would be obtained to give a good analytical result, the rules required that the test samples be taken at the baghouse inlet. This was done because the concentration of pollutants is higher at the baghouse inlet, before any filtration has occurred. </a:t>
            </a:r>
          </a:p>
          <a:p>
            <a:endParaRPr lang="en-US" baseline="0" dirty="0" smtClean="0"/>
          </a:p>
          <a:p>
            <a:r>
              <a:rPr lang="en-US" baseline="0" dirty="0" smtClean="0"/>
              <a:t>However, testing at the baghouse inlet doesn’t tell us how much Cr VI is being emitted. To answer that question, one alternative was to also require Cr VI testing at the baghouse outlet. Another alternative was to use the baghouse control efficiency to calculate the Cr VI emissions. Chromium VI testing is difficult and expensive, so the temporary rules used the second alternative.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The yellow area represents the filters inside the baghouse. Dusty air enters at the inlet, gets filtered, and the filtered air exits from the outlet.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efficiency, or CE, is calculated as the amount of pollutant coming into the baghouse minus the amount of pollutant leaving at the outlet, divided by the amount coming in. To calculate control efficiency, it’s necessary to test at both the inlet and outlet.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equation for control efficiency from the</a:t>
            </a:r>
            <a:r>
              <a:rPr lang="en-US" baseline="0" dirty="0" smtClean="0"/>
              <a:t> previous slide</a:t>
            </a:r>
            <a:r>
              <a:rPr lang="en-US" dirty="0" smtClean="0"/>
              <a:t> is shown on</a:t>
            </a:r>
            <a:r>
              <a:rPr lang="en-US" baseline="0" dirty="0" smtClean="0"/>
              <a:t> this slide</a:t>
            </a:r>
            <a:r>
              <a:rPr lang="en-US" dirty="0" smtClean="0"/>
              <a:t> as equation 1.</a:t>
            </a:r>
          </a:p>
          <a:p>
            <a:endParaRPr lang="en-US" dirty="0" smtClean="0"/>
          </a:p>
          <a:p>
            <a:r>
              <a:rPr lang="en-US" baseline="0" dirty="0" smtClean="0"/>
              <a:t>With a little algebra, equation 1 can be rearranged to give equation 2. Using this equation, if we know the amount of pollutant coming into the baghouse and the control efficiency, we can calculate the amount of pollutant being emitted.</a:t>
            </a:r>
          </a:p>
          <a:p>
            <a:endParaRPr lang="en-US" baseline="0" dirty="0" smtClean="0"/>
          </a:p>
          <a:p>
            <a:r>
              <a:rPr lang="en-US" baseline="0" dirty="0" smtClean="0"/>
              <a:t>The temporary rules made use of equation 2 and the assumption that the control efficiency for chromium is the same as the control efficiency for particulate matter. Using the simpler particulate matter testing at the inlet and outlet, the control efficiency, CE, could be calculated. The facility could then do the more difficult and expensive chromium VI testing only at the baghouse inlet to determine the amount in, and then use equation 2 to calculate the chromium VI emission rate.</a:t>
            </a:r>
          </a:p>
          <a:p>
            <a:endParaRPr lang="en-US" baseline="0" dirty="0" smtClean="0"/>
          </a:p>
          <a:p>
            <a:r>
              <a:rPr lang="en-US" baseline="0" dirty="0" smtClean="0"/>
              <a:t>This is one of two reasons for requiring the particulate matter control efficiency test. The other reason for the control efficiency test is to indicate that the baghouse is performing as it’s supposed to.</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Bullseye performed the chromium VI and control</a:t>
            </a:r>
            <a:r>
              <a:rPr lang="en-US" baseline="0" dirty="0" smtClean="0"/>
              <a:t> efficiency tests this year, and some things were learned from that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100 percent of the chromium was emitted as Cr VI. This doesn’t prove that the chromium emissions will always be 100% Cr VI, but if we go with this result and assume the chromium is 100% Cr VI, then a simpler, less expensive test can be used for chromium.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one test run was made for chromium at both the inlet and outlet. The result indicates that the control efficiency for chromium is less than the control efficiency for particulate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only have one data point for this and it shouldn’t be considered definitive, but this result does </a:t>
            </a:r>
            <a:r>
              <a:rPr lang="en-US" b="1" i="1" baseline="0" dirty="0" smtClean="0"/>
              <a:t>not</a:t>
            </a:r>
            <a:r>
              <a:rPr lang="en-US" baseline="0" dirty="0" smtClean="0"/>
              <a:t> support the assumption that the chromium control efficiency is equal to the particulate matter control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results led DEQ to change the chromium test method; to drop the assumption that the control efficiencies are equal; and to move the chromium testing from the baghouse inlet to the outlet. With these changes, we no longer need control efficiency to calculate chromium emissions, which eliminates one of the reasons for requiring it in the first place.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earlier,</a:t>
            </a:r>
            <a:r>
              <a:rPr lang="en-US" baseline="0" dirty="0" smtClean="0"/>
              <a:t> the other reason for the particulate matter control efficiency test was to show that the baghouse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words</a:t>
            </a:r>
          </a:p>
          <a:p>
            <a:endParaRPr lang="en-US" baseline="0" dirty="0" smtClean="0"/>
          </a:p>
          <a:p>
            <a:r>
              <a:rPr lang="en-US" baseline="0" dirty="0" smtClean="0"/>
              <a:t>To calculate control efficiency, or CE, we need test samples from both the inlet and the outlet of the baghouse.</a:t>
            </a:r>
          </a:p>
          <a:p>
            <a:endParaRPr lang="en-US" baseline="0" dirty="0" smtClean="0"/>
          </a:p>
          <a:p>
            <a:r>
              <a:rPr lang="en-US" baseline="0" dirty="0" smtClean="0"/>
              <a:t>To get good analytical results, each sample size has to be equal to or greater than the minimum amount specified for the test.</a:t>
            </a:r>
          </a:p>
          <a:p>
            <a:endParaRPr lang="en-US" baseline="0" dirty="0" smtClean="0"/>
          </a:p>
          <a:p>
            <a:r>
              <a:rPr lang="en-US" baseline="0" dirty="0" smtClean="0"/>
              <a:t>Since the inlet concentration is relatively high, enough sample can be collected in a relatively short time.</a:t>
            </a:r>
          </a:p>
          <a:p>
            <a:endParaRPr lang="en-US" baseline="0" dirty="0" smtClean="0"/>
          </a:p>
          <a:p>
            <a:r>
              <a:rPr lang="en-US" baseline="0" dirty="0" smtClean="0"/>
              <a:t>However, the outlet concentration is much lower, so it takes much longer to collect enough sample.</a:t>
            </a:r>
          </a:p>
          <a:p>
            <a:endParaRPr lang="en-US" baseline="0" dirty="0" smtClean="0"/>
          </a:p>
          <a:p>
            <a:r>
              <a:rPr lang="en-US" baseline="0" dirty="0" smtClean="0"/>
              <a:t>Test personnel must be on site much longer, so cost is much higher.</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364043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276021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28929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 preceding discussion, f</a:t>
            </a:r>
            <a:r>
              <a:rPr lang="en-US" dirty="0" smtClean="0"/>
              <a:t>or items 3 and 5,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either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822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With respect to Item 7, DEQ is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11831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back to I</a:t>
            </a:r>
            <a:r>
              <a:rPr lang="en-US" dirty="0" smtClean="0"/>
              <a:t>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xmlns="" val="9397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I</a:t>
            </a:r>
            <a:r>
              <a:rPr lang="en-US" dirty="0" smtClean="0"/>
              <a:t>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Protection Agency,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xmlns="" val="254278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recommend adding selenium to the list of glassmaking HAPs regulated under this rule because relatively high levels of selenium were monitored in SE Portland several times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in of selenium requires extending</a:t>
            </a:r>
            <a:r>
              <a:rPr lang="en-US" baseline="0" dirty="0" smtClean="0"/>
              <a:t> some compliance dates, since affected facilities have only learned about this change very recently.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set of Cleaner Air Oregon rules to regulate toxic air emissions from all industrial sources, which is expected to regulate a larger number of hazardous air pollutants. DEQ does not know how these proposed rules may relate to the future Cleaner Air Oregon rules, but it’s reasonable to assume that if these rules are retained, DEQ will propose changes if that’s necessary to make them consistent with Cleaner Air Oregon.</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p14="http://schemas.microsoft.com/office/powerpoint/2010/main" xmlns="" val="177476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recommended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p14="http://schemas.microsoft.com/office/powerpoint/2010/main" xmlns="" val="68315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DEQ therefore recommends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concludes DEQ’s presentation. We’ll now like to make our recommendation to the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p14="http://schemas.microsoft.com/office/powerpoint/2010/main" xmlns="" val="3374056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pPr>
              <a:buNone/>
            </a:pPr>
            <a:r>
              <a:rPr lang="en-US" sz="1200" dirty="0" smtClean="0"/>
              <a:t>DEQ recommends that the Environmental Quality Commission: </a:t>
            </a:r>
          </a:p>
          <a:p>
            <a:pPr>
              <a:buNone/>
            </a:pPr>
            <a:endParaRPr lang="en-US" sz="1200" dirty="0" smtClean="0"/>
          </a:p>
          <a:p>
            <a:pPr marL="514350" indent="0"/>
            <a:r>
              <a:rPr lang="en-US" sz="1200" dirty="0" smtClean="0"/>
              <a:t>approve and adopt the findings justifying adoption of a permanent rule as set forth in the staff report. </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p14="http://schemas.microsoft.com/office/powerpoint/2010/main" xmlns=""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The proposed temporary 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purpose of the proposed permanent rulemaking is to improve on the temporary rulemaking. </a:t>
            </a: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r>
              <a:rPr lang="en-US" sz="2000" dirty="0" smtClean="0">
                <a:latin typeface="Times New Roman" pitchFamily="18" charset="0"/>
                <a:cs typeface="Times New Roman" pitchFamily="18" charset="0"/>
              </a:rPr>
              <a:t>.)</a:t>
            </a:r>
          </a:p>
          <a:p>
            <a:pPr marL="0" indent="0">
              <a:spcAft>
                <a:spcPts val="500"/>
              </a:spcAft>
              <a:buFont typeface="Arial" pitchFamily="34" charset="0"/>
              <a:buNone/>
            </a:pPr>
            <a:endParaRPr lang="en-US" sz="2000" baseline="0" dirty="0" smtClean="0">
              <a:latin typeface="Times New Roman" pitchFamily="18" charset="0"/>
              <a:cs typeface="Times New Roman" pitchFamily="18" charset="0"/>
            </a:endParaRPr>
          </a:p>
          <a:p>
            <a:pPr marL="0" indent="0">
              <a:spcAft>
                <a:spcPts val="500"/>
              </a:spcAft>
              <a:buFont typeface="Arial" pitchFamily="34" charset="0"/>
              <a:buNone/>
            </a:pPr>
            <a:r>
              <a:rPr lang="en-US" sz="2000" baseline="0" dirty="0" smtClean="0">
                <a:latin typeface="Times New Roman" pitchFamily="18" charset="0"/>
                <a:cs typeface="Times New Roman" pitchFamily="18" charset="0"/>
              </a:rPr>
              <a:t>In </a:t>
            </a:r>
            <a:r>
              <a:rPr lang="en-US" sz="2000" baseline="0" dirty="0" smtClean="0">
                <a:latin typeface="Times New Roman" pitchFamily="18" charset="0"/>
                <a:cs typeface="Times New Roman" pitchFamily="18" charset="0"/>
              </a:rPr>
              <a:t>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latin typeface="Times New Roman" pitchFamily="18" charset="0"/>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DEQ’s public notice for this rulemaking included proposed rule language that was unchanged from the temporary rule, along with a request from</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DEQ for</a:t>
            </a:r>
            <a:r>
              <a:rPr lang="en-US" sz="1200" kern="1200" baseline="0" dirty="0" smtClean="0">
                <a:solidFill>
                  <a:schemeClr val="tx1"/>
                </a:solidFill>
                <a:latin typeface="Times New Roman" pitchFamily="18" charset="0"/>
                <a:ea typeface="+mn-ea"/>
                <a:cs typeface="Times New Roman" pitchFamily="18" charset="0"/>
              </a:rPr>
              <a:t> comments </a:t>
            </a:r>
            <a:r>
              <a:rPr lang="en-US" sz="1200" kern="1200" dirty="0" smtClean="0">
                <a:solidFill>
                  <a:schemeClr val="tx1"/>
                </a:solidFill>
                <a:latin typeface="Times New Roman" pitchFamily="18" charset="0"/>
                <a:ea typeface="+mn-ea"/>
                <a:cs typeface="Times New Roman" pitchFamily="18" charset="0"/>
              </a:rPr>
              <a:t>on several possible changes that were</a:t>
            </a:r>
            <a:r>
              <a:rPr lang="en-US" sz="1200" kern="1200" baseline="0" dirty="0" smtClean="0">
                <a:solidFill>
                  <a:schemeClr val="tx1"/>
                </a:solidFill>
                <a:latin typeface="Times New Roman" pitchFamily="18" charset="0"/>
                <a:ea typeface="+mn-ea"/>
                <a:cs typeface="Times New Roman" pitchFamily="18" charset="0"/>
              </a:rPr>
              <a:t> identified during the fiscal committee meetings. The three questions that were included in the public notice were: </a:t>
            </a:r>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 </a:t>
            </a:r>
          </a:p>
          <a:p>
            <a:pPr lvl="0"/>
            <a:r>
              <a:rPr lang="en-US" sz="1200" kern="1200" dirty="0" smtClean="0">
                <a:solidFill>
                  <a:schemeClr val="tx1"/>
                </a:solidFill>
                <a:latin typeface="Times New Roman" pitchFamily="18" charset="0"/>
                <a:ea typeface="+mn-ea"/>
                <a:cs typeface="Times New Roman" pitchFamily="18" charset="0"/>
              </a:rPr>
              <a:t>     Should the rule be modified to apply to sources that make less than 10 tons per year of colored art glass?</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dirty="0" smtClean="0">
                <a:solidFill>
                  <a:schemeClr val="tx1"/>
                </a:solidFill>
                <a:latin typeface="Times New Roman" pitchFamily="18" charset="0"/>
                <a:ea typeface="+mn-ea"/>
                <a:cs typeface="Times New Roman" pitchFamily="18" charset="0"/>
              </a:rPr>
              <a:t>     Should the rule be modified to apply statewide, rather than only in the Portland Air Quality Maintenance Area?</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Should the test to show that the</a:t>
            </a:r>
            <a:r>
              <a:rPr lang="en-US" sz="1200" kern="1200" baseline="0" dirty="0" smtClean="0">
                <a:solidFill>
                  <a:schemeClr val="tx1"/>
                </a:solidFill>
                <a:latin typeface="Times New Roman" pitchFamily="18" charset="0"/>
                <a:ea typeface="+mn-ea"/>
                <a:cs typeface="Times New Roman" pitchFamily="18" charset="0"/>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Times New Roman" pitchFamily="18" charset="0"/>
                <a:ea typeface="+mn-ea"/>
                <a:cs typeface="Times New Roman" pitchFamily="18" charset="0"/>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a:t>
            </a:r>
            <a:r>
              <a:rPr lang="en-US" sz="1600" baseline="0" dirty="0" smtClean="0"/>
              <a:t>.</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 </a:t>
            </a:r>
            <a:r>
              <a:rPr lang="en-US" sz="1600" dirty="0" smtClean="0"/>
              <a:t>41</a:t>
            </a:r>
            <a:r>
              <a:rPr lang="en-US" sz="1600" baseline="0" dirty="0" smtClean="0"/>
              <a:t>% of the commenters were from </a:t>
            </a:r>
            <a:r>
              <a:rPr lang="en-US" sz="1600" baseline="0" dirty="0" smtClean="0"/>
              <a:t>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smtClean="0"/>
              <a:t>54</a:t>
            </a:r>
            <a:r>
              <a:rPr lang="en-US" sz="1600" baseline="0" dirty="0" smtClean="0"/>
              <a:t>%  </a:t>
            </a:r>
            <a:r>
              <a:rPr lang="en-US" sz="1600" dirty="0" smtClean="0"/>
              <a:t>were from parties outside </a:t>
            </a:r>
            <a:r>
              <a:rPr lang="en-US" sz="1600" smtClean="0"/>
              <a:t>of </a:t>
            </a:r>
            <a:r>
              <a:rPr lang="en-US" sz="1600" smtClean="0"/>
              <a:t>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smtClean="0"/>
              <a:t>5</a:t>
            </a:r>
            <a:r>
              <a:rPr lang="en-US" sz="1600" dirty="0" smtClean="0"/>
              <a:t>%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 xmlns:p14="http://schemas.microsoft.com/office/powerpoint/2010/main"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fifth and seventh changes are closely related so they’ve been combined for this presentation. The numbers in the first column correspond to the list in the staff report. I’ll quickly go down the list, and will then provide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(5) and (7)  Replace the 99.0% particulate matter control efficiency test with three other options, and test for chromium emissions at the control device outlet instead of at the inlet.</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a:t>
            </a:r>
            <a:r>
              <a:rPr lang="en-US" sz="1200" baseline="0" dirty="0" err="1" smtClean="0">
                <a:effectLst/>
                <a:latin typeface="+mn-lt"/>
                <a:ea typeface="+mn-ea"/>
              </a:rPr>
              <a:t>ng</a:t>
            </a:r>
            <a:r>
              <a:rPr lang="en-US" sz="1200" baseline="0" dirty="0" smtClean="0">
                <a:effectLst/>
                <a:latin typeface="+mn-lt"/>
                <a:ea typeface="+mn-ea"/>
              </a:rPr>
              <a:t>/m3.</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305976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proposed changes are</a:t>
            </a:r>
            <a:r>
              <a:rPr lang="en-US" baseline="0" dirty="0" smtClean="0"/>
              <a:t> relatively straightforward, but for others we believe it will be helpful to review parts of the temporary rule to put the changes into context.</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smtClean="0"/>
          </a:p>
          <a:p>
            <a:endParaRPr lang="en-US" baseline="0" dirty="0" smtClean="0"/>
          </a:p>
          <a:p>
            <a:r>
              <a:rPr lang="en-US" baseline="0" dirty="0" smtClean="0"/>
              <a:t>The 3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2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Items (3), (5) and (7)</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92D050"/>
                          </a:solidFill>
                        </a:rPr>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Test/model</a:t>
                      </a:r>
                      <a:r>
                        <a:rPr lang="en-US" sz="2400" baseline="0" dirty="0" smtClean="0">
                          <a:solidFill>
                            <a:srgbClr val="92D050"/>
                          </a:solidFill>
                        </a:rPr>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solidFill>
                            <a:srgbClr val="92D050"/>
                          </a:solidFill>
                        </a:rPr>
                        <a:t>Permit limit prohibiting use of one or more glassmaking HAPs</a:t>
                      </a:r>
                      <a:endParaRPr lang="en-US" sz="2400" dirty="0" smtClean="0">
                        <a:solidFill>
                          <a:srgbClr val="92D05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a:t>
                      </a:r>
                      <a:r>
                        <a:rPr lang="en-US" sz="2400" baseline="0" dirty="0" smtClean="0">
                          <a:solidFill>
                            <a:srgbClr val="92D050"/>
                          </a:solidFill>
                        </a:rPr>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rgbClr val="92D050"/>
                          </a:solidFill>
                        </a:rPr>
                        <a:t>Limit chromium usage</a:t>
                      </a:r>
                      <a:endParaRPr lang="en-US" sz="2400" dirty="0" smtClean="0">
                        <a:solidFill>
                          <a:srgbClr val="92D05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Test/</a:t>
                      </a:r>
                      <a:r>
                        <a:rPr lang="en-US" sz="2400" b="1" baseline="0" dirty="0" smtClean="0"/>
                        <a:t>model to establish chromium usage limits</a:t>
                      </a:r>
                      <a:endParaRPr lang="en-US" sz="2400" b="1"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Test emission control device to</a:t>
                      </a:r>
                      <a:r>
                        <a:rPr lang="en-US" sz="2400" b="1" baseline="0" dirty="0" smtClean="0"/>
                        <a:t> show 99.0 percent</a:t>
                      </a:r>
                      <a:br>
                        <a:rPr lang="en-US" sz="2400" b="1" baseline="0" dirty="0" smtClean="0"/>
                      </a:br>
                      <a:r>
                        <a:rPr lang="en-US" sz="2400" b="1" dirty="0" smtClean="0"/>
                        <a:t>particulate matter (PM) control</a:t>
                      </a:r>
                      <a:r>
                        <a:rPr lang="en-US" sz="2400" b="1" baseline="0" dirty="0" smtClean="0"/>
                        <a:t> efficiency</a:t>
                      </a:r>
                      <a:endParaRPr lang="en-US" sz="2400"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Link between Cr VI and PM 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12" name="Content Placeholder 2"/>
          <p:cNvSpPr txBox="1">
            <a:spLocks/>
          </p:cNvSpPr>
          <p:nvPr/>
        </p:nvSpPr>
        <p:spPr>
          <a:xfrm>
            <a:off x="381000" y="1676400"/>
            <a:ext cx="8229600" cy="40687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   Oct.</a:t>
            </a:r>
            <a:r>
              <a:rPr lang="en-US" sz="3200" dirty="0" smtClean="0"/>
              <a:t> 2015 a</a:t>
            </a:r>
            <a:r>
              <a:rPr lang="en-US" sz="3200" baseline="0" dirty="0" smtClean="0"/>
              <a:t>mbient</a:t>
            </a:r>
            <a:r>
              <a:rPr lang="en-US" sz="3200" dirty="0" smtClean="0"/>
              <a:t> data showed high</a:t>
            </a:r>
            <a:br>
              <a:rPr lang="en-US" sz="3200" dirty="0" smtClean="0"/>
            </a:br>
            <a:r>
              <a:rPr lang="en-US" sz="3200" dirty="0" smtClean="0"/>
              <a:t>     total chromium – did not include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effectLst/>
                <a:uLnTx/>
                <a:uFillTx/>
                <a:latin typeface="+mn-lt"/>
                <a:ea typeface="+mn-ea"/>
                <a:cs typeface="+mn-cs"/>
              </a:rPr>
              <a:t>   Question: </a:t>
            </a:r>
            <a:r>
              <a:rPr lang="en-US" sz="3200" baseline="0" dirty="0" smtClean="0"/>
              <a:t> </a:t>
            </a:r>
            <a:r>
              <a:rPr lang="en-US" sz="3200" dirty="0" smtClean="0"/>
              <a:t>How much Cr emitted as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Test, but Cr VI test expensive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   Ensure good result by testing at inlet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Doesn’t give</a:t>
            </a:r>
            <a:r>
              <a:rPr kumimoji="0" lang="en-US" sz="3200" b="0" i="0" u="none" strike="noStrike" kern="1200" cap="none" spc="0" normalizeH="0" noProof="0" dirty="0" smtClean="0">
                <a:ln>
                  <a:noFill/>
                </a:ln>
                <a:effectLst/>
                <a:uLnTx/>
                <a:uFillTx/>
                <a:latin typeface="+mn-lt"/>
                <a:ea typeface="+mn-ea"/>
                <a:cs typeface="+mn-cs"/>
              </a:rPr>
              <a:t> Cr VI emissions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1371600" y="990600"/>
            <a:ext cx="6172200" cy="3810002"/>
          </a:xfrm>
          <a:prstGeom prst="rect">
            <a:avLst/>
          </a:prstGeom>
        </p:spPr>
      </p:pic>
      <p:sp>
        <p:nvSpPr>
          <p:cNvPr id="9" name="TextBox 8"/>
          <p:cNvSpPr txBox="1"/>
          <p:nvPr/>
        </p:nvSpPr>
        <p:spPr>
          <a:xfrm>
            <a:off x="2209800" y="4800600"/>
            <a:ext cx="5105400" cy="1077218"/>
          </a:xfrm>
          <a:prstGeom prst="rect">
            <a:avLst/>
          </a:prstGeom>
          <a:noFill/>
        </p:spPr>
        <p:txBody>
          <a:bodyPr wrap="square" rtlCol="0">
            <a:spAutoFit/>
          </a:bodyPr>
          <a:lstStyle/>
          <a:p>
            <a:r>
              <a:rPr lang="en-US" sz="3200" dirty="0" smtClean="0"/>
              <a:t>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endParaRPr lang="en-US" sz="3200" baseline="-25000"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Algebra and assumption</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TextBox 8"/>
          <p:cNvSpPr txBox="1"/>
          <p:nvPr/>
        </p:nvSpPr>
        <p:spPr>
          <a:xfrm>
            <a:off x="381000" y="1066800"/>
            <a:ext cx="8077200" cy="5673348"/>
          </a:xfrm>
          <a:prstGeom prst="rect">
            <a:avLst/>
          </a:prstGeom>
          <a:noFill/>
        </p:spPr>
        <p:txBody>
          <a:bodyPr wrap="square" rtlCol="0">
            <a:spAutoFit/>
          </a:bodyPr>
          <a:lstStyle/>
          <a:p>
            <a:r>
              <a:rPr lang="en-US" sz="3200" dirty="0" err="1" smtClean="0"/>
              <a:t>Eqn</a:t>
            </a:r>
            <a:r>
              <a:rPr lang="en-US" sz="3200" dirty="0" smtClean="0"/>
              <a:t> 1:     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r>
              <a:rPr lang="en-US" sz="3200" dirty="0" smtClean="0"/>
              <a:t>  </a:t>
            </a:r>
          </a:p>
          <a:p>
            <a:endParaRPr lang="en-US" sz="3200" dirty="0" smtClean="0"/>
          </a:p>
          <a:p>
            <a:r>
              <a:rPr lang="en-US" sz="3200" dirty="0" smtClean="0"/>
              <a:t>Eqn. 2:    </a:t>
            </a:r>
            <a:r>
              <a:rPr lang="en-US" sz="3200" dirty="0" err="1" smtClean="0"/>
              <a:t>Amt</a:t>
            </a:r>
            <a:r>
              <a:rPr lang="en-US" sz="3200" baseline="-25000" dirty="0" err="1" smtClean="0"/>
              <a:t>OUT</a:t>
            </a:r>
            <a:r>
              <a:rPr lang="en-US" sz="3200" dirty="0" smtClean="0"/>
              <a:t>  =  </a:t>
            </a:r>
            <a:r>
              <a:rPr lang="en-US" sz="3200" dirty="0" err="1" smtClean="0"/>
              <a:t>Amt</a:t>
            </a:r>
            <a:r>
              <a:rPr lang="en-US" sz="3200" baseline="-25000" dirty="0" err="1" smtClean="0"/>
              <a:t>IN</a:t>
            </a:r>
            <a:r>
              <a:rPr lang="en-US" sz="3200" dirty="0" smtClean="0"/>
              <a:t> x (1 – CE)</a:t>
            </a:r>
          </a:p>
          <a:p>
            <a:endParaRPr lang="en-US" sz="3200" dirty="0" smtClean="0"/>
          </a:p>
          <a:p>
            <a:pPr>
              <a:buFont typeface="Arial" pitchFamily="34" charset="0"/>
              <a:buChar char="•"/>
            </a:pPr>
            <a:r>
              <a:rPr lang="en-US" sz="3200" dirty="0" smtClean="0"/>
              <a:t>  Test PM in and out, calculate CE for PM</a:t>
            </a:r>
          </a:p>
          <a:p>
            <a:pPr>
              <a:buFont typeface="Arial" pitchFamily="34" charset="0"/>
              <a:buChar char="•"/>
            </a:pPr>
            <a:r>
              <a:rPr lang="en-US" sz="3200" dirty="0" smtClean="0"/>
              <a:t>  Assume CE for chromium = CE for PM</a:t>
            </a:r>
          </a:p>
          <a:p>
            <a:pPr>
              <a:buFont typeface="Arial" pitchFamily="34" charset="0"/>
              <a:buChar char="•"/>
            </a:pPr>
            <a:r>
              <a:rPr lang="en-US" sz="3200" dirty="0" smtClean="0"/>
              <a:t>  If we know </a:t>
            </a:r>
            <a:r>
              <a:rPr lang="en-US" sz="3200" dirty="0" err="1" smtClean="0"/>
              <a:t>Amt</a:t>
            </a:r>
            <a:r>
              <a:rPr lang="en-US" sz="3200" baseline="-25000" dirty="0" err="1" smtClean="0"/>
              <a:t>IN</a:t>
            </a:r>
            <a:r>
              <a:rPr lang="en-US" sz="3200" dirty="0" smtClean="0"/>
              <a:t>  for chromium</a:t>
            </a:r>
          </a:p>
          <a:p>
            <a:pPr>
              <a:buFont typeface="Arial" pitchFamily="34" charset="0"/>
              <a:buChar char="•"/>
            </a:pPr>
            <a:r>
              <a:rPr lang="en-US" sz="3200" dirty="0" smtClean="0"/>
              <a:t>  Can use CE for PM to calculate </a:t>
            </a:r>
            <a:r>
              <a:rPr lang="en-US" sz="3200" dirty="0" err="1" smtClean="0"/>
              <a:t>Amt</a:t>
            </a:r>
            <a:r>
              <a:rPr lang="en-US" sz="3200" baseline="-25000" dirty="0" err="1" smtClean="0"/>
              <a:t>OUT</a:t>
            </a:r>
            <a:r>
              <a:rPr lang="en-US" sz="3200" dirty="0" smtClean="0"/>
              <a:t/>
            </a:r>
            <a:br>
              <a:rPr lang="en-US" sz="3200" dirty="0" smtClean="0"/>
            </a:br>
            <a:r>
              <a:rPr lang="en-US" sz="3200" dirty="0" smtClean="0"/>
              <a:t>    for chromium using Eqn. 2</a:t>
            </a:r>
          </a:p>
          <a:p>
            <a:endParaRPr lang="en-US" sz="3200" baseline="-25000" dirty="0" smtClean="0"/>
          </a:p>
          <a:p>
            <a:endParaRPr lang="en-US" sz="3200" baseline="-25000" dirty="0" smtClean="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Lessons learned,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450071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    Bullseye performed test this year</a:t>
            </a:r>
          </a:p>
          <a:p>
            <a:pPr marL="971550" lvl="1" indent="-514350">
              <a:lnSpc>
                <a:spcPct val="90000"/>
              </a:lnSpc>
              <a:spcBef>
                <a:spcPts val="1000"/>
              </a:spcBef>
              <a:buFont typeface="+mj-lt"/>
              <a:buAutoNum type="arabicPeriod"/>
            </a:pPr>
            <a:r>
              <a:rPr lang="en-US" sz="2800" dirty="0" smtClean="0">
                <a:solidFill>
                  <a:prstClr val="black"/>
                </a:solidFill>
              </a:rPr>
              <a:t>Indicated that 100% of Cr emitted as Cr VI</a:t>
            </a:r>
          </a:p>
          <a:p>
            <a:pPr marL="971550" lvl="1" indent="-514350">
              <a:lnSpc>
                <a:spcPct val="90000"/>
              </a:lnSpc>
              <a:spcBef>
                <a:spcPts val="1000"/>
              </a:spcBef>
              <a:buFont typeface="+mj-lt"/>
              <a:buAutoNum type="arabicPeriod"/>
            </a:pPr>
            <a:r>
              <a:rPr lang="en-US" sz="2800" dirty="0" smtClean="0">
                <a:solidFill>
                  <a:prstClr val="black"/>
                </a:solidFill>
              </a:rPr>
              <a:t>Indicated CE for chromium &lt; CE for particulate matter</a:t>
            </a:r>
          </a:p>
          <a:p>
            <a:pPr marL="514350" indent="-514350">
              <a:lnSpc>
                <a:spcPct val="90000"/>
              </a:lnSpc>
              <a:spcBef>
                <a:spcPts val="1000"/>
              </a:spcBef>
              <a:buFont typeface="Arial" pitchFamily="34" charset="0"/>
              <a:buChar char="•"/>
            </a:pPr>
            <a:r>
              <a:rPr lang="en-US" sz="2800" dirty="0" smtClean="0">
                <a:solidFill>
                  <a:prstClr val="black"/>
                </a:solidFill>
              </a:rPr>
              <a:t>Use simpler test for chromium, assume 100% is Cr VI</a:t>
            </a:r>
          </a:p>
          <a:p>
            <a:pPr marL="514350" indent="-514350">
              <a:lnSpc>
                <a:spcPct val="90000"/>
              </a:lnSpc>
              <a:spcBef>
                <a:spcPts val="1000"/>
              </a:spcBef>
              <a:buFont typeface="Arial" pitchFamily="34" charset="0"/>
              <a:buChar char="•"/>
            </a:pPr>
            <a:r>
              <a:rPr lang="en-US" sz="2800" dirty="0" smtClean="0">
                <a:solidFill>
                  <a:prstClr val="black"/>
                </a:solidFill>
              </a:rPr>
              <a:t>Test at outlet </a:t>
            </a:r>
            <a:r>
              <a:rPr lang="en-US" sz="2800" dirty="0" smtClean="0">
                <a:solidFill>
                  <a:prstClr val="black"/>
                </a:solidFill>
                <a:sym typeface="Wingdings" pitchFamily="2" charset="2"/>
              </a:rPr>
              <a:t> Direct measure of emissions</a:t>
            </a:r>
            <a:endParaRPr lang="en-US" sz="2800" dirty="0" smtClean="0">
              <a:solidFill>
                <a:prstClr val="black"/>
              </a:solidFill>
            </a:endParaRPr>
          </a:p>
          <a:p>
            <a:pPr marL="514350" indent="-514350">
              <a:lnSpc>
                <a:spcPct val="90000"/>
              </a:lnSpc>
              <a:spcBef>
                <a:spcPts val="1000"/>
              </a:spcBef>
              <a:buFont typeface="Arial" pitchFamily="34" charset="0"/>
              <a:buChar char="•"/>
            </a:pPr>
            <a:r>
              <a:rPr lang="en-US" sz="2800" dirty="0" smtClean="0">
                <a:solidFill>
                  <a:prstClr val="black"/>
                </a:solidFill>
              </a:rPr>
              <a:t>No longer need PM control efficiency to calculate Cr VI emissions</a:t>
            </a:r>
          </a:p>
          <a:p>
            <a:endParaRPr lang="en-US"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Alternatives to control efficiency test</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359688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PM CE test was also required to demonstrate baghouse is working properly</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Other options? Three alternatives identified</a:t>
            </a:r>
          </a:p>
          <a:p>
            <a:pPr marL="228600" indent="-228600">
              <a:lnSpc>
                <a:spcPct val="90000"/>
              </a:lnSpc>
              <a:spcBef>
                <a:spcPts val="1000"/>
              </a:spcBef>
              <a:buFont typeface="Arial" panose="020B0604020202020204" pitchFamily="34" charset="0"/>
              <a:buChar char="•"/>
            </a:pPr>
            <a:endParaRPr lang="en-US" sz="2800" dirty="0" smtClean="0">
              <a:solidFill>
                <a:prstClr val="black"/>
              </a:solidFill>
            </a:endParaRPr>
          </a:p>
          <a:p>
            <a:endParaRPr lang="en-US"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447800"/>
            <a:ext cx="367284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CE % = </a:t>
            </a:r>
            <a:r>
              <a:rPr lang="en-US" u="sng" dirty="0" smtClean="0"/>
              <a:t>(amount in – amount out) </a:t>
            </a:r>
            <a:r>
              <a:rPr lang="en-US" dirty="0" smtClean="0"/>
              <a:t>x   100</a:t>
            </a:r>
            <a:br>
              <a:rPr lang="en-US" dirty="0" smtClean="0"/>
            </a:br>
            <a:r>
              <a:rPr lang="en-US" dirty="0" smtClean="0"/>
              <a:t>                            (amount in)</a:t>
            </a:r>
          </a:p>
          <a:p>
            <a:r>
              <a:rPr lang="en-US" dirty="0" smtClean="0"/>
              <a:t>Sample size must be large enough to give usable analytical result</a:t>
            </a:r>
          </a:p>
          <a:p>
            <a:r>
              <a:rPr lang="en-US" dirty="0" smtClean="0"/>
              <a:t>Inlet relatively concentrated, short sampling time</a:t>
            </a:r>
          </a:p>
          <a:p>
            <a:r>
              <a:rPr lang="en-US" dirty="0" smtClean="0"/>
              <a:t>Outlet concentration much less than inlet concentration </a:t>
            </a:r>
            <a:r>
              <a:rPr lang="en-US" dirty="0" smtClean="0">
                <a:sym typeface="Wingdings" panose="05000000000000000000" pitchFamily="2" charset="2"/>
              </a:rPr>
              <a:t></a:t>
            </a:r>
            <a:r>
              <a:rPr lang="en-US" dirty="0" smtClean="0"/>
              <a:t> much longer sampling time required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88689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Oval 7"/>
          <p:cNvSpPr/>
          <p:nvPr/>
        </p:nvSpPr>
        <p:spPr>
          <a:xfrm>
            <a:off x="6019800" y="1143000"/>
            <a:ext cx="1600200" cy="2286000"/>
          </a:xfrm>
          <a:prstGeom prst="ellipse">
            <a:avLst/>
          </a:prstGeom>
          <a:solidFill>
            <a:srgbClr val="00B0F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5784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Oval 8"/>
          <p:cNvSpPr/>
          <p:nvPr/>
        </p:nvSpPr>
        <p:spPr>
          <a:xfrm>
            <a:off x="4953000" y="1066800"/>
            <a:ext cx="2667000" cy="5029200"/>
          </a:xfrm>
          <a:prstGeom prst="ellipse">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3371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p14="http://schemas.microsoft.com/office/powerpoint/2010/main" xmlns="" val="1528001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99445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p14="http://schemas.microsoft.com/office/powerpoint/2010/main" xmlns="" val="365512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Tree>
    <p:extLst>
      <p:ext uri="{BB962C8B-B14F-4D97-AF65-F5344CB8AC3E}">
        <p14:creationId xmlns:p14="http://schemas.microsoft.com/office/powerpoint/2010/main" xmlns="" val="35489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003402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16819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I</a:t>
            </a:r>
            <a:r>
              <a:rPr lang="en-US" sz="2800" dirty="0" smtClean="0">
                <a:solidFill>
                  <a:prstClr val="black"/>
                </a:solidFill>
              </a:rPr>
              <a:t>nstallation of emission control systems can be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Some delays are beyond the facility’s control:</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Strikes, accidents, bad weather, etc.</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Tree>
    <p:extLst>
      <p:ext uri="{BB962C8B-B14F-4D97-AF65-F5344CB8AC3E}">
        <p14:creationId xmlns:p14="http://schemas.microsoft.com/office/powerpoint/2010/main" xmlns="" val="2889522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permanent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27</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xmlns=""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which addresses the regulatory gap and elevated levels of hazardous air pollutants from art glass manufactures. </a:t>
            </a: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graphicFrame>
        <p:nvGraphicFramePr>
          <p:cNvPr id="4" name="Table 3"/>
          <p:cNvGraphicFramePr>
            <a:graphicFrameLocks noGrp="1"/>
          </p:cNvGraphicFramePr>
          <p:nvPr/>
        </p:nvGraphicFramePr>
        <p:xfrm>
          <a:off x="228600" y="457200"/>
          <a:ext cx="8686800" cy="55880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i="1" dirty="0" smtClean="0">
                          <a:solidFill>
                            <a:srgbClr val="FFFF00"/>
                          </a:solidFill>
                        </a:rPr>
                        <a:t>TEMPORARY RULES</a:t>
                      </a:r>
                      <a:endParaRPr lang="en-US" i="1" dirty="0">
                        <a:solidFill>
                          <a:srgbClr val="FFFF00"/>
                        </a:solidFill>
                      </a:endParaRPr>
                    </a:p>
                  </a:txBody>
                  <a:tcPr/>
                </a:tc>
                <a:tc>
                  <a:txBody>
                    <a:bodyPr/>
                    <a:lstStyle/>
                    <a:p>
                      <a:pPr algn="ctr"/>
                      <a:r>
                        <a:rPr lang="en-US" i="1" dirty="0" smtClean="0">
                          <a:solidFill>
                            <a:srgbClr val="002060"/>
                          </a:solidFill>
                        </a:rPr>
                        <a:t>PROPOSED</a:t>
                      </a:r>
                      <a:r>
                        <a:rPr lang="en-US" i="1" baseline="0" dirty="0" smtClean="0">
                          <a:solidFill>
                            <a:srgbClr val="002060"/>
                          </a:solidFill>
                        </a:rPr>
                        <a:t> PERMANENT RULES</a:t>
                      </a:r>
                      <a:endParaRPr lang="en-US" i="1" dirty="0">
                        <a:solidFill>
                          <a:srgbClr val="002060"/>
                        </a:solidFill>
                      </a:endParaRPr>
                    </a:p>
                  </a:txBody>
                  <a:tcPr/>
                </a:tc>
              </a:tr>
              <a:tr h="370840">
                <a:tc>
                  <a:txBody>
                    <a:bodyPr/>
                    <a:lstStyle/>
                    <a:p>
                      <a:r>
                        <a:rPr lang="en-US" dirty="0" smtClean="0"/>
                        <a:t>(1) Rules</a:t>
                      </a:r>
                      <a:r>
                        <a:rPr lang="en-US" baseline="0" dirty="0" smtClean="0"/>
                        <a:t> applied at 10 tons per year of glass</a:t>
                      </a:r>
                      <a:br>
                        <a:rPr lang="en-US" baseline="0" dirty="0" smtClean="0"/>
                      </a:br>
                      <a:r>
                        <a:rPr lang="en-US" baseline="0" dirty="0" smtClean="0"/>
                        <a:t>      using glassmaking HAPs</a:t>
                      </a:r>
                      <a:endParaRPr lang="en-US" dirty="0"/>
                    </a:p>
                  </a:txBody>
                  <a:tcPr/>
                </a:tc>
                <a:tc>
                  <a:txBody>
                    <a:bodyPr/>
                    <a:lstStyle/>
                    <a:p>
                      <a:r>
                        <a:rPr lang="en-US" dirty="0" smtClean="0"/>
                        <a:t>Apply at 5 tons per year</a:t>
                      </a:r>
                      <a:endParaRPr lang="en-US" dirty="0"/>
                    </a:p>
                  </a:txBody>
                  <a:tcPr/>
                </a:tc>
              </a:tr>
              <a:tr h="370840">
                <a:tc>
                  <a:txBody>
                    <a:bodyPr/>
                    <a:lstStyle/>
                    <a:p>
                      <a:r>
                        <a:rPr lang="en-US" dirty="0" smtClean="0"/>
                        <a:t>(2) Rules applied</a:t>
                      </a:r>
                      <a:r>
                        <a:rPr lang="en-US" baseline="0" dirty="0" smtClean="0"/>
                        <a:t> in Portland AQMA only</a:t>
                      </a:r>
                      <a:endParaRPr lang="en-US" dirty="0"/>
                    </a:p>
                  </a:txBody>
                  <a:tcPr/>
                </a:tc>
                <a:tc>
                  <a:txBody>
                    <a:bodyPr/>
                    <a:lstStyle/>
                    <a:p>
                      <a:r>
                        <a:rPr lang="en-US" dirty="0" smtClean="0"/>
                        <a:t>Apply statewide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(5) and (7)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to show 99.0% particulate</a:t>
                      </a:r>
                      <a:r>
                        <a:rPr lang="en-US" sz="1800" baseline="0" dirty="0" smtClean="0"/>
                        <a:t> matter (PM) control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(Tier 2) </a:t>
                      </a:r>
                      <a:r>
                        <a:rPr lang="en-US" sz="1800" dirty="0" smtClean="0"/>
                        <a:t>Test chromium</a:t>
                      </a:r>
                      <a:r>
                        <a:rPr lang="en-US" sz="1800" baseline="0" dirty="0" smtClean="0"/>
                        <a:t> at control device inlet; calculate chromium emissions using PM control efficiency</a:t>
                      </a:r>
                      <a:endParaRPr lang="en-US" sz="1800" dirty="0" smtClean="0"/>
                    </a:p>
                  </a:txBody>
                  <a:tcPr/>
                </a:tc>
                <a:tc>
                  <a:txBody>
                    <a:bodyPr/>
                    <a:lstStyle/>
                    <a:p>
                      <a:pPr marL="0" indent="-182880" algn="l" defTabSz="914400" rtl="0" eaLnBrk="1" latinLnBrk="0" hangingPunct="1"/>
                      <a:endParaRPr lang="en-US" sz="1800" kern="1200" dirty="0" smtClean="0">
                        <a:solidFill>
                          <a:schemeClr val="dk1"/>
                        </a:solidFill>
                        <a:latin typeface="+mn-lt"/>
                        <a:ea typeface="+mn-ea"/>
                        <a:cs typeface="+mn-cs"/>
                      </a:endParaRPr>
                    </a:p>
                    <a:p>
                      <a:pPr marL="0" indent="-182880" algn="l" defTabSz="914400" rtl="0" eaLnBrk="1" latinLnBrk="0" hangingPunct="1"/>
                      <a:r>
                        <a:rPr lang="en-US" sz="1800" kern="1200" dirty="0" smtClean="0">
                          <a:solidFill>
                            <a:schemeClr val="dk1"/>
                          </a:solidFill>
                          <a:latin typeface="+mn-lt"/>
                          <a:ea typeface="+mn-ea"/>
                          <a:cs typeface="+mn-cs"/>
                        </a:rPr>
                        <a:t>Test to show 0.005 </a:t>
                      </a:r>
                      <a:r>
                        <a:rPr lang="en-US" sz="1800" kern="1200" dirty="0" err="1" smtClean="0">
                          <a:solidFill>
                            <a:schemeClr val="dk1"/>
                          </a:solidFill>
                          <a:latin typeface="+mn-lt"/>
                          <a:ea typeface="+mn-ea"/>
                          <a:cs typeface="+mn-cs"/>
                        </a:rPr>
                        <a:t>gr</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dscf</a:t>
                      </a:r>
                      <a:r>
                        <a:rPr lang="en-US" sz="1800" kern="1200" dirty="0" smtClean="0">
                          <a:solidFill>
                            <a:schemeClr val="dk1"/>
                          </a:solidFill>
                          <a:latin typeface="+mn-lt"/>
                          <a:ea typeface="+mn-ea"/>
                          <a:cs typeface="+mn-cs"/>
                        </a:rPr>
                        <a:t>; </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b</a:t>
                      </a:r>
                      <a:r>
                        <a:rPr lang="en-US" sz="1800" kern="1200" dirty="0" smtClean="0">
                          <a:solidFill>
                            <a:schemeClr val="dk1"/>
                          </a:solidFill>
                          <a:latin typeface="+mn-lt"/>
                          <a:ea typeface="+mn-ea"/>
                          <a:cs typeface="+mn-cs"/>
                        </a:rPr>
                        <a:t>ag leak detection system;</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HEPA </a:t>
                      </a:r>
                      <a:r>
                        <a:rPr lang="en-US" sz="1800" kern="1200" dirty="0" err="1" smtClean="0">
                          <a:solidFill>
                            <a:schemeClr val="dk1"/>
                          </a:solidFill>
                          <a:latin typeface="+mn-lt"/>
                          <a:ea typeface="+mn-ea"/>
                          <a:cs typeface="+mn-cs"/>
                        </a:rPr>
                        <a:t>afterfilter</a:t>
                      </a:r>
                      <a:endParaRPr lang="en-US" sz="1800" kern="1200" dirty="0" smtClean="0">
                        <a:solidFill>
                          <a:schemeClr val="dk1"/>
                        </a:solidFill>
                        <a:latin typeface="+mn-lt"/>
                        <a:ea typeface="+mn-ea"/>
                        <a:cs typeface="+mn-cs"/>
                      </a:endParaRPr>
                    </a:p>
                    <a:p>
                      <a:endParaRPr lang="en-US" dirty="0" smtClean="0"/>
                    </a:p>
                    <a:p>
                      <a:pPr marL="0" indent="-182880" algn="l" defTabSz="914400" rtl="0" eaLnBrk="1" latinLnBrk="0" hangingPunct="1"/>
                      <a:r>
                        <a:rPr lang="en-US" sz="1800" kern="1200" dirty="0" smtClean="0">
                          <a:solidFill>
                            <a:schemeClr val="dk1"/>
                          </a:solidFill>
                          <a:latin typeface="+mn-lt"/>
                          <a:ea typeface="+mn-ea"/>
                          <a:cs typeface="+mn-cs"/>
                        </a:rPr>
                        <a:t>(Tier</a:t>
                      </a:r>
                      <a:r>
                        <a:rPr lang="en-US" sz="1800" kern="1200" baseline="0" dirty="0" smtClean="0">
                          <a:solidFill>
                            <a:schemeClr val="dk1"/>
                          </a:solidFill>
                          <a:latin typeface="+mn-lt"/>
                          <a:ea typeface="+mn-ea"/>
                          <a:cs typeface="+mn-cs"/>
                        </a:rPr>
                        <a:t> 2) </a:t>
                      </a:r>
                      <a:r>
                        <a:rPr lang="en-US" sz="1800" kern="1200" dirty="0" smtClean="0">
                          <a:solidFill>
                            <a:schemeClr val="dk1"/>
                          </a:solidFill>
                          <a:latin typeface="+mn-lt"/>
                          <a:ea typeface="+mn-ea"/>
                          <a:cs typeface="+mn-cs"/>
                        </a:rPr>
                        <a:t>Test chromium emissions at</a:t>
                      </a:r>
                    </a:p>
                    <a:p>
                      <a:pPr marL="0" indent="-182880" algn="l" defTabSz="914400" rtl="0" eaLnBrk="1" latinLnBrk="0" hangingPunct="1"/>
                      <a:r>
                        <a:rPr lang="en-US" sz="1800" kern="1200" dirty="0" smtClean="0">
                          <a:solidFill>
                            <a:schemeClr val="dk1"/>
                          </a:solidFill>
                          <a:latin typeface="+mn-lt"/>
                          <a:ea typeface="+mn-ea"/>
                          <a:cs typeface="+mn-cs"/>
                        </a:rPr>
                        <a:t>Control  device outlet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sz="1800" dirty="0" smtClean="0"/>
                        <a:t>Arsenic, cadmium, chromium,</a:t>
                      </a:r>
                      <a:r>
                        <a:rPr lang="en-US" sz="1800" baseline="0" dirty="0" smtClean="0"/>
                        <a:t> lead, manganese, nickel</a:t>
                      </a:r>
                      <a:endParaRPr lang="en-US" sz="1800" dirty="0" smtClean="0"/>
                    </a:p>
                  </a:txBody>
                  <a:tcPr/>
                </a:tc>
                <a:tc>
                  <a:txBody>
                    <a:bodyPr/>
                    <a:lstStyle/>
                    <a:p>
                      <a:r>
                        <a:rPr lang="en-US" dirty="0" smtClean="0"/>
                        <a:t>Add selenium</a:t>
                      </a:r>
                      <a:endParaRPr lang="en-US" dirty="0"/>
                    </a:p>
                  </a:txBody>
                  <a:tcPr/>
                </a:tc>
              </a:tr>
              <a:tr h="370840">
                <a:tc>
                  <a:txBody>
                    <a:bodyPr/>
                    <a:lstStyle/>
                    <a:p>
                      <a:pPr marL="0" indent="-182880" algn="l" defTabSz="914400" rtl="0" eaLnBrk="1" latinLnBrk="0" hangingPunct="1"/>
                      <a:r>
                        <a:rPr lang="en-US" dirty="0" smtClean="0"/>
                        <a:t>(6) </a:t>
                      </a:r>
                      <a:r>
                        <a:rPr lang="en-US" sz="1800" kern="1200" dirty="0" smtClean="0">
                          <a:solidFill>
                            <a:schemeClr val="dk1"/>
                          </a:solidFill>
                          <a:latin typeface="+mn-lt"/>
                          <a:ea typeface="+mn-ea"/>
                          <a:cs typeface="+mn-cs"/>
                        </a:rPr>
                        <a:t>Set</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24-hr health benchmark for</a:t>
                      </a:r>
                    </a:p>
                    <a:p>
                      <a:pPr marL="0" indent="-182880" algn="l" defTabSz="914400" rtl="0" eaLnBrk="1" latinLnBrk="0" hangingPunct="1"/>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chromium</a:t>
                      </a:r>
                      <a:r>
                        <a:rPr lang="en-US" sz="1800" kern="1200" baseline="0" dirty="0" smtClean="0">
                          <a:solidFill>
                            <a:schemeClr val="dk1"/>
                          </a:solidFill>
                          <a:latin typeface="+mn-lt"/>
                          <a:ea typeface="+mn-ea"/>
                          <a:cs typeface="+mn-cs"/>
                        </a:rPr>
                        <a:t> VI to</a:t>
                      </a:r>
                      <a:r>
                        <a:rPr lang="en-US" sz="1800" kern="1200" dirty="0" smtClean="0">
                          <a:solidFill>
                            <a:schemeClr val="dk1"/>
                          </a:solidFill>
                          <a:latin typeface="+mn-lt"/>
                          <a:ea typeface="+mn-ea"/>
                          <a:cs typeface="+mn-cs"/>
                        </a:rPr>
                        <a:t> </a:t>
                      </a:r>
                      <a:r>
                        <a:rPr lang="en-US" sz="1800" dirty="0" smtClean="0"/>
                        <a:t>36 nanograms</a:t>
                      </a:r>
                      <a:r>
                        <a:rPr lang="en-US" sz="1800" baseline="0" dirty="0" smtClean="0"/>
                        <a:t> per</a:t>
                      </a:r>
                      <a:br>
                        <a:rPr lang="en-US" sz="1800" baseline="0" dirty="0" smtClean="0"/>
                      </a:br>
                      <a:r>
                        <a:rPr lang="en-US" sz="1800" baseline="0" dirty="0" smtClean="0"/>
                        <a:t>      cubic meter</a:t>
                      </a:r>
                      <a:endParaRPr lang="en-US" sz="1800" dirty="0" smtClean="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5 nanograms per cubic meter</a:t>
                      </a:r>
                    </a:p>
                  </a:txBody>
                  <a:tcPr/>
                </a:tc>
              </a:tr>
              <a:tr h="370840">
                <a:tc>
                  <a:txBody>
                    <a:bodyPr/>
                    <a:lstStyle/>
                    <a:p>
                      <a:r>
                        <a:rPr lang="en-US" dirty="0" smtClean="0"/>
                        <a:t>(8) </a:t>
                      </a:r>
                      <a:r>
                        <a:rPr lang="en-US" sz="1800" dirty="0" smtClean="0"/>
                        <a:t>No compliance extensions</a:t>
                      </a:r>
                      <a:endParaRPr lang="en-US" sz="1800" dirty="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Compliance extensions to</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install</a:t>
                      </a:r>
                    </a:p>
                    <a:p>
                      <a:pPr marL="0" indent="-182880" algn="l" defTabSz="914400" rtl="0" eaLnBrk="1" latinLnBrk="0" hangingPunct="1"/>
                      <a:r>
                        <a:rPr lang="en-US" sz="1800" kern="1200" dirty="0" smtClean="0">
                          <a:solidFill>
                            <a:schemeClr val="dk1"/>
                          </a:solidFill>
                          <a:latin typeface="+mn-lt"/>
                          <a:ea typeface="+mn-ea"/>
                          <a:cs typeface="+mn-cs"/>
                        </a:rPr>
                        <a:t> emission controls; up to 1 year Tier 1</a:t>
                      </a:r>
                    </a:p>
                  </a:txBody>
                  <a:tcPr/>
                </a:tc>
              </a:tr>
            </a:tbl>
          </a:graphicData>
        </a:graphic>
      </p:graphicFrame>
    </p:spTree>
    <p:extLst>
      <p:ext uri="{BB962C8B-B14F-4D97-AF65-F5344CB8AC3E}">
        <p14:creationId xmlns:p14="http://schemas.microsoft.com/office/powerpoint/2010/main" xmlns="" val="3808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br>
                        <a:rPr lang="en-US" sz="2400" baseline="0" dirty="0" smtClean="0"/>
                      </a:br>
                      <a:r>
                        <a:rPr lang="en-US" sz="2400" dirty="0" smtClean="0"/>
                        <a:t>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13364</TotalTime>
  <Words>4750</Words>
  <Application>Microsoft Office PowerPoint</Application>
  <PresentationFormat>On-screen Show (4:3)</PresentationFormat>
  <Paragraphs>465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Air Quality Program</vt:lpstr>
      <vt:lpstr>Slide 2</vt:lpstr>
      <vt:lpstr>Slide 3</vt:lpstr>
      <vt:lpstr>Slide 4</vt:lpstr>
      <vt:lpstr>Slide 5</vt:lpstr>
      <vt:lpstr>Slide 6</vt:lpstr>
      <vt:lpstr>Slide 7</vt:lpstr>
      <vt:lpstr>Slide 8</vt:lpstr>
      <vt:lpstr>Temporary rule requirements</vt:lpstr>
      <vt:lpstr>Items (3), (5) and (7)</vt:lpstr>
      <vt:lpstr>Link between Cr VI and PM control efficiency</vt:lpstr>
      <vt:lpstr>Control efficiency</vt:lpstr>
      <vt:lpstr>Algebra and assumption</vt:lpstr>
      <vt:lpstr>Lessons learned, changes</vt:lpstr>
      <vt:lpstr>Alternatives to control efficiency test</vt:lpstr>
      <vt:lpstr>Alt. 1: Outlet test for 0.005 gr/dscf</vt:lpstr>
      <vt:lpstr>Optional slide</vt:lpstr>
      <vt:lpstr>Alt. 2: Bag Leak Detection System</vt:lpstr>
      <vt:lpstr>Alt. 3: HEPA Afterfilter</vt:lpstr>
      <vt:lpstr>(3) &amp; (5) Test to show 0.005 gr/dscf;                  Bag leak detection system; HEPA afterfilter</vt:lpstr>
      <vt:lpstr>(7) Test chromium emissions at control       device outlet (Tier 2)</vt:lpstr>
      <vt:lpstr>(1) Apply at 5 tons per year or more       of glass using glassmaking HAPs</vt:lpstr>
      <vt:lpstr>(2) Apply statewide</vt:lpstr>
      <vt:lpstr>(4) Add selenium to glassmaking HAPs</vt:lpstr>
      <vt:lpstr>(6) Set 24-hour health benchmark for       chromium VI to 5 nanograms       per cubic meter</vt:lpstr>
      <vt:lpstr>(8) Compliance extensions up to 1 year for Tier 1</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jpalermo</cp:lastModifiedBy>
  <cp:revision>1456</cp:revision>
  <cp:lastPrinted>2016-09-26T20:29:00Z</cp:lastPrinted>
  <dcterms:created xsi:type="dcterms:W3CDTF">2012-12-04T19:19:06Z</dcterms:created>
  <dcterms:modified xsi:type="dcterms:W3CDTF">2016-09-27T22:35:58Z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