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8.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4.xml" ContentType="application/vnd.openxmlformats-officedocument.presentationml.notesSlide+xml"/>
  <Override PartName="/ppt/slideLayouts/slideLayout4.xml" ContentType="application/vnd.openxmlformats-officedocument.presentationml.slideLayout+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383" r:id="rId3"/>
    <p:sldId id="339" r:id="rId4"/>
    <p:sldId id="402" r:id="rId5"/>
    <p:sldId id="407" r:id="rId6"/>
    <p:sldId id="414" r:id="rId7"/>
    <p:sldId id="410" r:id="rId8"/>
    <p:sldId id="412" r:id="rId9"/>
    <p:sldId id="413" r:id="rId10"/>
    <p:sldId id="409" r:id="rId11"/>
    <p:sldId id="421" r:id="rId12"/>
    <p:sldId id="415" r:id="rId13"/>
    <p:sldId id="420" r:id="rId14"/>
    <p:sldId id="379"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A0BC5"/>
    <a:srgbClr val="439777"/>
    <a:srgbClr val="3F8D6F"/>
    <a:srgbClr val="191919"/>
    <a:srgbClr val="232323"/>
    <a:srgbClr val="192C0A"/>
    <a:srgbClr val="60B896"/>
    <a:srgbClr val="B4DECE"/>
    <a:srgbClr val="57B59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76061" autoAdjust="0"/>
  </p:normalViewPr>
  <p:slideViewPr>
    <p:cSldViewPr>
      <p:cViewPr>
        <p:scale>
          <a:sx n="80" d="100"/>
          <a:sy n="80" d="100"/>
        </p:scale>
        <p:origin x="-864" y="-120"/>
      </p:cViewPr>
      <p:guideLst>
        <p:guide orient="horz" pos="2160"/>
        <p:guide pos="2880"/>
      </p:guideLst>
    </p:cSldViewPr>
  </p:slideViewPr>
  <p:outlineViewPr>
    <p:cViewPr>
      <p:scale>
        <a:sx n="33" d="100"/>
        <a:sy n="33" d="100"/>
      </p:scale>
      <p:origin x="42" y="984"/>
    </p:cViewPr>
  </p:outlineViewPr>
  <p:notesTextViewPr>
    <p:cViewPr>
      <p:scale>
        <a:sx n="100" d="100"/>
        <a:sy n="100" d="100"/>
      </p:scale>
      <p:origin x="0" y="0"/>
    </p:cViewPr>
  </p:notesTextViewPr>
  <p:sorterViewPr>
    <p:cViewPr>
      <p:scale>
        <a:sx n="80" d="100"/>
        <a:sy n="80" d="100"/>
      </p:scale>
      <p:origin x="0" y="0"/>
    </p:cViewPr>
  </p:sorterViewPr>
  <p:notesViewPr>
    <p:cSldViewPr>
      <p:cViewPr>
        <p:scale>
          <a:sx n="130" d="100"/>
          <a:sy n="130" d="100"/>
        </p:scale>
        <p:origin x="-918" y="76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1F25208B-E99E-43A7-9756-8BC86A7C2814}" type="datetimeFigureOut">
              <a:rPr lang="en-US" smtClean="0"/>
              <a:pPr/>
              <a:t>4/20/2016</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E8F0A21-EA32-43A4-8290-2F9C21C7D8C2}" type="slidenum">
              <a:rPr lang="en-US" smtClean="0"/>
              <a:pPr/>
              <a:t>‹#›</a:t>
            </a:fld>
            <a:endParaRPr lang="en-US" dirty="0"/>
          </a:p>
        </p:txBody>
      </p:sp>
    </p:spTree>
    <p:extLst>
      <p:ext uri="{BB962C8B-B14F-4D97-AF65-F5344CB8AC3E}">
        <p14:creationId xmlns="" xmlns:p14="http://schemas.microsoft.com/office/powerpoint/2010/main" val="26063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002D8DF-BA0A-4A0C-8017-A2E5EEAA02EA}" type="datetimeFigureOut">
              <a:rPr lang="en-US" smtClean="0"/>
              <a:pPr/>
              <a:t>4/20/2016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2370381-2201-4B5E-AFD5-D162C8ADD346}" type="slidenum">
              <a:rPr lang="en-US" smtClean="0"/>
              <a:pPr/>
              <a:t>‹#›</a:t>
            </a:fld>
            <a:endParaRPr lang="en-US" dirty="0"/>
          </a:p>
        </p:txBody>
      </p:sp>
    </p:spTree>
    <p:extLst>
      <p:ext uri="{BB962C8B-B14F-4D97-AF65-F5344CB8AC3E}">
        <p14:creationId xmlns="" xmlns:p14="http://schemas.microsoft.com/office/powerpoint/2010/main" val="1854765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2000" dirty="0" smtClean="0"/>
              <a:t>(</a:t>
            </a:r>
            <a:r>
              <a:rPr lang="en-US" sz="2000" dirty="0" smtClean="0"/>
              <a:t>1 min.)</a:t>
            </a:r>
          </a:p>
          <a:p>
            <a:r>
              <a:rPr lang="en-US" sz="2000" dirty="0" smtClean="0"/>
              <a:t>Good</a:t>
            </a:r>
            <a:r>
              <a:rPr lang="en-US" sz="2000" baseline="0" dirty="0" smtClean="0"/>
              <a:t> </a:t>
            </a:r>
            <a:r>
              <a:rPr lang="en-US" sz="2000" dirty="0" smtClean="0"/>
              <a:t>morning Chair O’Keeffe,</a:t>
            </a:r>
            <a:r>
              <a:rPr lang="en-US" sz="2000" baseline="0" dirty="0" smtClean="0"/>
              <a:t> Commissioners, my name is Leah Feldon and I manage the Office of Compliance and Enforcement.  With me today is George Davis, engineer and senior permit writer for DEQ’s northwest region.</a:t>
            </a:r>
          </a:p>
          <a:p>
            <a:endParaRPr lang="en-US" sz="2000" baseline="0" dirty="0" smtClean="0"/>
          </a:p>
          <a:p>
            <a:r>
              <a:rPr lang="en-US" sz="2000" baseline="0" dirty="0" smtClean="0"/>
              <a:t>We are here today to present to you a proposal for temporary rules that would apply to colored art glass manufacturers in the Portland Air Quality Maintenance Area.  </a:t>
            </a:r>
          </a:p>
          <a:p>
            <a:endParaRPr lang="en-US" sz="2000" baseline="0" dirty="0" smtClean="0"/>
          </a:p>
          <a:p>
            <a:r>
              <a:rPr lang="en-US" sz="2000" baseline="0" dirty="0" smtClean="0"/>
              <a:t>We proposed rules at the Commission’s meeting </a:t>
            </a:r>
            <a:r>
              <a:rPr lang="en-US" sz="2000" baseline="0" dirty="0" smtClean="0"/>
              <a:t>on </a:t>
            </a:r>
            <a:r>
              <a:rPr lang="en-US" sz="2000" baseline="0" dirty="0" smtClean="0"/>
              <a:t>March </a:t>
            </a:r>
            <a:r>
              <a:rPr lang="en-US" sz="2000" dirty="0" smtClean="0"/>
              <a:t>15</a:t>
            </a:r>
            <a:r>
              <a:rPr lang="en-US" sz="2000" baseline="0" dirty="0" smtClean="0"/>
              <a:t>, </a:t>
            </a:r>
            <a:r>
              <a:rPr lang="en-US" sz="2000" baseline="0" dirty="0" smtClean="0"/>
              <a:t>which the Commission considered, but did not adopt.  Instead the Commission granted a 14 day public comment period so that interested parties could comment on the rules being proposed.  After the comment period, and consideration of the comments, we are here today to propose </a:t>
            </a:r>
            <a:r>
              <a:rPr lang="en-US" sz="2000" baseline="0" dirty="0" smtClean="0"/>
              <a:t>the temporary </a:t>
            </a:r>
            <a:r>
              <a:rPr lang="en-US" sz="2000" baseline="0" dirty="0" smtClean="0"/>
              <a:t>rules again, though they are different than the rules proposed in March, based on comments received.</a:t>
            </a:r>
            <a:endParaRPr lang="en-US" sz="2000"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a:t>
            </a:fld>
            <a:endParaRPr lang="en-US" dirty="0"/>
          </a:p>
        </p:txBody>
      </p:sp>
    </p:spTree>
    <p:extLst>
      <p:ext uri="{BB962C8B-B14F-4D97-AF65-F5344CB8AC3E}">
        <p14:creationId xmlns="" xmlns:p14="http://schemas.microsoft.com/office/powerpoint/2010/main" val="150706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10</a:t>
            </a:fld>
            <a:endParaRPr lang="en-US" dirty="0"/>
          </a:p>
        </p:txBody>
      </p:sp>
      <p:sp>
        <p:nvSpPr>
          <p:cNvPr id="6" name="Notes Placeholder 5"/>
          <p:cNvSpPr>
            <a:spLocks noGrp="1"/>
          </p:cNvSpPr>
          <p:nvPr>
            <p:ph type="body" sz="quarter" idx="11"/>
          </p:nvPr>
        </p:nvSpPr>
        <p:spPr>
          <a:xfrm>
            <a:off x="381000" y="4416425"/>
            <a:ext cx="6248400" cy="4651375"/>
          </a:xfrm>
        </p:spPr>
        <p:txBody>
          <a:bodyPr>
            <a:normAutofit lnSpcReduction="10000"/>
          </a:bodyPr>
          <a:lstStyle/>
          <a:p>
            <a:pPr>
              <a:buFont typeface="Arial" pitchFamily="34" charset="0"/>
              <a:buNone/>
            </a:pPr>
            <a:r>
              <a:rPr lang="en-US" dirty="0" smtClean="0"/>
              <a:t>(3 </a:t>
            </a:r>
            <a:r>
              <a:rPr lang="en-US" dirty="0" err="1" smtClean="0"/>
              <a:t>mins</a:t>
            </a:r>
            <a:r>
              <a:rPr lang="en-US" dirty="0" smtClean="0"/>
              <a:t>.)</a:t>
            </a:r>
          </a:p>
          <a:p>
            <a:pPr>
              <a:buFont typeface="Arial" pitchFamily="34" charset="0"/>
              <a:buNone/>
            </a:pPr>
            <a:endParaRPr lang="en-US" dirty="0" smtClean="0"/>
          </a:p>
          <a:p>
            <a:pPr>
              <a:buFont typeface="Arial" pitchFamily="34" charset="0"/>
              <a:buChar char="•"/>
            </a:pPr>
            <a:r>
              <a:rPr lang="en-US" dirty="0" smtClean="0"/>
              <a:t>Another change we’ve proposed is to the ambient protective criteria</a:t>
            </a:r>
            <a:r>
              <a:rPr lang="en-US" dirty="0" smtClean="0"/>
              <a:t>.</a:t>
            </a:r>
          </a:p>
          <a:p>
            <a:pPr>
              <a:buFont typeface="Arial" pitchFamily="34" charset="0"/>
              <a:buChar char="•"/>
            </a:pPr>
            <a:endParaRPr lang="en-US" dirty="0" smtClean="0"/>
          </a:p>
          <a:p>
            <a:pPr>
              <a:buFont typeface="Arial" pitchFamily="34" charset="0"/>
              <a:buChar char="•"/>
            </a:pPr>
            <a:r>
              <a:rPr lang="en-US" dirty="0" smtClean="0"/>
              <a:t>The rule proposed in March included a total ambient concentration limit, that included background concentrations as well the source impact</a:t>
            </a:r>
            <a:r>
              <a:rPr lang="en-US" dirty="0" smtClean="0"/>
              <a:t>.</a:t>
            </a:r>
          </a:p>
          <a:p>
            <a:pPr>
              <a:buFont typeface="Arial" pitchFamily="34" charset="0"/>
              <a:buChar char="•"/>
            </a:pPr>
            <a:endParaRPr lang="en-US" dirty="0" smtClean="0"/>
          </a:p>
          <a:p>
            <a:pPr>
              <a:buFont typeface="Arial" pitchFamily="34" charset="0"/>
              <a:buChar char="•"/>
            </a:pPr>
            <a:r>
              <a:rPr lang="en-US" dirty="0" smtClean="0"/>
              <a:t>In reconsidering this standard, we identified three problems</a:t>
            </a:r>
            <a:r>
              <a:rPr lang="en-US" dirty="0" smtClean="0"/>
              <a:t>:</a:t>
            </a:r>
          </a:p>
          <a:p>
            <a:pPr>
              <a:buFont typeface="Arial" pitchFamily="34" charset="0"/>
              <a:buChar char="•"/>
            </a:pPr>
            <a:endParaRPr lang="en-US" dirty="0" smtClean="0"/>
          </a:p>
          <a:p>
            <a:pPr>
              <a:buFont typeface="Arial" pitchFamily="34" charset="0"/>
              <a:buChar char="•"/>
            </a:pPr>
            <a:r>
              <a:rPr lang="en-US" dirty="0" smtClean="0"/>
              <a:t>First, the idea was that the source’s impact, plus the background concentration from other </a:t>
            </a:r>
            <a:r>
              <a:rPr lang="en-US" dirty="0" smtClean="0"/>
              <a:t>sources, </a:t>
            </a:r>
            <a:r>
              <a:rPr lang="en-US" dirty="0" smtClean="0"/>
              <a:t>could not exceed the specified level. But this didn’t consider the possibility that the background concentration might exceed the specified level. This would imply that the facility couldn’t emit anything, which would put the entire burden on the facility when in fact other sources were causing the high levels</a:t>
            </a:r>
            <a:r>
              <a:rPr lang="en-US" dirty="0" smtClean="0"/>
              <a:t>.</a:t>
            </a:r>
          </a:p>
          <a:p>
            <a:pPr>
              <a:buFont typeface="Arial" pitchFamily="34" charset="0"/>
              <a:buChar char="•"/>
            </a:pPr>
            <a:endParaRPr lang="en-US" dirty="0" smtClean="0"/>
          </a:p>
          <a:p>
            <a:pPr>
              <a:buFont typeface="Arial" pitchFamily="34" charset="0"/>
              <a:buChar char="•"/>
            </a:pPr>
            <a:r>
              <a:rPr lang="en-US" dirty="0" smtClean="0"/>
              <a:t>Second, the original proposal was to allow the source to use up whatever difference there was between background and the specified level. It would be inappropriate to allow a single source to use up of the available margin</a:t>
            </a:r>
            <a:r>
              <a:rPr lang="en-US" dirty="0" smtClean="0"/>
              <a:t>.</a:t>
            </a:r>
          </a:p>
          <a:p>
            <a:pPr>
              <a:buFont typeface="Arial" pitchFamily="34" charset="0"/>
              <a:buChar char="•"/>
            </a:pPr>
            <a:endParaRPr lang="en-US" dirty="0" smtClean="0"/>
          </a:p>
          <a:p>
            <a:pPr>
              <a:buFont typeface="Arial" pitchFamily="34" charset="0"/>
              <a:buChar char="•"/>
            </a:pPr>
            <a:r>
              <a:rPr lang="en-US" dirty="0" smtClean="0"/>
              <a:t>And third, we realized that this approach was dependent on having ambient monitoring data for all sites. The reality is that we probably won’t have ambient monitoring data in most cases</a:t>
            </a:r>
            <a:r>
              <a:rPr lang="en-US" dirty="0" smtClean="0"/>
              <a:t>.</a:t>
            </a:r>
          </a:p>
          <a:p>
            <a:pPr>
              <a:buFont typeface="Arial" pitchFamily="34" charset="0"/>
              <a:buChar char="•"/>
            </a:pPr>
            <a:endParaRPr lang="en-US" dirty="0" smtClean="0"/>
          </a:p>
          <a:p>
            <a:pPr>
              <a:buFont typeface="Arial" pitchFamily="34" charset="0"/>
              <a:buChar char="•"/>
            </a:pPr>
            <a:r>
              <a:rPr lang="en-US" dirty="0" smtClean="0"/>
              <a:t>To address these problems, we are proposing instead to set maximum source impact levels, </a:t>
            </a:r>
            <a:r>
              <a:rPr lang="en-US" dirty="0" smtClean="0"/>
              <a:t>which </a:t>
            </a:r>
            <a:r>
              <a:rPr lang="en-US" dirty="0" smtClean="0"/>
              <a:t>are concentrations that the source’s emissions can result in, regardless of what the background concentration is. The proposed levels have been set at protective levels which are equal to the Ambient Benchmark Concentrations, except for lead, which is set at 1/10</a:t>
            </a:r>
            <a:r>
              <a:rPr lang="en-US" baseline="30000" dirty="0" smtClean="0"/>
              <a:t>th</a:t>
            </a:r>
            <a:r>
              <a:rPr lang="en-US" dirty="0" smtClean="0"/>
              <a:t> of the ABC.</a:t>
            </a:r>
          </a:p>
          <a:p>
            <a:pPr>
              <a:buFont typeface="Arial" pitchFamily="34" charset="0"/>
              <a:buNone/>
            </a:pPr>
            <a:endParaRPr lang="en-US" dirty="0" smtClean="0"/>
          </a:p>
          <a:p>
            <a:pPr>
              <a:buFont typeface="Arial" pitchFamily="34" charset="0"/>
              <a:buChar char="•"/>
            </a:pPr>
            <a:endParaRPr lang="en-US" dirty="0" smtClean="0"/>
          </a:p>
        </p:txBody>
      </p:sp>
    </p:spTree>
    <p:extLst>
      <p:ext uri="{BB962C8B-B14F-4D97-AF65-F5344CB8AC3E}">
        <p14:creationId xmlns="" xmlns:p14="http://schemas.microsoft.com/office/powerpoint/2010/main" val="609719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11</a:t>
            </a:fld>
            <a:endParaRPr lang="en-US" dirty="0"/>
          </a:p>
        </p:txBody>
      </p:sp>
      <p:sp>
        <p:nvSpPr>
          <p:cNvPr id="6" name="Notes Placeholder 5"/>
          <p:cNvSpPr>
            <a:spLocks noGrp="1"/>
          </p:cNvSpPr>
          <p:nvPr>
            <p:ph type="body" sz="quarter" idx="11"/>
          </p:nvPr>
        </p:nvSpPr>
        <p:spPr/>
        <p:txBody>
          <a:bodyPr>
            <a:normAutofit fontScale="85000" lnSpcReduction="10000"/>
          </a:bodyPr>
          <a:lstStyle/>
          <a:p>
            <a:pPr>
              <a:buFont typeface="Arial" pitchFamily="34" charset="0"/>
              <a:buNone/>
            </a:pPr>
            <a:r>
              <a:rPr lang="en-US" dirty="0" smtClean="0"/>
              <a:t>(3 </a:t>
            </a:r>
            <a:r>
              <a:rPr lang="en-US" dirty="0" err="1" smtClean="0"/>
              <a:t>mins</a:t>
            </a:r>
            <a:r>
              <a:rPr lang="en-US" dirty="0" smtClean="0"/>
              <a:t>.)</a:t>
            </a:r>
          </a:p>
          <a:p>
            <a:pPr>
              <a:buFont typeface="Arial" pitchFamily="34" charset="0"/>
              <a:buNone/>
            </a:pPr>
            <a:endParaRPr lang="en-US" dirty="0" smtClean="0"/>
          </a:p>
          <a:p>
            <a:pPr>
              <a:buFont typeface="Arial" pitchFamily="34" charset="0"/>
              <a:buNone/>
            </a:pPr>
            <a:r>
              <a:rPr lang="en-US" sz="1900" dirty="0" smtClean="0"/>
              <a:t>As mentioned earlier, the rules require some dispersion modeling to determine the impact of a facility’s emissions of certain metals.</a:t>
            </a:r>
          </a:p>
          <a:p>
            <a:pPr>
              <a:buFont typeface="Arial" pitchFamily="34" charset="0"/>
              <a:buNone/>
            </a:pPr>
            <a:endParaRPr lang="en-US" sz="1900" dirty="0" smtClean="0"/>
          </a:p>
          <a:p>
            <a:pPr>
              <a:buFont typeface="Arial" pitchFamily="34" charset="0"/>
              <a:buNone/>
            </a:pPr>
            <a:r>
              <a:rPr lang="en-US" sz="1900" dirty="0" smtClean="0"/>
              <a:t>For the larger Tier 2 facilities, the modeling requirement applies only to chromium VI impacts, with the objective of showing that the facility’s emissions of chromium VI will not cause an exceedance of either the acute or chronic impact levels specified in the rules.</a:t>
            </a:r>
          </a:p>
          <a:p>
            <a:pPr>
              <a:buFont typeface="Arial" pitchFamily="34" charset="0"/>
              <a:buNone/>
            </a:pPr>
            <a:endParaRPr lang="en-US" sz="1900" dirty="0" smtClean="0"/>
          </a:p>
          <a:p>
            <a:pPr>
              <a:buFont typeface="Arial" pitchFamily="34" charset="0"/>
              <a:buNone/>
            </a:pPr>
            <a:r>
              <a:rPr lang="en-US" sz="1900" dirty="0" smtClean="0"/>
              <a:t>The smaller Tier 1 facilities are only required to perform modeling if they choose the exemption option. In that case, they must model for all of the metals they want the exemption for, and must show that their impact does not exceed the specified chronic levels. We are also proposing that they use a different type of model that is much simpler and less expensive to use. This type of model gives a worst-case result so modeling for the chronic level is also protective of the acute level.</a:t>
            </a:r>
          </a:p>
          <a:p>
            <a:pPr>
              <a:buFont typeface="Arial" pitchFamily="34" charset="0"/>
              <a:buNone/>
            </a:pPr>
            <a:endParaRPr lang="en-US" dirty="0" smtClean="0"/>
          </a:p>
          <a:p>
            <a:pPr>
              <a:buFont typeface="Arial" pitchFamily="34" charset="0"/>
              <a:buNone/>
            </a:pPr>
            <a:endParaRPr lang="en-US" dirty="0" smtClean="0"/>
          </a:p>
          <a:p>
            <a:pPr>
              <a:buFont typeface="Arial" pitchFamily="34" charset="0"/>
              <a:buChar char="•"/>
            </a:pPr>
            <a:endParaRPr lang="en-US" dirty="0" smtClean="0"/>
          </a:p>
        </p:txBody>
      </p:sp>
    </p:spTree>
    <p:extLst>
      <p:ext uri="{BB962C8B-B14F-4D97-AF65-F5344CB8AC3E}">
        <p14:creationId xmlns="" xmlns:p14="http://schemas.microsoft.com/office/powerpoint/2010/main" val="609719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12</a:t>
            </a:fld>
            <a:endParaRPr lang="en-US" dirty="0"/>
          </a:p>
        </p:txBody>
      </p:sp>
      <p:sp>
        <p:nvSpPr>
          <p:cNvPr id="6" name="Notes Placeholder 5"/>
          <p:cNvSpPr>
            <a:spLocks noGrp="1"/>
          </p:cNvSpPr>
          <p:nvPr>
            <p:ph type="body" sz="quarter" idx="11"/>
          </p:nvPr>
        </p:nvSpPr>
        <p:spPr/>
        <p:txBody>
          <a:bodyPr>
            <a:normAutofit/>
          </a:bodyPr>
          <a:lstStyle/>
          <a:p>
            <a:pPr>
              <a:buFont typeface="Arial" pitchFamily="34" charset="0"/>
              <a:buNone/>
            </a:pPr>
            <a:r>
              <a:rPr lang="en-US" dirty="0" smtClean="0"/>
              <a:t>(1 min</a:t>
            </a:r>
            <a:r>
              <a:rPr lang="en-US" dirty="0" smtClean="0"/>
              <a:t>.)</a:t>
            </a:r>
          </a:p>
          <a:p>
            <a:pPr>
              <a:buFont typeface="Arial" pitchFamily="34" charset="0"/>
              <a:buNone/>
            </a:pPr>
            <a:endParaRPr lang="en-US" dirty="0" smtClean="0"/>
          </a:p>
          <a:p>
            <a:pPr>
              <a:buFont typeface="Arial" pitchFamily="34" charset="0"/>
              <a:buNone/>
            </a:pPr>
            <a:r>
              <a:rPr lang="en-US" sz="1800" dirty="0" smtClean="0"/>
              <a:t>In </a:t>
            </a:r>
            <a:r>
              <a:rPr lang="en-US" sz="1800" dirty="0" smtClean="0"/>
              <a:t>addition to the changes just described, we are proposing two additional changes in an addendum to the staff report.</a:t>
            </a:r>
          </a:p>
          <a:p>
            <a:pPr>
              <a:buFont typeface="Arial" pitchFamily="34" charset="0"/>
              <a:buNone/>
            </a:pPr>
            <a:endParaRPr lang="en-US" sz="1800" dirty="0" smtClean="0"/>
          </a:p>
          <a:p>
            <a:pPr>
              <a:buFont typeface="Arial" pitchFamily="34" charset="0"/>
              <a:buNone/>
            </a:pPr>
            <a:r>
              <a:rPr lang="en-US" sz="1800" dirty="0" smtClean="0"/>
              <a:t>The first change is minor and simply involves correcting the rule text to specify the metal that part of the rule applies to.</a:t>
            </a:r>
          </a:p>
          <a:p>
            <a:pPr>
              <a:buFont typeface="Arial" pitchFamily="34" charset="0"/>
              <a:buChar char="•"/>
            </a:pPr>
            <a:endParaRPr lang="en-US" dirty="0" smtClean="0"/>
          </a:p>
        </p:txBody>
      </p:sp>
    </p:spTree>
    <p:extLst>
      <p:ext uri="{BB962C8B-B14F-4D97-AF65-F5344CB8AC3E}">
        <p14:creationId xmlns="" xmlns:p14="http://schemas.microsoft.com/office/powerpoint/2010/main" val="609719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13</a:t>
            </a:fld>
            <a:endParaRPr lang="en-US" dirty="0"/>
          </a:p>
        </p:txBody>
      </p:sp>
      <p:sp>
        <p:nvSpPr>
          <p:cNvPr id="6" name="Notes Placeholder 5"/>
          <p:cNvSpPr>
            <a:spLocks noGrp="1"/>
          </p:cNvSpPr>
          <p:nvPr>
            <p:ph type="body" sz="quarter" idx="11"/>
          </p:nvPr>
        </p:nvSpPr>
        <p:spPr>
          <a:xfrm>
            <a:off x="701675" y="4416425"/>
            <a:ext cx="5607050" cy="4575175"/>
          </a:xfrm>
        </p:spPr>
        <p:txBody>
          <a:bodyPr>
            <a:normAutofit lnSpcReduction="10000"/>
          </a:bodyPr>
          <a:lstStyle/>
          <a:p>
            <a:pPr>
              <a:buFont typeface="Arial" pitchFamily="34" charset="0"/>
              <a:buNone/>
            </a:pPr>
            <a:r>
              <a:rPr lang="en-US" dirty="0" smtClean="0"/>
              <a:t>(2 </a:t>
            </a:r>
            <a:r>
              <a:rPr lang="en-US" dirty="0" err="1" smtClean="0"/>
              <a:t>mins</a:t>
            </a:r>
            <a:r>
              <a:rPr lang="en-US" dirty="0" smtClean="0"/>
              <a:t>.)</a:t>
            </a:r>
          </a:p>
          <a:p>
            <a:pPr>
              <a:buFont typeface="Arial" pitchFamily="34" charset="0"/>
              <a:buNone/>
            </a:pPr>
            <a:endParaRPr lang="en-US" dirty="0" smtClean="0"/>
          </a:p>
          <a:p>
            <a:pPr>
              <a:buFont typeface="Arial" pitchFamily="34" charset="0"/>
              <a:buNone/>
            </a:pPr>
            <a:r>
              <a:rPr lang="en-US" sz="1400" dirty="0" smtClean="0"/>
              <a:t>The other change we’re proposing involves the receptor locations that must be used for the dispersion modeling</a:t>
            </a:r>
            <a:r>
              <a:rPr lang="en-US" sz="1400" dirty="0" smtClean="0"/>
              <a:t>.</a:t>
            </a:r>
          </a:p>
          <a:p>
            <a:pPr>
              <a:buFont typeface="Arial" pitchFamily="34" charset="0"/>
              <a:buNone/>
            </a:pPr>
            <a:endParaRPr lang="en-US" sz="1400" dirty="0" smtClean="0"/>
          </a:p>
          <a:p>
            <a:pPr>
              <a:buFont typeface="Arial" pitchFamily="34" charset="0"/>
              <a:buNone/>
            </a:pPr>
            <a:r>
              <a:rPr lang="en-US" sz="1400" dirty="0" smtClean="0"/>
              <a:t>When the Tier 2 </a:t>
            </a:r>
            <a:r>
              <a:rPr lang="en-US" sz="1400" dirty="0" smtClean="0"/>
              <a:t>manufacturers </a:t>
            </a:r>
            <a:r>
              <a:rPr lang="en-US" sz="1400" dirty="0" smtClean="0"/>
              <a:t>perform dispersion modeling, they have to meet both acute and chronic impact standards</a:t>
            </a:r>
            <a:r>
              <a:rPr lang="en-US" sz="1400" dirty="0" smtClean="0"/>
              <a:t>.</a:t>
            </a:r>
          </a:p>
          <a:p>
            <a:pPr>
              <a:buFont typeface="Arial" pitchFamily="34" charset="0"/>
              <a:buNone/>
            </a:pPr>
            <a:endParaRPr lang="en-US" sz="1400" dirty="0" smtClean="0"/>
          </a:p>
          <a:p>
            <a:pPr>
              <a:buFont typeface="Arial" pitchFamily="34" charset="0"/>
              <a:buNone/>
            </a:pPr>
            <a:r>
              <a:rPr lang="en-US" sz="1400" dirty="0" smtClean="0"/>
              <a:t>Acute impacts are impacts than could affect a person immediately, so this standard should apply anywhere a person might be for </a:t>
            </a:r>
            <a:r>
              <a:rPr lang="en-US" sz="1400" dirty="0" smtClean="0"/>
              <a:t>even a </a:t>
            </a:r>
            <a:r>
              <a:rPr lang="en-US" sz="1400" dirty="0" smtClean="0"/>
              <a:t>short period of time. This would include all locations off the facility’s site, including streets and </a:t>
            </a:r>
            <a:r>
              <a:rPr lang="en-US" sz="1400" dirty="0" smtClean="0"/>
              <a:t>sidewalks.</a:t>
            </a:r>
          </a:p>
          <a:p>
            <a:pPr>
              <a:buFont typeface="Arial" pitchFamily="34" charset="0"/>
              <a:buNone/>
            </a:pPr>
            <a:endParaRPr lang="en-US" sz="1400" dirty="0" smtClean="0"/>
          </a:p>
          <a:p>
            <a:pPr>
              <a:buFont typeface="Arial" pitchFamily="34" charset="0"/>
              <a:buNone/>
            </a:pPr>
            <a:r>
              <a:rPr lang="en-US" sz="1400" dirty="0" smtClean="0"/>
              <a:t>On the other hand, chronic impacts are impacts that may occur from long-term exposure, so the standards should apply to locations where people may be present for significant amounts of time, such as residences, schools and hospitals</a:t>
            </a:r>
            <a:r>
              <a:rPr lang="en-US" sz="1400" dirty="0" smtClean="0"/>
              <a:t>.</a:t>
            </a:r>
          </a:p>
          <a:p>
            <a:pPr>
              <a:buFont typeface="Arial" pitchFamily="34" charset="0"/>
              <a:buNone/>
            </a:pPr>
            <a:endParaRPr lang="en-US" sz="1400" dirty="0" smtClean="0"/>
          </a:p>
          <a:p>
            <a:pPr>
              <a:buFont typeface="Arial" pitchFamily="34" charset="0"/>
              <a:buNone/>
            </a:pPr>
            <a:r>
              <a:rPr lang="en-US" sz="1400" dirty="0" smtClean="0"/>
              <a:t>For these reasons we’re suggesting that the proposed rule be revised to specify these different receptor </a:t>
            </a:r>
            <a:r>
              <a:rPr lang="en-US" sz="1400" dirty="0" smtClean="0"/>
              <a:t>locations for acute and chronic modeling.</a:t>
            </a:r>
            <a:endParaRPr lang="en-US" sz="1400" dirty="0" smtClean="0"/>
          </a:p>
          <a:p>
            <a:pPr>
              <a:buFont typeface="Arial" pitchFamily="34" charset="0"/>
              <a:buNone/>
            </a:pPr>
            <a:endParaRPr lang="en-US" sz="1400" dirty="0" smtClean="0"/>
          </a:p>
          <a:p>
            <a:pPr>
              <a:buFont typeface="Arial" pitchFamily="34" charset="0"/>
              <a:buNone/>
            </a:pPr>
            <a:r>
              <a:rPr lang="en-US" sz="1400" dirty="0" smtClean="0"/>
              <a:t>That ends my portion of the presentation and I’ll turn it back over to Leah.</a:t>
            </a:r>
          </a:p>
          <a:p>
            <a:pPr>
              <a:buFont typeface="Arial" pitchFamily="34" charset="0"/>
              <a:buNone/>
            </a:pPr>
            <a:endParaRPr lang="en-US" dirty="0" smtClean="0"/>
          </a:p>
          <a:p>
            <a:pPr>
              <a:buFont typeface="Arial" pitchFamily="34" charset="0"/>
              <a:buChar char="•"/>
            </a:pPr>
            <a:endParaRPr lang="en-US" dirty="0" smtClean="0"/>
          </a:p>
        </p:txBody>
      </p:sp>
    </p:spTree>
    <p:extLst>
      <p:ext uri="{BB962C8B-B14F-4D97-AF65-F5344CB8AC3E}">
        <p14:creationId xmlns="" xmlns:p14="http://schemas.microsoft.com/office/powerpoint/2010/main" val="609719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 min</a:t>
            </a:r>
            <a:r>
              <a:rPr lang="en-US" dirty="0" smtClean="0"/>
              <a:t>.)</a:t>
            </a:r>
            <a:endParaRPr lang="en-US"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2</a:t>
            </a:fld>
            <a:endParaRPr lang="en-US" dirty="0"/>
          </a:p>
        </p:txBody>
      </p:sp>
      <p:sp>
        <p:nvSpPr>
          <p:cNvPr id="6" name="Notes Placeholder 5"/>
          <p:cNvSpPr>
            <a:spLocks noGrp="1"/>
          </p:cNvSpPr>
          <p:nvPr>
            <p:ph type="body" sz="quarter" idx="11"/>
          </p:nvPr>
        </p:nvSpPr>
        <p:spPr/>
        <p:txBody>
          <a:bodyPr>
            <a:normAutofit fontScale="92500" lnSpcReduction="10000"/>
          </a:bodyPr>
          <a:lstStyle/>
          <a:p>
            <a:r>
              <a:rPr lang="en-US" dirty="0" smtClean="0"/>
              <a:t>(1 min.)</a:t>
            </a:r>
          </a:p>
          <a:p>
            <a:r>
              <a:rPr lang="en-US" sz="1800" dirty="0" smtClean="0"/>
              <a:t>Here is</a:t>
            </a:r>
            <a:r>
              <a:rPr lang="en-US" sz="1800" baseline="0" dirty="0" smtClean="0"/>
              <a:t> an outline of what we will discuss today, and we want to leave plenty of time for questions.  </a:t>
            </a:r>
            <a:r>
              <a:rPr lang="en-US" sz="1800" baseline="0" dirty="0" smtClean="0"/>
              <a:t>Please fee free to ask questions throughout the presentation.</a:t>
            </a:r>
            <a:endParaRPr lang="en-US" sz="1800" baseline="0" dirty="0" smtClean="0"/>
          </a:p>
          <a:p>
            <a:endParaRPr lang="en-US" sz="1800" baseline="0" dirty="0" smtClean="0"/>
          </a:p>
          <a:p>
            <a:r>
              <a:rPr lang="en-US" sz="1800" baseline="0" dirty="0" smtClean="0"/>
              <a:t>First we will discuss the nature and categorization of the public comments received</a:t>
            </a:r>
            <a:r>
              <a:rPr lang="en-US" sz="1800" baseline="0" dirty="0" smtClean="0"/>
              <a:t>;</a:t>
            </a:r>
          </a:p>
          <a:p>
            <a:endParaRPr lang="en-US" sz="1800" baseline="0" dirty="0" smtClean="0"/>
          </a:p>
          <a:p>
            <a:r>
              <a:rPr lang="en-US" sz="1800" dirty="0" smtClean="0"/>
              <a:t>Then we will discuss an addendum to the staff report for the proposed </a:t>
            </a:r>
            <a:r>
              <a:rPr lang="en-US" sz="1800" dirty="0" smtClean="0"/>
              <a:t>rules;</a:t>
            </a:r>
          </a:p>
          <a:p>
            <a:endParaRPr lang="en-US" sz="1800" baseline="0" dirty="0" smtClean="0"/>
          </a:p>
          <a:p>
            <a:r>
              <a:rPr lang="en-US" sz="1800" baseline="0" dirty="0" smtClean="0"/>
              <a:t>Next we will walk you through the proposed rule changes from the version proposed in March</a:t>
            </a:r>
            <a:r>
              <a:rPr lang="en-US" sz="1800" baseline="0" dirty="0" smtClean="0"/>
              <a:t>; and some additional changes that we would like to make to the current version; </a:t>
            </a:r>
            <a:r>
              <a:rPr lang="en-US" sz="1800" baseline="0" dirty="0" smtClean="0"/>
              <a:t>and </a:t>
            </a:r>
          </a:p>
          <a:p>
            <a:endParaRPr lang="en-US" sz="1800" baseline="0" dirty="0" smtClean="0"/>
          </a:p>
          <a:p>
            <a:r>
              <a:rPr lang="en-US" sz="1800" baseline="0" dirty="0" smtClean="0"/>
              <a:t>Finally, we will make our recommendation to you.</a:t>
            </a:r>
            <a:endParaRPr lang="en-US" sz="1800" dirty="0"/>
          </a:p>
        </p:txBody>
      </p:sp>
    </p:spTree>
    <p:extLst>
      <p:ext uri="{BB962C8B-B14F-4D97-AF65-F5344CB8AC3E}">
        <p14:creationId xmlns="" xmlns:p14="http://schemas.microsoft.com/office/powerpoint/2010/main" val="60971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267201"/>
            <a:ext cx="6248400" cy="4876799"/>
          </a:xfrm>
        </p:spPr>
        <p:txBody>
          <a:bodyPr>
            <a:noAutofit/>
          </a:bodyPr>
          <a:lstStyle/>
          <a:p>
            <a:pPr marL="0" indent="0">
              <a:spcAft>
                <a:spcPts val="500"/>
              </a:spcAft>
              <a:buFont typeface="Arial" pitchFamily="34" charset="0"/>
              <a:buNone/>
            </a:pPr>
            <a:r>
              <a:rPr lang="en-US" sz="2000" dirty="0" smtClean="0">
                <a:latin typeface="Times New Roman" pitchFamily="18" charset="0"/>
                <a:cs typeface="Times New Roman" pitchFamily="18" charset="0"/>
              </a:rPr>
              <a:t>(1 min</a:t>
            </a:r>
            <a:r>
              <a:rPr lang="en-US" sz="2000" dirty="0" smtClean="0">
                <a:latin typeface="Times New Roman" pitchFamily="18" charset="0"/>
                <a:cs typeface="Times New Roman" pitchFamily="18" charset="0"/>
              </a:rPr>
              <a:t>.)</a:t>
            </a:r>
          </a:p>
          <a:p>
            <a:pPr marL="0" indent="0">
              <a:spcAft>
                <a:spcPts val="500"/>
              </a:spcAft>
              <a:buFont typeface="Arial" pitchFamily="34" charset="0"/>
              <a:buNone/>
            </a:pPr>
            <a:r>
              <a:rPr lang="en-US" sz="1700" dirty="0" smtClean="0"/>
              <a:t>This is a high level depiction of the public comments.</a:t>
            </a:r>
          </a:p>
          <a:p>
            <a:pPr marL="285750" indent="-285750">
              <a:spcAft>
                <a:spcPts val="500"/>
              </a:spcAft>
              <a:buFont typeface="Arial" pitchFamily="34" charset="0"/>
              <a:buChar char="•"/>
            </a:pPr>
            <a:r>
              <a:rPr lang="en-US" sz="1700" dirty="0" smtClean="0"/>
              <a:t>Through the public comment process, we received comments from about 1200 individuals and organizations, 523 of those were from Oregonians and 671 were from parties outside of Oregon. </a:t>
            </a:r>
          </a:p>
          <a:p>
            <a:pPr marL="285750" indent="-285750">
              <a:spcAft>
                <a:spcPts val="500"/>
              </a:spcAft>
              <a:buFont typeface="Arial" pitchFamily="34" charset="0"/>
              <a:buChar char="•"/>
            </a:pPr>
            <a:r>
              <a:rPr lang="en-US" sz="1700" dirty="0" smtClean="0"/>
              <a:t>Some of the comments were from organizations  representing the interests of their members. The total number of people represented by these comments is much greater than the number of comments we received. (3268 EPAC members)</a:t>
            </a:r>
          </a:p>
          <a:p>
            <a:pPr marL="285750" indent="-285750">
              <a:spcAft>
                <a:spcPts val="500"/>
              </a:spcAft>
              <a:buFont typeface="Arial" pitchFamily="34" charset="0"/>
              <a:buChar char="•"/>
            </a:pPr>
            <a:r>
              <a:rPr lang="en-US" sz="1700" dirty="0" smtClean="0"/>
              <a:t>The comments from parties outside of Oregon were almost exclusively from artists and customers who did not support regulation of colored art glass manufacturers. </a:t>
            </a:r>
          </a:p>
          <a:p>
            <a:pPr marL="285750" indent="-285750">
              <a:spcAft>
                <a:spcPts val="500"/>
              </a:spcAft>
              <a:buFont typeface="Arial" pitchFamily="34" charset="0"/>
              <a:buChar char="•"/>
            </a:pPr>
            <a:r>
              <a:rPr lang="en-US" sz="1700" dirty="0" smtClean="0"/>
              <a:t>As you can imagine, there are many perspectives expressed by those comments. </a:t>
            </a:r>
          </a:p>
          <a:p>
            <a:pPr marL="285750" indent="-285750">
              <a:spcAft>
                <a:spcPts val="500"/>
              </a:spcAft>
              <a:buFont typeface="Arial" pitchFamily="34" charset="0"/>
              <a:buChar char="•"/>
            </a:pPr>
            <a:endParaRPr lang="en-US" sz="1700" dirty="0" smtClean="0"/>
          </a:p>
          <a:p>
            <a:pPr marL="285750" indent="-285750"/>
            <a:endParaRPr lang="en-US" sz="2800" dirty="0" smtClean="0">
              <a:latin typeface="Times New Roman" pitchFamily="18" charset="0"/>
              <a:cs typeface="Times New Roman" pitchFamily="18" charset="0"/>
            </a:endParaRPr>
          </a:p>
          <a:p>
            <a:pPr marL="285750" indent="-285750"/>
            <a:endParaRPr lang="en-US" sz="24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648199"/>
          </a:xfrm>
        </p:spPr>
        <p:txBody>
          <a:bodyPr>
            <a:noAutofit/>
          </a:bodyPr>
          <a:lstStyle/>
          <a:p>
            <a:pPr marL="0" indent="0">
              <a:buFont typeface="Arial" pitchFamily="34" charset="0"/>
              <a:buNone/>
            </a:pPr>
            <a:r>
              <a:rPr lang="en-US" sz="2000" dirty="0" smtClean="0">
                <a:latin typeface="Times New Roman" pitchFamily="18" charset="0"/>
                <a:cs typeface="Times New Roman" pitchFamily="18" charset="0"/>
              </a:rPr>
              <a:t>(1 min.)</a:t>
            </a:r>
          </a:p>
          <a:p>
            <a:pPr>
              <a:buFont typeface="Arial" pitchFamily="34" charset="0"/>
              <a:buChar char="•"/>
            </a:pPr>
            <a:r>
              <a:rPr lang="en-US" sz="1700" dirty="0" smtClean="0"/>
              <a:t>This slide shows general support or opposition to the proposed rule. We just wanted you to see where the comments were in support or opposition to the proposed temporary rule and for statewide regulations. </a:t>
            </a:r>
          </a:p>
          <a:p>
            <a:pPr>
              <a:buFont typeface="Arial" pitchFamily="34" charset="0"/>
              <a:buChar char="•"/>
            </a:pPr>
            <a:endParaRPr lang="en-US" sz="1700" dirty="0" smtClean="0"/>
          </a:p>
          <a:p>
            <a:pPr>
              <a:buFont typeface="Arial" pitchFamily="34" charset="0"/>
              <a:buChar char="•"/>
            </a:pPr>
            <a:r>
              <a:rPr lang="en-US" sz="1700" dirty="0" smtClean="0"/>
              <a:t>The numbers here do not add up to the total number of comments received because some comments fell into more than one category. For example, some commenters support adoption of a temporary rule but also support a statewide rule. Likewise, some oppose a temporary rule but would also support adoption of  industry wide statewide rules. </a:t>
            </a:r>
          </a:p>
          <a:p>
            <a:pPr>
              <a:buFont typeface="Arial" pitchFamily="34" charset="0"/>
              <a:buChar char="•"/>
            </a:pPr>
            <a:endParaRPr lang="en-US" sz="1700" dirty="0" smtClean="0"/>
          </a:p>
          <a:p>
            <a:pPr>
              <a:buFont typeface="Arial" pitchFamily="34" charset="0"/>
              <a:buChar char="•"/>
            </a:pPr>
            <a:r>
              <a:rPr lang="en-US" sz="1700" dirty="0" smtClean="0"/>
              <a:t>We consider all of the comments we receive, no matter how many people made the comment. </a:t>
            </a:r>
          </a:p>
          <a:p>
            <a:pPr marL="285750" indent="-285750">
              <a:buFont typeface="Arial" pitchFamily="34" charset="0"/>
              <a:buChar char="•"/>
            </a:pPr>
            <a:endParaRPr lang="en-US" sz="18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5</a:t>
            </a:fld>
            <a:endParaRPr lang="en-US" dirty="0"/>
          </a:p>
        </p:txBody>
      </p:sp>
      <p:sp>
        <p:nvSpPr>
          <p:cNvPr id="5" name="Notes Placeholder 4"/>
          <p:cNvSpPr>
            <a:spLocks noGrp="1"/>
          </p:cNvSpPr>
          <p:nvPr>
            <p:ph type="body" sz="quarter" idx="11"/>
          </p:nvPr>
        </p:nvSpPr>
        <p:spPr>
          <a:xfrm>
            <a:off x="701675" y="4416425"/>
            <a:ext cx="5607050" cy="4422775"/>
          </a:xfrm>
        </p:spPr>
        <p:txBody>
          <a:bodyPr>
            <a:normAutofit fontScale="62500" lnSpcReduction="20000"/>
          </a:bodyPr>
          <a:lstStyle/>
          <a:p>
            <a:r>
              <a:rPr lang="en-US" dirty="0" smtClean="0"/>
              <a:t>(1</a:t>
            </a:r>
            <a:r>
              <a:rPr lang="en-US" baseline="0" dirty="0" smtClean="0"/>
              <a:t> min.)</a:t>
            </a:r>
            <a:endParaRPr lang="en-US" dirty="0" smtClean="0"/>
          </a:p>
          <a:p>
            <a:r>
              <a:rPr lang="en-US" sz="1900" dirty="0" smtClean="0">
                <a:latin typeface="Times New Roman" pitchFamily="18" charset="0"/>
                <a:cs typeface="Times New Roman" pitchFamily="18" charset="0"/>
              </a:rPr>
              <a:t>To review and respond effectively, </a:t>
            </a:r>
            <a:r>
              <a:rPr lang="en-US" sz="1900" dirty="0" smtClean="0">
                <a:latin typeface="Times New Roman" pitchFamily="18" charset="0"/>
                <a:cs typeface="Times New Roman" pitchFamily="18" charset="0"/>
              </a:rPr>
              <a:t>we</a:t>
            </a:r>
            <a:r>
              <a:rPr lang="en-US" sz="1900" dirty="0" smtClean="0"/>
              <a:t> have organized the comments into </a:t>
            </a:r>
            <a:r>
              <a:rPr lang="en-US" sz="1900" dirty="0" smtClean="0"/>
              <a:t>the above 12 </a:t>
            </a:r>
            <a:r>
              <a:rPr lang="en-US" sz="1900" dirty="0" smtClean="0"/>
              <a:t>categories and further into 92 subcategories and that is also how we responded to them. Therefore you’ll see in your materials that we have 92 responses to comments.  </a:t>
            </a:r>
          </a:p>
          <a:p>
            <a:endParaRPr lang="en-US" sz="1900" dirty="0" smtClean="0"/>
          </a:p>
          <a:p>
            <a:r>
              <a:rPr lang="en-US" sz="1900" dirty="0" smtClean="0"/>
              <a:t>We received a number of comments around many topics.  Later in the presentation, George will discuss the changes we made based on the comments but first I want to also discuss a common theme we heard about adopting a human health and risk based approach to regulating industrial air toxics. </a:t>
            </a:r>
            <a:r>
              <a:rPr lang="en-US" sz="1900" dirty="0" smtClean="0"/>
              <a:t>Many of those </a:t>
            </a:r>
            <a:r>
              <a:rPr lang="en-US" sz="1900" dirty="0" smtClean="0"/>
              <a:t>comments identified that this temporary rulemaking will not address risk from other types of industries or in areas beyond </a:t>
            </a:r>
            <a:r>
              <a:rPr lang="en-US" sz="1900" dirty="0" smtClean="0"/>
              <a:t>P</a:t>
            </a:r>
            <a:r>
              <a:rPr lang="en-US" sz="1900" dirty="0" smtClean="0"/>
              <a:t>ortland. We addressed those in the response to comments but wanted to reiterate here that the proposed rules are designed to address localized emissions solely from colored art glass manufacturers that was initially identified from ambient air monitoring. This temporary rule is not and never was designed to address any of these larger concerns.  In order to do that, we need more time and a much larger stakeholder and public involvement process.</a:t>
            </a:r>
            <a:r>
              <a:rPr lang="en-US" sz="1900" dirty="0" smtClean="0"/>
              <a:t> Later in the agenda, you’ll hear more </a:t>
            </a:r>
            <a:r>
              <a:rPr lang="en-US" sz="1900" dirty="0" smtClean="0"/>
              <a:t>about DEQ’s plan moving forward to undertake a regulatory overhaul addressing air toxics from </a:t>
            </a:r>
            <a:r>
              <a:rPr lang="en-US" sz="1900" b="1" u="sng" dirty="0" smtClean="0"/>
              <a:t>all</a:t>
            </a:r>
            <a:r>
              <a:rPr lang="en-US" sz="1900" dirty="0" smtClean="0"/>
              <a:t> industrial  </a:t>
            </a:r>
            <a:r>
              <a:rPr lang="en-US" sz="1900" dirty="0" smtClean="0"/>
              <a:t>sources statewide. </a:t>
            </a:r>
          </a:p>
          <a:p>
            <a:endParaRPr lang="en-US" sz="1900" dirty="0" smtClean="0"/>
          </a:p>
          <a:p>
            <a:r>
              <a:rPr lang="en-US" sz="1900" dirty="0" smtClean="0"/>
              <a:t>In this temporary rule, w</a:t>
            </a:r>
            <a:r>
              <a:rPr lang="en-US" sz="1900" dirty="0" smtClean="0"/>
              <a:t>e have included some elements of </a:t>
            </a:r>
            <a:r>
              <a:rPr lang="en-US" sz="1900" dirty="0" smtClean="0"/>
              <a:t>a human health and risk </a:t>
            </a:r>
            <a:r>
              <a:rPr lang="en-US" sz="1900" dirty="0" smtClean="0"/>
              <a:t>based program and are also using some elements of a technology based program.  You’ll hear more about those as we go through some of the changes we made in response to comments. </a:t>
            </a:r>
          </a:p>
          <a:p>
            <a:endParaRPr lang="en-US" dirty="0" smtClean="0"/>
          </a:p>
          <a:p>
            <a:pPr fontAlgn="t"/>
            <a:r>
              <a:rPr lang="en-US" dirty="0" smtClean="0"/>
              <a:t>Emission </a:t>
            </a:r>
            <a:r>
              <a:rPr lang="en-US" dirty="0" smtClean="0"/>
              <a:t>Control Device/Testing</a:t>
            </a:r>
          </a:p>
          <a:p>
            <a:pPr fontAlgn="t"/>
            <a:r>
              <a:rPr lang="en-US" dirty="0" smtClean="0"/>
              <a:t>General Rulemaking – why  are you doing temp rule?  Support/oppose temp rule, support statewide rule, use existing air toxics rules, do not listen to commenters that are out of state, DEQ caters to industry</a:t>
            </a:r>
          </a:p>
          <a:p>
            <a:pPr fontAlgn="t"/>
            <a:r>
              <a:rPr lang="en-US" dirty="0" smtClean="0"/>
              <a:t>Permitting </a:t>
            </a:r>
            <a:r>
              <a:rPr lang="en-US" dirty="0" smtClean="0"/>
              <a:t>– require permits, prohibit use of metals until permitted, lower threshold for permit, penalties, permits online</a:t>
            </a:r>
          </a:p>
          <a:p>
            <a:pPr fontAlgn="t"/>
            <a:r>
              <a:rPr lang="en-US" dirty="0" smtClean="0"/>
              <a:t>Timing </a:t>
            </a:r>
            <a:r>
              <a:rPr lang="en-US" dirty="0" smtClean="0"/>
              <a:t>– why 09/16, temp rule expiration before companies required to submit permit </a:t>
            </a:r>
            <a:r>
              <a:rPr lang="en-US" dirty="0" smtClean="0"/>
              <a:t>application</a:t>
            </a:r>
            <a:endParaRPr lang="en-US" dirty="0" smtClean="0"/>
          </a:p>
          <a:p>
            <a:pPr fontAlgn="t"/>
            <a:r>
              <a:rPr lang="en-US" dirty="0" smtClean="0"/>
              <a:t>Regional Issues – create regional air pollution authority, use precautionary principle like City and Multnomah county, Cully neighborhood issues</a:t>
            </a:r>
          </a:p>
          <a:p>
            <a:pPr fontAlgn="t"/>
            <a:r>
              <a:rPr lang="en-US" dirty="0" smtClean="0"/>
              <a:t>Other </a:t>
            </a:r>
            <a:r>
              <a:rPr lang="en-US" dirty="0" smtClean="0"/>
              <a:t>Air Pollution Sources – mobile sources, previous industries at CAGMs</a:t>
            </a:r>
          </a:p>
          <a:p>
            <a:pPr fontAlgn="t"/>
            <a:r>
              <a:rPr lang="en-US" dirty="0" smtClean="0"/>
              <a:t>Other Comments – chromium in cement, long term impacts, expand affected parties, community right to </a:t>
            </a:r>
            <a:r>
              <a:rPr lang="en-US" dirty="0" smtClean="0"/>
              <a:t>know</a:t>
            </a:r>
            <a:endParaRPr lang="en-US" dirty="0" smtClean="0"/>
          </a:p>
        </p:txBody>
      </p:sp>
    </p:spTree>
    <p:extLst>
      <p:ext uri="{BB962C8B-B14F-4D97-AF65-F5344CB8AC3E}">
        <p14:creationId xmlns="" xmlns:p14="http://schemas.microsoft.com/office/powerpoint/2010/main" val="60971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6</a:t>
            </a:fld>
            <a:endParaRPr lang="en-US" dirty="0"/>
          </a:p>
        </p:txBody>
      </p:sp>
      <p:sp>
        <p:nvSpPr>
          <p:cNvPr id="5" name="Notes Placeholder 4"/>
          <p:cNvSpPr>
            <a:spLocks noGrp="1"/>
          </p:cNvSpPr>
          <p:nvPr>
            <p:ph type="body" sz="quarter" idx="11"/>
          </p:nvPr>
        </p:nvSpPr>
        <p:spPr>
          <a:xfrm>
            <a:off x="228600" y="4416425"/>
            <a:ext cx="6324600" cy="4727575"/>
          </a:xfrm>
        </p:spPr>
        <p:txBody>
          <a:bodyPr>
            <a:normAutofit fontScale="92500" lnSpcReduction="20000"/>
          </a:bodyPr>
          <a:lstStyle/>
          <a:p>
            <a:r>
              <a:rPr lang="en-US" dirty="0" smtClean="0"/>
              <a:t>(3 </a:t>
            </a:r>
            <a:r>
              <a:rPr lang="en-US" dirty="0" err="1" smtClean="0"/>
              <a:t>mins</a:t>
            </a:r>
            <a:r>
              <a:rPr lang="en-US" dirty="0" smtClean="0"/>
              <a:t>.)</a:t>
            </a:r>
          </a:p>
          <a:p>
            <a:pPr lvl="0"/>
            <a:r>
              <a:rPr lang="en-US" sz="1300" dirty="0" smtClean="0"/>
              <a:t>Before we get into those specific changes, I want to talk about the federal regulation for glass manufacturers. </a:t>
            </a:r>
            <a:endParaRPr lang="en-US" sz="1300" dirty="0" smtClean="0"/>
          </a:p>
          <a:p>
            <a:pPr>
              <a:buFont typeface="Arial" pitchFamily="34" charset="0"/>
              <a:buChar char="•"/>
            </a:pPr>
            <a:r>
              <a:rPr lang="en-US" sz="1300" dirty="0" smtClean="0"/>
              <a:t>We included an addendum to your staff report for this item which discusses the federal regulation </a:t>
            </a:r>
            <a:r>
              <a:rPr lang="en-US" sz="1300" dirty="0" smtClean="0"/>
              <a:t> and also DEQ’s finding </a:t>
            </a:r>
            <a:r>
              <a:rPr lang="en-US" sz="1300" dirty="0" smtClean="0"/>
              <a:t>of a continued need for this temporary rule.</a:t>
            </a:r>
          </a:p>
          <a:p>
            <a:pPr>
              <a:buFont typeface="Arial" pitchFamily="34" charset="0"/>
              <a:buChar char="•"/>
            </a:pPr>
            <a:r>
              <a:rPr lang="en-US" sz="1300" dirty="0" smtClean="0"/>
              <a:t>The federal regulation that applies </a:t>
            </a:r>
            <a:r>
              <a:rPr lang="en-US" sz="1300" dirty="0" smtClean="0"/>
              <a:t>is </a:t>
            </a:r>
            <a:r>
              <a:rPr lang="en-US" sz="1300" dirty="0" smtClean="0"/>
              <a:t>referred to as the </a:t>
            </a:r>
            <a:r>
              <a:rPr lang="en-US" sz="1300" dirty="0" smtClean="0"/>
              <a:t>area source glass manufacturing NESHAP</a:t>
            </a:r>
            <a:r>
              <a:rPr lang="en-US" sz="1300" dirty="0" smtClean="0"/>
              <a:t>, short for National Emission Standard for </a:t>
            </a:r>
            <a:r>
              <a:rPr lang="en-US" sz="1300" dirty="0" smtClean="0"/>
              <a:t>Hazardous </a:t>
            </a:r>
            <a:r>
              <a:rPr lang="en-US" sz="1300" dirty="0" smtClean="0"/>
              <a:t>Air Pollutants.  </a:t>
            </a:r>
          </a:p>
          <a:p>
            <a:pPr>
              <a:buFont typeface="Arial" pitchFamily="34" charset="0"/>
              <a:buChar char="•"/>
            </a:pPr>
            <a:r>
              <a:rPr lang="en-US" sz="1300" dirty="0" smtClean="0"/>
              <a:t>On March, 9, DEQ requested clarification from EPA as to whether </a:t>
            </a:r>
            <a:r>
              <a:rPr lang="en-US" sz="1300" dirty="0" smtClean="0"/>
              <a:t>Bullseye </a:t>
            </a:r>
            <a:r>
              <a:rPr lang="en-US" sz="1300" dirty="0" smtClean="0"/>
              <a:t>and Uroboros have furnaces that EPA would consider to be “continuous” as defined in the NESHAP.</a:t>
            </a:r>
          </a:p>
          <a:p>
            <a:pPr>
              <a:buFont typeface="Arial" pitchFamily="34" charset="0"/>
              <a:buChar char="•"/>
            </a:pPr>
            <a:r>
              <a:rPr lang="en-US" sz="1300" dirty="0" smtClean="0"/>
              <a:t>On April 12, EPA clarified that </a:t>
            </a:r>
            <a:r>
              <a:rPr lang="en-US" sz="1300" dirty="0" smtClean="0"/>
              <a:t>the furnaces at </a:t>
            </a:r>
            <a:r>
              <a:rPr lang="en-US" sz="1300" dirty="0" smtClean="0"/>
              <a:t>Bullseye and </a:t>
            </a:r>
            <a:r>
              <a:rPr lang="en-US" sz="1300" dirty="0" smtClean="0"/>
              <a:t>Uroboros meet the definition </a:t>
            </a:r>
            <a:r>
              <a:rPr lang="en-US" sz="1300" dirty="0" smtClean="0"/>
              <a:t>of “continuous </a:t>
            </a:r>
            <a:r>
              <a:rPr lang="en-US" sz="1300" dirty="0" smtClean="0"/>
              <a:t>furnace.”  The following day, </a:t>
            </a:r>
            <a:r>
              <a:rPr lang="en-US" sz="1300" dirty="0" smtClean="0"/>
              <a:t>DEQ notified both companies that they are subject to the federal NESHAP.</a:t>
            </a:r>
          </a:p>
          <a:p>
            <a:pPr>
              <a:buFont typeface="Arial" pitchFamily="34" charset="0"/>
              <a:buChar char="•"/>
            </a:pPr>
            <a:r>
              <a:rPr lang="en-US" sz="1300" dirty="0" smtClean="0"/>
              <a:t>Being subject to the NESHAP does not mean that every furnace at the facilities </a:t>
            </a:r>
            <a:r>
              <a:rPr lang="en-US" sz="1300" dirty="0" smtClean="0"/>
              <a:t>using </a:t>
            </a:r>
            <a:r>
              <a:rPr lang="en-US" sz="1300" dirty="0" smtClean="0"/>
              <a:t>metals must be controlled. This gets to why DEQ is still proposing the temporary rules despite its finding that the NESHAP applies.</a:t>
            </a:r>
          </a:p>
          <a:p>
            <a:pPr>
              <a:buFont typeface="Arial" pitchFamily="34" charset="0"/>
              <a:buChar char="•"/>
            </a:pPr>
            <a:r>
              <a:rPr lang="en-US" sz="1300" dirty="0" smtClean="0"/>
              <a:t>DEQ included the addendum to the staff report justifying why these temporary rules are still necessary and why </a:t>
            </a:r>
            <a:r>
              <a:rPr lang="en-US" sz="1300" dirty="0" smtClean="0"/>
              <a:t>serious prejudice </a:t>
            </a:r>
            <a:r>
              <a:rPr lang="en-US" sz="1300" dirty="0" smtClean="0"/>
              <a:t>to the public </a:t>
            </a:r>
            <a:r>
              <a:rPr lang="en-US" sz="1300" dirty="0" smtClean="0"/>
              <a:t>interest would </a:t>
            </a:r>
            <a:r>
              <a:rPr lang="en-US" sz="1300" dirty="0" smtClean="0"/>
              <a:t>still occur despite the NESHAP applicability.  The justification is three-fold:</a:t>
            </a:r>
          </a:p>
          <a:p>
            <a:pPr lvl="1">
              <a:buFont typeface="Arial" pitchFamily="34" charset="0"/>
              <a:buChar char="•"/>
            </a:pPr>
            <a:r>
              <a:rPr lang="en-US" sz="1300" dirty="0" smtClean="0"/>
              <a:t>First, the federal NESHAP would require control devices for </a:t>
            </a:r>
            <a:r>
              <a:rPr lang="en-US" sz="1300" dirty="0" smtClean="0"/>
              <a:t>furnaces </a:t>
            </a:r>
            <a:r>
              <a:rPr lang="en-US" sz="1300" dirty="0" smtClean="0"/>
              <a:t>that produce 50 </a:t>
            </a:r>
            <a:r>
              <a:rPr lang="en-US" sz="1300" dirty="0" err="1" smtClean="0"/>
              <a:t>tpy</a:t>
            </a:r>
            <a:r>
              <a:rPr lang="en-US" sz="1300" dirty="0" smtClean="0"/>
              <a:t> of glass with </a:t>
            </a:r>
            <a:r>
              <a:rPr lang="en-US" sz="1300" dirty="0" smtClean="0"/>
              <a:t>metals </a:t>
            </a:r>
            <a:r>
              <a:rPr lang="en-US" sz="1300" dirty="0" smtClean="0"/>
              <a:t>or more.  This would exclude the Tier 1 facilities that are included in the temporary rule.</a:t>
            </a:r>
          </a:p>
          <a:p>
            <a:pPr lvl="1">
              <a:buFont typeface="Arial" pitchFamily="34" charset="0"/>
              <a:buChar char="•"/>
            </a:pPr>
            <a:r>
              <a:rPr lang="en-US" sz="1300" dirty="0" smtClean="0"/>
              <a:t>Second, even at the Tier 2 facilities, the NESHAP only </a:t>
            </a:r>
            <a:r>
              <a:rPr lang="en-US" sz="1300" dirty="0" smtClean="0"/>
              <a:t>requires controls on furnaces </a:t>
            </a:r>
            <a:r>
              <a:rPr lang="en-US" sz="1300" dirty="0" smtClean="0"/>
              <a:t>that produce 50 </a:t>
            </a:r>
            <a:r>
              <a:rPr lang="en-US" sz="1300" dirty="0" err="1" smtClean="0"/>
              <a:t>tpy</a:t>
            </a:r>
            <a:r>
              <a:rPr lang="en-US" sz="1300" dirty="0" smtClean="0"/>
              <a:t> of glass with </a:t>
            </a:r>
            <a:r>
              <a:rPr lang="en-US" sz="1300" dirty="0" smtClean="0"/>
              <a:t>metals</a:t>
            </a:r>
            <a:r>
              <a:rPr lang="en-US" sz="1300" dirty="0" smtClean="0"/>
              <a:t>, and both facilities have furnaces that produce less.  The temporary rule would apply to these furnaces that produce less.</a:t>
            </a:r>
          </a:p>
          <a:p>
            <a:pPr lvl="1">
              <a:buFont typeface="Arial" pitchFamily="34" charset="0"/>
              <a:buChar char="•"/>
            </a:pPr>
            <a:r>
              <a:rPr lang="en-US" sz="1300" dirty="0" smtClean="0"/>
              <a:t>Third, the NESHAP does not address emissions of hexavalent chromium.  The temporary rule requires that Tier 2 CAGMs source test and model to determine maximum usage rates for trivalent chromium and also prohibits Tier 1 </a:t>
            </a:r>
            <a:r>
              <a:rPr lang="en-US" sz="1300" dirty="0" smtClean="0"/>
              <a:t>and </a:t>
            </a:r>
            <a:r>
              <a:rPr lang="en-US" sz="1300" dirty="0" smtClean="0"/>
              <a:t>Tier 2 facilities from using hexavalent chromium in any uncontrolled furnace.</a:t>
            </a:r>
          </a:p>
          <a:p>
            <a:pPr>
              <a:buFont typeface="Arial" pitchFamily="34" charset="0"/>
              <a:buChar char="•"/>
            </a:pPr>
            <a:r>
              <a:rPr lang="en-US" sz="1300" dirty="0" smtClean="0"/>
              <a:t>For these reasons, DEQ finds that this temporary rule is necessary to prevent </a:t>
            </a:r>
            <a:r>
              <a:rPr lang="en-US" sz="1300" dirty="0" smtClean="0"/>
              <a:t>serious prejudice </a:t>
            </a:r>
            <a:r>
              <a:rPr lang="en-US" sz="1300" dirty="0" smtClean="0"/>
              <a:t>to the public interest.  </a:t>
            </a:r>
            <a:r>
              <a:rPr lang="en-US" sz="1300" dirty="0" smtClean="0"/>
              <a:t>Now I’m going to hand it over to George to walk you through the changes …..</a:t>
            </a:r>
            <a:endParaRPr lang="en-US" sz="1300" dirty="0"/>
          </a:p>
        </p:txBody>
      </p:sp>
    </p:spTree>
    <p:extLst>
      <p:ext uri="{BB962C8B-B14F-4D97-AF65-F5344CB8AC3E}">
        <p14:creationId xmlns="" xmlns:p14="http://schemas.microsoft.com/office/powerpoint/2010/main" val="609719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7</a:t>
            </a:fld>
            <a:endParaRPr lang="en-US" dirty="0"/>
          </a:p>
        </p:txBody>
      </p:sp>
      <p:sp>
        <p:nvSpPr>
          <p:cNvPr id="6" name="Notes Placeholder 5"/>
          <p:cNvSpPr>
            <a:spLocks noGrp="1"/>
          </p:cNvSpPr>
          <p:nvPr>
            <p:ph type="body" sz="quarter" idx="11"/>
          </p:nvPr>
        </p:nvSpPr>
        <p:spPr>
          <a:xfrm>
            <a:off x="304800" y="4416425"/>
            <a:ext cx="6172200" cy="4727575"/>
          </a:xfrm>
        </p:spPr>
        <p:txBody>
          <a:bodyPr>
            <a:normAutofit fontScale="77500" lnSpcReduction="20000"/>
          </a:bodyPr>
          <a:lstStyle/>
          <a:p>
            <a:pPr marL="0" indent="0">
              <a:spcAft>
                <a:spcPts val="600"/>
              </a:spcAft>
              <a:buFont typeface="+mj-lt"/>
              <a:buNone/>
            </a:pPr>
            <a:r>
              <a:rPr lang="en-US" dirty="0" smtClean="0"/>
              <a:t>(3 </a:t>
            </a:r>
            <a:r>
              <a:rPr lang="en-US" dirty="0" err="1" smtClean="0"/>
              <a:t>mins</a:t>
            </a:r>
            <a:r>
              <a:rPr lang="en-US" dirty="0" smtClean="0"/>
              <a:t>.)</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en-US" sz="1300" dirty="0" smtClean="0"/>
              <a:t>Chair O’Keefe and Commissioners, DEQ made a number of changes to the proposed rule based on the comments we received. At this time I’d like to describe a few of the most significant changes for you.</a:t>
            </a:r>
          </a:p>
          <a:p>
            <a:pPr>
              <a:spcAft>
                <a:spcPts val="600"/>
              </a:spcAft>
            </a:pPr>
            <a:r>
              <a:rPr lang="en-US" sz="1300" dirty="0" smtClean="0"/>
              <a:t>One </a:t>
            </a:r>
            <a:r>
              <a:rPr lang="en-US" sz="1300" dirty="0" smtClean="0"/>
              <a:t>of the most significant changes we are proposing today is to split the colored art glass manufacturers into two tiers. Tier 2 includes the two larger manufacturers, Bullseye and Uroboros, and Tier 1 includes the three small manufacturers. This split was made because the smaller manufacturers produce much less glass than the larger facilities, and because there are some significant process differences.</a:t>
            </a:r>
          </a:p>
          <a:p>
            <a:pPr>
              <a:spcAft>
                <a:spcPts val="600"/>
              </a:spcAft>
            </a:pPr>
            <a:r>
              <a:rPr lang="en-US" sz="1300" b="1" dirty="0" smtClean="0">
                <a:solidFill>
                  <a:srgbClr val="FF0000"/>
                </a:solidFill>
              </a:rPr>
              <a:t>Recall as Leah mentioned earlier, in this temporary rule, we have included some elements of a risk based program and are also using some elements of a technology based program</a:t>
            </a:r>
            <a:r>
              <a:rPr lang="en-US" sz="1300" b="1" dirty="0" smtClean="0"/>
              <a:t>.  </a:t>
            </a:r>
          </a:p>
          <a:p>
            <a:pPr marL="514350" indent="-514350">
              <a:spcAft>
                <a:spcPts val="600"/>
              </a:spcAft>
            </a:pPr>
            <a:r>
              <a:rPr lang="en-US" sz="1300" dirty="0" smtClean="0"/>
              <a:t>The first requirement on the slide applies to both Tier 1 and Tier 2, and is prohibition on the use of chromium VI in uncontrolled furnaces.</a:t>
            </a:r>
          </a:p>
          <a:p>
            <a:pPr marL="514350" indent="-514350">
              <a:spcAft>
                <a:spcPts val="600"/>
              </a:spcAft>
            </a:pPr>
            <a:r>
              <a:rPr lang="en-US" sz="1300" dirty="0" smtClean="0"/>
              <a:t>The second requirement pertains to emission controls. The larger Tier 2 </a:t>
            </a:r>
            <a:r>
              <a:rPr lang="en-US" sz="1300" dirty="0" smtClean="0"/>
              <a:t>manufacturers </a:t>
            </a:r>
            <a:r>
              <a:rPr lang="en-US" sz="1300" dirty="0" smtClean="0"/>
              <a:t>must install emission controls on all furnaces that use any of the six regulated metals. </a:t>
            </a:r>
          </a:p>
          <a:p>
            <a:pPr marL="514350" indent="-514350">
              <a:spcAft>
                <a:spcPts val="600"/>
              </a:spcAft>
            </a:pPr>
            <a:r>
              <a:rPr lang="en-US" sz="1300" dirty="0" smtClean="0"/>
              <a:t>I’d like to note here that this is a technology based standard. We aren’t proposing that the emissions of most metals meet specific targets; instead we are simply requiring the installation of emission controls.</a:t>
            </a:r>
          </a:p>
          <a:p>
            <a:pPr marL="514350" indent="-514350">
              <a:spcAft>
                <a:spcPts val="600"/>
              </a:spcAft>
            </a:pPr>
            <a:r>
              <a:rPr lang="en-US" sz="1300" dirty="0" smtClean="0"/>
              <a:t>Regarding emission controls, the smaller Tier 1 </a:t>
            </a:r>
            <a:r>
              <a:rPr lang="en-US" sz="1300" dirty="0" smtClean="0"/>
              <a:t>manufacturers </a:t>
            </a:r>
            <a:r>
              <a:rPr lang="en-US" sz="1300" dirty="0" smtClean="0"/>
              <a:t>have three options: they can install emission controls; or they can demonstrate that they </a:t>
            </a:r>
            <a:r>
              <a:rPr lang="en-US" sz="1300" dirty="0" smtClean="0"/>
              <a:t>are exempt from having to install emission controls; </a:t>
            </a:r>
            <a:r>
              <a:rPr lang="en-US" sz="1300" dirty="0" smtClean="0"/>
              <a:t>or they can ask for a permit condition prohibiting the use of one or more of the metals.</a:t>
            </a:r>
          </a:p>
          <a:p>
            <a:pPr marL="514350" indent="-514350">
              <a:spcAft>
                <a:spcPts val="600"/>
              </a:spcAft>
            </a:pPr>
            <a:r>
              <a:rPr lang="en-US" sz="1300" dirty="0" smtClean="0"/>
              <a:t>The </a:t>
            </a:r>
            <a:r>
              <a:rPr lang="en-US" sz="1300" dirty="0" smtClean="0"/>
              <a:t>next </a:t>
            </a:r>
            <a:r>
              <a:rPr lang="en-US" sz="1300" dirty="0" smtClean="0"/>
              <a:t>requirement is to test their emission control device for efficiency. This is required of the Tier 2 </a:t>
            </a:r>
            <a:r>
              <a:rPr lang="en-US" sz="1300" dirty="0" smtClean="0"/>
              <a:t>manufacturers</a:t>
            </a:r>
            <a:r>
              <a:rPr lang="en-US" sz="1300" dirty="0" smtClean="0"/>
              <a:t>, but is only required of the Tier 1 </a:t>
            </a:r>
            <a:r>
              <a:rPr lang="en-US" sz="1300" dirty="0" smtClean="0"/>
              <a:t>manufacturers </a:t>
            </a:r>
            <a:r>
              <a:rPr lang="en-US" sz="1300" dirty="0" smtClean="0"/>
              <a:t>if they install emission controls.</a:t>
            </a:r>
          </a:p>
          <a:p>
            <a:pPr marL="514350" indent="-514350">
              <a:spcAft>
                <a:spcPts val="600"/>
              </a:spcAft>
            </a:pPr>
            <a:r>
              <a:rPr lang="en-US" sz="1300" dirty="0" smtClean="0"/>
              <a:t>The </a:t>
            </a:r>
            <a:r>
              <a:rPr lang="en-US" sz="1300" dirty="0" smtClean="0"/>
              <a:t>next requirements pertain to metals emissions testing and dispersion modeling. The larger Tier 2 </a:t>
            </a:r>
            <a:r>
              <a:rPr lang="en-US" sz="1300" dirty="0" smtClean="0"/>
              <a:t>manufacturers </a:t>
            </a:r>
            <a:r>
              <a:rPr lang="en-US" sz="1300" dirty="0" smtClean="0"/>
              <a:t>are required to test for total chromium and chromium VI and perform dispersion modeling to determine the impact of their emissions. The smaller Tier 1 </a:t>
            </a:r>
            <a:r>
              <a:rPr lang="en-US" sz="1300" dirty="0" smtClean="0"/>
              <a:t>manufacturers </a:t>
            </a:r>
            <a:r>
              <a:rPr lang="en-US" sz="1300" dirty="0" smtClean="0"/>
              <a:t>only have to test for metals and perform dispersion modeling if they want to use the exemption option.</a:t>
            </a:r>
          </a:p>
          <a:p>
            <a:pPr marL="514350" indent="-514350">
              <a:spcAft>
                <a:spcPts val="600"/>
              </a:spcAft>
            </a:pPr>
            <a:r>
              <a:rPr lang="en-US" sz="1300" dirty="0" smtClean="0"/>
              <a:t>These two elements of the proposed rules are risk-based instead of technology based. The goal of the emission testing and modeling is to show that the facility’s emissions do not result in ambient impacts that exceed specified risk-based concentrations.</a:t>
            </a:r>
          </a:p>
          <a:p>
            <a:pPr marL="514350" indent="-514350">
              <a:spcAft>
                <a:spcPts val="600"/>
              </a:spcAft>
              <a:buFont typeface="+mj-lt"/>
              <a:buAutoNum type="arabicPeriod"/>
            </a:pPr>
            <a:endParaRPr lang="en-US" dirty="0" smtClean="0"/>
          </a:p>
        </p:txBody>
      </p:sp>
    </p:spTree>
    <p:extLst>
      <p:ext uri="{BB962C8B-B14F-4D97-AF65-F5344CB8AC3E}">
        <p14:creationId xmlns="" xmlns:p14="http://schemas.microsoft.com/office/powerpoint/2010/main" val="609719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8</a:t>
            </a:fld>
            <a:endParaRPr lang="en-US" dirty="0"/>
          </a:p>
        </p:txBody>
      </p:sp>
      <p:sp>
        <p:nvSpPr>
          <p:cNvPr id="6" name="Notes Placeholder 5"/>
          <p:cNvSpPr>
            <a:spLocks noGrp="1"/>
          </p:cNvSpPr>
          <p:nvPr>
            <p:ph type="body" sz="quarter" idx="11"/>
          </p:nvPr>
        </p:nvSpPr>
        <p:spPr/>
        <p:txBody>
          <a:bodyPr>
            <a:normAutofit/>
          </a:bodyPr>
          <a:lstStyle/>
          <a:p>
            <a:pPr>
              <a:buFont typeface="Arial" pitchFamily="34" charset="0"/>
              <a:buChar char="•"/>
            </a:pPr>
            <a:r>
              <a:rPr lang="en-US" dirty="0" smtClean="0"/>
              <a:t>(1 min</a:t>
            </a:r>
            <a:r>
              <a:rPr lang="en-US" dirty="0" smtClean="0"/>
              <a:t>.)</a:t>
            </a:r>
          </a:p>
          <a:p>
            <a:pPr>
              <a:buFont typeface="Arial" pitchFamily="34" charset="0"/>
              <a:buChar char="•"/>
            </a:pPr>
            <a:endParaRPr lang="en-US" sz="1600" dirty="0" smtClean="0"/>
          </a:p>
          <a:p>
            <a:pPr>
              <a:buFont typeface="Arial" pitchFamily="34" charset="0"/>
              <a:buChar char="•"/>
            </a:pPr>
            <a:r>
              <a:rPr lang="en-US" sz="1600" dirty="0" smtClean="0"/>
              <a:t>The rule proposed in March regulated only 3 metals; the rule proposed today regulates 6 metals     (As, Cd, Cr,  --- </a:t>
            </a:r>
            <a:r>
              <a:rPr lang="en-US" sz="1600" dirty="0" err="1" smtClean="0"/>
              <a:t>Pb</a:t>
            </a:r>
            <a:r>
              <a:rPr lang="en-US" sz="1600" dirty="0" smtClean="0"/>
              <a:t>, </a:t>
            </a:r>
            <a:r>
              <a:rPr lang="en-US" sz="1600" dirty="0" err="1" smtClean="0"/>
              <a:t>Mn</a:t>
            </a:r>
            <a:r>
              <a:rPr lang="en-US" sz="1600" dirty="0" smtClean="0"/>
              <a:t>, Ni)</a:t>
            </a:r>
          </a:p>
          <a:p>
            <a:pPr>
              <a:buFont typeface="Arial" pitchFamily="34" charset="0"/>
              <a:buChar char="•"/>
            </a:pPr>
            <a:endParaRPr lang="en-US" sz="1600" dirty="0" smtClean="0"/>
          </a:p>
          <a:p>
            <a:pPr>
              <a:buFont typeface="Arial" pitchFamily="34" charset="0"/>
              <a:buChar char="•"/>
            </a:pPr>
            <a:r>
              <a:rPr lang="en-US" sz="1600" dirty="0" smtClean="0"/>
              <a:t> To help clarify the applicability of the proposed rule, we revised the definitions of colored art glass manufacturer, cullet, and raw material.</a:t>
            </a:r>
          </a:p>
          <a:p>
            <a:pPr>
              <a:buFont typeface="Arial" pitchFamily="34" charset="0"/>
              <a:buChar char="•"/>
            </a:pPr>
            <a:endParaRPr lang="en-US" sz="1600" dirty="0" smtClean="0"/>
          </a:p>
          <a:p>
            <a:pPr>
              <a:buFont typeface="Arial" pitchFamily="34" charset="0"/>
              <a:buChar char="•"/>
            </a:pPr>
            <a:r>
              <a:rPr lang="en-US" sz="1600" dirty="0" smtClean="0"/>
              <a:t>We also simplified and clarified the source testing procedures for the larger, Tier 2 </a:t>
            </a:r>
            <a:r>
              <a:rPr lang="en-US" sz="1600" dirty="0" smtClean="0"/>
              <a:t>manufacturers</a:t>
            </a:r>
            <a:endParaRPr lang="en-US" sz="1600" dirty="0" smtClean="0"/>
          </a:p>
          <a:p>
            <a:pPr>
              <a:buFont typeface="Arial" pitchFamily="34" charset="0"/>
              <a:buChar char="•"/>
            </a:pPr>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9</a:t>
            </a:fld>
            <a:endParaRPr lang="en-US" dirty="0"/>
          </a:p>
        </p:txBody>
      </p:sp>
      <p:sp>
        <p:nvSpPr>
          <p:cNvPr id="6" name="Notes Placeholder 5"/>
          <p:cNvSpPr>
            <a:spLocks noGrp="1"/>
          </p:cNvSpPr>
          <p:nvPr>
            <p:ph type="body" sz="quarter" idx="11"/>
          </p:nvPr>
        </p:nvSpPr>
        <p:spPr/>
        <p:txBody>
          <a:bodyPr>
            <a:normAutofit/>
          </a:bodyPr>
          <a:lstStyle/>
          <a:p>
            <a:pPr>
              <a:buFont typeface="Arial" pitchFamily="34" charset="0"/>
              <a:buNone/>
            </a:pPr>
            <a:r>
              <a:rPr lang="en-US" dirty="0" smtClean="0"/>
              <a:t>(1 min.)</a:t>
            </a:r>
          </a:p>
          <a:p>
            <a:pPr>
              <a:buFont typeface="Arial" pitchFamily="34" charset="0"/>
              <a:buChar char="•"/>
            </a:pPr>
            <a:endParaRPr lang="en-US" dirty="0" smtClean="0"/>
          </a:p>
          <a:p>
            <a:pPr>
              <a:buFont typeface="Arial" pitchFamily="34" charset="0"/>
              <a:buChar char="•"/>
            </a:pPr>
            <a:r>
              <a:rPr lang="en-US" sz="1400" dirty="0" smtClean="0"/>
              <a:t>We revised the emission control device monitoring requirements. The rule proposed in March only </a:t>
            </a:r>
            <a:r>
              <a:rPr lang="en-US" sz="1400" dirty="0" smtClean="0"/>
              <a:t>addressed temperature as part of the design consideration. </a:t>
            </a:r>
            <a:r>
              <a:rPr lang="en-US" sz="1400" dirty="0" smtClean="0"/>
              <a:t>The rule proposed today also </a:t>
            </a:r>
            <a:r>
              <a:rPr lang="en-US" sz="1400" dirty="0" smtClean="0"/>
              <a:t>specifies inlet temperature monitoring, differential </a:t>
            </a:r>
            <a:r>
              <a:rPr lang="en-US" sz="1400" dirty="0" smtClean="0"/>
              <a:t>pressure monitoring and </a:t>
            </a:r>
            <a:r>
              <a:rPr lang="en-US" sz="1400" dirty="0" smtClean="0"/>
              <a:t>periodic </a:t>
            </a:r>
            <a:r>
              <a:rPr lang="en-US" sz="1400" dirty="0" smtClean="0"/>
              <a:t>inspections of the baghouse ducting, housing and interior.</a:t>
            </a:r>
          </a:p>
          <a:p>
            <a:pPr>
              <a:buFont typeface="Arial" pitchFamily="34" charset="0"/>
              <a:buChar char="•"/>
            </a:pPr>
            <a:endParaRPr lang="en-US" sz="1400" dirty="0" smtClean="0"/>
          </a:p>
          <a:p>
            <a:pPr>
              <a:buFont typeface="Arial" pitchFamily="34" charset="0"/>
              <a:buChar char="•"/>
            </a:pPr>
            <a:r>
              <a:rPr lang="en-US" sz="1400" dirty="0" smtClean="0"/>
              <a:t>For demonstrating emission control device efficiency, the rule proposed in March gave a choice of meeting a pounds of particulate matter per ton of glass standard, or </a:t>
            </a:r>
            <a:r>
              <a:rPr lang="en-US" sz="1400" dirty="0" smtClean="0"/>
              <a:t>a 99</a:t>
            </a:r>
            <a:r>
              <a:rPr lang="en-US" sz="1400" dirty="0" smtClean="0"/>
              <a:t>% control </a:t>
            </a:r>
            <a:r>
              <a:rPr lang="en-US" sz="1400" dirty="0" smtClean="0"/>
              <a:t>efficiency standard. </a:t>
            </a:r>
            <a:endParaRPr lang="en-US" sz="1400" dirty="0" smtClean="0"/>
          </a:p>
          <a:p>
            <a:pPr>
              <a:buFont typeface="Arial" pitchFamily="34" charset="0"/>
              <a:buChar char="•"/>
            </a:pPr>
            <a:endParaRPr lang="en-US" sz="1400" dirty="0" smtClean="0"/>
          </a:p>
          <a:p>
            <a:pPr>
              <a:buFont typeface="Arial" pitchFamily="34" charset="0"/>
              <a:buChar char="•"/>
            </a:pPr>
            <a:r>
              <a:rPr lang="en-US" sz="1400" dirty="0" smtClean="0"/>
              <a:t>In reconsidering that choice we concluded that the pounds of particulate matter per ton of glass standard is not directly related to health risk, nor does it </a:t>
            </a:r>
            <a:r>
              <a:rPr lang="en-US" sz="1400" dirty="0" smtClean="0"/>
              <a:t>necessarily </a:t>
            </a:r>
            <a:r>
              <a:rPr lang="en-US" sz="1400" dirty="0" smtClean="0"/>
              <a:t>show the control device efficiency. </a:t>
            </a:r>
          </a:p>
          <a:p>
            <a:pPr>
              <a:buFont typeface="Arial" pitchFamily="34" charset="0"/>
              <a:buChar char="•"/>
            </a:pPr>
            <a:endParaRPr lang="en-US" sz="1400" dirty="0" smtClean="0"/>
          </a:p>
          <a:p>
            <a:pPr>
              <a:buFont typeface="Arial" pitchFamily="34" charset="0"/>
              <a:buChar char="•"/>
            </a:pPr>
            <a:r>
              <a:rPr lang="en-US" sz="1400" dirty="0" smtClean="0"/>
              <a:t>In today’s proposed rule, we have removed the pound per ton option and retained only the 99% control efficiency standard.</a:t>
            </a:r>
            <a:endParaRPr lang="en-US" sz="1400" dirty="0"/>
          </a:p>
        </p:txBody>
      </p:sp>
    </p:spTree>
    <p:extLst>
      <p:ext uri="{BB962C8B-B14F-4D97-AF65-F5344CB8AC3E}">
        <p14:creationId xmlns="" xmlns:p14="http://schemas.microsoft.com/office/powerpoint/2010/main" val="609719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a:solidFill>
            <a:schemeClr val="accent1"/>
          </a:solidFill>
        </p:spPr>
        <p:txBody>
          <a:bodyPr/>
          <a:lstStyle>
            <a:lvl1pPr>
              <a:defRPr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1905000"/>
            <a:ext cx="6400800" cy="3733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98B1E6C-1CBF-46AC-8C33-CC73A849FFC8}" type="datetime1">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97F96-03BA-40A8-AD7F-EBB90BF9AEC3}" type="datetime1">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24D47-5C99-424E-89A4-B06B29BDCD77}" type="datetime1">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963FD-9FC5-445A-85C9-B7696199B01C}" type="datetime1">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04518-A878-498C-8C75-03DD335D33AF}" type="datetime1">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48872-EC17-4020-B1FA-D19A3C0B7ED6}" type="datetime1">
              <a:rPr lang="en-US" smtClean="0"/>
              <a:pPr/>
              <a:t>4/20/2016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7D09C8-063C-4F90-9DFB-92B6DFC0220D}" type="datetime1">
              <a:rPr lang="en-US" smtClean="0"/>
              <a:pPr/>
              <a:t>4/20/2016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E49475-1F0C-470D-8496-814E1122A0A9}" type="datetime1">
              <a:rPr lang="en-US" smtClean="0"/>
              <a:pPr/>
              <a:t>4/20/2016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66788-D49C-40F1-9709-A7AD301B6549}" type="datetime1">
              <a:rPr lang="en-US" smtClean="0"/>
              <a:pPr/>
              <a:t>4/20/2016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32459-DF73-453A-ADC7-BAF1A362C836}" type="datetime1">
              <a:rPr lang="en-US" smtClean="0"/>
              <a:pPr/>
              <a:t>4/20/2016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4F42F-615E-4321-BFFD-684845F40FE0}" type="datetime1">
              <a:rPr lang="en-US" smtClean="0"/>
              <a:pPr/>
              <a:t>4/20/2016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3BD5E-C6E4-42CB-8315-6931C044D346}" type="datetime1">
              <a:rPr lang="en-US" smtClean="0"/>
              <a:pPr/>
              <a:t>4/20/2016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8077200" cy="838199"/>
          </a:xfrm>
          <a:solidFill>
            <a:srgbClr val="439777"/>
          </a:solidFill>
        </p:spPr>
        <p:txBody>
          <a:bodyPr>
            <a:normAutofit/>
          </a:bodyPr>
          <a:lstStyle/>
          <a:p>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pPr marR="11430" algn="r">
              <a:tabLst>
                <a:tab pos="3314700" algn="ctr"/>
              </a:tabLst>
            </a:pPr>
            <a:r>
              <a:rPr lang="en-US" sz="3600" b="1" dirty="0" smtClean="0">
                <a:latin typeface="Arial" pitchFamily="34" charset="0"/>
                <a:ea typeface="Times New Roman"/>
                <a:cs typeface="Arial" pitchFamily="34" charset="0"/>
              </a:rPr>
              <a:t>Colored Art Glass Manufacturing Facility Temporary Rulemaking </a:t>
            </a:r>
            <a:endParaRPr lang="en-US" sz="3600" dirty="0" smtClean="0">
              <a:latin typeface="Arial" pitchFamily="34" charset="0"/>
              <a:ea typeface="Times New Roman"/>
              <a:cs typeface="Arial" pitchFamily="34" charset="0"/>
            </a:endParaRPr>
          </a:p>
          <a:p>
            <a:pPr algn="r"/>
            <a:endParaRPr lang="en-US" sz="3600" b="1" dirty="0" smtClean="0">
              <a:latin typeface="Arial" pitchFamily="34" charset="0"/>
              <a:cs typeface="Arial" pitchFamily="34" charset="0"/>
            </a:endParaRPr>
          </a:p>
          <a:p>
            <a:pPr algn="r"/>
            <a:r>
              <a:rPr lang="en-US" sz="2800" b="1" dirty="0" smtClean="0">
                <a:latin typeface="Arial" pitchFamily="34" charset="0"/>
                <a:cs typeface="Arial" pitchFamily="34" charset="0"/>
              </a:rPr>
              <a:t>EQC Proposed Rule Adoption</a:t>
            </a:r>
          </a:p>
          <a:p>
            <a:pPr algn="r"/>
            <a:r>
              <a:rPr lang="en-US" sz="2800" b="1" dirty="0" smtClean="0">
                <a:latin typeface="Arial" pitchFamily="34" charset="0"/>
                <a:cs typeface="Arial" pitchFamily="34" charset="0"/>
              </a:rPr>
              <a:t>April 2016 </a:t>
            </a:r>
          </a:p>
        </p:txBody>
      </p:sp>
      <p:sp>
        <p:nvSpPr>
          <p:cNvPr id="7" name="Footer Placeholder 6"/>
          <p:cNvSpPr>
            <a:spLocks noGrp="1"/>
          </p:cNvSpPr>
          <p:nvPr>
            <p:ph type="ftr" sz="quarter" idx="11"/>
          </p:nvPr>
        </p:nvSpPr>
        <p:spPr/>
        <p:txBody>
          <a:bodyPr/>
          <a:lstStyle/>
          <a:p>
            <a:endParaRPr lang="en-US" dirty="0"/>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Leah Feldon and George Davis|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2362200"/>
          </a:xfrm>
        </p:spPr>
        <p:txBody>
          <a:bodyPr>
            <a:noAutofit/>
          </a:bodyPr>
          <a:lstStyle/>
          <a:p>
            <a:pPr marL="514350" indent="-514350" algn="l">
              <a:spcBef>
                <a:spcPts val="0"/>
              </a:spcBef>
              <a:spcAft>
                <a:spcPts val="600"/>
              </a:spcAft>
              <a:buFont typeface="Arial" pitchFamily="34" charset="0"/>
              <a:buChar char="•"/>
            </a:pPr>
            <a:r>
              <a:rPr lang="en-US" dirty="0" smtClean="0">
                <a:solidFill>
                  <a:schemeClr val="tx1"/>
                </a:solidFill>
              </a:rPr>
              <a:t>Remove 1.6 ng/m</a:t>
            </a:r>
            <a:r>
              <a:rPr lang="en-US" baseline="30000" dirty="0" smtClean="0">
                <a:solidFill>
                  <a:schemeClr val="tx1"/>
                </a:solidFill>
              </a:rPr>
              <a:t>3</a:t>
            </a:r>
            <a:r>
              <a:rPr lang="en-US" dirty="0" smtClean="0">
                <a:solidFill>
                  <a:schemeClr val="tx1"/>
                </a:solidFill>
              </a:rPr>
              <a:t> total ambient concentration limit for chromium VI</a:t>
            </a:r>
          </a:p>
          <a:p>
            <a:pPr marL="971550" lvl="1" indent="-514350" algn="l">
              <a:spcBef>
                <a:spcPts val="0"/>
              </a:spcBef>
              <a:spcAft>
                <a:spcPts val="600"/>
              </a:spcAft>
              <a:buFont typeface="Courier New" pitchFamily="49" charset="0"/>
              <a:buChar char="o"/>
            </a:pPr>
            <a:r>
              <a:rPr lang="en-US" sz="3200" dirty="0" smtClean="0">
                <a:solidFill>
                  <a:schemeClr val="tx1"/>
                </a:solidFill>
              </a:rPr>
              <a:t>Replace with daily and annual acceptable source-only impact levels</a:t>
            </a:r>
          </a:p>
          <a:p>
            <a:pPr marL="514350" indent="-514350" algn="l">
              <a:lnSpc>
                <a:spcPct val="120000"/>
              </a:lnSpc>
              <a:spcBef>
                <a:spcPts val="0"/>
              </a:spcBef>
              <a:spcAft>
                <a:spcPts val="600"/>
              </a:spcAft>
              <a:buFont typeface="Wingdings" pitchFamily="2" charset="2"/>
              <a:buChar char="Ø"/>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noProof="0" dirty="0" smtClean="0">
                <a:ln>
                  <a:noFill/>
                </a:ln>
                <a:solidFill>
                  <a:schemeClr val="bg1"/>
                </a:solidFill>
                <a:effectLst/>
                <a:uLnTx/>
                <a:uFillTx/>
                <a:latin typeface="Arial" pitchFamily="34" charset="0"/>
                <a:ea typeface="+mj-ea"/>
                <a:cs typeface="Arial" pitchFamily="34" charset="0"/>
              </a:rPr>
              <a:t>Change ambient protective criteria</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752600"/>
            <a:ext cx="8305800" cy="5791200"/>
          </a:xfrm>
        </p:spPr>
        <p:txBody>
          <a:bodyPr>
            <a:noAutofit/>
          </a:bodyPr>
          <a:lstStyle/>
          <a:p>
            <a:pPr marL="514350" indent="-514350" algn="l">
              <a:spcBef>
                <a:spcPts val="0"/>
              </a:spcBef>
              <a:spcAft>
                <a:spcPts val="600"/>
              </a:spcAft>
              <a:buFont typeface="Arial" pitchFamily="34" charset="0"/>
              <a:buChar char="•"/>
            </a:pPr>
            <a:r>
              <a:rPr lang="en-US" dirty="0" smtClean="0">
                <a:solidFill>
                  <a:schemeClr val="tx1"/>
                </a:solidFill>
              </a:rPr>
              <a:t>Tier </a:t>
            </a:r>
            <a:r>
              <a:rPr lang="en-US" dirty="0" smtClean="0">
                <a:solidFill>
                  <a:schemeClr val="tx1"/>
                </a:solidFill>
              </a:rPr>
              <a:t>2 CAGMs must model chromium VI impacts</a:t>
            </a:r>
          </a:p>
          <a:p>
            <a:pPr marL="971550" lvl="1" indent="-514350" algn="l">
              <a:spcBef>
                <a:spcPts val="0"/>
              </a:spcBef>
              <a:spcAft>
                <a:spcPts val="600"/>
              </a:spcAft>
              <a:buFont typeface="Courier New" pitchFamily="49" charset="0"/>
              <a:buChar char="o"/>
            </a:pPr>
            <a:r>
              <a:rPr lang="en-US" sz="3200" dirty="0" smtClean="0">
                <a:solidFill>
                  <a:schemeClr val="tx1"/>
                </a:solidFill>
              </a:rPr>
              <a:t>Cannot exceed acute or chronic impact limits</a:t>
            </a:r>
          </a:p>
          <a:p>
            <a:pPr marL="514350" indent="-514350" algn="l">
              <a:spcBef>
                <a:spcPts val="0"/>
              </a:spcBef>
              <a:spcAft>
                <a:spcPts val="600"/>
              </a:spcAft>
              <a:buFont typeface="Arial" pitchFamily="34" charset="0"/>
              <a:buChar char="•"/>
            </a:pPr>
            <a:r>
              <a:rPr lang="en-US" dirty="0" smtClean="0">
                <a:solidFill>
                  <a:schemeClr val="tx1"/>
                </a:solidFill>
              </a:rPr>
              <a:t>If Tier 1 CAGMs model for exemption, must model impacts of all metals used</a:t>
            </a:r>
          </a:p>
          <a:p>
            <a:pPr marL="971550" lvl="1" indent="-514350" algn="l">
              <a:spcBef>
                <a:spcPts val="0"/>
              </a:spcBef>
              <a:spcAft>
                <a:spcPts val="600"/>
              </a:spcAft>
              <a:buFont typeface="Courier New" pitchFamily="49" charset="0"/>
              <a:buChar char="o"/>
            </a:pPr>
            <a:r>
              <a:rPr lang="en-US" sz="3200" dirty="0" smtClean="0">
                <a:solidFill>
                  <a:schemeClr val="tx1"/>
                </a:solidFill>
              </a:rPr>
              <a:t>Cannot exceed chronic impact limit</a:t>
            </a:r>
          </a:p>
          <a:p>
            <a:pPr marL="971550" lvl="1" indent="-514350" algn="l">
              <a:spcBef>
                <a:spcPts val="0"/>
              </a:spcBef>
              <a:spcAft>
                <a:spcPts val="600"/>
              </a:spcAft>
              <a:buFont typeface="Courier New" pitchFamily="49" charset="0"/>
              <a:buChar char="o"/>
            </a:pPr>
            <a:r>
              <a:rPr lang="en-US" sz="3200" dirty="0" smtClean="0">
                <a:solidFill>
                  <a:schemeClr val="tx1"/>
                </a:solidFill>
              </a:rPr>
              <a:t>Because of model used, this is also protective of acute impact limits</a:t>
            </a:r>
          </a:p>
          <a:p>
            <a:pPr marL="514350" indent="-514350" algn="l">
              <a:lnSpc>
                <a:spcPct val="120000"/>
              </a:lnSpc>
              <a:spcBef>
                <a:spcPts val="0"/>
              </a:spcBef>
              <a:spcAft>
                <a:spcPts val="600"/>
              </a:spcAft>
              <a:buFont typeface="Wingdings" pitchFamily="2" charset="2"/>
              <a:buChar char="Ø"/>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noProof="0" dirty="0" smtClean="0">
                <a:ln>
                  <a:noFill/>
                </a:ln>
                <a:solidFill>
                  <a:schemeClr val="bg1"/>
                </a:solidFill>
                <a:effectLst/>
                <a:uLnTx/>
                <a:uFillTx/>
                <a:latin typeface="Arial" pitchFamily="34" charset="0"/>
                <a:ea typeface="+mj-ea"/>
                <a:cs typeface="Arial" pitchFamily="34" charset="0"/>
              </a:rPr>
              <a:t>Change ambient protective criteria</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752600"/>
            <a:ext cx="8305800" cy="4419600"/>
          </a:xfrm>
        </p:spPr>
        <p:txBody>
          <a:bodyPr>
            <a:noAutofit/>
          </a:bodyPr>
          <a:lstStyle/>
          <a:p>
            <a:pPr algn="l">
              <a:spcBef>
                <a:spcPts val="0"/>
              </a:spcBef>
              <a:spcAft>
                <a:spcPts val="1200"/>
              </a:spcAft>
            </a:pPr>
            <a:r>
              <a:rPr lang="en-US" dirty="0" smtClean="0">
                <a:solidFill>
                  <a:schemeClr val="tx1"/>
                </a:solidFill>
              </a:rPr>
              <a:t>OAR 340-244-9040(2) does not identify the metal that the text refers to. DEQ proposes to refer to chromium VI:</a:t>
            </a:r>
          </a:p>
          <a:p>
            <a:pPr lvl="1" algn="l"/>
            <a:r>
              <a:rPr lang="en-US" dirty="0" smtClean="0">
                <a:solidFill>
                  <a:schemeClr val="tx1"/>
                </a:solidFill>
              </a:rPr>
              <a:t>“…annual acceptable source impact level of 0.08 nanograms per cubic meter</a:t>
            </a:r>
            <a:r>
              <a:rPr lang="en-US" u="sng" dirty="0" smtClean="0">
                <a:solidFill>
                  <a:schemeClr val="tx1"/>
                </a:solidFill>
              </a:rPr>
              <a:t> of chromium VI</a:t>
            </a:r>
            <a:r>
              <a:rPr lang="en-US" dirty="0" smtClean="0">
                <a:solidFill>
                  <a:schemeClr val="tx1"/>
                </a:solidFill>
              </a:rPr>
              <a:t> and a daily acceptable source impact level of 36 nanograms per cubic meter</a:t>
            </a:r>
            <a:r>
              <a:rPr lang="en-US" u="sng" dirty="0" smtClean="0">
                <a:solidFill>
                  <a:schemeClr val="tx1"/>
                </a:solidFill>
              </a:rPr>
              <a:t> of chromium VI</a:t>
            </a:r>
            <a:r>
              <a:rPr lang="en-US" dirty="0" smtClean="0"/>
              <a:t>.”</a:t>
            </a:r>
          </a:p>
          <a:p>
            <a:pPr marL="514350" indent="-514350" algn="l">
              <a:lnSpc>
                <a:spcPct val="120000"/>
              </a:lnSpc>
              <a:spcBef>
                <a:spcPts val="0"/>
              </a:spcBef>
              <a:spcAft>
                <a:spcPts val="600"/>
              </a:spcAft>
              <a:buFont typeface="+mj-lt"/>
              <a:buAutoNum type="arabicPeriod" startAt="4"/>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noProof="0" dirty="0" smtClean="0">
                <a:ln>
                  <a:noFill/>
                </a:ln>
                <a:solidFill>
                  <a:schemeClr val="bg1"/>
                </a:solidFill>
                <a:effectLst/>
                <a:uLnTx/>
                <a:uFillTx/>
                <a:latin typeface="Arial" pitchFamily="34" charset="0"/>
                <a:ea typeface="+mj-ea"/>
                <a:cs typeface="Arial" pitchFamily="34" charset="0"/>
              </a:rPr>
              <a:t>Changes in Proposed Rules - Addendum</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752600"/>
            <a:ext cx="8305800" cy="4419600"/>
          </a:xfrm>
        </p:spPr>
        <p:txBody>
          <a:bodyPr>
            <a:noAutofit/>
          </a:bodyPr>
          <a:lstStyle/>
          <a:p>
            <a:pPr marL="514350" indent="-514350" algn="l">
              <a:lnSpc>
                <a:spcPct val="120000"/>
              </a:lnSpc>
              <a:spcBef>
                <a:spcPts val="0"/>
              </a:spcBef>
              <a:spcAft>
                <a:spcPts val="600"/>
              </a:spcAft>
            </a:pPr>
            <a:r>
              <a:rPr lang="en-US" dirty="0" smtClean="0">
                <a:solidFill>
                  <a:schemeClr val="tx1"/>
                </a:solidFill>
              </a:rPr>
              <a:t>Chromium VI modeling at Tier 2 CAGMs must show:</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Acute protective level applies anywhere off site (including streets and sidewalks – people present infrequently or for short periods)</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Chronic </a:t>
            </a:r>
            <a:r>
              <a:rPr lang="en-US" sz="2800" dirty="0" smtClean="0">
                <a:solidFill>
                  <a:schemeClr val="tx1"/>
                </a:solidFill>
              </a:rPr>
              <a:t>protective level is not exceeded at nearest sensitive receptor (residence, hospital, school, daycare center - people present </a:t>
            </a:r>
            <a:r>
              <a:rPr lang="en-US" sz="2800" dirty="0" smtClean="0">
                <a:solidFill>
                  <a:schemeClr val="tx1"/>
                </a:solidFill>
              </a:rPr>
              <a:t>over</a:t>
            </a:r>
            <a:r>
              <a:rPr lang="en-US" sz="2800" dirty="0" smtClean="0">
                <a:solidFill>
                  <a:schemeClr val="tx1"/>
                </a:solidFill>
              </a:rPr>
              <a:t> </a:t>
            </a:r>
            <a:r>
              <a:rPr lang="en-US" sz="2800" dirty="0" smtClean="0">
                <a:solidFill>
                  <a:schemeClr val="tx1"/>
                </a:solidFill>
              </a:rPr>
              <a:t>long periods )</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noProof="0" dirty="0" smtClean="0">
                <a:ln>
                  <a:noFill/>
                </a:ln>
                <a:solidFill>
                  <a:schemeClr val="bg1"/>
                </a:solidFill>
                <a:effectLst/>
                <a:uLnTx/>
                <a:uFillTx/>
                <a:latin typeface="Arial" pitchFamily="34" charset="0"/>
                <a:ea typeface="+mj-ea"/>
                <a:cs typeface="Arial" pitchFamily="34" charset="0"/>
              </a:rPr>
              <a:t>Changes in Proposed Rules - Addendum</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685800"/>
            <a:ext cx="8229600"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Recommendation</a:t>
            </a:r>
            <a:endParaRPr lang="en-US" sz="3200" dirty="0">
              <a:solidFill>
                <a:schemeClr val="bg1"/>
              </a:solidFill>
              <a:latin typeface="Arial" pitchFamily="34" charset="0"/>
              <a:cs typeface="Arial" pitchFamily="34" charset="0"/>
            </a:endParaRPr>
          </a:p>
        </p:txBody>
      </p:sp>
      <p:sp>
        <p:nvSpPr>
          <p:cNvPr id="5" name="Content Placeholder 4"/>
          <p:cNvSpPr>
            <a:spLocks noGrp="1"/>
          </p:cNvSpPr>
          <p:nvPr>
            <p:ph idx="1"/>
          </p:nvPr>
        </p:nvSpPr>
        <p:spPr>
          <a:xfrm>
            <a:off x="457200" y="1828800"/>
            <a:ext cx="8229600" cy="4876800"/>
          </a:xfrm>
        </p:spPr>
        <p:txBody>
          <a:bodyPr>
            <a:normAutofit fontScale="62500" lnSpcReduction="20000"/>
          </a:bodyPr>
          <a:lstStyle/>
          <a:p>
            <a:pPr>
              <a:buNone/>
            </a:pPr>
            <a:r>
              <a:rPr lang="en-US" b="1" dirty="0" smtClean="0"/>
              <a:t> </a:t>
            </a:r>
            <a:r>
              <a:rPr lang="en-US" sz="4500" dirty="0" smtClean="0"/>
              <a:t>DEQ recommends that the Environmental Quality Commission: </a:t>
            </a:r>
          </a:p>
          <a:p>
            <a:pPr>
              <a:buNone/>
            </a:pPr>
            <a:endParaRPr lang="en-US" sz="1000" dirty="0" smtClean="0"/>
          </a:p>
          <a:p>
            <a:pPr marL="514350" indent="0"/>
            <a:r>
              <a:rPr lang="en-US" sz="5400" dirty="0" smtClean="0"/>
              <a:t>approve </a:t>
            </a:r>
            <a:r>
              <a:rPr lang="en-US" sz="5400" dirty="0" smtClean="0"/>
              <a:t>and adopt the findings justifying adoption of a temporary rule as set forth in the staff report and the addendum to the staff report, and </a:t>
            </a:r>
          </a:p>
          <a:p>
            <a:pPr marL="514350" indent="0"/>
            <a:r>
              <a:rPr lang="en-US" sz="5400" dirty="0" smtClean="0"/>
              <a:t>that </a:t>
            </a:r>
            <a:r>
              <a:rPr lang="en-US" sz="5400" dirty="0" smtClean="0"/>
              <a:t>the Commission adopt the proposed temporary rules in attachment </a:t>
            </a:r>
            <a:r>
              <a:rPr lang="en-US" sz="5400" dirty="0" smtClean="0"/>
              <a:t>A, </a:t>
            </a:r>
            <a:r>
              <a:rPr lang="en-US" sz="5400" dirty="0" smtClean="0"/>
              <a:t>as amended by the addendum, as part of chapter </a:t>
            </a:r>
            <a:r>
              <a:rPr lang="en-US" sz="5400" dirty="0" smtClean="0"/>
              <a:t>340 </a:t>
            </a:r>
            <a:r>
              <a:rPr lang="en-US" sz="5400" dirty="0" smtClean="0"/>
              <a:t>of the Oregon Administrative Rules</a:t>
            </a:r>
            <a:r>
              <a:rPr lang="en-US" sz="5400" dirty="0" smtClean="0"/>
              <a:t>.</a:t>
            </a:r>
            <a:endParaRPr lang="en-US" sz="5400" dirty="0" smtClean="0"/>
          </a:p>
          <a:p>
            <a:endParaRPr lang="en-US" sz="4400" dirty="0" smtClean="0"/>
          </a:p>
        </p:txBody>
      </p:sp>
    </p:spTree>
    <p:extLst>
      <p:ext uri="{BB962C8B-B14F-4D97-AF65-F5344CB8AC3E}">
        <p14:creationId xmlns="" xmlns:p14="http://schemas.microsoft.com/office/powerpoint/2010/main" val="1259196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3886200"/>
          </a:xfrm>
        </p:spPr>
        <p:txBody>
          <a:bodyPr>
            <a:noAutofit/>
          </a:bodyPr>
          <a:lstStyle/>
          <a:p>
            <a:pPr marL="514350" indent="-514350" algn="l">
              <a:lnSpc>
                <a:spcPct val="120000"/>
              </a:lnSpc>
              <a:spcBef>
                <a:spcPts val="0"/>
              </a:spcBef>
              <a:spcAft>
                <a:spcPts val="600"/>
              </a:spcAft>
              <a:buFont typeface="Arial" pitchFamily="34" charset="0"/>
              <a:buChar char="•"/>
            </a:pPr>
            <a:r>
              <a:rPr lang="en-US" dirty="0" smtClean="0">
                <a:solidFill>
                  <a:schemeClr val="tx1"/>
                </a:solidFill>
              </a:rPr>
              <a:t>Summary of public comments</a:t>
            </a:r>
          </a:p>
          <a:p>
            <a:pPr marL="514350" indent="-514350" algn="l">
              <a:lnSpc>
                <a:spcPct val="120000"/>
              </a:lnSpc>
              <a:spcBef>
                <a:spcPts val="0"/>
              </a:spcBef>
              <a:spcAft>
                <a:spcPts val="600"/>
              </a:spcAft>
              <a:buFont typeface="Arial" pitchFamily="34" charset="0"/>
              <a:buChar char="•"/>
            </a:pPr>
            <a:r>
              <a:rPr lang="en-US" dirty="0" smtClean="0">
                <a:solidFill>
                  <a:schemeClr val="tx1"/>
                </a:solidFill>
              </a:rPr>
              <a:t>Addendum</a:t>
            </a:r>
          </a:p>
          <a:p>
            <a:pPr marL="514350" indent="-514350" algn="l">
              <a:lnSpc>
                <a:spcPct val="120000"/>
              </a:lnSpc>
              <a:spcBef>
                <a:spcPts val="0"/>
              </a:spcBef>
              <a:spcAft>
                <a:spcPts val="600"/>
              </a:spcAft>
              <a:buFont typeface="Arial" pitchFamily="34" charset="0"/>
              <a:buChar char="•"/>
            </a:pPr>
            <a:r>
              <a:rPr lang="en-US" dirty="0" smtClean="0">
                <a:solidFill>
                  <a:schemeClr val="tx1"/>
                </a:solidFill>
              </a:rPr>
              <a:t>Summary </a:t>
            </a:r>
            <a:r>
              <a:rPr lang="en-US" dirty="0" smtClean="0">
                <a:solidFill>
                  <a:schemeClr val="tx1"/>
                </a:solidFill>
              </a:rPr>
              <a:t>of proposed rule </a:t>
            </a:r>
            <a:r>
              <a:rPr lang="en-US" dirty="0" smtClean="0">
                <a:solidFill>
                  <a:schemeClr val="tx1"/>
                </a:solidFill>
              </a:rPr>
              <a:t>changes</a:t>
            </a:r>
          </a:p>
          <a:p>
            <a:pPr marL="514350" indent="-514350" algn="l">
              <a:lnSpc>
                <a:spcPct val="120000"/>
              </a:lnSpc>
              <a:spcBef>
                <a:spcPts val="0"/>
              </a:spcBef>
              <a:spcAft>
                <a:spcPts val="600"/>
              </a:spcAft>
              <a:buFont typeface="Arial" pitchFamily="34" charset="0"/>
              <a:buChar char="•"/>
            </a:pPr>
            <a:r>
              <a:rPr lang="en-US" dirty="0" smtClean="0">
                <a:solidFill>
                  <a:schemeClr val="tx1"/>
                </a:solidFill>
              </a:rPr>
              <a:t>Additional rule changes</a:t>
            </a:r>
            <a:endParaRPr lang="en-US" dirty="0" smtClean="0">
              <a:solidFill>
                <a:schemeClr val="tx1"/>
              </a:solidFill>
            </a:endParaRPr>
          </a:p>
          <a:p>
            <a:pPr marL="514350" indent="-514350" algn="l">
              <a:lnSpc>
                <a:spcPct val="120000"/>
              </a:lnSpc>
              <a:spcBef>
                <a:spcPts val="0"/>
              </a:spcBef>
              <a:spcAft>
                <a:spcPts val="600"/>
              </a:spcAft>
              <a:buFont typeface="Arial" pitchFamily="34" charset="0"/>
              <a:buChar char="•"/>
            </a:pPr>
            <a:r>
              <a:rPr lang="en-US" dirty="0" smtClean="0">
                <a:solidFill>
                  <a:schemeClr val="tx1"/>
                </a:solidFill>
              </a:rPr>
              <a:t>Recommendations</a:t>
            </a: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Outline of Today’s Presentation</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4" name="Picture 4" descr="http://odt.org/Pictures/vansant.jpg"/>
          <p:cNvPicPr>
            <a:picLocks noChangeAspect="1" noChangeArrowheads="1"/>
          </p:cNvPicPr>
          <p:nvPr/>
        </p:nvPicPr>
        <p:blipFill>
          <a:blip r:embed="rId3" cstate="print"/>
          <a:srcRect/>
          <a:stretch>
            <a:fillRect/>
          </a:stretch>
        </p:blipFill>
        <p:spPr bwMode="auto">
          <a:xfrm>
            <a:off x="5029200" y="4419600"/>
            <a:ext cx="3159125" cy="1654628"/>
          </a:xfrm>
          <a:prstGeom prst="rect">
            <a:avLst/>
          </a:prstGeom>
          <a:noFill/>
        </p:spPr>
      </p:pic>
      <p:sp>
        <p:nvSpPr>
          <p:cNvPr id="6" name="Footer Placeholder 5"/>
          <p:cNvSpPr>
            <a:spLocks noGrp="1"/>
          </p:cNvSpPr>
          <p:nvPr>
            <p:ph type="ftr" sz="quarter" idx="11"/>
          </p:nvPr>
        </p:nvSpPr>
        <p:spPr/>
        <p:txBody>
          <a:bodyPr/>
          <a:lstStyle/>
          <a:p>
            <a:fld id="{F0D78E94-73A4-484D-8D4C-ABC2E7101558}" type="slidenum">
              <a:rPr lang="en-US" smtClean="0"/>
              <a:pPr/>
              <a:t>3</a:t>
            </a:fld>
            <a:endParaRPr lang="en-US" dirty="0"/>
          </a:p>
        </p:txBody>
      </p:sp>
      <p:pic>
        <p:nvPicPr>
          <p:cNvPr id="5" name="Picture 4" descr="Logo Color RegularSM.jpg"/>
          <p:cNvPicPr>
            <a:picLocks noChangeAspect="1"/>
          </p:cNvPicPr>
          <p:nvPr/>
        </p:nvPicPr>
        <p:blipFill>
          <a:blip r:embed="rId4" cstate="print"/>
          <a:stretch>
            <a:fillRect/>
          </a:stretch>
        </p:blipFill>
        <p:spPr>
          <a:xfrm>
            <a:off x="8458200" y="6019800"/>
            <a:ext cx="320040" cy="731520"/>
          </a:xfrm>
          <a:prstGeom prst="rect">
            <a:avLst/>
          </a:prstGeom>
        </p:spPr>
      </p:pic>
      <p:sp>
        <p:nvSpPr>
          <p:cNvPr id="7" name="Title 1"/>
          <p:cNvSpPr txBox="1">
            <a:spLocks/>
          </p:cNvSpPr>
          <p:nvPr/>
        </p:nvSpPr>
        <p:spPr>
          <a:xfrm>
            <a:off x="491059" y="685800"/>
            <a:ext cx="8299586" cy="914400"/>
          </a:xfrm>
          <a:prstGeom prst="rect">
            <a:avLst/>
          </a:prstGeom>
          <a:solidFill>
            <a:srgbClr val="439777"/>
          </a:solidFill>
        </p:spPr>
        <p:txBody>
          <a:bodyPr vert="horz" lIns="91440" tIns="45720" rIns="91440" bIns="45720" rtlCol="0" anchor="ctr">
            <a:normAutofit fontScale="92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5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Public Comment</a:t>
            </a:r>
            <a:r>
              <a:rPr kumimoji="0" lang="en-US" sz="32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				</a:t>
            </a:r>
            <a:r>
              <a:rPr kumimoji="0" lang="en-US" sz="3200" b="0" i="1"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continued</a:t>
            </a:r>
            <a:endParaRPr kumimoji="0" lang="en-US" sz="3200" b="0" i="1"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pic>
        <p:nvPicPr>
          <p:cNvPr id="66562" name="Picture 2" descr="http://www.mindfreedom.org/member-folder/as/act-archives/us/or/ocsc/oregon-maps/oregon-map.jpg/image"/>
          <p:cNvPicPr>
            <a:picLocks noChangeAspect="1" noChangeArrowheads="1"/>
          </p:cNvPicPr>
          <p:nvPr/>
        </p:nvPicPr>
        <p:blipFill>
          <a:blip r:embed="rId5" cstate="print"/>
          <a:srcRect/>
          <a:stretch>
            <a:fillRect/>
          </a:stretch>
        </p:blipFill>
        <p:spPr bwMode="auto">
          <a:xfrm>
            <a:off x="4953000" y="1828800"/>
            <a:ext cx="3045645" cy="1855801"/>
          </a:xfrm>
          <a:prstGeom prst="rect">
            <a:avLst/>
          </a:prstGeom>
          <a:noFill/>
        </p:spPr>
      </p:pic>
      <p:sp>
        <p:nvSpPr>
          <p:cNvPr id="11" name="Left Brace 10"/>
          <p:cNvSpPr/>
          <p:nvPr/>
        </p:nvSpPr>
        <p:spPr>
          <a:xfrm>
            <a:off x="4267200" y="1676400"/>
            <a:ext cx="533400" cy="4648200"/>
          </a:xfrm>
          <a:prstGeom prst="leftBrace">
            <a:avLst>
              <a:gd name="adj1" fmla="val 21691"/>
              <a:gd name="adj2" fmla="val 50000"/>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dirty="0"/>
          </a:p>
        </p:txBody>
      </p:sp>
      <p:sp>
        <p:nvSpPr>
          <p:cNvPr id="12" name="TextBox 11"/>
          <p:cNvSpPr txBox="1"/>
          <p:nvPr/>
        </p:nvSpPr>
        <p:spPr>
          <a:xfrm>
            <a:off x="5334000" y="3733800"/>
            <a:ext cx="2146998" cy="461665"/>
          </a:xfrm>
          <a:prstGeom prst="rect">
            <a:avLst/>
          </a:prstGeom>
          <a:noFill/>
        </p:spPr>
        <p:txBody>
          <a:bodyPr wrap="none" rtlCol="0">
            <a:spAutoFit/>
          </a:bodyPr>
          <a:lstStyle/>
          <a:p>
            <a:r>
              <a:rPr lang="en-US" sz="2400" dirty="0" smtClean="0"/>
              <a:t>523 Oregonians</a:t>
            </a:r>
            <a:endParaRPr lang="en-US" sz="2400" dirty="0"/>
          </a:p>
        </p:txBody>
      </p:sp>
      <p:sp>
        <p:nvSpPr>
          <p:cNvPr id="13" name="TextBox 12"/>
          <p:cNvSpPr txBox="1"/>
          <p:nvPr/>
        </p:nvSpPr>
        <p:spPr>
          <a:xfrm>
            <a:off x="5334000" y="6172200"/>
            <a:ext cx="2044470" cy="461665"/>
          </a:xfrm>
          <a:prstGeom prst="rect">
            <a:avLst/>
          </a:prstGeom>
          <a:noFill/>
        </p:spPr>
        <p:txBody>
          <a:bodyPr wrap="none" rtlCol="0">
            <a:spAutoFit/>
          </a:bodyPr>
          <a:lstStyle/>
          <a:p>
            <a:r>
              <a:rPr lang="en-US" sz="2400" dirty="0" smtClean="0"/>
              <a:t>671 worldwide</a:t>
            </a:r>
            <a:endParaRPr lang="en-US" sz="2400" dirty="0"/>
          </a:p>
        </p:txBody>
      </p:sp>
      <p:pic>
        <p:nvPicPr>
          <p:cNvPr id="66565" name="Picture 5"/>
          <p:cNvPicPr>
            <a:picLocks noChangeAspect="1" noChangeArrowheads="1"/>
          </p:cNvPicPr>
          <p:nvPr/>
        </p:nvPicPr>
        <p:blipFill>
          <a:blip r:embed="rId6" cstate="print"/>
          <a:srcRect/>
          <a:stretch>
            <a:fillRect/>
          </a:stretch>
        </p:blipFill>
        <p:spPr bwMode="auto">
          <a:xfrm>
            <a:off x="228600" y="2438400"/>
            <a:ext cx="3860800" cy="2895600"/>
          </a:xfrm>
          <a:prstGeom prst="rect">
            <a:avLst/>
          </a:prstGeom>
          <a:noFill/>
          <a:ln w="9525">
            <a:noFill/>
            <a:miter lim="800000"/>
            <a:headEnd/>
            <a:tailEnd/>
          </a:ln>
        </p:spPr>
      </p:pic>
      <p:sp>
        <p:nvSpPr>
          <p:cNvPr id="14" name="TextBox 13"/>
          <p:cNvSpPr txBox="1"/>
          <p:nvPr/>
        </p:nvSpPr>
        <p:spPr>
          <a:xfrm>
            <a:off x="1066800" y="5486400"/>
            <a:ext cx="3200400" cy="461665"/>
          </a:xfrm>
          <a:prstGeom prst="rect">
            <a:avLst/>
          </a:prstGeom>
          <a:noFill/>
        </p:spPr>
        <p:txBody>
          <a:bodyPr wrap="square" rtlCol="0">
            <a:spAutoFit/>
          </a:bodyPr>
          <a:lstStyle/>
          <a:p>
            <a:r>
              <a:rPr lang="en-US" sz="2400" dirty="0" smtClean="0"/>
              <a:t>1194 Comments</a:t>
            </a:r>
          </a:p>
        </p:txBody>
      </p:sp>
    </p:spTree>
    <p:extLst>
      <p:ext uri="{BB962C8B-B14F-4D97-AF65-F5344CB8AC3E}">
        <p14:creationId xmlns="" xmlns:p14="http://schemas.microsoft.com/office/powerpoint/2010/main" val="3895133835"/>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fld id="{F0D78E94-73A4-484D-8D4C-ABC2E7101558}" type="slidenum">
              <a:rPr lang="en-US" smtClean="0"/>
              <a:pPr/>
              <a:t>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91059" y="685800"/>
            <a:ext cx="8299586" cy="914400"/>
          </a:xfrm>
          <a:prstGeom prst="rect">
            <a:avLst/>
          </a:prstGeom>
          <a:solidFill>
            <a:srgbClr val="439777"/>
          </a:solidFill>
        </p:spPr>
        <p:txBody>
          <a:bodyPr vert="horz" lIns="91440" tIns="45720" rIns="91440" bIns="45720" rtlCol="0" anchor="ctr">
            <a:normAutofit fontScale="92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5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Public Comment</a:t>
            </a:r>
            <a:r>
              <a:rPr kumimoji="0" lang="en-US" sz="32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				</a:t>
            </a:r>
            <a:r>
              <a:rPr kumimoji="0" lang="en-US" sz="3200" b="0" i="1"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continued</a:t>
            </a:r>
            <a:endParaRPr kumimoji="0" lang="en-US" sz="3200" b="0" i="1"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graphicFrame>
        <p:nvGraphicFramePr>
          <p:cNvPr id="18" name="Table 17"/>
          <p:cNvGraphicFramePr>
            <a:graphicFrameLocks noGrp="1"/>
          </p:cNvGraphicFramePr>
          <p:nvPr/>
        </p:nvGraphicFramePr>
        <p:xfrm>
          <a:off x="1371600" y="2133600"/>
          <a:ext cx="6096000" cy="2495550"/>
        </p:xfrm>
        <a:graphic>
          <a:graphicData uri="http://schemas.openxmlformats.org/drawingml/2006/table">
            <a:tbl>
              <a:tblPr firstRow="1" bandRow="1">
                <a:tableStyleId>{5940675A-B579-460E-94D1-54222C63F5DA}</a:tableStyleId>
              </a:tblPr>
              <a:tblGrid>
                <a:gridCol w="1524000"/>
                <a:gridCol w="1524000"/>
                <a:gridCol w="1524000"/>
                <a:gridCol w="1524000"/>
              </a:tblGrid>
              <a:tr h="838200">
                <a:tc gridSpan="4">
                  <a:txBody>
                    <a:bodyPr/>
                    <a:lstStyle/>
                    <a:p>
                      <a:pPr algn="ctr"/>
                      <a:r>
                        <a:rPr lang="en-US" sz="3200" b="1" baseline="0" dirty="0" smtClean="0">
                          <a:solidFill>
                            <a:schemeClr val="tx1"/>
                          </a:solidFill>
                          <a:latin typeface="+mn-lt"/>
                          <a:cs typeface="Times New Roman" pitchFamily="18" charset="0"/>
                        </a:rPr>
                        <a:t>Rule Support/Opposition</a:t>
                      </a:r>
                      <a:r>
                        <a:rPr lang="en-US" sz="3200" b="1" dirty="0" smtClean="0">
                          <a:solidFill>
                            <a:schemeClr val="tx1"/>
                          </a:solidFill>
                          <a:latin typeface="+mn-lt"/>
                          <a:cs typeface="Times New Roman" pitchFamily="18" charset="0"/>
                        </a:rPr>
                        <a:t>*</a:t>
                      </a:r>
                      <a:endParaRPr lang="en-US" sz="3200" b="1" dirty="0">
                        <a:solidFill>
                          <a:schemeClr val="tx1"/>
                        </a:solidFill>
                        <a:latin typeface="+mn-lt"/>
                        <a:cs typeface="Times New Roman" pitchFamily="18" charset="0"/>
                      </a:endParaRPr>
                    </a:p>
                  </a:txBody>
                  <a:tcPr anchor="ctr"/>
                </a:tc>
                <a:tc hMerge="1">
                  <a:txBody>
                    <a:bodyPr/>
                    <a:lstStyle/>
                    <a:p>
                      <a:pPr algn="ctr"/>
                      <a:endParaRPr lang="en-US" b="1" dirty="0">
                        <a:latin typeface="+mn-lt"/>
                        <a:cs typeface="Times New Roman" pitchFamily="18" charset="0"/>
                      </a:endParaRPr>
                    </a:p>
                  </a:txBody>
                  <a:tcPr/>
                </a:tc>
                <a:tc hMerge="1">
                  <a:txBody>
                    <a:bodyPr/>
                    <a:lstStyle/>
                    <a:p>
                      <a:pPr algn="ctr"/>
                      <a:endParaRPr lang="en-US" b="1" dirty="0">
                        <a:latin typeface="+mn-lt"/>
                        <a:cs typeface="Times New Roman" pitchFamily="18" charset="0"/>
                      </a:endParaRPr>
                    </a:p>
                  </a:txBody>
                  <a:tcPr/>
                </a:tc>
                <a:tc hMerge="1">
                  <a:txBody>
                    <a:bodyPr/>
                    <a:lstStyle/>
                    <a:p>
                      <a:pPr algn="ctr"/>
                      <a:endParaRPr lang="en-US" b="1" dirty="0">
                        <a:latin typeface="+mn-lt"/>
                        <a:cs typeface="Times New Roman" pitchFamily="18" charset="0"/>
                      </a:endParaRPr>
                    </a:p>
                  </a:txBody>
                  <a:tcPr/>
                </a:tc>
              </a:tr>
              <a:tr h="1009650">
                <a:tc>
                  <a:txBody>
                    <a:bodyPr/>
                    <a:lstStyle/>
                    <a:p>
                      <a:pPr algn="ctr"/>
                      <a:r>
                        <a:rPr lang="en-US" b="1" dirty="0" smtClean="0">
                          <a:latin typeface="+mn-lt"/>
                          <a:cs typeface="Times New Roman" pitchFamily="18" charset="0"/>
                        </a:rPr>
                        <a:t>Supports Temporary Rule</a:t>
                      </a:r>
                      <a:endParaRPr lang="en-US" b="1" dirty="0">
                        <a:latin typeface="+mn-lt"/>
                        <a:cs typeface="Times New Roman" pitchFamily="18" charset="0"/>
                      </a:endParaRPr>
                    </a:p>
                  </a:txBody>
                  <a:tcPr/>
                </a:tc>
                <a:tc>
                  <a:txBody>
                    <a:bodyPr/>
                    <a:lstStyle/>
                    <a:p>
                      <a:pPr algn="ctr"/>
                      <a:r>
                        <a:rPr lang="en-US" b="1" dirty="0" smtClean="0">
                          <a:latin typeface="+mn-lt"/>
                          <a:cs typeface="Times New Roman" pitchFamily="18" charset="0"/>
                        </a:rPr>
                        <a:t>Supports Balanced </a:t>
                      </a:r>
                    </a:p>
                    <a:p>
                      <a:pPr algn="ctr"/>
                      <a:r>
                        <a:rPr lang="en-US" b="1" dirty="0" smtClean="0">
                          <a:latin typeface="+mn-lt"/>
                          <a:cs typeface="Times New Roman" pitchFamily="18" charset="0"/>
                        </a:rPr>
                        <a:t>Rule</a:t>
                      </a:r>
                      <a:endParaRPr lang="en-US" b="1" dirty="0">
                        <a:latin typeface="+mn-lt"/>
                        <a:cs typeface="Times New Roman" pitchFamily="18" charset="0"/>
                      </a:endParaRPr>
                    </a:p>
                  </a:txBody>
                  <a:tcPr/>
                </a:tc>
                <a:tc>
                  <a:txBody>
                    <a:bodyPr/>
                    <a:lstStyle/>
                    <a:p>
                      <a:pPr algn="ctr"/>
                      <a:r>
                        <a:rPr lang="en-US" b="1" dirty="0" smtClean="0">
                          <a:latin typeface="+mn-lt"/>
                          <a:cs typeface="Times New Roman" pitchFamily="18" charset="0"/>
                        </a:rPr>
                        <a:t>Opposes Temporary Rule</a:t>
                      </a:r>
                      <a:endParaRPr lang="en-US" b="1" dirty="0">
                        <a:latin typeface="+mn-lt"/>
                        <a:cs typeface="Times New Roman" pitchFamily="18" charset="0"/>
                      </a:endParaRPr>
                    </a:p>
                  </a:txBody>
                  <a:tcPr/>
                </a:tc>
                <a:tc>
                  <a:txBody>
                    <a:bodyPr/>
                    <a:lstStyle/>
                    <a:p>
                      <a:pPr algn="ctr"/>
                      <a:r>
                        <a:rPr lang="en-US" b="1" dirty="0" smtClean="0">
                          <a:latin typeface="+mn-lt"/>
                          <a:cs typeface="Times New Roman" pitchFamily="18" charset="0"/>
                        </a:rPr>
                        <a:t>Supports Statewide Rule</a:t>
                      </a:r>
                      <a:endParaRPr lang="en-US" b="1" dirty="0">
                        <a:latin typeface="+mn-lt"/>
                        <a:cs typeface="Times New Roman" pitchFamily="18" charset="0"/>
                      </a:endParaRPr>
                    </a:p>
                  </a:txBody>
                  <a:tcPr/>
                </a:tc>
              </a:tr>
              <a:tr h="647700">
                <a:tc>
                  <a:txBody>
                    <a:bodyPr/>
                    <a:lstStyle/>
                    <a:p>
                      <a:pPr algn="ctr"/>
                      <a:r>
                        <a:rPr lang="en-US" sz="3200" b="1" dirty="0" smtClean="0">
                          <a:latin typeface="+mn-lt"/>
                          <a:cs typeface="Times New Roman" pitchFamily="18" charset="0"/>
                        </a:rPr>
                        <a:t>319</a:t>
                      </a:r>
                      <a:endParaRPr lang="en-US" sz="3200" b="1" dirty="0">
                        <a:latin typeface="+mn-lt"/>
                        <a:cs typeface="Times New Roman" pitchFamily="18" charset="0"/>
                      </a:endParaRPr>
                    </a:p>
                  </a:txBody>
                  <a:tcPr/>
                </a:tc>
                <a:tc>
                  <a:txBody>
                    <a:bodyPr/>
                    <a:lstStyle/>
                    <a:p>
                      <a:pPr algn="ctr"/>
                      <a:r>
                        <a:rPr lang="en-US" sz="3200" b="1" dirty="0" smtClean="0">
                          <a:latin typeface="+mn-lt"/>
                          <a:cs typeface="Times New Roman" pitchFamily="18" charset="0"/>
                        </a:rPr>
                        <a:t>109</a:t>
                      </a:r>
                      <a:endParaRPr lang="en-US" sz="3200" b="1" dirty="0">
                        <a:latin typeface="+mn-lt"/>
                        <a:cs typeface="Times New Roman" pitchFamily="18" charset="0"/>
                      </a:endParaRPr>
                    </a:p>
                  </a:txBody>
                  <a:tcPr/>
                </a:tc>
                <a:tc>
                  <a:txBody>
                    <a:bodyPr/>
                    <a:lstStyle/>
                    <a:p>
                      <a:pPr algn="ctr"/>
                      <a:r>
                        <a:rPr lang="en-US" sz="3200" b="1" dirty="0" smtClean="0">
                          <a:latin typeface="+mn-lt"/>
                          <a:cs typeface="Times New Roman" pitchFamily="18" charset="0"/>
                        </a:rPr>
                        <a:t>704</a:t>
                      </a:r>
                      <a:endParaRPr lang="en-US" sz="3200" b="1" dirty="0">
                        <a:latin typeface="+mn-lt"/>
                        <a:cs typeface="Times New Roman" pitchFamily="18" charset="0"/>
                      </a:endParaRPr>
                    </a:p>
                  </a:txBody>
                  <a:tcPr/>
                </a:tc>
                <a:tc>
                  <a:txBody>
                    <a:bodyPr/>
                    <a:lstStyle/>
                    <a:p>
                      <a:pPr algn="ctr"/>
                      <a:r>
                        <a:rPr lang="en-US" sz="3200" b="1" dirty="0" smtClean="0">
                          <a:latin typeface="+mn-lt"/>
                          <a:cs typeface="Times New Roman" pitchFamily="18" charset="0"/>
                        </a:rPr>
                        <a:t>346</a:t>
                      </a:r>
                      <a:endParaRPr lang="en-US" sz="3200" b="1" dirty="0">
                        <a:latin typeface="+mn-lt"/>
                        <a:cs typeface="Times New Roman" pitchFamily="18" charset="0"/>
                      </a:endParaRPr>
                    </a:p>
                  </a:txBody>
                  <a:tcPr/>
                </a:tc>
              </a:tr>
            </a:tbl>
          </a:graphicData>
        </a:graphic>
      </p:graphicFrame>
      <p:sp>
        <p:nvSpPr>
          <p:cNvPr id="11" name="TextBox 10"/>
          <p:cNvSpPr txBox="1"/>
          <p:nvPr/>
        </p:nvSpPr>
        <p:spPr>
          <a:xfrm>
            <a:off x="1295400" y="4800600"/>
            <a:ext cx="4772204" cy="369332"/>
          </a:xfrm>
          <a:prstGeom prst="rect">
            <a:avLst/>
          </a:prstGeom>
          <a:noFill/>
        </p:spPr>
        <p:txBody>
          <a:bodyPr wrap="none" rtlCol="0">
            <a:spAutoFit/>
          </a:bodyPr>
          <a:lstStyle/>
          <a:p>
            <a:r>
              <a:rPr lang="en-US" dirty="0" smtClean="0">
                <a:cs typeface="Times New Roman" pitchFamily="18" charset="0"/>
              </a:rPr>
              <a:t>* Some commenters </a:t>
            </a:r>
            <a:r>
              <a:rPr lang="en-US" dirty="0" smtClean="0">
                <a:cs typeface="Times New Roman" pitchFamily="18" charset="0"/>
              </a:rPr>
              <a:t>fall into multiple categories.</a:t>
            </a:r>
            <a:endParaRPr lang="en-US" dirty="0">
              <a:cs typeface="Times New Roman" pitchFamily="18" charset="0"/>
            </a:endParaRPr>
          </a:p>
        </p:txBody>
      </p:sp>
    </p:spTree>
    <p:extLst>
      <p:ext uri="{BB962C8B-B14F-4D97-AF65-F5344CB8AC3E}">
        <p14:creationId xmlns="" xmlns:p14="http://schemas.microsoft.com/office/powerpoint/2010/main" val="3895133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fld id="{F0D78E94-73A4-484D-8D4C-ABC2E7101558}" type="slidenum">
              <a:rPr lang="en-US" smtClean="0"/>
              <a:pPr/>
              <a:t>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92500"/>
          </a:bodyPr>
          <a:lstStyle/>
          <a:p>
            <a:pPr lvl="0">
              <a:spcBef>
                <a:spcPct val="0"/>
              </a:spcBef>
              <a:defRPr/>
            </a:pPr>
            <a:r>
              <a:rPr lang="en-US" sz="3200" dirty="0" smtClean="0">
                <a:solidFill>
                  <a:schemeClr val="bg1"/>
                </a:solidFill>
                <a:latin typeface="Arial" pitchFamily="34" charset="0"/>
                <a:cs typeface="Arial" pitchFamily="34" charset="0"/>
              </a:rPr>
              <a:t>Public Comment  				</a:t>
            </a:r>
            <a:r>
              <a:rPr lang="en-US" sz="3200" i="1" dirty="0" smtClean="0">
                <a:solidFill>
                  <a:schemeClr val="bg1"/>
                </a:solidFill>
                <a:latin typeface="Arial" pitchFamily="34" charset="0"/>
                <a:cs typeface="Arial" pitchFamily="34" charset="0"/>
              </a:rPr>
              <a:t>continued</a:t>
            </a:r>
            <a:endParaRPr lang="en-US" sz="3200" i="1" dirty="0">
              <a:solidFill>
                <a:schemeClr val="bg1"/>
              </a:solidFill>
              <a:latin typeface="Arial" pitchFamily="34" charset="0"/>
              <a:cs typeface="Arial" pitchFamily="34" charset="0"/>
            </a:endParaRPr>
          </a:p>
        </p:txBody>
      </p:sp>
      <p:graphicFrame>
        <p:nvGraphicFramePr>
          <p:cNvPr id="11" name="Table 10"/>
          <p:cNvGraphicFramePr>
            <a:graphicFrameLocks noGrp="1"/>
          </p:cNvGraphicFramePr>
          <p:nvPr/>
        </p:nvGraphicFramePr>
        <p:xfrm>
          <a:off x="838200" y="1676400"/>
          <a:ext cx="7467599" cy="4820920"/>
        </p:xfrm>
        <a:graphic>
          <a:graphicData uri="http://schemas.openxmlformats.org/drawingml/2006/table">
            <a:tbl>
              <a:tblPr firstRow="1" bandRow="1">
                <a:tableStyleId>{16D9F66E-5EB9-4882-86FB-DCBF35E3C3E4}</a:tableStyleId>
              </a:tblPr>
              <a:tblGrid>
                <a:gridCol w="1981200"/>
                <a:gridCol w="3415552"/>
                <a:gridCol w="2070847"/>
              </a:tblGrid>
              <a:tr h="370840">
                <a:tc>
                  <a:txBody>
                    <a:bodyPr/>
                    <a:lstStyle/>
                    <a:p>
                      <a:pPr algn="ctr"/>
                      <a:endParaRPr lang="en-US" sz="1800" b="1" dirty="0"/>
                    </a:p>
                  </a:txBody>
                  <a:tcPr/>
                </a:tc>
                <a:tc>
                  <a:txBody>
                    <a:bodyPr/>
                    <a:lstStyle/>
                    <a:p>
                      <a:pPr algn="ctr"/>
                      <a:r>
                        <a:rPr lang="en-US" sz="1800" dirty="0" smtClean="0"/>
                        <a:t>12 Categories</a:t>
                      </a:r>
                      <a:endParaRPr lang="en-US" sz="1800" b="1" dirty="0"/>
                    </a:p>
                  </a:txBody>
                  <a:tcPr/>
                </a:tc>
                <a:tc>
                  <a:txBody>
                    <a:bodyPr/>
                    <a:lstStyle/>
                    <a:p>
                      <a:pPr algn="ctr"/>
                      <a:r>
                        <a:rPr lang="en-US" sz="1800" dirty="0" smtClean="0"/>
                        <a:t>92 Subcategories</a:t>
                      </a:r>
                      <a:endParaRPr lang="en-US" sz="1800" b="1" dirty="0"/>
                    </a:p>
                  </a:txBody>
                  <a:tcPr/>
                </a:tc>
              </a:tr>
              <a:tr h="370840">
                <a:tc rowSpan="12">
                  <a:txBody>
                    <a:bodyPr/>
                    <a:lstStyle/>
                    <a:p>
                      <a:pPr algn="ctr"/>
                      <a:endParaRPr lang="en-US" sz="1800" b="1" dirty="0" smtClean="0"/>
                    </a:p>
                    <a:p>
                      <a:pPr algn="ctr"/>
                      <a:endParaRPr lang="en-US" sz="1800" b="1" dirty="0" smtClean="0"/>
                    </a:p>
                    <a:p>
                      <a:pPr algn="ctr"/>
                      <a:endParaRPr lang="en-US" sz="1800" b="1" dirty="0" smtClean="0"/>
                    </a:p>
                    <a:p>
                      <a:pPr algn="ctr"/>
                      <a:r>
                        <a:rPr lang="en-US" sz="2400" b="1" dirty="0" smtClean="0"/>
                        <a:t>1194 comments, organized into 12 categories and 92 subcategories</a:t>
                      </a:r>
                      <a:endParaRPr lang="en-US" sz="2400" b="1" dirty="0"/>
                    </a:p>
                  </a:txBody>
                  <a:tcPr/>
                </a:tc>
                <a:tc>
                  <a:txBody>
                    <a:bodyPr/>
                    <a:lstStyle/>
                    <a:p>
                      <a:r>
                        <a:rPr lang="en-US" sz="1800" b="1" dirty="0" smtClean="0"/>
                        <a:t>Health</a:t>
                      </a:r>
                      <a:endParaRPr lang="en-US" sz="1800" b="1" dirty="0"/>
                    </a:p>
                  </a:txBody>
                  <a:tcPr/>
                </a:tc>
                <a:tc>
                  <a:txBody>
                    <a:bodyPr/>
                    <a:lstStyle/>
                    <a:p>
                      <a:pPr algn="ctr"/>
                      <a:r>
                        <a:rPr lang="en-US" sz="1800" b="1" dirty="0" smtClean="0"/>
                        <a:t>17</a:t>
                      </a:r>
                      <a:endParaRPr lang="en-US" sz="1800" b="1" dirty="0"/>
                    </a:p>
                  </a:txBody>
                  <a:tcPr/>
                </a:tc>
              </a:tr>
              <a:tr h="370840">
                <a:tc vMerge="1">
                  <a:txBody>
                    <a:bodyPr/>
                    <a:lstStyle/>
                    <a:p>
                      <a:endParaRPr lang="en-US" sz="1800" b="1" dirty="0"/>
                    </a:p>
                  </a:txBody>
                  <a:tcPr/>
                </a:tc>
                <a:tc>
                  <a:txBody>
                    <a:bodyPr/>
                    <a:lstStyle/>
                    <a:p>
                      <a:r>
                        <a:rPr lang="en-US" sz="1800" b="1" dirty="0" smtClean="0"/>
                        <a:t>Emission</a:t>
                      </a:r>
                      <a:r>
                        <a:rPr lang="en-US" sz="1800" b="1" baseline="0" dirty="0" smtClean="0"/>
                        <a:t> Control Device/Testing</a:t>
                      </a:r>
                      <a:endParaRPr lang="en-US" sz="1800" b="1" dirty="0"/>
                    </a:p>
                  </a:txBody>
                  <a:tcPr/>
                </a:tc>
                <a:tc>
                  <a:txBody>
                    <a:bodyPr/>
                    <a:lstStyle/>
                    <a:p>
                      <a:pPr algn="ctr"/>
                      <a:r>
                        <a:rPr lang="en-US" sz="1800" b="1" dirty="0" smtClean="0"/>
                        <a:t>15</a:t>
                      </a:r>
                      <a:endParaRPr lang="en-US" sz="1800" b="1" dirty="0"/>
                    </a:p>
                  </a:txBody>
                  <a:tcPr/>
                </a:tc>
              </a:tr>
              <a:tr h="370840">
                <a:tc vMerge="1">
                  <a:txBody>
                    <a:bodyPr/>
                    <a:lstStyle/>
                    <a:p>
                      <a:endParaRPr lang="en-US" sz="1800" b="1" dirty="0"/>
                    </a:p>
                  </a:txBody>
                  <a:tcPr/>
                </a:tc>
                <a:tc>
                  <a:txBody>
                    <a:bodyPr/>
                    <a:lstStyle/>
                    <a:p>
                      <a:r>
                        <a:rPr lang="en-US" sz="1800" b="1" dirty="0" smtClean="0"/>
                        <a:t>General Rulemaking</a:t>
                      </a:r>
                      <a:endParaRPr lang="en-US" sz="1800" b="1" dirty="0"/>
                    </a:p>
                  </a:txBody>
                  <a:tcPr/>
                </a:tc>
                <a:tc>
                  <a:txBody>
                    <a:bodyPr/>
                    <a:lstStyle/>
                    <a:p>
                      <a:pPr algn="ctr"/>
                      <a:r>
                        <a:rPr lang="en-US" sz="1800" b="1" dirty="0" smtClean="0"/>
                        <a:t>11</a:t>
                      </a:r>
                      <a:endParaRPr lang="en-US" sz="1800" b="1" dirty="0"/>
                    </a:p>
                  </a:txBody>
                  <a:tcPr/>
                </a:tc>
              </a:tr>
              <a:tr h="370840">
                <a:tc vMerge="1">
                  <a:txBody>
                    <a:bodyPr/>
                    <a:lstStyle/>
                    <a:p>
                      <a:endParaRPr lang="en-US" sz="1800" b="1" dirty="0"/>
                    </a:p>
                  </a:txBody>
                  <a:tcPr/>
                </a:tc>
                <a:tc>
                  <a:txBody>
                    <a:bodyPr/>
                    <a:lstStyle/>
                    <a:p>
                      <a:r>
                        <a:rPr lang="en-US" sz="1800" b="1" dirty="0" smtClean="0"/>
                        <a:t>Metals</a:t>
                      </a:r>
                      <a:endParaRPr lang="en-US" sz="1800" b="1" dirty="0"/>
                    </a:p>
                  </a:txBody>
                  <a:tcPr/>
                </a:tc>
                <a:tc>
                  <a:txBody>
                    <a:bodyPr/>
                    <a:lstStyle/>
                    <a:p>
                      <a:pPr algn="ctr"/>
                      <a:r>
                        <a:rPr lang="en-US" sz="1800" b="1" dirty="0" smtClean="0"/>
                        <a:t>11</a:t>
                      </a:r>
                      <a:endParaRPr lang="en-US" sz="1800" b="1" dirty="0"/>
                    </a:p>
                  </a:txBody>
                  <a:tcPr/>
                </a:tc>
              </a:tr>
              <a:tr h="370840">
                <a:tc vMerge="1">
                  <a:txBody>
                    <a:bodyPr/>
                    <a:lstStyle/>
                    <a:p>
                      <a:endParaRPr lang="en-US" sz="1800" b="1" dirty="0"/>
                    </a:p>
                  </a:txBody>
                  <a:tcPr/>
                </a:tc>
                <a:tc>
                  <a:txBody>
                    <a:bodyPr/>
                    <a:lstStyle/>
                    <a:p>
                      <a:r>
                        <a:rPr lang="en-US" sz="1800" b="1" dirty="0" smtClean="0"/>
                        <a:t>Monitoring</a:t>
                      </a:r>
                      <a:endParaRPr lang="en-US" sz="1800" b="1" dirty="0"/>
                    </a:p>
                  </a:txBody>
                  <a:tcPr/>
                </a:tc>
                <a:tc>
                  <a:txBody>
                    <a:bodyPr/>
                    <a:lstStyle/>
                    <a:p>
                      <a:pPr algn="ctr"/>
                      <a:r>
                        <a:rPr lang="en-US" sz="1800" b="1" dirty="0" smtClean="0"/>
                        <a:t>9</a:t>
                      </a:r>
                      <a:endParaRPr lang="en-US" sz="1800" b="1" dirty="0"/>
                    </a:p>
                  </a:txBody>
                  <a:tcPr/>
                </a:tc>
              </a:tr>
              <a:tr h="370840">
                <a:tc vMerge="1">
                  <a:txBody>
                    <a:bodyPr/>
                    <a:lstStyle/>
                    <a:p>
                      <a:endParaRPr lang="en-US" sz="1800" b="1" dirty="0"/>
                    </a:p>
                  </a:txBody>
                  <a:tcPr/>
                </a:tc>
                <a:tc>
                  <a:txBody>
                    <a:bodyPr/>
                    <a:lstStyle/>
                    <a:p>
                      <a:r>
                        <a:rPr lang="en-US" sz="1800" b="1" dirty="0" smtClean="0"/>
                        <a:t>Permitting</a:t>
                      </a:r>
                      <a:endParaRPr lang="en-US" sz="1800" b="1" dirty="0"/>
                    </a:p>
                  </a:txBody>
                  <a:tcPr/>
                </a:tc>
                <a:tc>
                  <a:txBody>
                    <a:bodyPr/>
                    <a:lstStyle/>
                    <a:p>
                      <a:pPr algn="ctr"/>
                      <a:r>
                        <a:rPr lang="en-US" sz="1800" b="1" dirty="0" smtClean="0"/>
                        <a:t>7</a:t>
                      </a:r>
                      <a:endParaRPr lang="en-US" sz="1800" b="1" dirty="0"/>
                    </a:p>
                  </a:txBody>
                  <a:tcPr/>
                </a:tc>
              </a:tr>
              <a:tr h="370840">
                <a:tc vMerge="1">
                  <a:txBody>
                    <a:bodyPr/>
                    <a:lstStyle/>
                    <a:p>
                      <a:endParaRPr lang="en-US" sz="1800" b="1" dirty="0"/>
                    </a:p>
                  </a:txBody>
                  <a:tcPr/>
                </a:tc>
                <a:tc>
                  <a:txBody>
                    <a:bodyPr/>
                    <a:lstStyle/>
                    <a:p>
                      <a:r>
                        <a:rPr lang="en-US" sz="1800" b="1" dirty="0" smtClean="0"/>
                        <a:t>Colored Glass Manufacturing</a:t>
                      </a:r>
                      <a:endParaRPr lang="en-US" sz="1800" b="1" dirty="0"/>
                    </a:p>
                  </a:txBody>
                  <a:tcPr/>
                </a:tc>
                <a:tc>
                  <a:txBody>
                    <a:bodyPr/>
                    <a:lstStyle/>
                    <a:p>
                      <a:pPr algn="ctr"/>
                      <a:r>
                        <a:rPr lang="en-US" sz="1800" b="1" dirty="0" smtClean="0"/>
                        <a:t>5</a:t>
                      </a:r>
                      <a:endParaRPr lang="en-US" sz="1800" b="1" dirty="0"/>
                    </a:p>
                  </a:txBody>
                  <a:tcPr/>
                </a:tc>
              </a:tr>
              <a:tr h="370840">
                <a:tc vMerge="1">
                  <a:txBody>
                    <a:bodyPr/>
                    <a:lstStyle/>
                    <a:p>
                      <a:endParaRPr lang="en-US" sz="1800" b="1" dirty="0"/>
                    </a:p>
                  </a:txBody>
                  <a:tcPr/>
                </a:tc>
                <a:tc>
                  <a:txBody>
                    <a:bodyPr/>
                    <a:lstStyle/>
                    <a:p>
                      <a:r>
                        <a:rPr lang="en-US" sz="1800" b="1" dirty="0" smtClean="0"/>
                        <a:t>Timing</a:t>
                      </a:r>
                      <a:endParaRPr lang="en-US" sz="1800" b="1" dirty="0"/>
                    </a:p>
                  </a:txBody>
                  <a:tcPr/>
                </a:tc>
                <a:tc>
                  <a:txBody>
                    <a:bodyPr/>
                    <a:lstStyle/>
                    <a:p>
                      <a:pPr algn="ctr"/>
                      <a:r>
                        <a:rPr lang="en-US" sz="1800" b="1" dirty="0" smtClean="0"/>
                        <a:t>3</a:t>
                      </a:r>
                      <a:endParaRPr lang="en-US" sz="1800" b="1" dirty="0"/>
                    </a:p>
                  </a:txBody>
                  <a:tcPr/>
                </a:tc>
              </a:tr>
              <a:tr h="370840">
                <a:tc vMerge="1">
                  <a:txBody>
                    <a:bodyPr/>
                    <a:lstStyle/>
                    <a:p>
                      <a:endParaRPr lang="en-US" sz="1800" b="1" dirty="0"/>
                    </a:p>
                  </a:txBody>
                  <a:tcPr/>
                </a:tc>
                <a:tc>
                  <a:txBody>
                    <a:bodyPr/>
                    <a:lstStyle/>
                    <a:p>
                      <a:r>
                        <a:rPr lang="en-US" sz="1800" b="1" dirty="0" smtClean="0"/>
                        <a:t>Regional Issues</a:t>
                      </a:r>
                      <a:endParaRPr lang="en-US" sz="1800" b="1" dirty="0"/>
                    </a:p>
                  </a:txBody>
                  <a:tcPr/>
                </a:tc>
                <a:tc>
                  <a:txBody>
                    <a:bodyPr/>
                    <a:lstStyle/>
                    <a:p>
                      <a:pPr algn="ctr"/>
                      <a:r>
                        <a:rPr lang="en-US" sz="1800" b="1" dirty="0" smtClean="0"/>
                        <a:t>3</a:t>
                      </a:r>
                      <a:endParaRPr lang="en-US" sz="1800" b="1" dirty="0"/>
                    </a:p>
                  </a:txBody>
                  <a:tcPr/>
                </a:tc>
              </a:tr>
              <a:tr h="370840">
                <a:tc vMerge="1">
                  <a:txBody>
                    <a:bodyPr/>
                    <a:lstStyle/>
                    <a:p>
                      <a:endParaRPr lang="en-US" sz="1800" b="1" dirty="0"/>
                    </a:p>
                  </a:txBody>
                  <a:tcPr/>
                </a:tc>
                <a:tc>
                  <a:txBody>
                    <a:bodyPr/>
                    <a:lstStyle/>
                    <a:p>
                      <a:r>
                        <a:rPr lang="en-US" sz="1800" b="1" dirty="0" smtClean="0"/>
                        <a:t>Modeling</a:t>
                      </a:r>
                      <a:endParaRPr lang="en-US" sz="1800" b="1" dirty="0"/>
                    </a:p>
                  </a:txBody>
                  <a:tcPr/>
                </a:tc>
                <a:tc>
                  <a:txBody>
                    <a:bodyPr/>
                    <a:lstStyle/>
                    <a:p>
                      <a:pPr algn="ctr"/>
                      <a:r>
                        <a:rPr lang="en-US" sz="1800" b="1" dirty="0" smtClean="0"/>
                        <a:t>2</a:t>
                      </a:r>
                      <a:endParaRPr lang="en-US" sz="1800" b="1" dirty="0"/>
                    </a:p>
                  </a:txBody>
                  <a:tcPr/>
                </a:tc>
              </a:tr>
              <a:tr h="370840">
                <a:tc vMerge="1">
                  <a:txBody>
                    <a:bodyPr/>
                    <a:lstStyle/>
                    <a:p>
                      <a:endParaRPr lang="en-US" sz="1800" b="1" dirty="0"/>
                    </a:p>
                  </a:txBody>
                  <a:tcPr/>
                </a:tc>
                <a:tc>
                  <a:txBody>
                    <a:bodyPr/>
                    <a:lstStyle/>
                    <a:p>
                      <a:r>
                        <a:rPr lang="en-US" sz="1800" b="1" dirty="0" smtClean="0"/>
                        <a:t>Other</a:t>
                      </a:r>
                      <a:r>
                        <a:rPr lang="en-US" sz="1800" b="1" baseline="0" dirty="0" smtClean="0"/>
                        <a:t> Air Pollution Sources</a:t>
                      </a:r>
                      <a:endParaRPr lang="en-US" sz="1800" b="1" dirty="0"/>
                    </a:p>
                  </a:txBody>
                  <a:tcPr/>
                </a:tc>
                <a:tc>
                  <a:txBody>
                    <a:bodyPr/>
                    <a:lstStyle/>
                    <a:p>
                      <a:pPr algn="ctr"/>
                      <a:r>
                        <a:rPr lang="en-US" sz="1800" b="1" dirty="0" smtClean="0"/>
                        <a:t>2</a:t>
                      </a:r>
                      <a:endParaRPr lang="en-US" sz="1800" b="1" dirty="0"/>
                    </a:p>
                  </a:txBody>
                  <a:tcPr/>
                </a:tc>
              </a:tr>
              <a:tr h="370840">
                <a:tc vMerge="1">
                  <a:txBody>
                    <a:bodyPr/>
                    <a:lstStyle/>
                    <a:p>
                      <a:endParaRPr lang="en-US" sz="1800" b="1" dirty="0"/>
                    </a:p>
                  </a:txBody>
                  <a:tcPr/>
                </a:tc>
                <a:tc>
                  <a:txBody>
                    <a:bodyPr/>
                    <a:lstStyle/>
                    <a:p>
                      <a:r>
                        <a:rPr lang="en-US" sz="1800" b="1" dirty="0" smtClean="0"/>
                        <a:t>Other Comments</a:t>
                      </a:r>
                      <a:endParaRPr lang="en-US" sz="1800" b="1" dirty="0"/>
                    </a:p>
                  </a:txBody>
                  <a:tcPr/>
                </a:tc>
                <a:tc>
                  <a:txBody>
                    <a:bodyPr/>
                    <a:lstStyle/>
                    <a:p>
                      <a:pPr algn="ctr"/>
                      <a:r>
                        <a:rPr lang="en-US" sz="1800" b="1" dirty="0" smtClean="0"/>
                        <a:t>7</a:t>
                      </a:r>
                      <a:endParaRPr lang="en-US" sz="1800" b="1"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fld id="{F0D78E94-73A4-484D-8D4C-ABC2E7101558}" type="slidenum">
              <a:rPr lang="en-US" smtClean="0"/>
              <a:pPr/>
              <a:t>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lvl="1">
              <a:lnSpc>
                <a:spcPct val="120000"/>
              </a:lnSpc>
              <a:spcAft>
                <a:spcPts val="600"/>
              </a:spcAft>
            </a:pPr>
            <a:r>
              <a:rPr lang="en-US" sz="3000" dirty="0" smtClean="0">
                <a:solidFill>
                  <a:schemeClr val="bg1"/>
                </a:solidFill>
                <a:latin typeface="Arial" pitchFamily="34" charset="0"/>
                <a:cs typeface="Arial" pitchFamily="34" charset="0"/>
              </a:rPr>
              <a:t>Applicability of NESHAP  </a:t>
            </a:r>
          </a:p>
        </p:txBody>
      </p:sp>
      <p:graphicFrame>
        <p:nvGraphicFramePr>
          <p:cNvPr id="8" name="Table 7"/>
          <p:cNvGraphicFramePr>
            <a:graphicFrameLocks noGrp="1"/>
          </p:cNvGraphicFramePr>
          <p:nvPr/>
        </p:nvGraphicFramePr>
        <p:xfrm>
          <a:off x="685800" y="1981200"/>
          <a:ext cx="7696200" cy="4018281"/>
        </p:xfrm>
        <a:graphic>
          <a:graphicData uri="http://schemas.openxmlformats.org/drawingml/2006/table">
            <a:tbl>
              <a:tblPr/>
              <a:tblGrid>
                <a:gridCol w="2401446"/>
                <a:gridCol w="2647377"/>
                <a:gridCol w="2647377"/>
              </a:tblGrid>
              <a:tr h="393023">
                <a:tc>
                  <a:txBody>
                    <a:bodyPr/>
                    <a:lstStyle/>
                    <a:p>
                      <a:pPr marL="0" marR="0" algn="ctr">
                        <a:lnSpc>
                          <a:spcPct val="115000"/>
                        </a:lnSpc>
                        <a:spcBef>
                          <a:spcPts val="0"/>
                        </a:spcBef>
                        <a:spcAft>
                          <a:spcPts val="0"/>
                        </a:spcAft>
                      </a:pP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latin typeface="+mn-lt"/>
                          <a:ea typeface="Times New Roman"/>
                          <a:cs typeface="Times New Roman"/>
                        </a:rPr>
                        <a:t>EPA Rule - Subpart SSSSSS</a:t>
                      </a:r>
                      <a:endParaRPr lang="en-US" sz="18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latin typeface="+mn-lt"/>
                          <a:ea typeface="Times New Roman"/>
                          <a:cs typeface="Times New Roman"/>
                        </a:rPr>
                        <a:t>DEQ Temporary Rule</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3023">
                <a:tc>
                  <a:txBody>
                    <a:bodyPr/>
                    <a:lstStyle/>
                    <a:p>
                      <a:pPr marL="0" marR="0">
                        <a:lnSpc>
                          <a:spcPct val="115000"/>
                        </a:lnSpc>
                        <a:spcBef>
                          <a:spcPts val="0"/>
                        </a:spcBef>
                        <a:spcAft>
                          <a:spcPts val="0"/>
                        </a:spcAft>
                      </a:pPr>
                      <a:r>
                        <a:rPr lang="en-US" sz="1800" dirty="0">
                          <a:latin typeface="+mn-lt"/>
                          <a:ea typeface="Times New Roman"/>
                          <a:cs typeface="Times New Roman"/>
                        </a:rPr>
                        <a:t>Applies to 6 metal HAPs</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latin typeface="+mn-lt"/>
                          <a:ea typeface="Times New Roman"/>
                          <a:cs typeface="Times New Roman"/>
                        </a:rPr>
                        <a:t>Yes</a:t>
                      </a:r>
                      <a:endParaRPr lang="en-US" sz="18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latin typeface="+mn-lt"/>
                          <a:ea typeface="Times New Roman"/>
                          <a:cs typeface="Times New Roman"/>
                        </a:rPr>
                        <a:t>Yes</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72091">
                <a:tc>
                  <a:txBody>
                    <a:bodyPr/>
                    <a:lstStyle/>
                    <a:p>
                      <a:pPr marL="0" marR="0">
                        <a:lnSpc>
                          <a:spcPct val="115000"/>
                        </a:lnSpc>
                        <a:spcBef>
                          <a:spcPts val="0"/>
                        </a:spcBef>
                        <a:spcAft>
                          <a:spcPts val="0"/>
                        </a:spcAft>
                      </a:pPr>
                      <a:r>
                        <a:rPr lang="en-US" sz="1800" dirty="0">
                          <a:latin typeface="+mn-lt"/>
                          <a:ea typeface="Times New Roman"/>
                          <a:cs typeface="Times New Roman"/>
                        </a:rPr>
                        <a:t>Affected furnace/facility</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latin typeface="+mn-lt"/>
                          <a:ea typeface="Times New Roman"/>
                          <a:cs typeface="Times New Roman"/>
                        </a:rPr>
                        <a:t>Each </a:t>
                      </a:r>
                      <a:r>
                        <a:rPr lang="en-US" sz="1800" b="1" u="sng" dirty="0">
                          <a:latin typeface="+mn-lt"/>
                          <a:ea typeface="Times New Roman"/>
                          <a:cs typeface="Times New Roman"/>
                        </a:rPr>
                        <a:t>furnace</a:t>
                      </a:r>
                      <a:r>
                        <a:rPr lang="en-US" sz="1800" dirty="0">
                          <a:latin typeface="+mn-lt"/>
                          <a:ea typeface="Times New Roman"/>
                          <a:cs typeface="Times New Roman"/>
                        </a:rPr>
                        <a:t> that produces at least 50 tons per year of glass containing metal HAP as raw materials </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latin typeface="+mn-lt"/>
                          <a:ea typeface="Times New Roman"/>
                          <a:cs typeface="Times New Roman"/>
                        </a:rPr>
                        <a:t>Each </a:t>
                      </a:r>
                      <a:r>
                        <a:rPr lang="en-US" sz="1800" b="1" u="sng" dirty="0">
                          <a:latin typeface="+mn-lt"/>
                          <a:ea typeface="Times New Roman"/>
                          <a:cs typeface="Times New Roman"/>
                        </a:rPr>
                        <a:t>facility</a:t>
                      </a:r>
                      <a:r>
                        <a:rPr lang="en-US" sz="1800" dirty="0">
                          <a:latin typeface="+mn-lt"/>
                          <a:ea typeface="Times New Roman"/>
                          <a:cs typeface="Times New Roman"/>
                        </a:rPr>
                        <a:t> that produces at least 10 tons per year of glass containing metal HAP as raw materials</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3023">
                <a:tc>
                  <a:txBody>
                    <a:bodyPr/>
                    <a:lstStyle/>
                    <a:p>
                      <a:pPr marL="0" marR="0">
                        <a:lnSpc>
                          <a:spcPct val="115000"/>
                        </a:lnSpc>
                        <a:spcBef>
                          <a:spcPts val="0"/>
                        </a:spcBef>
                        <a:spcAft>
                          <a:spcPts val="0"/>
                        </a:spcAft>
                      </a:pPr>
                      <a:r>
                        <a:rPr lang="en-US" sz="1800" dirty="0">
                          <a:latin typeface="+mn-lt"/>
                          <a:ea typeface="Times New Roman"/>
                          <a:cs typeface="Times New Roman"/>
                        </a:rPr>
                        <a:t>Affected facilities in </a:t>
                      </a:r>
                      <a:r>
                        <a:rPr lang="en-US" sz="1800" dirty="0" smtClean="0">
                          <a:latin typeface="+mn-lt"/>
                          <a:ea typeface="Times New Roman"/>
                          <a:cs typeface="Times New Roman"/>
                        </a:rPr>
                        <a:t>Oregon</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latin typeface="+mn-lt"/>
                          <a:ea typeface="Times New Roman"/>
                          <a:cs typeface="Times New Roman"/>
                        </a:rPr>
                        <a:t>2</a:t>
                      </a:r>
                      <a:endParaRPr lang="en-US" sz="18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latin typeface="+mn-lt"/>
                          <a:ea typeface="Times New Roman"/>
                          <a:cs typeface="Times New Roman"/>
                        </a:rPr>
                        <a:t>5</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3023">
                <a:tc>
                  <a:txBody>
                    <a:bodyPr/>
                    <a:lstStyle/>
                    <a:p>
                      <a:pPr marL="0" marR="0">
                        <a:lnSpc>
                          <a:spcPct val="115000"/>
                        </a:lnSpc>
                        <a:spcBef>
                          <a:spcPts val="0"/>
                        </a:spcBef>
                        <a:spcAft>
                          <a:spcPts val="0"/>
                        </a:spcAft>
                      </a:pPr>
                      <a:r>
                        <a:rPr lang="en-US" sz="1800">
                          <a:latin typeface="+mn-lt"/>
                          <a:ea typeface="Times New Roman"/>
                          <a:cs typeface="Times New Roman"/>
                        </a:rPr>
                        <a:t>Chromium VI regulated</a:t>
                      </a:r>
                      <a:endParaRPr lang="en-US" sz="18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latin typeface="+mn-lt"/>
                          <a:ea typeface="Times New Roman"/>
                          <a:cs typeface="Times New Roman"/>
                        </a:rPr>
                        <a:t>Not directly</a:t>
                      </a:r>
                      <a:endParaRPr lang="en-US" sz="18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latin typeface="+mn-lt"/>
                          <a:ea typeface="Times New Roman"/>
                          <a:cs typeface="Times New Roman"/>
                        </a:rPr>
                        <a:t>Addressed directly</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3023">
                <a:tc>
                  <a:txBody>
                    <a:bodyPr/>
                    <a:lstStyle/>
                    <a:p>
                      <a:pPr marL="0" marR="0">
                        <a:lnSpc>
                          <a:spcPct val="115000"/>
                        </a:lnSpc>
                        <a:spcBef>
                          <a:spcPts val="0"/>
                        </a:spcBef>
                        <a:spcAft>
                          <a:spcPts val="0"/>
                        </a:spcAft>
                      </a:pPr>
                      <a:r>
                        <a:rPr lang="en-US" sz="1800" dirty="0">
                          <a:latin typeface="+mn-lt"/>
                          <a:ea typeface="Times New Roman"/>
                          <a:cs typeface="Times New Roman"/>
                        </a:rPr>
                        <a:t>Technology or risk based</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latin typeface="+mn-lt"/>
                          <a:ea typeface="Times New Roman"/>
                          <a:cs typeface="Times New Roman"/>
                        </a:rPr>
                        <a:t>technology only</a:t>
                      </a:r>
                      <a:endParaRPr lang="en-US" sz="18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latin typeface="+mn-lt"/>
                          <a:ea typeface="Times New Roman"/>
                          <a:cs typeface="Times New Roman"/>
                        </a:rPr>
                        <a:t>technology and risk</a:t>
                      </a:r>
                      <a:endParaRPr lang="en-US"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752600"/>
            <a:ext cx="8305800" cy="4800600"/>
          </a:xfrm>
        </p:spPr>
        <p:txBody>
          <a:bodyPr>
            <a:noAutofit/>
          </a:bodyPr>
          <a:lstStyle/>
          <a:p>
            <a:pPr marL="514350" indent="-514350" algn="l">
              <a:spcBef>
                <a:spcPts val="0"/>
              </a:spcBef>
              <a:spcAft>
                <a:spcPts val="600"/>
              </a:spcAft>
            </a:pPr>
            <a:endParaRPr lang="en-US" sz="2000" dirty="0" smtClean="0">
              <a:solidFill>
                <a:schemeClr val="tx1"/>
              </a:solidFill>
            </a:endParaRPr>
          </a:p>
          <a:p>
            <a:pPr marL="514350" indent="-514350" algn="l">
              <a:lnSpc>
                <a:spcPct val="120000"/>
              </a:lnSpc>
              <a:spcBef>
                <a:spcPts val="0"/>
              </a:spcBef>
              <a:spcAft>
                <a:spcPts val="600"/>
              </a:spcAft>
              <a:buFont typeface="+mj-lt"/>
              <a:buAutoNum type="arabicPeriod"/>
            </a:pPr>
            <a:endParaRPr lang="en-US" sz="2800" dirty="0" smtClean="0">
              <a:solidFill>
                <a:schemeClr val="tx1"/>
              </a:solidFill>
            </a:endParaRPr>
          </a:p>
          <a:p>
            <a:pPr marL="514350" indent="-514350" algn="l">
              <a:lnSpc>
                <a:spcPct val="120000"/>
              </a:lnSpc>
              <a:spcBef>
                <a:spcPts val="0"/>
              </a:spcBef>
              <a:spcAft>
                <a:spcPts val="600"/>
              </a:spcAft>
              <a:buFont typeface="+mj-lt"/>
              <a:buAutoNum type="arabicPeriod"/>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304800"/>
            <a:ext cx="8299586" cy="7620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noProof="0" dirty="0" smtClean="0">
                <a:ln>
                  <a:noFill/>
                </a:ln>
                <a:solidFill>
                  <a:schemeClr val="bg1"/>
                </a:solidFill>
                <a:effectLst/>
                <a:uLnTx/>
                <a:uFillTx/>
                <a:latin typeface="Arial" pitchFamily="34" charset="0"/>
                <a:ea typeface="+mj-ea"/>
                <a:cs typeface="Arial" pitchFamily="34" charset="0"/>
              </a:rPr>
              <a:t>Split CAGMs into two tiers</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graphicFrame>
        <p:nvGraphicFramePr>
          <p:cNvPr id="8" name="Table 7"/>
          <p:cNvGraphicFramePr>
            <a:graphicFrameLocks noGrp="1"/>
          </p:cNvGraphicFramePr>
          <p:nvPr/>
        </p:nvGraphicFramePr>
        <p:xfrm>
          <a:off x="533400" y="1219201"/>
          <a:ext cx="7924800" cy="5201919"/>
        </p:xfrm>
        <a:graphic>
          <a:graphicData uri="http://schemas.openxmlformats.org/drawingml/2006/table">
            <a:tbl>
              <a:tblPr firstRow="1" bandRow="1">
                <a:tableStyleId>{16D9F66E-5EB9-4882-86FB-DCBF35E3C3E4}</a:tableStyleId>
              </a:tblPr>
              <a:tblGrid>
                <a:gridCol w="3962400"/>
                <a:gridCol w="3962400"/>
              </a:tblGrid>
              <a:tr h="413210">
                <a:tc>
                  <a:txBody>
                    <a:bodyPr/>
                    <a:lstStyle/>
                    <a:p>
                      <a:pPr algn="ctr"/>
                      <a:r>
                        <a:rPr lang="en-US" dirty="0" smtClean="0"/>
                        <a:t>Tier 1 (smaller)</a:t>
                      </a:r>
                      <a:endParaRPr lang="en-US" b="1" dirty="0"/>
                    </a:p>
                  </a:txBody>
                  <a:tcPr/>
                </a:tc>
                <a:tc>
                  <a:txBody>
                    <a:bodyPr/>
                    <a:lstStyle/>
                    <a:p>
                      <a:pPr algn="ctr"/>
                      <a:r>
                        <a:rPr lang="en-US" dirty="0" smtClean="0"/>
                        <a:t>Tier 2 (larger)</a:t>
                      </a:r>
                      <a:endParaRPr lang="en-US" b="1" dirty="0"/>
                    </a:p>
                  </a:txBody>
                  <a:tcPr/>
                </a:tc>
              </a:tr>
              <a:tr h="713212">
                <a:tc>
                  <a:txBody>
                    <a:bodyPr/>
                    <a:lstStyle/>
                    <a:p>
                      <a:r>
                        <a:rPr lang="en-US" sz="2000" dirty="0" smtClean="0"/>
                        <a:t>No chromium</a:t>
                      </a:r>
                      <a:r>
                        <a:rPr lang="en-US" sz="2000" baseline="0" dirty="0" smtClean="0"/>
                        <a:t> VI in uncontrolled furnaces</a:t>
                      </a: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No chromium</a:t>
                      </a:r>
                      <a:r>
                        <a:rPr lang="en-US" sz="2000" baseline="0" dirty="0" smtClean="0"/>
                        <a:t> VI in uncontrolled furnaces</a:t>
                      </a:r>
                      <a:endParaRPr lang="en-US" sz="2000" dirty="0" smtClean="0"/>
                    </a:p>
                  </a:txBody>
                  <a:tcPr/>
                </a:tc>
              </a:tr>
              <a:tr h="1935861">
                <a:tc>
                  <a:txBody>
                    <a:bodyPr/>
                    <a:lstStyle/>
                    <a:p>
                      <a:r>
                        <a:rPr lang="en-US" sz="2000" dirty="0" smtClean="0"/>
                        <a:t>Three options:</a:t>
                      </a:r>
                    </a:p>
                    <a:p>
                      <a:pPr marL="342900" indent="-342900">
                        <a:buFont typeface="+mj-lt"/>
                        <a:buAutoNum type="arabicPeriod"/>
                      </a:pPr>
                      <a:r>
                        <a:rPr lang="en-US" sz="2000" dirty="0" smtClean="0"/>
                        <a:t>Install emission</a:t>
                      </a:r>
                      <a:r>
                        <a:rPr lang="en-US" sz="2000" baseline="0" dirty="0" smtClean="0"/>
                        <a:t> control devices by 10/01/16</a:t>
                      </a:r>
                    </a:p>
                    <a:p>
                      <a:pPr marL="342900" indent="-342900">
                        <a:buFont typeface="+mj-lt"/>
                        <a:buAutoNum type="arabicPeriod"/>
                      </a:pPr>
                      <a:r>
                        <a:rPr lang="en-US" sz="2000" baseline="0" dirty="0" smtClean="0"/>
                        <a:t>Demonstrate exemption is met</a:t>
                      </a:r>
                    </a:p>
                    <a:p>
                      <a:pPr marL="342900" indent="-342900">
                        <a:buFont typeface="+mj-lt"/>
                        <a:buAutoNum type="arabicPeriod"/>
                      </a:pPr>
                      <a:r>
                        <a:rPr lang="en-US" sz="2000" baseline="0" dirty="0" smtClean="0"/>
                        <a:t>Request permit prohibition on use of metals</a:t>
                      </a:r>
                      <a:endParaRPr lang="en-US" sz="2000" dirty="0"/>
                    </a:p>
                  </a:txBody>
                  <a:tcPr/>
                </a:tc>
                <a:tc>
                  <a:txBody>
                    <a:bodyPr/>
                    <a:lstStyle/>
                    <a:p>
                      <a:r>
                        <a:rPr lang="en-US" sz="2000" dirty="0" smtClean="0"/>
                        <a:t>Install emission control devices on</a:t>
                      </a:r>
                      <a:r>
                        <a:rPr lang="en-US" sz="2000" baseline="0" dirty="0" smtClean="0"/>
                        <a:t> all furnaces that use any of the 6 metals by 09/01/16</a:t>
                      </a:r>
                      <a:endParaRPr lang="en-US" sz="2000" dirty="0"/>
                    </a:p>
                  </a:txBody>
                  <a:tcPr/>
                </a:tc>
              </a:tr>
              <a:tr h="713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Test emission</a:t>
                      </a:r>
                      <a:r>
                        <a:rPr lang="en-US" sz="2000" baseline="0" dirty="0" smtClean="0"/>
                        <a:t> control device efficiency, if installed</a:t>
                      </a:r>
                      <a:endParaRPr lang="en-US" sz="2000" dirty="0" smtClean="0"/>
                    </a:p>
                  </a:txBody>
                  <a:tcPr/>
                </a:tc>
                <a:tc>
                  <a:txBody>
                    <a:bodyPr/>
                    <a:lstStyle/>
                    <a:p>
                      <a:r>
                        <a:rPr lang="en-US" sz="2000" dirty="0" smtClean="0"/>
                        <a:t>Test emission</a:t>
                      </a:r>
                      <a:r>
                        <a:rPr lang="en-US" sz="2000" baseline="0" dirty="0" smtClean="0"/>
                        <a:t> control device efficiency</a:t>
                      </a:r>
                      <a:endParaRPr lang="en-US" sz="2000" dirty="0"/>
                    </a:p>
                  </a:txBody>
                  <a:tcPr/>
                </a:tc>
              </a:tr>
              <a:tr h="713212">
                <a:tc>
                  <a:txBody>
                    <a:bodyPr/>
                    <a:lstStyle/>
                    <a:p>
                      <a:r>
                        <a:rPr lang="en-US" sz="2000" dirty="0" smtClean="0"/>
                        <a:t>Test for metals if exemption is used</a:t>
                      </a:r>
                      <a:endParaRPr lang="en-US" sz="2000" dirty="0"/>
                    </a:p>
                  </a:txBody>
                  <a:tcPr/>
                </a:tc>
                <a:tc>
                  <a:txBody>
                    <a:bodyPr/>
                    <a:lstStyle/>
                    <a:p>
                      <a:r>
                        <a:rPr lang="en-US" sz="2000" dirty="0" smtClean="0"/>
                        <a:t>Test for chromium III to VI conversion</a:t>
                      </a:r>
                      <a:endParaRPr lang="en-US" sz="2000" dirty="0"/>
                    </a:p>
                  </a:txBody>
                  <a:tcPr/>
                </a:tc>
              </a:tr>
              <a:tr h="713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Modeling only required if exemption is used</a:t>
                      </a:r>
                    </a:p>
                  </a:txBody>
                  <a:tcPr/>
                </a:tc>
                <a:tc>
                  <a:txBody>
                    <a:bodyPr/>
                    <a:lstStyle/>
                    <a:p>
                      <a:r>
                        <a:rPr lang="en-US" sz="2000" dirty="0" smtClean="0"/>
                        <a:t>Use dispersion modeling to determine chromium VI impact</a:t>
                      </a:r>
                      <a:endParaRPr lang="en-US" sz="2000"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752600"/>
            <a:ext cx="8305800" cy="4419600"/>
          </a:xfrm>
        </p:spPr>
        <p:txBody>
          <a:bodyPr>
            <a:noAutofit/>
          </a:bodyPr>
          <a:lstStyle/>
          <a:p>
            <a:pPr marL="514350" indent="-514350" algn="l">
              <a:spcBef>
                <a:spcPts val="0"/>
              </a:spcBef>
              <a:spcAft>
                <a:spcPts val="1200"/>
              </a:spcAft>
              <a:buFont typeface="Arial" pitchFamily="34" charset="0"/>
              <a:buChar char="•"/>
            </a:pPr>
            <a:r>
              <a:rPr lang="en-US" dirty="0" smtClean="0">
                <a:solidFill>
                  <a:schemeClr val="tx1"/>
                </a:solidFill>
              </a:rPr>
              <a:t>Expand list of regulated metals from three to six </a:t>
            </a:r>
          </a:p>
          <a:p>
            <a:pPr marL="514350" indent="-514350" algn="l">
              <a:spcBef>
                <a:spcPts val="0"/>
              </a:spcBef>
              <a:spcAft>
                <a:spcPts val="1200"/>
              </a:spcAft>
              <a:buFont typeface="Arial" pitchFamily="34" charset="0"/>
              <a:buChar char="•"/>
            </a:pPr>
            <a:r>
              <a:rPr lang="en-US" dirty="0" smtClean="0">
                <a:solidFill>
                  <a:schemeClr val="tx1"/>
                </a:solidFill>
              </a:rPr>
              <a:t>Change </a:t>
            </a:r>
            <a:r>
              <a:rPr lang="en-US" dirty="0" smtClean="0">
                <a:solidFill>
                  <a:schemeClr val="tx1"/>
                </a:solidFill>
              </a:rPr>
              <a:t>definitions </a:t>
            </a:r>
            <a:r>
              <a:rPr lang="en-US" dirty="0" smtClean="0">
                <a:solidFill>
                  <a:schemeClr val="tx1"/>
                </a:solidFill>
              </a:rPr>
              <a:t>of </a:t>
            </a:r>
            <a:r>
              <a:rPr lang="en-US" dirty="0" smtClean="0">
                <a:solidFill>
                  <a:schemeClr val="tx1"/>
                </a:solidFill>
              </a:rPr>
              <a:t>CAGM, cullet </a:t>
            </a:r>
            <a:r>
              <a:rPr lang="en-US" dirty="0" smtClean="0">
                <a:solidFill>
                  <a:schemeClr val="tx1"/>
                </a:solidFill>
              </a:rPr>
              <a:t>and raw material for clarity</a:t>
            </a:r>
          </a:p>
          <a:p>
            <a:pPr marL="514350" indent="-514350" algn="l">
              <a:spcBef>
                <a:spcPts val="0"/>
              </a:spcBef>
              <a:spcAft>
                <a:spcPts val="1200"/>
              </a:spcAft>
              <a:buFont typeface="Arial" pitchFamily="34" charset="0"/>
              <a:buChar char="•"/>
            </a:pPr>
            <a:r>
              <a:rPr lang="en-US" dirty="0" smtClean="0">
                <a:solidFill>
                  <a:schemeClr val="tx1"/>
                </a:solidFill>
              </a:rPr>
              <a:t>Clarify source test requirements </a:t>
            </a:r>
          </a:p>
          <a:p>
            <a:pPr marL="514350" indent="-514350" algn="l">
              <a:spcBef>
                <a:spcPts val="0"/>
              </a:spcBef>
              <a:spcAft>
                <a:spcPts val="600"/>
              </a:spcAft>
              <a:buFont typeface="+mj-lt"/>
              <a:buAutoNum type="arabicPeriod"/>
            </a:pPr>
            <a:endParaRPr lang="en-US" sz="2000" dirty="0" smtClean="0">
              <a:solidFill>
                <a:schemeClr val="tx1"/>
              </a:solidFill>
            </a:endParaRPr>
          </a:p>
          <a:p>
            <a:pPr marL="514350" indent="-514350" algn="l">
              <a:lnSpc>
                <a:spcPct val="120000"/>
              </a:lnSpc>
              <a:spcBef>
                <a:spcPts val="0"/>
              </a:spcBef>
              <a:spcAft>
                <a:spcPts val="600"/>
              </a:spcAft>
              <a:buFont typeface="+mj-lt"/>
              <a:buAutoNum type="arabicPeriod"/>
            </a:pPr>
            <a:endParaRPr lang="en-US" sz="2800" dirty="0" smtClean="0">
              <a:solidFill>
                <a:schemeClr val="tx1"/>
              </a:solidFill>
            </a:endParaRPr>
          </a:p>
          <a:p>
            <a:pPr marL="514350" indent="-514350" algn="l">
              <a:lnSpc>
                <a:spcPct val="120000"/>
              </a:lnSpc>
              <a:spcBef>
                <a:spcPts val="0"/>
              </a:spcBef>
              <a:spcAft>
                <a:spcPts val="600"/>
              </a:spcAft>
              <a:buFont typeface="+mj-lt"/>
              <a:buAutoNum type="arabicPeriod"/>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a:spcBef>
                <a:spcPct val="0"/>
              </a:spcBef>
              <a:defRPr/>
            </a:pPr>
            <a:r>
              <a:rPr lang="en-US" sz="3200" dirty="0" smtClean="0">
                <a:solidFill>
                  <a:schemeClr val="bg1"/>
                </a:solidFill>
                <a:latin typeface="Arial" pitchFamily="34" charset="0"/>
                <a:cs typeface="Arial" pitchFamily="34" charset="0"/>
              </a:rPr>
              <a:t>Proposed Rule Changes			</a:t>
            </a:r>
            <a:endParaRPr lang="en-US" sz="3000" i="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752600"/>
            <a:ext cx="8305800" cy="4419600"/>
          </a:xfrm>
        </p:spPr>
        <p:txBody>
          <a:bodyPr>
            <a:noAutofit/>
          </a:bodyPr>
          <a:lstStyle/>
          <a:p>
            <a:pPr marL="514350" indent="-514350" algn="l">
              <a:spcBef>
                <a:spcPts val="0"/>
              </a:spcBef>
              <a:spcAft>
                <a:spcPts val="600"/>
              </a:spcAft>
              <a:buFont typeface="Arial" pitchFamily="34" charset="0"/>
              <a:buChar char="•"/>
            </a:pPr>
            <a:r>
              <a:rPr lang="en-US" dirty="0" smtClean="0">
                <a:solidFill>
                  <a:schemeClr val="tx1"/>
                </a:solidFill>
              </a:rPr>
              <a:t>Increase emission control device monitoring to: </a:t>
            </a:r>
          </a:p>
          <a:p>
            <a:pPr marL="971550" lvl="1" indent="-514350" algn="l">
              <a:spcBef>
                <a:spcPts val="0"/>
              </a:spcBef>
              <a:spcAft>
                <a:spcPts val="600"/>
              </a:spcAft>
              <a:buFont typeface="Courier New" pitchFamily="49" charset="0"/>
              <a:buChar char="o"/>
            </a:pPr>
            <a:r>
              <a:rPr lang="en-US" sz="3200" dirty="0" smtClean="0">
                <a:solidFill>
                  <a:schemeClr val="tx1"/>
                </a:solidFill>
              </a:rPr>
              <a:t>inlet temperature </a:t>
            </a:r>
          </a:p>
          <a:p>
            <a:pPr marL="971550" lvl="1" indent="-514350" algn="l">
              <a:spcBef>
                <a:spcPts val="0"/>
              </a:spcBef>
              <a:spcAft>
                <a:spcPts val="600"/>
              </a:spcAft>
              <a:buFont typeface="Courier New" pitchFamily="49" charset="0"/>
              <a:buChar char="o"/>
            </a:pPr>
            <a:r>
              <a:rPr lang="en-US" sz="3200" dirty="0" smtClean="0">
                <a:solidFill>
                  <a:schemeClr val="tx1"/>
                </a:solidFill>
              </a:rPr>
              <a:t>differential pressure</a:t>
            </a:r>
          </a:p>
          <a:p>
            <a:pPr marL="971550" lvl="1" indent="-514350" algn="l">
              <a:spcBef>
                <a:spcPts val="0"/>
              </a:spcBef>
              <a:spcAft>
                <a:spcPts val="600"/>
              </a:spcAft>
              <a:buFont typeface="Courier New" pitchFamily="49" charset="0"/>
              <a:buChar char="o"/>
            </a:pPr>
            <a:r>
              <a:rPr lang="en-US" sz="3200" dirty="0" smtClean="0">
                <a:solidFill>
                  <a:schemeClr val="tx1"/>
                </a:solidFill>
              </a:rPr>
              <a:t>periodic inspections</a:t>
            </a:r>
          </a:p>
          <a:p>
            <a:pPr marL="514350" indent="-514350" algn="l">
              <a:lnSpc>
                <a:spcPct val="120000"/>
              </a:lnSpc>
              <a:spcBef>
                <a:spcPts val="0"/>
              </a:spcBef>
              <a:spcAft>
                <a:spcPts val="600"/>
              </a:spcAft>
              <a:buFont typeface="Arial" pitchFamily="34" charset="0"/>
              <a:buChar char="•"/>
            </a:pPr>
            <a:r>
              <a:rPr lang="en-US" dirty="0" smtClean="0">
                <a:solidFill>
                  <a:schemeClr val="tx1"/>
                </a:solidFill>
              </a:rPr>
              <a:t>Remove emission control device particulate matter performance standard, retain 99% control efficiency</a:t>
            </a:r>
          </a:p>
          <a:p>
            <a:pPr marL="514350" indent="-514350" algn="l">
              <a:spcBef>
                <a:spcPts val="0"/>
              </a:spcBef>
              <a:spcAft>
                <a:spcPts val="600"/>
              </a:spcAft>
              <a:buFont typeface="+mj-lt"/>
              <a:buAutoNum type="arabicPeriod" startAt="4"/>
            </a:pPr>
            <a:endParaRPr lang="en-US" sz="2000" dirty="0" smtClean="0">
              <a:solidFill>
                <a:schemeClr val="tx1"/>
              </a:solidFill>
            </a:endParaRPr>
          </a:p>
          <a:p>
            <a:pPr marL="514350" indent="-514350" algn="l">
              <a:lnSpc>
                <a:spcPct val="120000"/>
              </a:lnSpc>
              <a:spcBef>
                <a:spcPts val="0"/>
              </a:spcBef>
              <a:spcAft>
                <a:spcPts val="600"/>
              </a:spcAft>
              <a:buFont typeface="+mj-lt"/>
              <a:buAutoNum type="arabicPeriod" startAt="4"/>
            </a:pPr>
            <a:endParaRPr lang="en-US" sz="2800" dirty="0" smtClean="0">
              <a:solidFill>
                <a:schemeClr val="tx1"/>
              </a:solidFill>
            </a:endParaRPr>
          </a:p>
          <a:p>
            <a:pPr marL="514350" indent="-514350" algn="l">
              <a:lnSpc>
                <a:spcPct val="120000"/>
              </a:lnSpc>
              <a:spcBef>
                <a:spcPts val="0"/>
              </a:spcBef>
              <a:spcAft>
                <a:spcPts val="600"/>
              </a:spcAft>
              <a:buFont typeface="+mj-lt"/>
              <a:buAutoNum type="arabicPeriod" startAt="4"/>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a:spcBef>
                <a:spcPct val="0"/>
              </a:spcBef>
              <a:defRPr/>
            </a:pPr>
            <a:r>
              <a:rPr lang="en-US" sz="3200" dirty="0" smtClean="0">
                <a:solidFill>
                  <a:schemeClr val="bg1"/>
                </a:solidFill>
                <a:latin typeface="Arial" pitchFamily="34" charset="0"/>
                <a:cs typeface="Arial" pitchFamily="34" charset="0"/>
              </a:rPr>
              <a:t>Proposed Rule Changes			</a:t>
            </a:r>
            <a:r>
              <a:rPr lang="en-US" sz="3000" i="1" dirty="0" smtClean="0">
                <a:solidFill>
                  <a:schemeClr val="bg1"/>
                </a:solidFill>
                <a:latin typeface="Arial" pitchFamily="34" charset="0"/>
                <a:cs typeface="Arial" pitchFamily="34" charset="0"/>
              </a:rPr>
              <a:t>continued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4D575E19E83EB4DA947301D6EF55C57" ma:contentTypeVersion="" ma:contentTypeDescription="Create a new document." ma:contentTypeScope="" ma:versionID="1f10b17121efe3c7c634e7bb37270b26">
  <xsd:schema xmlns:xsd="http://www.w3.org/2001/XMLSchema" xmlns:xs="http://www.w3.org/2001/XMLSchema" xmlns:p="http://schemas.microsoft.com/office/2006/metadata/properties" xmlns:ns2="$ListId:docs;" targetNamespace="http://schemas.microsoft.com/office/2006/metadata/properties" ma:root="true" ma:fieldsID="ee593fad7bcb00ae8c9c5012c682537a" ns2:_="">
    <xsd:import namespace="$ListId:docs;"/>
    <xsd:element name="properties">
      <xsd:complexType>
        <xsd:sequence>
          <xsd:element name="documentManagement">
            <xsd:complexType>
              <xsd:all>
                <xsd:element ref="ns2: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opic xmlns="$ListId:docs;">E - EQC Preparation</Topic>
  </documentManagement>
</p:properties>
</file>

<file path=customXml/itemProps1.xml><?xml version="1.0" encoding="utf-8"?>
<ds:datastoreItem xmlns:ds="http://schemas.openxmlformats.org/officeDocument/2006/customXml" ds:itemID="{D4A5D70B-2810-4A88-B21F-67B5E44EDC6B}"/>
</file>

<file path=customXml/itemProps2.xml><?xml version="1.0" encoding="utf-8"?>
<ds:datastoreItem xmlns:ds="http://schemas.openxmlformats.org/officeDocument/2006/customXml" ds:itemID="{E654E173-3059-4329-8600-9A527DF4F798}"/>
</file>

<file path=customXml/itemProps3.xml><?xml version="1.0" encoding="utf-8"?>
<ds:datastoreItem xmlns:ds="http://schemas.openxmlformats.org/officeDocument/2006/customXml" ds:itemID="{889450F8-D9C6-4C08-9795-C22D39C083F9}"/>
</file>

<file path=docProps/app.xml><?xml version="1.0" encoding="utf-8"?>
<Properties xmlns="http://schemas.openxmlformats.org/officeDocument/2006/extended-properties" xmlns:vt="http://schemas.openxmlformats.org/officeDocument/2006/docPropsVTypes">
  <Template/>
  <TotalTime>12498</TotalTime>
  <Words>3272</Words>
  <Application>Microsoft Office PowerPoint</Application>
  <PresentationFormat>On-screen Show (4:3)</PresentationFormat>
  <Paragraphs>276</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Recommendation</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State of Oregon</dc:creator>
  <cp:lastModifiedBy>PCAdmin</cp:lastModifiedBy>
  <cp:revision>1344</cp:revision>
  <dcterms:created xsi:type="dcterms:W3CDTF">2012-12-04T19:19:06Z</dcterms:created>
  <dcterms:modified xsi:type="dcterms:W3CDTF">2016-04-21T00:32:03Z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0x010100D4D575E19E83EB4DA947301D6EF55C57</vt:lpwstr>
  </property>
</Properties>
</file>