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7" r:id="rId2"/>
    <p:sldId id="258" r:id="rId3"/>
    <p:sldId id="259" r:id="rId4"/>
    <p:sldId id="260" r:id="rId5"/>
    <p:sldId id="261" r:id="rId6"/>
    <p:sldId id="262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86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58626E-98B5-4941-AF33-B02B9BBABB01}" type="datetimeFigureOut">
              <a:rPr lang="en-US" smtClean="0"/>
              <a:t>4/6/2016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43BA7C-48E4-473E-9EC5-EFF1AA948E1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FAF17F7-DB7F-48D2-9FC4-66ACB966B6C5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 smtClean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4825" y="686722"/>
            <a:ext cx="4528351" cy="34274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1813"/>
            <a:ext cx="54864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en-US" sz="700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4C5D67-D91E-40D0-AFA9-25945CB0C62E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7207608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955E73-1581-4EC7-8F66-AF495669DCD7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4213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955E73-1581-4EC7-8F66-AF495669DCD7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890875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49A23-087B-4A70-BB9C-A5639F82D6A7}" type="datetimeFigureOut">
              <a:rPr lang="en-US" smtClean="0"/>
              <a:t>4/6/2016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F82E-1984-4E3E-991E-5C02409D491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49A23-087B-4A70-BB9C-A5639F82D6A7}" type="datetimeFigureOut">
              <a:rPr lang="en-US" smtClean="0"/>
              <a:t>4/6/2016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F82E-1984-4E3E-991E-5C02409D491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49A23-087B-4A70-BB9C-A5639F82D6A7}" type="datetimeFigureOut">
              <a:rPr lang="en-US" smtClean="0"/>
              <a:t>4/6/2016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F82E-1984-4E3E-991E-5C02409D491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3C456-CFC3-4674-83B9-34DB1ABF1FA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49A23-087B-4A70-BB9C-A5639F82D6A7}" type="datetimeFigureOut">
              <a:rPr lang="en-US" smtClean="0"/>
              <a:t>4/6/2016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F82E-1984-4E3E-991E-5C02409D491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49A23-087B-4A70-BB9C-A5639F82D6A7}" type="datetimeFigureOut">
              <a:rPr lang="en-US" smtClean="0"/>
              <a:t>4/6/2016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F82E-1984-4E3E-991E-5C02409D491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49A23-087B-4A70-BB9C-A5639F82D6A7}" type="datetimeFigureOut">
              <a:rPr lang="en-US" smtClean="0"/>
              <a:t>4/6/2016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F82E-1984-4E3E-991E-5C02409D491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49A23-087B-4A70-BB9C-A5639F82D6A7}" type="datetimeFigureOut">
              <a:rPr lang="en-US" smtClean="0"/>
              <a:t>4/6/2016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F82E-1984-4E3E-991E-5C02409D491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49A23-087B-4A70-BB9C-A5639F82D6A7}" type="datetimeFigureOut">
              <a:rPr lang="en-US" smtClean="0"/>
              <a:t>4/6/2016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F82E-1984-4E3E-991E-5C02409D491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49A23-087B-4A70-BB9C-A5639F82D6A7}" type="datetimeFigureOut">
              <a:rPr lang="en-US" smtClean="0"/>
              <a:t>4/6/2016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F82E-1984-4E3E-991E-5C02409D491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49A23-087B-4A70-BB9C-A5639F82D6A7}" type="datetimeFigureOut">
              <a:rPr lang="en-US" smtClean="0"/>
              <a:t>4/6/2016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F82E-1984-4E3E-991E-5C02409D491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49A23-087B-4A70-BB9C-A5639F82D6A7}" type="datetimeFigureOut">
              <a:rPr lang="en-US" smtClean="0"/>
              <a:t>4/6/2016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F82E-1984-4E3E-991E-5C02409D491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349A23-087B-4A70-BB9C-A5639F82D6A7}" type="datetimeFigureOut">
              <a:rPr lang="en-US" smtClean="0"/>
              <a:t>4/6/2016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CF82E-1984-4E3E-991E-5C02409D491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wmf"/><Relationship Id="rId5" Type="http://schemas.openxmlformats.org/officeDocument/2006/relationships/image" Target="../media/image13.wmf"/><Relationship Id="rId4" Type="http://schemas.openxmlformats.org/officeDocument/2006/relationships/image" Target="../media/image12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3525" y="0"/>
            <a:ext cx="7845550" cy="81746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latin typeface="+mn-lt"/>
              </a:rPr>
              <a:t>Federal – State Roles</a:t>
            </a:r>
            <a:endParaRPr lang="en-US" sz="4000" b="1" dirty="0">
              <a:latin typeface="+mn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56BEF-C22D-448A-A90D-BB9D5B0F7FF5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344510" y="779056"/>
            <a:ext cx="5069459" cy="65288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Clean Air Act</a:t>
            </a:r>
            <a:endParaRPr lang="en-US" sz="2800" b="1" dirty="0">
              <a:solidFill>
                <a:schemeClr val="tx1"/>
              </a:solidFill>
            </a:endParaRPr>
          </a:p>
        </p:txBody>
      </p:sp>
      <p:grpSp>
        <p:nvGrpSpPr>
          <p:cNvPr id="13" name="Group 72"/>
          <p:cNvGrpSpPr/>
          <p:nvPr/>
        </p:nvGrpSpPr>
        <p:grpSpPr>
          <a:xfrm>
            <a:off x="155425" y="1854395"/>
            <a:ext cx="2073870" cy="3677137"/>
            <a:chOff x="117020" y="1355130"/>
            <a:chExt cx="2073870" cy="3677137"/>
          </a:xfrm>
        </p:grpSpPr>
        <p:sp>
          <p:nvSpPr>
            <p:cNvPr id="5" name="Rectangle 9"/>
            <p:cNvSpPr>
              <a:spLocks noChangeArrowheads="1"/>
            </p:cNvSpPr>
            <p:nvPr/>
          </p:nvSpPr>
          <p:spPr bwMode="auto">
            <a:xfrm>
              <a:off x="385854" y="1355130"/>
              <a:ext cx="1536201" cy="427430"/>
            </a:xfrm>
            <a:prstGeom prst="rect">
              <a:avLst/>
            </a:prstGeom>
            <a:solidFill>
              <a:srgbClr val="FF797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 lIns="57534" tIns="28768" rIns="57534" bIns="28768">
              <a:spAutoFit/>
            </a:bodyPr>
            <a:lstStyle/>
            <a:p>
              <a:pPr algn="ctr" defTabSz="571500"/>
              <a:r>
                <a:rPr lang="en-US" sz="1200" b="1" dirty="0">
                  <a:latin typeface="Albertus Extra Bold" pitchFamily="34" charset="0"/>
                </a:rPr>
                <a:t>Title I</a:t>
              </a:r>
            </a:p>
            <a:p>
              <a:pPr algn="ctr" defTabSz="571500"/>
              <a:r>
                <a:rPr lang="en-US" sz="1200" b="1" dirty="0">
                  <a:latin typeface="Albertus Extra Bold" pitchFamily="34" charset="0"/>
                </a:rPr>
                <a:t>Criteria </a:t>
              </a:r>
              <a:r>
                <a:rPr lang="en-US" sz="1200" b="1" dirty="0" smtClean="0">
                  <a:latin typeface="Albertus Extra Bold" pitchFamily="34" charset="0"/>
                </a:rPr>
                <a:t>Pollutants</a:t>
              </a:r>
              <a:endParaRPr lang="en-US" sz="1200" b="1" dirty="0">
                <a:latin typeface="Albertus Extra Bold" pitchFamily="34" charset="0"/>
              </a:endParaRPr>
            </a:p>
          </p:txBody>
        </p: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309045" y="1931205"/>
              <a:ext cx="1689820" cy="612096"/>
            </a:xfrm>
            <a:prstGeom prst="rect">
              <a:avLst/>
            </a:prstGeom>
            <a:solidFill>
              <a:srgbClr val="FFC9C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 lIns="57534" tIns="28768" rIns="57534" bIns="28768">
              <a:spAutoFit/>
            </a:bodyPr>
            <a:lstStyle/>
            <a:p>
              <a:pPr algn="ctr" defTabSz="571500"/>
              <a:r>
                <a:rPr lang="en-US" sz="1200" b="1" dirty="0" smtClean="0">
                  <a:latin typeface="Albertus Extra Bold" pitchFamily="34" charset="0"/>
                </a:rPr>
                <a:t>EPA: Adopt National Ambient Air Quality Standards </a:t>
              </a:r>
              <a:endParaRPr lang="en-US" sz="1200" b="1" dirty="0">
                <a:latin typeface="Albertus Extra Bold" pitchFamily="34" charset="0"/>
              </a:endParaRPr>
            </a:p>
          </p:txBody>
        </p:sp>
        <p:sp>
          <p:nvSpPr>
            <p:cNvPr id="11" name="Rectangle 9"/>
            <p:cNvSpPr>
              <a:spLocks noChangeArrowheads="1"/>
            </p:cNvSpPr>
            <p:nvPr/>
          </p:nvSpPr>
          <p:spPr bwMode="auto">
            <a:xfrm>
              <a:off x="117020" y="2776115"/>
              <a:ext cx="2073870" cy="796762"/>
            </a:xfrm>
            <a:prstGeom prst="rect">
              <a:avLst/>
            </a:prstGeom>
            <a:solidFill>
              <a:srgbClr val="FFC9C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 lIns="57534" tIns="28768" rIns="57534" bIns="28768">
              <a:spAutoFit/>
            </a:bodyPr>
            <a:lstStyle/>
            <a:p>
              <a:pPr algn="ctr" defTabSz="571500"/>
              <a:r>
                <a:rPr lang="en-US" sz="1200" b="1" dirty="0" smtClean="0">
                  <a:latin typeface="Albertus Extra Bold" pitchFamily="34" charset="0"/>
                </a:rPr>
                <a:t>DEQ: Monitoring, Attainment Planning, </a:t>
              </a:r>
            </a:p>
            <a:p>
              <a:pPr algn="ctr" defTabSz="571500"/>
              <a:r>
                <a:rPr lang="en-US" sz="1200" b="1" dirty="0" smtClean="0">
                  <a:latin typeface="Albertus Extra Bold" pitchFamily="34" charset="0"/>
                </a:rPr>
                <a:t>State Implementation Plan</a:t>
              </a:r>
            </a:p>
            <a:p>
              <a:pPr algn="ctr" defTabSz="571500"/>
              <a:r>
                <a:rPr lang="en-US" sz="1200" b="1" dirty="0" smtClean="0">
                  <a:latin typeface="Albertus Extra Bold" pitchFamily="34" charset="0"/>
                </a:rPr>
                <a:t>(SIP)</a:t>
              </a:r>
              <a:endParaRPr lang="en-US" sz="1200" b="1" dirty="0">
                <a:latin typeface="Albertus Extra Bold" pitchFamily="34" charset="0"/>
              </a:endParaRPr>
            </a:p>
          </p:txBody>
        </p:sp>
        <p:sp>
          <p:nvSpPr>
            <p:cNvPr id="12" name="Rectangle 9"/>
            <p:cNvSpPr>
              <a:spLocks noChangeArrowheads="1"/>
            </p:cNvSpPr>
            <p:nvPr/>
          </p:nvSpPr>
          <p:spPr bwMode="auto">
            <a:xfrm>
              <a:off x="347450" y="3774645"/>
              <a:ext cx="1613010" cy="242764"/>
            </a:xfrm>
            <a:prstGeom prst="rect">
              <a:avLst/>
            </a:prstGeom>
            <a:solidFill>
              <a:srgbClr val="FFC9C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 lIns="57534" tIns="28768" rIns="57534" bIns="28768">
              <a:spAutoFit/>
            </a:bodyPr>
            <a:lstStyle/>
            <a:p>
              <a:pPr algn="ctr" defTabSz="571500"/>
              <a:r>
                <a:rPr lang="en-US" sz="1200" b="1" dirty="0" smtClean="0">
                  <a:latin typeface="Albertus Extra Bold" pitchFamily="34" charset="0"/>
                </a:rPr>
                <a:t>EPA: SIP Approval</a:t>
              </a:r>
              <a:endParaRPr lang="en-US" sz="1200" b="1" dirty="0">
                <a:latin typeface="Albertus Extra Bold" pitchFamily="34" charset="0"/>
              </a:endParaRPr>
            </a:p>
          </p:txBody>
        </p:sp>
        <p:sp>
          <p:nvSpPr>
            <p:cNvPr id="20" name="Rectangle 9"/>
            <p:cNvSpPr>
              <a:spLocks noChangeArrowheads="1"/>
            </p:cNvSpPr>
            <p:nvPr/>
          </p:nvSpPr>
          <p:spPr bwMode="auto">
            <a:xfrm>
              <a:off x="385854" y="4235505"/>
              <a:ext cx="1536201" cy="796762"/>
            </a:xfrm>
            <a:prstGeom prst="rect">
              <a:avLst/>
            </a:prstGeom>
            <a:solidFill>
              <a:srgbClr val="FFC9C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 lIns="57534" tIns="28768" rIns="57534" bIns="28768">
              <a:spAutoFit/>
            </a:bodyPr>
            <a:lstStyle/>
            <a:p>
              <a:pPr algn="ctr" defTabSz="571500"/>
              <a:r>
                <a:rPr lang="en-US" sz="1200" b="1" dirty="0" smtClean="0">
                  <a:latin typeface="Albertus Extra Bold" pitchFamily="34" charset="0"/>
                </a:rPr>
                <a:t>DEQ and Communities: SIP Emission Reduction Actions</a:t>
              </a:r>
              <a:endParaRPr lang="en-US" sz="1200" b="1" dirty="0">
                <a:latin typeface="Albertus Extra Bold" pitchFamily="34" charset="0"/>
              </a:endParaRPr>
            </a:p>
          </p:txBody>
        </p:sp>
        <p:cxnSp>
          <p:nvCxnSpPr>
            <p:cNvPr id="37" name="Straight Connector 36"/>
            <p:cNvCxnSpPr>
              <a:stCxn id="5" idx="2"/>
              <a:endCxn id="10" idx="0"/>
            </p:cNvCxnSpPr>
            <p:nvPr/>
          </p:nvCxnSpPr>
          <p:spPr>
            <a:xfrm>
              <a:off x="1153955" y="1782560"/>
              <a:ext cx="0" cy="1486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>
              <a:endCxn id="11" idx="0"/>
            </p:cNvCxnSpPr>
            <p:nvPr/>
          </p:nvCxnSpPr>
          <p:spPr>
            <a:xfrm>
              <a:off x="1153955" y="2545685"/>
              <a:ext cx="0" cy="23043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>
              <a:endCxn id="12" idx="0"/>
            </p:cNvCxnSpPr>
            <p:nvPr/>
          </p:nvCxnSpPr>
          <p:spPr>
            <a:xfrm>
              <a:off x="1153955" y="3582620"/>
              <a:ext cx="0" cy="19202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>
              <a:stCxn id="12" idx="2"/>
              <a:endCxn id="20" idx="0"/>
            </p:cNvCxnSpPr>
            <p:nvPr/>
          </p:nvCxnSpPr>
          <p:spPr>
            <a:xfrm>
              <a:off x="1153955" y="4017409"/>
              <a:ext cx="0" cy="21809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5" name="Group 73"/>
          <p:cNvGrpSpPr/>
          <p:nvPr/>
        </p:nvGrpSpPr>
        <p:grpSpPr>
          <a:xfrm>
            <a:off x="2344510" y="1854395"/>
            <a:ext cx="2573135" cy="4039109"/>
            <a:chOff x="2344510" y="1393535"/>
            <a:chExt cx="2573135" cy="4039109"/>
          </a:xfrm>
        </p:grpSpPr>
        <p:cxnSp>
          <p:nvCxnSpPr>
            <p:cNvPr id="51" name="Straight Connector 50"/>
            <p:cNvCxnSpPr>
              <a:endCxn id="14" idx="0"/>
            </p:cNvCxnSpPr>
            <p:nvPr/>
          </p:nvCxnSpPr>
          <p:spPr>
            <a:xfrm flipH="1">
              <a:off x="2891963" y="1777585"/>
              <a:ext cx="220647" cy="19202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4072735" y="1777585"/>
              <a:ext cx="163403" cy="19202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" name="Rectangle 19"/>
            <p:cNvSpPr>
              <a:spLocks noChangeArrowheads="1"/>
            </p:cNvSpPr>
            <p:nvPr/>
          </p:nvSpPr>
          <p:spPr bwMode="auto">
            <a:xfrm>
              <a:off x="3074205" y="1393535"/>
              <a:ext cx="1018096" cy="427430"/>
            </a:xfrm>
            <a:prstGeom prst="rect">
              <a:avLst/>
            </a:prstGeom>
            <a:solidFill>
              <a:srgbClr val="FF9F3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 lIns="57534" tIns="28768" rIns="57534" bIns="28768">
              <a:spAutoFit/>
            </a:bodyPr>
            <a:lstStyle/>
            <a:p>
              <a:pPr algn="ctr" defTabSz="571500"/>
              <a:r>
                <a:rPr lang="en-US" sz="1200" b="1" dirty="0">
                  <a:latin typeface="Albertus Extra Bold" pitchFamily="34" charset="0"/>
                </a:rPr>
                <a:t>Title I </a:t>
              </a:r>
            </a:p>
            <a:p>
              <a:pPr algn="ctr" defTabSz="571500"/>
              <a:r>
                <a:rPr lang="en-US" sz="1200" b="1" dirty="0">
                  <a:latin typeface="Albertus Extra Bold" pitchFamily="34" charset="0"/>
                </a:rPr>
                <a:t>Air Toxics</a:t>
              </a:r>
            </a:p>
          </p:txBody>
        </p:sp>
        <p:sp>
          <p:nvSpPr>
            <p:cNvPr id="14" name="Rectangle 19"/>
            <p:cNvSpPr>
              <a:spLocks noChangeArrowheads="1"/>
            </p:cNvSpPr>
            <p:nvPr/>
          </p:nvSpPr>
          <p:spPr bwMode="auto">
            <a:xfrm>
              <a:off x="2382915" y="1969610"/>
              <a:ext cx="1018096" cy="981428"/>
            </a:xfrm>
            <a:prstGeom prst="rect">
              <a:avLst/>
            </a:prstGeom>
            <a:solidFill>
              <a:srgbClr val="FFD1A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 lIns="57534" tIns="28768" rIns="57534" bIns="28768">
              <a:spAutoFit/>
            </a:bodyPr>
            <a:lstStyle/>
            <a:p>
              <a:pPr algn="ctr" defTabSz="571500"/>
              <a:r>
                <a:rPr lang="en-US" sz="1200" b="1" dirty="0" smtClean="0">
                  <a:latin typeface="Albertus Extra Bold" pitchFamily="34" charset="0"/>
                </a:rPr>
                <a:t>EPA: Industrial Air Toxics Standards (NESHAPs)</a:t>
              </a:r>
              <a:endParaRPr lang="en-US" sz="1200" b="1" dirty="0">
                <a:latin typeface="Albertus Extra Bold" pitchFamily="34" charset="0"/>
              </a:endParaRPr>
            </a:p>
          </p:txBody>
        </p:sp>
        <p:sp>
          <p:nvSpPr>
            <p:cNvPr id="16" name="Rectangle 19"/>
            <p:cNvSpPr>
              <a:spLocks noChangeArrowheads="1"/>
            </p:cNvSpPr>
            <p:nvPr/>
          </p:nvSpPr>
          <p:spPr bwMode="auto">
            <a:xfrm>
              <a:off x="2344510" y="3198570"/>
              <a:ext cx="1133311" cy="612096"/>
            </a:xfrm>
            <a:prstGeom prst="rect">
              <a:avLst/>
            </a:prstGeom>
            <a:solidFill>
              <a:srgbClr val="FFD1A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 lIns="57534" tIns="28768" rIns="57534" bIns="28768">
              <a:spAutoFit/>
            </a:bodyPr>
            <a:lstStyle/>
            <a:p>
              <a:pPr algn="ctr" defTabSz="571500"/>
              <a:r>
                <a:rPr lang="en-US" sz="1200" b="1" dirty="0" smtClean="0">
                  <a:latin typeface="Albertus Extra Bold" pitchFamily="34" charset="0"/>
                </a:rPr>
                <a:t>DEQ: NESHAPS Delegation</a:t>
              </a:r>
              <a:endParaRPr lang="en-US" sz="1200" b="1" dirty="0">
                <a:latin typeface="Albertus Extra Bold" pitchFamily="34" charset="0"/>
              </a:endParaRPr>
            </a:p>
          </p:txBody>
        </p:sp>
        <p:sp>
          <p:nvSpPr>
            <p:cNvPr id="18" name="Rectangle 19"/>
            <p:cNvSpPr>
              <a:spLocks noChangeArrowheads="1"/>
            </p:cNvSpPr>
            <p:nvPr/>
          </p:nvSpPr>
          <p:spPr bwMode="auto">
            <a:xfrm>
              <a:off x="3727090" y="1969610"/>
              <a:ext cx="1075340" cy="796762"/>
            </a:xfrm>
            <a:prstGeom prst="rect">
              <a:avLst/>
            </a:prstGeom>
            <a:solidFill>
              <a:srgbClr val="FFD1A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 lIns="57534" tIns="28768" rIns="57534" bIns="28768">
              <a:spAutoFit/>
            </a:bodyPr>
            <a:lstStyle/>
            <a:p>
              <a:pPr algn="ctr" defTabSz="571500"/>
              <a:r>
                <a:rPr lang="en-US" sz="1200" b="1" dirty="0" smtClean="0">
                  <a:latin typeface="Albertus Extra Bold" pitchFamily="34" charset="0"/>
                </a:rPr>
                <a:t>DEQ: Oregon Air Toxics Benchmarks</a:t>
              </a:r>
              <a:endParaRPr lang="en-US" sz="1200" b="1" dirty="0">
                <a:latin typeface="Albertus Extra Bold" pitchFamily="34" charset="0"/>
              </a:endParaRPr>
            </a:p>
          </p:txBody>
        </p:sp>
        <p:sp>
          <p:nvSpPr>
            <p:cNvPr id="21" name="Rectangle 19"/>
            <p:cNvSpPr>
              <a:spLocks noChangeArrowheads="1"/>
            </p:cNvSpPr>
            <p:nvPr/>
          </p:nvSpPr>
          <p:spPr bwMode="auto">
            <a:xfrm>
              <a:off x="3611875" y="4081885"/>
              <a:ext cx="1305770" cy="1350759"/>
            </a:xfrm>
            <a:prstGeom prst="rect">
              <a:avLst/>
            </a:prstGeom>
            <a:solidFill>
              <a:srgbClr val="FFD1A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 lIns="57534" tIns="28768" rIns="57534" bIns="28768">
              <a:spAutoFit/>
            </a:bodyPr>
            <a:lstStyle/>
            <a:p>
              <a:pPr algn="ctr" defTabSz="571500"/>
              <a:r>
                <a:rPr lang="en-US" sz="1200" b="1" dirty="0" err="1" smtClean="0">
                  <a:latin typeface="Albertus Extra Bold" pitchFamily="34" charset="0"/>
                </a:rPr>
                <a:t>DEQ:Statewide</a:t>
              </a:r>
              <a:r>
                <a:rPr lang="en-US" sz="1200" b="1" dirty="0" smtClean="0">
                  <a:latin typeface="Albertus Extra Bold" pitchFamily="34" charset="0"/>
                </a:rPr>
                <a:t> and Community- Based Air Toxics Reduction Actions</a:t>
              </a:r>
              <a:endParaRPr lang="en-US" sz="1200" b="1" dirty="0">
                <a:latin typeface="Albertus Extra Bold" pitchFamily="34" charset="0"/>
              </a:endParaRPr>
            </a:p>
          </p:txBody>
        </p:sp>
        <p:cxnSp>
          <p:nvCxnSpPr>
            <p:cNvPr id="55" name="Straight Connector 54"/>
            <p:cNvCxnSpPr/>
            <p:nvPr/>
          </p:nvCxnSpPr>
          <p:spPr>
            <a:xfrm>
              <a:off x="2882180" y="2968140"/>
              <a:ext cx="0" cy="23043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>
              <a:stCxn id="18" idx="2"/>
              <a:endCxn id="21" idx="0"/>
            </p:cNvCxnSpPr>
            <p:nvPr/>
          </p:nvCxnSpPr>
          <p:spPr>
            <a:xfrm>
              <a:off x="4264760" y="2766372"/>
              <a:ext cx="0" cy="131551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7" name="Group 74"/>
          <p:cNvGrpSpPr/>
          <p:nvPr/>
        </p:nvGrpSpPr>
        <p:grpSpPr>
          <a:xfrm>
            <a:off x="4994455" y="1854395"/>
            <a:ext cx="1382580" cy="3454066"/>
            <a:chOff x="4994455" y="1316725"/>
            <a:chExt cx="1382580" cy="3454066"/>
          </a:xfrm>
        </p:grpSpPr>
        <p:sp>
          <p:nvSpPr>
            <p:cNvPr id="8" name="Rectangle 25"/>
            <p:cNvSpPr>
              <a:spLocks noChangeArrowheads="1"/>
            </p:cNvSpPr>
            <p:nvPr/>
          </p:nvSpPr>
          <p:spPr bwMode="auto">
            <a:xfrm>
              <a:off x="4994455" y="1316725"/>
              <a:ext cx="1382580" cy="796762"/>
            </a:xfrm>
            <a:prstGeom prst="rect">
              <a:avLst/>
            </a:prstGeom>
            <a:solidFill>
              <a:srgbClr val="FFFA3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 lIns="57534" tIns="28768" rIns="57534" bIns="28768">
              <a:spAutoFit/>
            </a:bodyPr>
            <a:lstStyle/>
            <a:p>
              <a:pPr algn="ctr" defTabSz="571500"/>
              <a:r>
                <a:rPr lang="en-US" sz="1200" b="1" dirty="0">
                  <a:latin typeface="Albertus Extra Bold" pitchFamily="34" charset="0"/>
                </a:rPr>
                <a:t>Title I </a:t>
              </a:r>
              <a:endParaRPr lang="en-US" sz="1200" b="1" dirty="0" smtClean="0">
                <a:latin typeface="Albertus Extra Bold" pitchFamily="34" charset="0"/>
              </a:endParaRPr>
            </a:p>
            <a:p>
              <a:pPr algn="ctr" defTabSz="571500"/>
              <a:r>
                <a:rPr lang="en-US" sz="1200" b="1" dirty="0" smtClean="0">
                  <a:latin typeface="Albertus Extra Bold" pitchFamily="34" charset="0"/>
                </a:rPr>
                <a:t>Source </a:t>
              </a:r>
              <a:r>
                <a:rPr lang="en-US" sz="1200" b="1" dirty="0">
                  <a:latin typeface="Albertus Extra Bold" pitchFamily="34" charset="0"/>
                </a:rPr>
                <a:t>Performance </a:t>
              </a:r>
              <a:r>
                <a:rPr lang="en-US" sz="1200" b="1" dirty="0" smtClean="0">
                  <a:latin typeface="Albertus Extra Bold" pitchFamily="34" charset="0"/>
                </a:rPr>
                <a:t>Standards</a:t>
              </a:r>
              <a:endParaRPr lang="en-US" sz="1200" b="1" dirty="0">
                <a:latin typeface="Albertus Extra Bold" pitchFamily="34" charset="0"/>
              </a:endParaRPr>
            </a:p>
          </p:txBody>
        </p:sp>
        <p:sp>
          <p:nvSpPr>
            <p:cNvPr id="22" name="Rectangle 19"/>
            <p:cNvSpPr>
              <a:spLocks noChangeArrowheads="1"/>
            </p:cNvSpPr>
            <p:nvPr/>
          </p:nvSpPr>
          <p:spPr bwMode="auto">
            <a:xfrm>
              <a:off x="5032860" y="2276850"/>
              <a:ext cx="1305770" cy="1166094"/>
            </a:xfrm>
            <a:prstGeom prst="rect">
              <a:avLst/>
            </a:prstGeom>
            <a:solidFill>
              <a:srgbClr val="FFFFAB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 lIns="57534" tIns="28768" rIns="57534" bIns="28768">
              <a:spAutoFit/>
            </a:bodyPr>
            <a:lstStyle/>
            <a:p>
              <a:pPr algn="ctr" defTabSz="571500"/>
              <a:r>
                <a:rPr lang="en-US" sz="1200" b="1" dirty="0" smtClean="0">
                  <a:latin typeface="Albertus Extra Bold" pitchFamily="34" charset="0"/>
                </a:rPr>
                <a:t>EPA: Adopt New Source and Existing Source Performance Standards (NSPS , 111(d)) </a:t>
              </a:r>
              <a:endParaRPr lang="en-US" sz="1200" b="1" dirty="0">
                <a:latin typeface="Albertus Extra Bold" pitchFamily="34" charset="0"/>
              </a:endParaRPr>
            </a:p>
          </p:txBody>
        </p:sp>
        <p:sp>
          <p:nvSpPr>
            <p:cNvPr id="23" name="Rectangle 19"/>
            <p:cNvSpPr>
              <a:spLocks noChangeArrowheads="1"/>
            </p:cNvSpPr>
            <p:nvPr/>
          </p:nvSpPr>
          <p:spPr bwMode="auto">
            <a:xfrm>
              <a:off x="5148075" y="4158695"/>
              <a:ext cx="1036935" cy="612096"/>
            </a:xfrm>
            <a:prstGeom prst="rect">
              <a:avLst/>
            </a:prstGeom>
            <a:solidFill>
              <a:srgbClr val="FFFFAB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 lIns="57534" tIns="28768" rIns="57534" bIns="28768">
              <a:spAutoFit/>
            </a:bodyPr>
            <a:lstStyle/>
            <a:p>
              <a:pPr algn="ctr" defTabSz="571500"/>
              <a:r>
                <a:rPr lang="en-US" sz="1200" b="1" dirty="0" smtClean="0">
                  <a:latin typeface="Albertus Extra Bold" pitchFamily="34" charset="0"/>
                </a:rPr>
                <a:t>DEQ: NSPS and 111(d) Delegation</a:t>
              </a:r>
              <a:endParaRPr lang="en-US" sz="1200" b="1" dirty="0">
                <a:latin typeface="Albertus Extra Bold" pitchFamily="34" charset="0"/>
              </a:endParaRPr>
            </a:p>
          </p:txBody>
        </p:sp>
        <p:cxnSp>
          <p:nvCxnSpPr>
            <p:cNvPr id="63" name="Straight Connector 62"/>
            <p:cNvCxnSpPr/>
            <p:nvPr/>
          </p:nvCxnSpPr>
          <p:spPr>
            <a:xfrm>
              <a:off x="5724150" y="2123230"/>
              <a:ext cx="1" cy="15362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>
              <a:stCxn id="22" idx="2"/>
            </p:cNvCxnSpPr>
            <p:nvPr/>
          </p:nvCxnSpPr>
          <p:spPr>
            <a:xfrm>
              <a:off x="5685745" y="3442944"/>
              <a:ext cx="1" cy="715751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9" name="Group 75"/>
          <p:cNvGrpSpPr/>
          <p:nvPr/>
        </p:nvGrpSpPr>
        <p:grpSpPr>
          <a:xfrm>
            <a:off x="6492250" y="1892800"/>
            <a:ext cx="1075340" cy="1718482"/>
            <a:chOff x="6453845" y="1355130"/>
            <a:chExt cx="1075340" cy="1718482"/>
          </a:xfrm>
        </p:grpSpPr>
        <p:sp>
          <p:nvSpPr>
            <p:cNvPr id="7" name="Rectangle 22"/>
            <p:cNvSpPr>
              <a:spLocks noChangeArrowheads="1"/>
            </p:cNvSpPr>
            <p:nvPr/>
          </p:nvSpPr>
          <p:spPr bwMode="auto">
            <a:xfrm>
              <a:off x="6530655" y="1355130"/>
              <a:ext cx="874731" cy="612096"/>
            </a:xfrm>
            <a:prstGeom prst="rect">
              <a:avLst/>
            </a:prstGeom>
            <a:solidFill>
              <a:srgbClr val="A6D86E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lIns="57534" tIns="28768" rIns="57534" bIns="28768">
              <a:spAutoFit/>
            </a:bodyPr>
            <a:lstStyle/>
            <a:p>
              <a:pPr algn="ctr" defTabSz="571500"/>
              <a:r>
                <a:rPr lang="en-US" sz="1200" b="1" dirty="0">
                  <a:latin typeface="Albertus Extra Bold" pitchFamily="34" charset="0"/>
                </a:rPr>
                <a:t>Title V</a:t>
              </a:r>
            </a:p>
            <a:p>
              <a:pPr algn="ctr" defTabSz="571500"/>
              <a:r>
                <a:rPr lang="en-US" sz="1200" b="1" dirty="0">
                  <a:latin typeface="Albertus Extra Bold" pitchFamily="34" charset="0"/>
                </a:rPr>
                <a:t>Operating Permits</a:t>
              </a:r>
            </a:p>
          </p:txBody>
        </p:sp>
        <p:sp>
          <p:nvSpPr>
            <p:cNvPr id="24" name="Rectangle 19"/>
            <p:cNvSpPr>
              <a:spLocks noChangeArrowheads="1"/>
            </p:cNvSpPr>
            <p:nvPr/>
          </p:nvSpPr>
          <p:spPr bwMode="auto">
            <a:xfrm>
              <a:off x="6453845" y="2276850"/>
              <a:ext cx="1075340" cy="796762"/>
            </a:xfrm>
            <a:prstGeom prst="rect">
              <a:avLst/>
            </a:prstGeom>
            <a:solidFill>
              <a:srgbClr val="D2EBB7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 lIns="57534" tIns="28768" rIns="57534" bIns="28768">
              <a:spAutoFit/>
            </a:bodyPr>
            <a:lstStyle/>
            <a:p>
              <a:pPr algn="ctr" defTabSz="571500"/>
              <a:r>
                <a:rPr lang="en-US" sz="1200" b="1" dirty="0" smtClean="0">
                  <a:latin typeface="Albertus Extra Bold" pitchFamily="34" charset="0"/>
                </a:rPr>
                <a:t>DEQ: Title V and ACDP Program Approval</a:t>
              </a:r>
              <a:endParaRPr lang="en-US" sz="1200" b="1" dirty="0">
                <a:latin typeface="Albertus Extra Bold" pitchFamily="34" charset="0"/>
              </a:endParaRPr>
            </a:p>
          </p:txBody>
        </p:sp>
        <p:cxnSp>
          <p:nvCxnSpPr>
            <p:cNvPr id="65" name="Straight Connector 64"/>
            <p:cNvCxnSpPr>
              <a:endCxn id="24" idx="0"/>
            </p:cNvCxnSpPr>
            <p:nvPr/>
          </p:nvCxnSpPr>
          <p:spPr>
            <a:xfrm>
              <a:off x="6991515" y="1969610"/>
              <a:ext cx="0" cy="30724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8" name="Group 76"/>
          <p:cNvGrpSpPr/>
          <p:nvPr/>
        </p:nvGrpSpPr>
        <p:grpSpPr>
          <a:xfrm>
            <a:off x="7759615" y="1892800"/>
            <a:ext cx="1228960" cy="3684496"/>
            <a:chOff x="7644400" y="1316725"/>
            <a:chExt cx="1228960" cy="3684496"/>
          </a:xfrm>
        </p:grpSpPr>
        <p:sp>
          <p:nvSpPr>
            <p:cNvPr id="9" name="Rectangle 80"/>
            <p:cNvSpPr>
              <a:spLocks noChangeArrowheads="1"/>
            </p:cNvSpPr>
            <p:nvPr/>
          </p:nvSpPr>
          <p:spPr bwMode="auto">
            <a:xfrm>
              <a:off x="7682805" y="1316725"/>
              <a:ext cx="1190555" cy="604837"/>
            </a:xfrm>
            <a:prstGeom prst="rect">
              <a:avLst/>
            </a:prstGeom>
            <a:solidFill>
              <a:srgbClr val="91B6E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/>
              <a:r>
                <a:rPr lang="en-US" sz="1200" b="1" dirty="0">
                  <a:latin typeface="Albertus Extra Bold" pitchFamily="34" charset="0"/>
                </a:rPr>
                <a:t>Title II</a:t>
              </a:r>
            </a:p>
            <a:p>
              <a:pPr algn="ctr" eaLnBrk="1" hangingPunct="1"/>
              <a:r>
                <a:rPr lang="en-US" sz="1200" b="1" dirty="0">
                  <a:latin typeface="Albertus Extra Bold" pitchFamily="34" charset="0"/>
                </a:rPr>
                <a:t>Motor Vehicles</a:t>
              </a:r>
            </a:p>
          </p:txBody>
        </p:sp>
        <p:sp>
          <p:nvSpPr>
            <p:cNvPr id="25" name="Rectangle 19"/>
            <p:cNvSpPr>
              <a:spLocks noChangeArrowheads="1"/>
            </p:cNvSpPr>
            <p:nvPr/>
          </p:nvSpPr>
          <p:spPr bwMode="auto">
            <a:xfrm>
              <a:off x="7759614" y="2084825"/>
              <a:ext cx="998531" cy="1166094"/>
            </a:xfrm>
            <a:prstGeom prst="rect">
              <a:avLst/>
            </a:prstGeom>
            <a:solidFill>
              <a:srgbClr val="D7E5F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 lIns="57534" tIns="28768" rIns="57534" bIns="28768">
              <a:spAutoFit/>
            </a:bodyPr>
            <a:lstStyle/>
            <a:p>
              <a:pPr algn="ctr" defTabSz="571500"/>
              <a:r>
                <a:rPr lang="en-US" sz="1200" b="1" dirty="0" smtClean="0">
                  <a:latin typeface="Albertus Extra Bold" pitchFamily="34" charset="0"/>
                </a:rPr>
                <a:t>EPA: Federal Gasoline and Diesel Engine Standards</a:t>
              </a:r>
              <a:endParaRPr lang="en-US" sz="1200" b="1" dirty="0">
                <a:latin typeface="Albertus Extra Bold" pitchFamily="34" charset="0"/>
              </a:endParaRPr>
            </a:p>
          </p:txBody>
        </p:sp>
        <p:sp>
          <p:nvSpPr>
            <p:cNvPr id="26" name="Rectangle 19"/>
            <p:cNvSpPr>
              <a:spLocks noChangeArrowheads="1"/>
            </p:cNvSpPr>
            <p:nvPr/>
          </p:nvSpPr>
          <p:spPr bwMode="auto">
            <a:xfrm>
              <a:off x="7644400" y="3429000"/>
              <a:ext cx="1228959" cy="796762"/>
            </a:xfrm>
            <a:prstGeom prst="rect">
              <a:avLst/>
            </a:prstGeom>
            <a:solidFill>
              <a:srgbClr val="D7E5F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 lIns="57534" tIns="28768" rIns="57534" bIns="28768">
              <a:spAutoFit/>
            </a:bodyPr>
            <a:lstStyle/>
            <a:p>
              <a:pPr algn="ctr"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sz="1200" b="1" dirty="0" smtClean="0"/>
                <a:t>DEQ: Opt in to Low Emission Gasoline Vehicles </a:t>
              </a:r>
              <a:endParaRPr lang="en-US" sz="1200" b="1" dirty="0"/>
            </a:p>
          </p:txBody>
        </p:sp>
        <p:sp>
          <p:nvSpPr>
            <p:cNvPr id="27" name="Rectangle 19"/>
            <p:cNvSpPr>
              <a:spLocks noChangeArrowheads="1"/>
            </p:cNvSpPr>
            <p:nvPr/>
          </p:nvSpPr>
          <p:spPr bwMode="auto">
            <a:xfrm>
              <a:off x="7682806" y="4389125"/>
              <a:ext cx="1075340" cy="612096"/>
            </a:xfrm>
            <a:prstGeom prst="rect">
              <a:avLst/>
            </a:prstGeom>
            <a:solidFill>
              <a:srgbClr val="D7E5F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 lIns="57534" tIns="28768" rIns="57534" bIns="28768">
              <a:spAutoFit/>
            </a:bodyPr>
            <a:lstStyle/>
            <a:p>
              <a:pPr algn="ctr"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sz="1200" b="1" dirty="0" smtClean="0"/>
                <a:t>DEQ: Clean Diesel Incentives </a:t>
              </a:r>
              <a:endParaRPr lang="en-US" sz="1200" b="1" dirty="0"/>
            </a:p>
          </p:txBody>
        </p:sp>
        <p:cxnSp>
          <p:nvCxnSpPr>
            <p:cNvPr id="68" name="Straight Connector 67"/>
            <p:cNvCxnSpPr>
              <a:endCxn id="25" idx="0"/>
            </p:cNvCxnSpPr>
            <p:nvPr/>
          </p:nvCxnSpPr>
          <p:spPr>
            <a:xfrm flipH="1">
              <a:off x="8258880" y="1931205"/>
              <a:ext cx="2" cy="15362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>
              <a:stCxn id="25" idx="2"/>
              <a:endCxn id="26" idx="0"/>
            </p:cNvCxnSpPr>
            <p:nvPr/>
          </p:nvCxnSpPr>
          <p:spPr>
            <a:xfrm>
              <a:off x="8258880" y="3250919"/>
              <a:ext cx="0" cy="178081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>
              <a:endCxn id="27" idx="0"/>
            </p:cNvCxnSpPr>
            <p:nvPr/>
          </p:nvCxnSpPr>
          <p:spPr>
            <a:xfrm>
              <a:off x="8220475" y="4235505"/>
              <a:ext cx="1" cy="15362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1" name="Rectangle 19"/>
          <p:cNvSpPr>
            <a:spLocks noChangeArrowheads="1"/>
          </p:cNvSpPr>
          <p:nvPr/>
        </p:nvSpPr>
        <p:spPr bwMode="auto">
          <a:xfrm>
            <a:off x="2267701" y="5656490"/>
            <a:ext cx="1210122" cy="981428"/>
          </a:xfrm>
          <a:prstGeom prst="rect">
            <a:avLst/>
          </a:prstGeom>
          <a:solidFill>
            <a:srgbClr val="FFD1A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57534" tIns="28768" rIns="57534" bIns="28768">
            <a:spAutoFit/>
          </a:bodyPr>
          <a:lstStyle/>
          <a:p>
            <a:pPr algn="ctr" defTabSz="571500"/>
            <a:r>
              <a:rPr lang="en-US" sz="1200" b="1" dirty="0" smtClean="0">
                <a:latin typeface="Albertus Extra Bold" pitchFamily="34" charset="0"/>
              </a:rPr>
              <a:t>DEQ: NESHAPS Compliance through Permitting</a:t>
            </a:r>
            <a:endParaRPr lang="en-US" sz="1200" b="1" dirty="0">
              <a:latin typeface="Albertus Extra Bold" pitchFamily="34" charset="0"/>
            </a:endParaRPr>
          </a:p>
        </p:txBody>
      </p:sp>
      <p:sp>
        <p:nvSpPr>
          <p:cNvPr id="82" name="Rectangle 19"/>
          <p:cNvSpPr>
            <a:spLocks noChangeArrowheads="1"/>
          </p:cNvSpPr>
          <p:nvPr/>
        </p:nvSpPr>
        <p:spPr bwMode="auto">
          <a:xfrm>
            <a:off x="5148075" y="5656490"/>
            <a:ext cx="1075340" cy="981428"/>
          </a:xfrm>
          <a:prstGeom prst="rect">
            <a:avLst/>
          </a:prstGeom>
          <a:solidFill>
            <a:srgbClr val="FFFFAB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57534" tIns="28768" rIns="57534" bIns="28768">
            <a:spAutoFit/>
          </a:bodyPr>
          <a:lstStyle/>
          <a:p>
            <a:pPr algn="ctr" defTabSz="571500"/>
            <a:r>
              <a:rPr lang="en-US" sz="1200" b="1" dirty="0" smtClean="0">
                <a:latin typeface="Albertus Extra Bold" pitchFamily="34" charset="0"/>
              </a:rPr>
              <a:t>DEQ: NSPS and 111(d) Compliance through Permitting</a:t>
            </a:r>
            <a:endParaRPr lang="en-US" sz="1200" b="1" dirty="0">
              <a:latin typeface="Albertus Extra Bold" pitchFamily="34" charset="0"/>
            </a:endParaRPr>
          </a:p>
        </p:txBody>
      </p:sp>
      <p:sp>
        <p:nvSpPr>
          <p:cNvPr id="83" name="Rectangle 19"/>
          <p:cNvSpPr>
            <a:spLocks noChangeArrowheads="1"/>
          </p:cNvSpPr>
          <p:nvPr/>
        </p:nvSpPr>
        <p:spPr bwMode="auto">
          <a:xfrm>
            <a:off x="6492250" y="5848515"/>
            <a:ext cx="1113745" cy="612096"/>
          </a:xfrm>
          <a:prstGeom prst="rect">
            <a:avLst/>
          </a:prstGeom>
          <a:solidFill>
            <a:srgbClr val="D2EBB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57534" tIns="28768" rIns="57534" bIns="28768">
            <a:spAutoFit/>
          </a:bodyPr>
          <a:lstStyle/>
          <a:p>
            <a:pPr algn="ctr" defTabSz="571500"/>
            <a:r>
              <a:rPr lang="en-US" sz="1200" b="1" dirty="0" smtClean="0">
                <a:latin typeface="Albertus Extra Bold" pitchFamily="34" charset="0"/>
              </a:rPr>
              <a:t>DEQ: Title V and ACDP Permitting</a:t>
            </a:r>
            <a:endParaRPr lang="en-US" sz="1200" b="1" dirty="0">
              <a:latin typeface="Albertus Extra Bold" pitchFamily="34" charset="0"/>
            </a:endParaRPr>
          </a:p>
        </p:txBody>
      </p:sp>
      <p:cxnSp>
        <p:nvCxnSpPr>
          <p:cNvPr id="96" name="Straight Connector 95"/>
          <p:cNvCxnSpPr>
            <a:endCxn id="82" idx="0"/>
          </p:cNvCxnSpPr>
          <p:nvPr/>
        </p:nvCxnSpPr>
        <p:spPr>
          <a:xfrm>
            <a:off x="5685744" y="5349250"/>
            <a:ext cx="1" cy="30724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9" name="Straight Connector 98"/>
          <p:cNvCxnSpPr>
            <a:endCxn id="81" idx="0"/>
          </p:cNvCxnSpPr>
          <p:nvPr/>
        </p:nvCxnSpPr>
        <p:spPr>
          <a:xfrm flipH="1">
            <a:off x="2872762" y="4273910"/>
            <a:ext cx="9418" cy="13825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>
            <a:stCxn id="24" idx="2"/>
            <a:endCxn id="83" idx="0"/>
          </p:cNvCxnSpPr>
          <p:nvPr/>
        </p:nvCxnSpPr>
        <p:spPr>
          <a:xfrm>
            <a:off x="7029920" y="3611282"/>
            <a:ext cx="19203" cy="223723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>
            <a:stCxn id="81" idx="3"/>
            <a:endCxn id="82" idx="1"/>
          </p:cNvCxnSpPr>
          <p:nvPr/>
        </p:nvCxnSpPr>
        <p:spPr>
          <a:xfrm>
            <a:off x="3477823" y="6147204"/>
            <a:ext cx="1670252" cy="0"/>
          </a:xfrm>
          <a:prstGeom prst="line">
            <a:avLst/>
          </a:prstGeom>
          <a:ln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>
            <a:endCxn id="83" idx="1"/>
          </p:cNvCxnSpPr>
          <p:nvPr/>
        </p:nvCxnSpPr>
        <p:spPr>
          <a:xfrm flipV="1">
            <a:off x="6261820" y="6154563"/>
            <a:ext cx="230430" cy="1194"/>
          </a:xfrm>
          <a:prstGeom prst="line">
            <a:avLst/>
          </a:prstGeom>
          <a:ln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/>
          <p:cNvCxnSpPr/>
          <p:nvPr/>
        </p:nvCxnSpPr>
        <p:spPr>
          <a:xfrm>
            <a:off x="1960460" y="5080415"/>
            <a:ext cx="1670252" cy="0"/>
          </a:xfrm>
          <a:prstGeom prst="line">
            <a:avLst/>
          </a:prstGeom>
          <a:ln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/>
          <p:cNvCxnSpPr>
            <a:endCxn id="5" idx="0"/>
          </p:cNvCxnSpPr>
          <p:nvPr/>
        </p:nvCxnSpPr>
        <p:spPr>
          <a:xfrm flipH="1">
            <a:off x="1192360" y="1431940"/>
            <a:ext cx="1113745" cy="42245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7" name="Straight Connector 126"/>
          <p:cNvCxnSpPr/>
          <p:nvPr/>
        </p:nvCxnSpPr>
        <p:spPr>
          <a:xfrm>
            <a:off x="3573470" y="1431940"/>
            <a:ext cx="0" cy="34564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3" name="Straight Connector 132"/>
          <p:cNvCxnSpPr/>
          <p:nvPr/>
        </p:nvCxnSpPr>
        <p:spPr>
          <a:xfrm>
            <a:off x="5724150" y="1431940"/>
            <a:ext cx="0" cy="34564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6" name="Straight Connector 135"/>
          <p:cNvCxnSpPr/>
          <p:nvPr/>
        </p:nvCxnSpPr>
        <p:spPr>
          <a:xfrm>
            <a:off x="7029920" y="1431940"/>
            <a:ext cx="0" cy="3840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9" name="Straight Connector 138"/>
          <p:cNvCxnSpPr>
            <a:endCxn id="9" idx="0"/>
          </p:cNvCxnSpPr>
          <p:nvPr/>
        </p:nvCxnSpPr>
        <p:spPr>
          <a:xfrm>
            <a:off x="7375565" y="1431940"/>
            <a:ext cx="1017733" cy="46086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AutoShape 82"/>
          <p:cNvSpPr>
            <a:spLocks noChangeArrowheads="1"/>
          </p:cNvSpPr>
          <p:nvPr/>
        </p:nvSpPr>
        <p:spPr bwMode="auto">
          <a:xfrm>
            <a:off x="1806840" y="2276850"/>
            <a:ext cx="153619" cy="384050"/>
          </a:xfrm>
          <a:prstGeom prst="downArrow">
            <a:avLst>
              <a:gd name="adj1" fmla="val 50000"/>
              <a:gd name="adj2" fmla="val 75000"/>
            </a:avLst>
          </a:prstGeom>
          <a:solidFill>
            <a:schemeClr val="bg1">
              <a:lumMod val="6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9" name="AutoShape 82"/>
          <p:cNvSpPr>
            <a:spLocks noChangeArrowheads="1"/>
          </p:cNvSpPr>
          <p:nvPr/>
        </p:nvSpPr>
        <p:spPr bwMode="auto">
          <a:xfrm>
            <a:off x="6607465" y="2008015"/>
            <a:ext cx="153619" cy="384050"/>
          </a:xfrm>
          <a:prstGeom prst="downArrow">
            <a:avLst>
              <a:gd name="adj1" fmla="val 50000"/>
              <a:gd name="adj2" fmla="val 75000"/>
            </a:avLst>
          </a:prstGeom>
          <a:solidFill>
            <a:schemeClr val="bg1">
              <a:lumMod val="6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1384385" y="318195"/>
            <a:ext cx="6567255" cy="6858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b="1" dirty="0" smtClean="0"/>
              <a:t>Oregon’s Air Toxics Program</a:t>
            </a:r>
          </a:p>
        </p:txBody>
      </p:sp>
      <p:grpSp>
        <p:nvGrpSpPr>
          <p:cNvPr id="2" name="Group 69"/>
          <p:cNvGrpSpPr/>
          <p:nvPr/>
        </p:nvGrpSpPr>
        <p:grpSpPr>
          <a:xfrm>
            <a:off x="923525" y="1508750"/>
            <a:ext cx="7719405" cy="4357166"/>
            <a:chOff x="1000335" y="1508750"/>
            <a:chExt cx="7719405" cy="4357166"/>
          </a:xfrm>
        </p:grpSpPr>
        <p:sp>
          <p:nvSpPr>
            <p:cNvPr id="65" name="AutoShape 82"/>
            <p:cNvSpPr>
              <a:spLocks noChangeArrowheads="1"/>
            </p:cNvSpPr>
            <p:nvPr/>
          </p:nvSpPr>
          <p:spPr bwMode="auto">
            <a:xfrm>
              <a:off x="8066855" y="3697835"/>
              <a:ext cx="190804" cy="652885"/>
            </a:xfrm>
            <a:prstGeom prst="downArrow">
              <a:avLst>
                <a:gd name="adj1" fmla="val 50000"/>
                <a:gd name="adj2" fmla="val 75000"/>
              </a:avLst>
            </a:prstGeom>
            <a:solidFill>
              <a:schemeClr val="bg1">
                <a:lumMod val="65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eaVert"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63" name="AutoShape 77"/>
            <p:cNvSpPr>
              <a:spLocks noChangeArrowheads="1"/>
            </p:cNvSpPr>
            <p:nvPr/>
          </p:nvSpPr>
          <p:spPr bwMode="auto">
            <a:xfrm>
              <a:off x="5378505" y="2737710"/>
              <a:ext cx="153620" cy="1958655"/>
            </a:xfrm>
            <a:prstGeom prst="downArrow">
              <a:avLst>
                <a:gd name="adj1" fmla="val 50000"/>
                <a:gd name="adj2" fmla="val 87500"/>
              </a:avLst>
            </a:prstGeom>
            <a:solidFill>
              <a:schemeClr val="bg1">
                <a:lumMod val="6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62" name="AutoShape 77"/>
            <p:cNvSpPr>
              <a:spLocks noChangeArrowheads="1"/>
            </p:cNvSpPr>
            <p:nvPr/>
          </p:nvSpPr>
          <p:spPr bwMode="auto">
            <a:xfrm>
              <a:off x="4034330" y="2737710"/>
              <a:ext cx="153620" cy="576074"/>
            </a:xfrm>
            <a:prstGeom prst="downArrow">
              <a:avLst>
                <a:gd name="adj1" fmla="val 50000"/>
                <a:gd name="adj2" fmla="val 87500"/>
              </a:avLst>
            </a:prstGeom>
            <a:solidFill>
              <a:schemeClr val="bg1">
                <a:lumMod val="6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67" name="AutoShape 77"/>
            <p:cNvSpPr>
              <a:spLocks noChangeArrowheads="1"/>
            </p:cNvSpPr>
            <p:nvPr/>
          </p:nvSpPr>
          <p:spPr bwMode="auto">
            <a:xfrm>
              <a:off x="1845245" y="2008015"/>
              <a:ext cx="153619" cy="345645"/>
            </a:xfrm>
            <a:prstGeom prst="downArrow">
              <a:avLst>
                <a:gd name="adj1" fmla="val 50000"/>
                <a:gd name="adj2" fmla="val 87500"/>
              </a:avLst>
            </a:prstGeom>
            <a:solidFill>
              <a:schemeClr val="bg1">
                <a:lumMod val="6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64" name="AutoShape 77"/>
            <p:cNvSpPr>
              <a:spLocks noChangeArrowheads="1"/>
            </p:cNvSpPr>
            <p:nvPr/>
          </p:nvSpPr>
          <p:spPr bwMode="auto">
            <a:xfrm>
              <a:off x="4379975" y="2008015"/>
              <a:ext cx="153619" cy="384050"/>
            </a:xfrm>
            <a:prstGeom prst="downArrow">
              <a:avLst>
                <a:gd name="adj1" fmla="val 50000"/>
                <a:gd name="adj2" fmla="val 87500"/>
              </a:avLst>
            </a:prstGeom>
            <a:solidFill>
              <a:schemeClr val="bg1">
                <a:lumMod val="6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0248" name="Text Box 42"/>
            <p:cNvSpPr txBox="1">
              <a:spLocks noChangeArrowheads="1"/>
            </p:cNvSpPr>
            <p:nvPr/>
          </p:nvSpPr>
          <p:spPr bwMode="auto">
            <a:xfrm>
              <a:off x="3304635" y="1508750"/>
              <a:ext cx="2480166" cy="584775"/>
            </a:xfrm>
            <a:prstGeom prst="rect">
              <a:avLst/>
            </a:prstGeom>
            <a:solidFill>
              <a:srgbClr val="92D050"/>
            </a:solidFill>
            <a:ln w="76200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003366"/>
                  </a:solidFill>
                  <a:latin typeface="Calibri" pitchFamily="34" charset="0"/>
                </a:rPr>
                <a:t>Oregon Benchmarks</a:t>
              </a:r>
            </a:p>
            <a:p>
              <a:pPr algn="ctr"/>
              <a:endParaRPr lang="en-US" sz="1400" b="1" dirty="0">
                <a:solidFill>
                  <a:srgbClr val="003366"/>
                </a:solidFill>
                <a:latin typeface="Calibri" pitchFamily="34" charset="0"/>
              </a:endParaRPr>
            </a:p>
          </p:txBody>
        </p:sp>
        <p:grpSp>
          <p:nvGrpSpPr>
            <p:cNvPr id="3" name="Group 42"/>
            <p:cNvGrpSpPr/>
            <p:nvPr/>
          </p:nvGrpSpPr>
          <p:grpSpPr>
            <a:xfrm>
              <a:off x="1038740" y="1508750"/>
              <a:ext cx="1997060" cy="1843439"/>
              <a:chOff x="649225" y="1603860"/>
              <a:chExt cx="1997060" cy="1843439"/>
            </a:xfrm>
          </p:grpSpPr>
          <p:sp>
            <p:nvSpPr>
              <p:cNvPr id="10261" name="AutoShape 77"/>
              <p:cNvSpPr>
                <a:spLocks noChangeArrowheads="1"/>
              </p:cNvSpPr>
              <p:nvPr/>
            </p:nvSpPr>
            <p:spPr bwMode="auto">
              <a:xfrm>
                <a:off x="1494135" y="3101655"/>
                <a:ext cx="153619" cy="345644"/>
              </a:xfrm>
              <a:prstGeom prst="downArrow">
                <a:avLst>
                  <a:gd name="adj1" fmla="val 50000"/>
                  <a:gd name="adj2" fmla="val 87500"/>
                </a:avLst>
              </a:prstGeom>
              <a:solidFill>
                <a:schemeClr val="bg1">
                  <a:lumMod val="65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10250" name="Text Box 40"/>
              <p:cNvSpPr txBox="1">
                <a:spLocks noChangeArrowheads="1"/>
              </p:cNvSpPr>
              <p:nvPr/>
            </p:nvSpPr>
            <p:spPr bwMode="auto">
              <a:xfrm>
                <a:off x="649225" y="1603860"/>
                <a:ext cx="1997060" cy="923330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76200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003366"/>
                    </a:solidFill>
                    <a:latin typeface="Calibri" pitchFamily="34" charset="0"/>
                  </a:rPr>
                  <a:t>Federal  </a:t>
                </a:r>
                <a:r>
                  <a:rPr lang="en-US" b="1" dirty="0" smtClean="0">
                    <a:solidFill>
                      <a:srgbClr val="003366"/>
                    </a:solidFill>
                    <a:latin typeface="Calibri" pitchFamily="34" charset="0"/>
                  </a:rPr>
                  <a:t>Air Toxics Standards for Industry</a:t>
                </a:r>
                <a:endParaRPr lang="en-US" b="1" dirty="0">
                  <a:solidFill>
                    <a:srgbClr val="003366"/>
                  </a:solidFill>
                  <a:latin typeface="Calibri" pitchFamily="34" charset="0"/>
                </a:endParaRPr>
              </a:p>
            </p:txBody>
          </p:sp>
        </p:grpSp>
        <p:sp>
          <p:nvSpPr>
            <p:cNvPr id="10262" name="Text Box 52"/>
            <p:cNvSpPr txBox="1">
              <a:spLocks noChangeArrowheads="1"/>
            </p:cNvSpPr>
            <p:nvPr/>
          </p:nvSpPr>
          <p:spPr bwMode="auto">
            <a:xfrm>
              <a:off x="3227825" y="2392065"/>
              <a:ext cx="2726755" cy="369332"/>
            </a:xfrm>
            <a:prstGeom prst="rect">
              <a:avLst/>
            </a:prstGeom>
            <a:solidFill>
              <a:srgbClr val="92D050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b="1" dirty="0" smtClean="0">
                  <a:solidFill>
                    <a:srgbClr val="003366"/>
                  </a:solidFill>
                  <a:latin typeface="Calibri" pitchFamily="34" charset="0"/>
                </a:rPr>
                <a:t>Assessment and Solutions</a:t>
              </a:r>
              <a:endParaRPr lang="en-US" b="1" dirty="0">
                <a:solidFill>
                  <a:srgbClr val="003366"/>
                </a:solidFill>
                <a:latin typeface="Calibri" pitchFamily="34" charset="0"/>
              </a:endParaRPr>
            </a:p>
          </p:txBody>
        </p:sp>
        <p:sp>
          <p:nvSpPr>
            <p:cNvPr id="10263" name="Text Box 65"/>
            <p:cNvSpPr txBox="1">
              <a:spLocks noChangeArrowheads="1"/>
            </p:cNvSpPr>
            <p:nvPr/>
          </p:nvSpPr>
          <p:spPr bwMode="auto">
            <a:xfrm>
              <a:off x="7682805" y="4350720"/>
              <a:ext cx="960125" cy="95410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400" b="1" dirty="0">
                  <a:latin typeface="Calibri" pitchFamily="34" charset="0"/>
                </a:rPr>
                <a:t>Oregon Low Emission Vehicles</a:t>
              </a:r>
            </a:p>
          </p:txBody>
        </p:sp>
        <p:sp>
          <p:nvSpPr>
            <p:cNvPr id="10265" name="Text Box 78"/>
            <p:cNvSpPr txBox="1">
              <a:spLocks noChangeArrowheads="1"/>
            </p:cNvSpPr>
            <p:nvPr/>
          </p:nvSpPr>
          <p:spPr bwMode="auto">
            <a:xfrm>
              <a:off x="1000335" y="3352190"/>
              <a:ext cx="2073870" cy="203132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400" b="1" dirty="0" smtClean="0">
                  <a:latin typeface="+mn-lt"/>
                </a:rPr>
                <a:t>Large Facilities</a:t>
              </a:r>
            </a:p>
            <a:p>
              <a:pPr marL="228600" lvl="1">
                <a:buFont typeface="Arial" pitchFamily="34" charset="0"/>
                <a:buChar char="•"/>
              </a:pPr>
              <a:r>
                <a:rPr lang="en-US" sz="1400" b="1" dirty="0" smtClean="0">
                  <a:latin typeface="+mn-lt"/>
                </a:rPr>
                <a:t> Wood Products</a:t>
              </a:r>
            </a:p>
            <a:p>
              <a:pPr marL="228600" lvl="1">
                <a:buFont typeface="Arial" pitchFamily="34" charset="0"/>
                <a:buChar char="•"/>
              </a:pPr>
              <a:r>
                <a:rPr lang="en-US" sz="1400" b="1" dirty="0" smtClean="0">
                  <a:latin typeface="+mn-lt"/>
                </a:rPr>
                <a:t> Foundries</a:t>
              </a:r>
            </a:p>
            <a:p>
              <a:pPr marL="228600" lvl="1">
                <a:buFont typeface="Arial" pitchFamily="34" charset="0"/>
                <a:buChar char="•"/>
              </a:pPr>
              <a:r>
                <a:rPr lang="en-US" sz="1400" b="1" dirty="0" smtClean="0">
                  <a:latin typeface="+mn-lt"/>
                </a:rPr>
                <a:t> Vehicle Painting</a:t>
              </a:r>
            </a:p>
            <a:p>
              <a:pPr marL="228600" lvl="1">
                <a:buFont typeface="Arial" pitchFamily="34" charset="0"/>
                <a:buChar char="•"/>
              </a:pPr>
              <a:endParaRPr lang="en-US" sz="1400" b="1" dirty="0" smtClean="0">
                <a:latin typeface="+mn-lt"/>
              </a:endParaRPr>
            </a:p>
            <a:p>
              <a:r>
                <a:rPr lang="en-US" sz="1400" b="1" dirty="0" smtClean="0">
                  <a:latin typeface="+mn-lt"/>
                </a:rPr>
                <a:t>Smaller Facilities</a:t>
              </a:r>
            </a:p>
            <a:p>
              <a:pPr marL="228600" lvl="1">
                <a:buFont typeface="Arial" pitchFamily="34" charset="0"/>
                <a:buChar char="•"/>
              </a:pPr>
              <a:r>
                <a:rPr lang="en-US" sz="1400" b="1" dirty="0" smtClean="0">
                  <a:latin typeface="+mn-lt"/>
                </a:rPr>
                <a:t> Dry Cleaners</a:t>
              </a:r>
            </a:p>
            <a:p>
              <a:pPr marL="228600" lvl="1">
                <a:buFont typeface="Arial" pitchFamily="34" charset="0"/>
                <a:buChar char="•"/>
              </a:pPr>
              <a:r>
                <a:rPr lang="en-US" sz="1400" b="1" dirty="0" smtClean="0">
                  <a:latin typeface="+mn-lt"/>
                </a:rPr>
                <a:t> Auto Body Shops</a:t>
              </a:r>
            </a:p>
            <a:p>
              <a:pPr marL="228600" lvl="1">
                <a:buFont typeface="Arial" pitchFamily="34" charset="0"/>
                <a:buChar char="•"/>
              </a:pPr>
              <a:r>
                <a:rPr lang="en-US" sz="1400" b="1" dirty="0" smtClean="0">
                  <a:latin typeface="+mn-lt"/>
                </a:rPr>
                <a:t> Metal Plating</a:t>
              </a:r>
            </a:p>
          </p:txBody>
        </p:sp>
        <p:sp>
          <p:nvSpPr>
            <p:cNvPr id="10275" name="Text Box 96"/>
            <p:cNvSpPr txBox="1">
              <a:spLocks noChangeArrowheads="1"/>
            </p:cNvSpPr>
            <p:nvPr/>
          </p:nvSpPr>
          <p:spPr bwMode="auto">
            <a:xfrm>
              <a:off x="3266230" y="3313785"/>
              <a:ext cx="1843440" cy="95410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400" b="1" dirty="0" smtClean="0">
                  <a:latin typeface="+mn-lt"/>
                </a:rPr>
                <a:t>Statewide:</a:t>
              </a:r>
            </a:p>
            <a:p>
              <a:pPr>
                <a:buFont typeface="Arial" pitchFamily="34" charset="0"/>
                <a:buChar char="•"/>
              </a:pPr>
              <a:r>
                <a:rPr lang="en-US" sz="1400" b="1" dirty="0" smtClean="0">
                  <a:latin typeface="+mn-lt"/>
                </a:rPr>
                <a:t> Clean Diesel Engines</a:t>
              </a:r>
            </a:p>
            <a:p>
              <a:pPr>
                <a:buFont typeface="Arial" pitchFamily="34" charset="0"/>
                <a:buChar char="•"/>
              </a:pPr>
              <a:r>
                <a:rPr lang="en-US" sz="1400" b="1" dirty="0" smtClean="0">
                  <a:latin typeface="+mn-lt"/>
                </a:rPr>
                <a:t> Heat Smart</a:t>
              </a:r>
            </a:p>
            <a:p>
              <a:pPr>
                <a:buFont typeface="Arial" pitchFamily="34" charset="0"/>
                <a:buChar char="•"/>
              </a:pPr>
              <a:r>
                <a:rPr lang="en-US" sz="1400" b="1" dirty="0" smtClean="0">
                  <a:latin typeface="+mn-lt"/>
                </a:rPr>
                <a:t> Gasoline Fueling </a:t>
              </a:r>
              <a:endParaRPr lang="en-US" sz="1400" b="1" dirty="0">
                <a:latin typeface="+mn-lt"/>
              </a:endParaRPr>
            </a:p>
          </p:txBody>
        </p:sp>
        <p:grpSp>
          <p:nvGrpSpPr>
            <p:cNvPr id="4" name="Group 41"/>
            <p:cNvGrpSpPr/>
            <p:nvPr/>
          </p:nvGrpSpPr>
          <p:grpSpPr>
            <a:xfrm>
              <a:off x="6031390" y="1508750"/>
              <a:ext cx="2688350" cy="2206754"/>
              <a:chOff x="5800960" y="1623966"/>
              <a:chExt cx="2688350" cy="2206754"/>
            </a:xfrm>
          </p:grpSpPr>
          <p:sp>
            <p:nvSpPr>
              <p:cNvPr id="19538" name="AutoShape 82"/>
              <p:cNvSpPr>
                <a:spLocks noChangeArrowheads="1"/>
              </p:cNvSpPr>
              <p:nvPr/>
            </p:nvSpPr>
            <p:spPr bwMode="auto">
              <a:xfrm>
                <a:off x="7874830" y="1700776"/>
                <a:ext cx="153620" cy="806504"/>
              </a:xfrm>
              <a:prstGeom prst="downArrow">
                <a:avLst>
                  <a:gd name="adj1" fmla="val 50000"/>
                  <a:gd name="adj2" fmla="val 75000"/>
                </a:avLst>
              </a:prstGeom>
              <a:solidFill>
                <a:schemeClr val="bg1">
                  <a:lumMod val="65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19461" name="Text Box 5"/>
              <p:cNvSpPr txBox="1">
                <a:spLocks noChangeArrowheads="1"/>
              </p:cNvSpPr>
              <p:nvPr/>
            </p:nvSpPr>
            <p:spPr bwMode="auto">
              <a:xfrm>
                <a:off x="5800960" y="1623966"/>
                <a:ext cx="2688350" cy="646331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76200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ctr" fontAlgn="auto">
                  <a:spcBef>
                    <a:spcPct val="5000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srgbClr val="003366"/>
                    </a:solidFill>
                    <a:latin typeface="+mn-lt"/>
                  </a:rPr>
                  <a:t>Federal </a:t>
                </a:r>
                <a:r>
                  <a:rPr lang="en-US" b="1" dirty="0" smtClean="0">
                    <a:solidFill>
                      <a:srgbClr val="003366"/>
                    </a:solidFill>
                    <a:latin typeface="+mn-lt"/>
                  </a:rPr>
                  <a:t>Engine and Fuel Standards</a:t>
                </a:r>
                <a:endParaRPr lang="en-US" b="1" dirty="0">
                  <a:solidFill>
                    <a:srgbClr val="003366"/>
                  </a:solidFill>
                  <a:latin typeface="+mn-lt"/>
                </a:endParaRPr>
              </a:p>
            </p:txBody>
          </p:sp>
          <p:sp>
            <p:nvSpPr>
              <p:cNvPr id="19463" name="Text Box 7"/>
              <p:cNvSpPr txBox="1">
                <a:spLocks noChangeArrowheads="1"/>
              </p:cNvSpPr>
              <p:nvPr/>
            </p:nvSpPr>
            <p:spPr bwMode="auto">
              <a:xfrm>
                <a:off x="7413970" y="2507281"/>
                <a:ext cx="998530" cy="1323439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ctr" fontAlgn="auto">
                  <a:spcBef>
                    <a:spcPct val="50000"/>
                  </a:spcBef>
                  <a:spcAft>
                    <a:spcPts val="0"/>
                  </a:spcAft>
                  <a:defRPr/>
                </a:pPr>
                <a:r>
                  <a:rPr lang="en-US" sz="1600" b="1" dirty="0" smtClean="0">
                    <a:solidFill>
                      <a:srgbClr val="003366"/>
                    </a:solidFill>
                    <a:latin typeface="+mn-lt"/>
                  </a:rPr>
                  <a:t>Opt in to Low Emission Gasoline Vehicles </a:t>
                </a:r>
                <a:endParaRPr lang="en-US" sz="1600" b="1" dirty="0">
                  <a:solidFill>
                    <a:srgbClr val="003366"/>
                  </a:solidFill>
                  <a:latin typeface="+mn-lt"/>
                </a:endParaRPr>
              </a:p>
            </p:txBody>
          </p:sp>
        </p:grpSp>
        <p:sp>
          <p:nvSpPr>
            <p:cNvPr id="74" name="TextBox 73"/>
            <p:cNvSpPr txBox="1"/>
            <p:nvPr/>
          </p:nvSpPr>
          <p:spPr>
            <a:xfrm>
              <a:off x="4149545" y="4696365"/>
              <a:ext cx="2496326" cy="116955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+mn-lt"/>
                </a:rPr>
                <a:t>Portland Air Toxics Solutions:</a:t>
              </a:r>
            </a:p>
            <a:p>
              <a:pPr>
                <a:buFont typeface="Arial" pitchFamily="34" charset="0"/>
                <a:buChar char="•"/>
              </a:pPr>
              <a:r>
                <a:rPr lang="en-US" sz="1400" b="1" dirty="0" smtClean="0">
                  <a:latin typeface="+mn-lt"/>
                </a:rPr>
                <a:t> Wood Burning</a:t>
              </a:r>
            </a:p>
            <a:p>
              <a:pPr>
                <a:buFont typeface="Arial" pitchFamily="34" charset="0"/>
                <a:buChar char="•"/>
              </a:pPr>
              <a:r>
                <a:rPr lang="en-US" sz="1400" b="1" dirty="0" smtClean="0">
                  <a:latin typeface="+mn-lt"/>
                </a:rPr>
                <a:t> Diesel Engines</a:t>
              </a:r>
            </a:p>
            <a:p>
              <a:pPr>
                <a:buFont typeface="Arial" pitchFamily="34" charset="0"/>
                <a:buChar char="•"/>
              </a:pPr>
              <a:r>
                <a:rPr lang="en-US" sz="1400" b="1" dirty="0" smtClean="0">
                  <a:latin typeface="+mn-lt"/>
                </a:rPr>
                <a:t> Cars and Trucks</a:t>
              </a:r>
            </a:p>
            <a:p>
              <a:pPr>
                <a:buFont typeface="Arial" pitchFamily="34" charset="0"/>
                <a:buChar char="•"/>
              </a:pPr>
              <a:r>
                <a:rPr lang="en-US" sz="1400" b="1" dirty="0" smtClean="0">
                  <a:latin typeface="+mn-lt"/>
                </a:rPr>
                <a:t> Metals Facilities</a:t>
              </a:r>
              <a:endParaRPr lang="en-US" sz="1400" b="1" dirty="0">
                <a:latin typeface="+mn-lt"/>
              </a:endParaRPr>
            </a:p>
          </p:txBody>
        </p:sp>
      </p:grpSp>
      <p:sp>
        <p:nvSpPr>
          <p:cNvPr id="68" name="Text Box 7"/>
          <p:cNvSpPr txBox="1">
            <a:spLocks noChangeArrowheads="1"/>
          </p:cNvSpPr>
          <p:nvPr/>
        </p:nvSpPr>
        <p:spPr bwMode="auto">
          <a:xfrm>
            <a:off x="6069795" y="2392065"/>
            <a:ext cx="1190555" cy="132343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600" b="1" dirty="0" smtClean="0">
                <a:solidFill>
                  <a:srgbClr val="003366"/>
                </a:solidFill>
                <a:latin typeface="+mn-lt"/>
              </a:rPr>
              <a:t>Cleaner Diesel Vehicles and Equipment</a:t>
            </a:r>
            <a:endParaRPr lang="en-US" sz="1600" b="1" dirty="0">
              <a:solidFill>
                <a:srgbClr val="003366"/>
              </a:solidFill>
              <a:latin typeface="+mn-lt"/>
            </a:endParaRPr>
          </a:p>
        </p:txBody>
      </p:sp>
      <p:sp>
        <p:nvSpPr>
          <p:cNvPr id="25" name="Text Box 52"/>
          <p:cNvSpPr txBox="1">
            <a:spLocks noChangeArrowheads="1"/>
          </p:cNvSpPr>
          <p:nvPr/>
        </p:nvSpPr>
        <p:spPr bwMode="auto">
          <a:xfrm>
            <a:off x="1192360" y="2660900"/>
            <a:ext cx="1420986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 smtClean="0">
                <a:solidFill>
                  <a:srgbClr val="003366"/>
                </a:solidFill>
                <a:latin typeface="Calibri" pitchFamily="34" charset="0"/>
              </a:rPr>
              <a:t>Permits</a:t>
            </a:r>
            <a:endParaRPr lang="en-US" b="1" dirty="0">
              <a:solidFill>
                <a:srgbClr val="003366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133600"/>
            <a:ext cx="2565311" cy="4615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0" y="2133600"/>
            <a:ext cx="2895600" cy="1923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8631" y="4246658"/>
            <a:ext cx="1994338" cy="2502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00800" y="2133600"/>
            <a:ext cx="2413686" cy="1952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34196" y="4282780"/>
            <a:ext cx="2590800" cy="2466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828800" y="1447800"/>
            <a:ext cx="5562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+mj-lt"/>
                <a:cs typeface="Arial" pitchFamily="34" charset="0"/>
              </a:rPr>
              <a:t>Sources of toxic air pollutants</a:t>
            </a:r>
            <a:endParaRPr lang="en-US" sz="3200" b="1" dirty="0">
              <a:latin typeface="+mj-lt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21319" y="4427530"/>
            <a:ext cx="2073871" cy="149779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09045" y="4427530"/>
            <a:ext cx="2112275" cy="14977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2665" y="0"/>
            <a:ext cx="8229600" cy="89427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Air Toxics Monitoring</a:t>
            </a:r>
            <a:endParaRPr lang="en-US" sz="36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56BEF-C22D-448A-A90D-BB9D5B0F7FF5}" type="slidenum">
              <a:rPr lang="en-US" smtClean="0"/>
              <a:pPr/>
              <a:t>4</a:t>
            </a:fld>
            <a:endParaRPr lang="en-US" dirty="0"/>
          </a:p>
        </p:txBody>
      </p:sp>
      <p:graphicFrame>
        <p:nvGraphicFramePr>
          <p:cNvPr id="14337" name="Object 1"/>
          <p:cNvGraphicFramePr>
            <a:graphicFrameLocks noChangeAspect="1"/>
          </p:cNvGraphicFramePr>
          <p:nvPr/>
        </p:nvGraphicFramePr>
        <p:xfrm>
          <a:off x="1192360" y="1047890"/>
          <a:ext cx="2741839" cy="2800290"/>
        </p:xfrm>
        <a:graphic>
          <a:graphicData uri="http://schemas.openxmlformats.org/presentationml/2006/ole">
            <p:oleObj spid="_x0000_s1026" name="Bitmap Image" r:id="rId4" imgW="23304762" imgH="25000000" progId="PBrush">
              <p:embed/>
            </p:oleObj>
          </a:graphicData>
        </a:graphic>
      </p:graphicFrame>
      <p:graphicFrame>
        <p:nvGraphicFramePr>
          <p:cNvPr id="14338" name="Object 2"/>
          <p:cNvGraphicFramePr>
            <a:graphicFrameLocks noChangeAspect="1"/>
          </p:cNvGraphicFramePr>
          <p:nvPr/>
        </p:nvGraphicFramePr>
        <p:xfrm>
          <a:off x="4802486" y="1316724"/>
          <a:ext cx="4186088" cy="5415105"/>
        </p:xfrm>
        <a:graphic>
          <a:graphicData uri="http://schemas.openxmlformats.org/presentationml/2006/ole">
            <p:oleObj spid="_x0000_s1027" name="Bitmap Image" r:id="rId5" imgW="6416596" imgH="8298899" progId="PBrush">
              <p:embed/>
            </p:oleObj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153955" y="3813050"/>
            <a:ext cx="28035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Air toxics monitoring equipment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4725620" y="1086295"/>
            <a:ext cx="4301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Community air toxics assessment in North Portland</a:t>
            </a:r>
            <a:endParaRPr lang="en-US" sz="1400" dirty="0"/>
          </a:p>
        </p:txBody>
      </p:sp>
      <p:sp>
        <p:nvSpPr>
          <p:cNvPr id="13" name="Rectangle 12"/>
          <p:cNvSpPr/>
          <p:nvPr/>
        </p:nvSpPr>
        <p:spPr>
          <a:xfrm>
            <a:off x="193830" y="4427530"/>
            <a:ext cx="228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b="1" dirty="0" smtClean="0">
                <a:solidFill>
                  <a:prstClr val="black"/>
                </a:solidFill>
              </a:rPr>
              <a:t>Year-long assessments</a:t>
            </a:r>
          </a:p>
          <a:p>
            <a:pPr lvl="0"/>
            <a:endParaRPr lang="en-US" sz="1200" dirty="0" smtClean="0">
              <a:solidFill>
                <a:prstClr val="black"/>
              </a:solidFill>
            </a:endParaRPr>
          </a:p>
          <a:p>
            <a:pPr marL="228600" lvl="1">
              <a:buFont typeface="Arial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 Hillsboro</a:t>
            </a:r>
          </a:p>
          <a:p>
            <a:pPr marL="228600" lvl="1">
              <a:buFont typeface="Arial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 North Portland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344510" y="4427530"/>
            <a:ext cx="228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b="1" dirty="0" smtClean="0">
                <a:solidFill>
                  <a:prstClr val="black"/>
                </a:solidFill>
              </a:rPr>
              <a:t>Longer-term monitors</a:t>
            </a:r>
          </a:p>
          <a:p>
            <a:pPr lvl="0"/>
            <a:endParaRPr lang="en-US" sz="1200" dirty="0" smtClean="0">
              <a:solidFill>
                <a:prstClr val="black"/>
              </a:solidFill>
            </a:endParaRPr>
          </a:p>
          <a:p>
            <a:pPr marL="285750" lvl="1">
              <a:buFont typeface="Arial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 Portland</a:t>
            </a:r>
          </a:p>
          <a:p>
            <a:pPr marL="285750" lvl="1">
              <a:buFont typeface="Arial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 La Grande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Grp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1103" y="1471766"/>
            <a:ext cx="4572000" cy="256032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1103" y="4151375"/>
            <a:ext cx="4572000" cy="261278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/>
          <a:srcRect t="-6679"/>
          <a:stretch>
            <a:fillRect/>
          </a:stretch>
        </p:blipFill>
        <p:spPr bwMode="auto">
          <a:xfrm>
            <a:off x="183364" y="3762703"/>
            <a:ext cx="4420168" cy="464396"/>
          </a:xfrm>
          <a:prstGeom prst="rect">
            <a:avLst/>
          </a:prstGeom>
          <a:noFill/>
          <a:ln w="317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18872" y="1392620"/>
            <a:ext cx="40747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Monitored </a:t>
            </a:r>
            <a:br>
              <a:rPr lang="en-US" sz="3200" b="1" dirty="0" smtClean="0"/>
            </a:br>
            <a:r>
              <a:rPr lang="en-US" sz="3200" b="1" dirty="0" smtClean="0"/>
              <a:t>Air Toxics Trends</a:t>
            </a:r>
            <a:endParaRPr lang="en-US" sz="3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771894" y="2536987"/>
            <a:ext cx="1380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Portland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54190" y="5285232"/>
            <a:ext cx="1298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La Grande</a:t>
            </a:r>
            <a:endParaRPr lang="en-US" b="1" dirty="0"/>
          </a:p>
        </p:txBody>
      </p: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7106730" y="1439916"/>
            <a:ext cx="1766631" cy="5355312"/>
          </a:xfrm>
          <a:prstGeom prst="rect">
            <a:avLst/>
          </a:prstGeom>
          <a:solidFill>
            <a:srgbClr val="CAC4A2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Regional Haze/Visibility</a:t>
            </a:r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</p:txBody>
      </p:sp>
      <p:sp>
        <p:nvSpPr>
          <p:cNvPr id="18" name="TextBox 17"/>
          <p:cNvSpPr txBox="1"/>
          <p:nvPr/>
        </p:nvSpPr>
        <p:spPr>
          <a:xfrm>
            <a:off x="5455315" y="1439916"/>
            <a:ext cx="1574605" cy="5355312"/>
          </a:xfrm>
          <a:prstGeom prst="rect">
            <a:avLst/>
          </a:prstGeom>
          <a:solidFill>
            <a:srgbClr val="BBD18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Greenhouse</a:t>
            </a:r>
          </a:p>
          <a:p>
            <a:pPr algn="ctr"/>
            <a:r>
              <a:rPr lang="en-US" b="1" dirty="0" smtClean="0"/>
              <a:t> Gases</a:t>
            </a:r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4379975" y="1439404"/>
            <a:ext cx="998530" cy="5355312"/>
          </a:xfrm>
          <a:prstGeom prst="rect">
            <a:avLst/>
          </a:prstGeom>
          <a:solidFill>
            <a:srgbClr val="DEA3A2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Ozone</a:t>
            </a:r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2882180" y="1439916"/>
            <a:ext cx="1420985" cy="5355312"/>
          </a:xfrm>
          <a:prstGeom prst="rect">
            <a:avLst/>
          </a:prstGeom>
          <a:solidFill>
            <a:srgbClr val="C2B5D3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Air Toxics</a:t>
            </a:r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307575" y="1439916"/>
            <a:ext cx="1497795" cy="5355312"/>
          </a:xfrm>
          <a:prstGeom prst="rect">
            <a:avLst/>
          </a:prstGeom>
          <a:solidFill>
            <a:srgbClr val="F9B277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Particulate</a:t>
            </a:r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/>
          </a:p>
        </p:txBody>
      </p:sp>
      <p:sp>
        <p:nvSpPr>
          <p:cNvPr id="48" name="Rectangle 47"/>
          <p:cNvSpPr/>
          <p:nvPr/>
        </p:nvSpPr>
        <p:spPr>
          <a:xfrm>
            <a:off x="155425" y="5618480"/>
            <a:ext cx="8833149" cy="822960"/>
          </a:xfrm>
          <a:prstGeom prst="rect">
            <a:avLst/>
          </a:prstGeom>
          <a:solidFill>
            <a:schemeClr val="tx2">
              <a:lumMod val="60000"/>
              <a:lumOff val="40000"/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193830" y="4453529"/>
            <a:ext cx="8794745" cy="822960"/>
          </a:xfrm>
          <a:prstGeom prst="rect">
            <a:avLst/>
          </a:prstGeom>
          <a:solidFill>
            <a:schemeClr val="tx2">
              <a:lumMod val="60000"/>
              <a:lumOff val="40000"/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193829" y="3288577"/>
            <a:ext cx="8794745" cy="822960"/>
          </a:xfrm>
          <a:prstGeom prst="rect">
            <a:avLst/>
          </a:prstGeom>
          <a:solidFill>
            <a:schemeClr val="tx2">
              <a:lumMod val="60000"/>
              <a:lumOff val="40000"/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193830" y="2123625"/>
            <a:ext cx="8794745" cy="822960"/>
          </a:xfrm>
          <a:prstGeom prst="rect">
            <a:avLst/>
          </a:prstGeom>
          <a:solidFill>
            <a:schemeClr val="tx2">
              <a:lumMod val="60000"/>
              <a:lumOff val="40000"/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5" name="Picture 1" descr="C:\Users\sarmita\AppData\Local\Microsoft\Windows\Temporary Internet Files\Content.IE5\F3U5J3RC\MC900185680[1].wmf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280" y="4455821"/>
            <a:ext cx="845822" cy="844910"/>
          </a:xfrm>
          <a:prstGeom prst="rect">
            <a:avLst/>
          </a:prstGeom>
          <a:noFill/>
        </p:spPr>
      </p:pic>
      <p:pic>
        <p:nvPicPr>
          <p:cNvPr id="6148" name="Picture 4" descr="C:\Users\sarmita\AppData\Local\Microsoft\Windows\Temporary Internet Files\Content.IE5\FGNRRU9U\MC900251331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534" y="2113115"/>
            <a:ext cx="883315" cy="844910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125007" y="2919620"/>
            <a:ext cx="11583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+mj-lt"/>
              </a:rPr>
              <a:t>Clean engines</a:t>
            </a:r>
            <a:endParaRPr lang="en-US" sz="1200" b="1" dirty="0">
              <a:latin typeface="+mj-lt"/>
            </a:endParaRPr>
          </a:p>
        </p:txBody>
      </p:sp>
      <p:pic>
        <p:nvPicPr>
          <p:cNvPr id="6150" name="Picture 6" descr="C:\Users\sarmita\AppData\Local\Microsoft\Windows\Temporary Internet Files\Content.IE5\F3U5J3RC\MC900251377[1].wm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1736" y="3265265"/>
            <a:ext cx="844910" cy="844910"/>
          </a:xfrm>
          <a:prstGeom prst="rect">
            <a:avLst/>
          </a:prstGeom>
          <a:noFill/>
        </p:spPr>
      </p:pic>
      <p:sp>
        <p:nvSpPr>
          <p:cNvPr id="25" name="TextBox 24"/>
          <p:cNvSpPr txBox="1"/>
          <p:nvPr/>
        </p:nvSpPr>
        <p:spPr>
          <a:xfrm>
            <a:off x="147319" y="4071770"/>
            <a:ext cx="11137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+mj-lt"/>
              </a:rPr>
              <a:t>Clean fuels</a:t>
            </a:r>
            <a:endParaRPr lang="en-US" sz="1200" b="1" dirty="0">
              <a:latin typeface="+mj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4080" y="5248180"/>
            <a:ext cx="12402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+mj-lt"/>
              </a:rPr>
              <a:t>Smoke controls</a:t>
            </a:r>
            <a:endParaRPr lang="en-US" sz="1200" b="1" dirty="0">
              <a:latin typeface="+mj-l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44210" y="6393455"/>
            <a:ext cx="11199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+mj-lt"/>
              </a:rPr>
              <a:t>Industrial regulations</a:t>
            </a:r>
            <a:endParaRPr lang="en-US" sz="1200" b="1" dirty="0">
              <a:latin typeface="+mj-lt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883650" y="2141010"/>
            <a:ext cx="3840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4800" dirty="0" smtClean="0"/>
              <a:t> </a:t>
            </a:r>
            <a:endParaRPr lang="en-US" sz="4800" dirty="0"/>
          </a:p>
        </p:txBody>
      </p:sp>
      <p:sp>
        <p:nvSpPr>
          <p:cNvPr id="31" name="TextBox 30"/>
          <p:cNvSpPr txBox="1"/>
          <p:nvPr/>
        </p:nvSpPr>
        <p:spPr>
          <a:xfrm>
            <a:off x="3343040" y="2141010"/>
            <a:ext cx="3840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4800" dirty="0" smtClean="0"/>
              <a:t> </a:t>
            </a:r>
            <a:endParaRPr lang="en-US" sz="4800" dirty="0"/>
          </a:p>
        </p:txBody>
      </p:sp>
      <p:sp>
        <p:nvSpPr>
          <p:cNvPr id="32" name="TextBox 31"/>
          <p:cNvSpPr txBox="1"/>
          <p:nvPr/>
        </p:nvSpPr>
        <p:spPr>
          <a:xfrm>
            <a:off x="1384385" y="3272140"/>
            <a:ext cx="12116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Font typeface="Wingdings" pitchFamily="2" charset="2"/>
              <a:buChar char="ü"/>
            </a:pPr>
            <a:r>
              <a:rPr lang="en-US" sz="4800" dirty="0" smtClean="0"/>
              <a:t> </a:t>
            </a:r>
            <a:endParaRPr lang="en-US" sz="4800" dirty="0"/>
          </a:p>
        </p:txBody>
      </p:sp>
      <p:sp>
        <p:nvSpPr>
          <p:cNvPr id="33" name="TextBox 32"/>
          <p:cNvSpPr txBox="1"/>
          <p:nvPr/>
        </p:nvSpPr>
        <p:spPr>
          <a:xfrm>
            <a:off x="5532125" y="2141010"/>
            <a:ext cx="3840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Font typeface="Wingdings" pitchFamily="2" charset="2"/>
              <a:buChar char="ü"/>
            </a:pPr>
            <a:r>
              <a:rPr lang="en-US" sz="4800" dirty="0" smtClean="0"/>
              <a:t> </a:t>
            </a:r>
            <a:endParaRPr lang="en-US" sz="4800" dirty="0"/>
          </a:p>
        </p:txBody>
      </p:sp>
      <p:sp>
        <p:nvSpPr>
          <p:cNvPr id="34" name="TextBox 33"/>
          <p:cNvSpPr txBox="1"/>
          <p:nvPr/>
        </p:nvSpPr>
        <p:spPr>
          <a:xfrm>
            <a:off x="4648810" y="2141010"/>
            <a:ext cx="3840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4800" dirty="0" smtClean="0"/>
              <a:t> </a:t>
            </a:r>
            <a:endParaRPr lang="en-US" sz="4800" dirty="0"/>
          </a:p>
        </p:txBody>
      </p:sp>
      <p:sp>
        <p:nvSpPr>
          <p:cNvPr id="35" name="TextBox 34"/>
          <p:cNvSpPr txBox="1"/>
          <p:nvPr/>
        </p:nvSpPr>
        <p:spPr>
          <a:xfrm>
            <a:off x="7605995" y="2141010"/>
            <a:ext cx="3840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4800" dirty="0" smtClean="0"/>
              <a:t> </a:t>
            </a:r>
            <a:endParaRPr lang="en-US" sz="4800" dirty="0"/>
          </a:p>
        </p:txBody>
      </p:sp>
      <p:sp>
        <p:nvSpPr>
          <p:cNvPr id="36" name="TextBox 35"/>
          <p:cNvSpPr txBox="1"/>
          <p:nvPr/>
        </p:nvSpPr>
        <p:spPr>
          <a:xfrm>
            <a:off x="4687215" y="3272140"/>
            <a:ext cx="3840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4800" dirty="0" smtClean="0"/>
              <a:t> </a:t>
            </a:r>
            <a:endParaRPr lang="en-US" sz="4800" dirty="0"/>
          </a:p>
        </p:txBody>
      </p:sp>
      <p:sp>
        <p:nvSpPr>
          <p:cNvPr id="37" name="TextBox 36"/>
          <p:cNvSpPr txBox="1"/>
          <p:nvPr/>
        </p:nvSpPr>
        <p:spPr>
          <a:xfrm>
            <a:off x="3343040" y="3272140"/>
            <a:ext cx="3840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4800" dirty="0" smtClean="0"/>
              <a:t> </a:t>
            </a:r>
            <a:endParaRPr lang="en-US" sz="4800" dirty="0"/>
          </a:p>
        </p:txBody>
      </p:sp>
      <p:sp>
        <p:nvSpPr>
          <p:cNvPr id="38" name="TextBox 37"/>
          <p:cNvSpPr txBox="1"/>
          <p:nvPr/>
        </p:nvSpPr>
        <p:spPr>
          <a:xfrm>
            <a:off x="6031390" y="3272140"/>
            <a:ext cx="3840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4800" dirty="0" smtClean="0"/>
              <a:t> </a:t>
            </a:r>
            <a:endParaRPr lang="en-US" sz="4800" dirty="0"/>
          </a:p>
        </p:txBody>
      </p:sp>
      <p:sp>
        <p:nvSpPr>
          <p:cNvPr id="39" name="TextBox 38"/>
          <p:cNvSpPr txBox="1"/>
          <p:nvPr/>
        </p:nvSpPr>
        <p:spPr>
          <a:xfrm>
            <a:off x="1384385" y="4455820"/>
            <a:ext cx="3840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Font typeface="Wingdings" pitchFamily="2" charset="2"/>
              <a:buChar char="ü"/>
            </a:pPr>
            <a:r>
              <a:rPr lang="en-US" sz="4800" dirty="0" smtClean="0"/>
              <a:t> </a:t>
            </a:r>
            <a:endParaRPr lang="en-US" sz="4800" dirty="0"/>
          </a:p>
        </p:txBody>
      </p:sp>
      <p:sp>
        <p:nvSpPr>
          <p:cNvPr id="40" name="TextBox 39"/>
          <p:cNvSpPr txBox="1"/>
          <p:nvPr/>
        </p:nvSpPr>
        <p:spPr>
          <a:xfrm>
            <a:off x="2920585" y="4455820"/>
            <a:ext cx="3840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Font typeface="Wingdings" pitchFamily="2" charset="2"/>
              <a:buChar char="ü"/>
            </a:pPr>
            <a:r>
              <a:rPr lang="en-US" sz="4800" dirty="0" smtClean="0"/>
              <a:t> </a:t>
            </a:r>
            <a:endParaRPr lang="en-US" sz="4800" dirty="0"/>
          </a:p>
        </p:txBody>
      </p:sp>
      <p:sp>
        <p:nvSpPr>
          <p:cNvPr id="41" name="TextBox 40"/>
          <p:cNvSpPr txBox="1"/>
          <p:nvPr/>
        </p:nvSpPr>
        <p:spPr>
          <a:xfrm>
            <a:off x="7260350" y="4455820"/>
            <a:ext cx="3840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Font typeface="Wingdings" pitchFamily="2" charset="2"/>
              <a:buChar char="ü"/>
            </a:pPr>
            <a:r>
              <a:rPr lang="en-US" sz="4800" dirty="0" smtClean="0"/>
              <a:t> </a:t>
            </a:r>
            <a:endParaRPr lang="en-US" sz="4800" dirty="0"/>
          </a:p>
        </p:txBody>
      </p:sp>
      <p:sp>
        <p:nvSpPr>
          <p:cNvPr id="42" name="TextBox 41"/>
          <p:cNvSpPr txBox="1"/>
          <p:nvPr/>
        </p:nvSpPr>
        <p:spPr>
          <a:xfrm>
            <a:off x="2958990" y="5635865"/>
            <a:ext cx="3840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Font typeface="Wingdings" pitchFamily="2" charset="2"/>
              <a:buChar char="ü"/>
            </a:pPr>
            <a:r>
              <a:rPr lang="en-US" sz="4800" dirty="0" smtClean="0"/>
              <a:t> </a:t>
            </a:r>
            <a:endParaRPr lang="en-US" sz="4800" dirty="0"/>
          </a:p>
        </p:txBody>
      </p:sp>
      <p:sp>
        <p:nvSpPr>
          <p:cNvPr id="43" name="TextBox 42"/>
          <p:cNvSpPr txBox="1"/>
          <p:nvPr/>
        </p:nvSpPr>
        <p:spPr>
          <a:xfrm>
            <a:off x="4187950" y="5635865"/>
            <a:ext cx="3840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Font typeface="Wingdings" pitchFamily="2" charset="2"/>
              <a:buChar char="ü"/>
            </a:pPr>
            <a:r>
              <a:rPr lang="en-US" sz="4800" dirty="0" smtClean="0"/>
              <a:t> </a:t>
            </a:r>
            <a:endParaRPr lang="en-US" sz="4800" dirty="0"/>
          </a:p>
        </p:txBody>
      </p:sp>
      <p:sp>
        <p:nvSpPr>
          <p:cNvPr id="44" name="TextBox 43"/>
          <p:cNvSpPr txBox="1"/>
          <p:nvPr/>
        </p:nvSpPr>
        <p:spPr>
          <a:xfrm>
            <a:off x="7260350" y="5635865"/>
            <a:ext cx="3840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Font typeface="Wingdings" pitchFamily="2" charset="2"/>
              <a:buChar char="ü"/>
            </a:pPr>
            <a:r>
              <a:rPr lang="en-US" sz="4800" dirty="0" smtClean="0"/>
              <a:t> </a:t>
            </a:r>
            <a:endParaRPr lang="en-US" sz="4800" dirty="0"/>
          </a:p>
        </p:txBody>
      </p:sp>
      <p:grpSp>
        <p:nvGrpSpPr>
          <p:cNvPr id="2" name="Group 51"/>
          <p:cNvGrpSpPr/>
          <p:nvPr/>
        </p:nvGrpSpPr>
        <p:grpSpPr>
          <a:xfrm>
            <a:off x="281736" y="5646374"/>
            <a:ext cx="844911" cy="773889"/>
            <a:chOff x="4038600" y="2895600"/>
            <a:chExt cx="1073201" cy="1000049"/>
          </a:xfrm>
        </p:grpSpPr>
        <p:sp>
          <p:nvSpPr>
            <p:cNvPr id="53" name="Rounded Rectangle 52"/>
            <p:cNvSpPr/>
            <p:nvPr/>
          </p:nvSpPr>
          <p:spPr>
            <a:xfrm>
              <a:off x="4038600" y="2895600"/>
              <a:ext cx="1066800" cy="990600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pic>
          <p:nvPicPr>
            <p:cNvPr id="54" name="Picture 9" descr="C:\Users\sarmita\AppData\Local\Microsoft\Windows\Temporary Internet Files\Content.IE5\RVMWB3T0\MC900278868[1].wmf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191000" y="3048000"/>
              <a:ext cx="920801" cy="847649"/>
            </a:xfrm>
            <a:prstGeom prst="rect">
              <a:avLst/>
            </a:prstGeom>
            <a:noFill/>
          </p:spPr>
        </p:pic>
      </p:grpSp>
      <p:sp>
        <p:nvSpPr>
          <p:cNvPr id="55" name="TextBox 54"/>
          <p:cNvSpPr txBox="1"/>
          <p:nvPr/>
        </p:nvSpPr>
        <p:spPr>
          <a:xfrm>
            <a:off x="1345980" y="5635865"/>
            <a:ext cx="3840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Font typeface="Wingdings" pitchFamily="2" charset="2"/>
              <a:buChar char="ü"/>
            </a:pPr>
            <a:r>
              <a:rPr lang="en-US" sz="4800" dirty="0" smtClean="0"/>
              <a:t> </a:t>
            </a:r>
            <a:endParaRPr lang="en-US" sz="4800" dirty="0"/>
          </a:p>
        </p:txBody>
      </p:sp>
      <p:sp>
        <p:nvSpPr>
          <p:cNvPr id="56" name="TextBox 55"/>
          <p:cNvSpPr txBox="1"/>
          <p:nvPr/>
        </p:nvSpPr>
        <p:spPr>
          <a:xfrm>
            <a:off x="5493720" y="5635865"/>
            <a:ext cx="3840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Font typeface="Wingdings" pitchFamily="2" charset="2"/>
              <a:buChar char="ü"/>
            </a:pPr>
            <a:r>
              <a:rPr lang="en-US" sz="4800" dirty="0" smtClean="0"/>
              <a:t> </a:t>
            </a:r>
            <a:endParaRPr lang="en-US" sz="4800" dirty="0"/>
          </a:p>
        </p:txBody>
      </p:sp>
      <p:sp>
        <p:nvSpPr>
          <p:cNvPr id="49" name="TextBox 48"/>
          <p:cNvSpPr txBox="1"/>
          <p:nvPr/>
        </p:nvSpPr>
        <p:spPr>
          <a:xfrm>
            <a:off x="7721210" y="3272140"/>
            <a:ext cx="3840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4800" dirty="0" smtClean="0"/>
              <a:t> </a:t>
            </a:r>
            <a:endParaRPr lang="en-US" sz="4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329</Words>
  <Application>Microsoft Office PowerPoint</Application>
  <PresentationFormat>On-screen Show (4:3)</PresentationFormat>
  <Paragraphs>185</Paragraphs>
  <Slides>6</Slides>
  <Notes>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8" baseType="lpstr">
      <vt:lpstr>Office Theme</vt:lpstr>
      <vt:lpstr>Bitmap Image</vt:lpstr>
      <vt:lpstr>Federal – State Roles</vt:lpstr>
      <vt:lpstr>Oregon’s Air Toxics Program</vt:lpstr>
      <vt:lpstr>Slide 3</vt:lpstr>
      <vt:lpstr>Air Toxics Monitoring</vt:lpstr>
      <vt:lpstr>Slide 5</vt:lpstr>
      <vt:lpstr>Slide 6</vt:lpstr>
    </vt:vector>
  </TitlesOfParts>
  <Company>State of Oregon Department of Environmental Quality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Federal – State Roles</dc:title>
  <dc:creator>Sarah</dc:creator>
  <cp:lastModifiedBy>Sarah</cp:lastModifiedBy>
  <cp:revision>1</cp:revision>
  <dcterms:created xsi:type="dcterms:W3CDTF">2016-04-06T21:52:54Z</dcterms:created>
  <dcterms:modified xsi:type="dcterms:W3CDTF">2016-04-06T21:53:49Z</dcterms:modified>
</cp:coreProperties>
</file>