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rawings/drawing2.xml" ContentType="application/vnd.openxmlformats-officedocument.drawingml.chartshapes+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bin" ContentType="application/vnd.openxmlformats-officedocument.oleObject"/>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rawings/drawing1.xml" ContentType="application/vnd.openxmlformats-officedocument.drawingml.chartshapes+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60" r:id="rId2"/>
    <p:sldId id="257" r:id="rId3"/>
    <p:sldId id="261" r:id="rId4"/>
    <p:sldId id="271" r:id="rId5"/>
    <p:sldId id="262" r:id="rId6"/>
    <p:sldId id="268" r:id="rId7"/>
    <p:sldId id="263" r:id="rId8"/>
    <p:sldId id="276" r:id="rId9"/>
    <p:sldId id="258" r:id="rId10"/>
    <p:sldId id="265" r:id="rId11"/>
    <p:sldId id="272" r:id="rId12"/>
    <p:sldId id="274" r:id="rId13"/>
    <p:sldId id="275" r:id="rId14"/>
    <p:sldId id="259" r:id="rId15"/>
    <p:sldId id="269" r:id="rId1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1" d="100"/>
          <a:sy n="101" d="100"/>
        </p:scale>
        <p:origin x="-264" y="-96"/>
      </p:cViewPr>
      <p:guideLst>
        <p:guide orient="horz" pos="2160"/>
        <p:guide pos="2880"/>
      </p:guideLst>
    </p:cSldViewPr>
  </p:slideViewPr>
  <p:notesTextViewPr>
    <p:cViewPr>
      <p:scale>
        <a:sx n="100" d="100"/>
        <a:sy n="100" d="100"/>
      </p:scale>
      <p:origin x="0" y="0"/>
    </p:cViewPr>
  </p:notesTextViewPr>
  <p:notesViewPr>
    <p:cSldViewPr>
      <p:cViewPr>
        <p:scale>
          <a:sx n="114" d="100"/>
          <a:sy n="114" d="100"/>
        </p:scale>
        <p:origin x="-1284" y="-78"/>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Main\AppData\Local\Microsoft\Windows\INetCache\Content.Outlook\5BGJWKJR\Book2.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Users\sarmita\AppData\Local\Microsoft\Windows\Temporary%20Internet%20Files\Content.Outlook\K614ZDMJ\2014%20ozone%20char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sz="1000" b="0" i="0" u="none" strike="noStrike" baseline="0">
                <a:solidFill>
                  <a:srgbClr val="000000"/>
                </a:solidFill>
                <a:latin typeface="Arial"/>
                <a:ea typeface="Arial"/>
                <a:cs typeface="Arial"/>
              </a:defRPr>
            </a:pPr>
            <a:r>
              <a:rPr lang="en-US" sz="1600" b="1" i="0" u="none" strike="noStrike" baseline="0" dirty="0">
                <a:solidFill>
                  <a:srgbClr val="000000"/>
                </a:solidFill>
                <a:latin typeface="Arial"/>
                <a:cs typeface="Arial"/>
              </a:rPr>
              <a:t>2011-2013 Oregon Cities Compared to the Daily PM</a:t>
            </a:r>
            <a:r>
              <a:rPr lang="en-US" sz="1600" b="1" i="0" u="none" strike="noStrike" baseline="-25000" dirty="0">
                <a:solidFill>
                  <a:srgbClr val="000000"/>
                </a:solidFill>
                <a:latin typeface="Arial"/>
                <a:cs typeface="Arial"/>
              </a:rPr>
              <a:t>2.5 </a:t>
            </a:r>
            <a:r>
              <a:rPr lang="en-US" sz="1600" b="1" i="0" u="none" strike="noStrike" baseline="0" dirty="0">
                <a:solidFill>
                  <a:srgbClr val="000000"/>
                </a:solidFill>
                <a:latin typeface="Arial"/>
                <a:cs typeface="Arial"/>
              </a:rPr>
              <a:t>Standard</a:t>
            </a:r>
          </a:p>
        </c:rich>
      </c:tx>
      <c:layout>
        <c:manualLayout>
          <c:xMode val="edge"/>
          <c:yMode val="edge"/>
          <c:x val="0.11986681465038851"/>
          <c:y val="2.1822149481724733E-3"/>
        </c:manualLayout>
      </c:layout>
      <c:spPr>
        <a:noFill/>
        <a:ln w="25400">
          <a:noFill/>
        </a:ln>
      </c:spPr>
    </c:title>
    <c:plotArea>
      <c:layout>
        <c:manualLayout>
          <c:layoutTarget val="inner"/>
          <c:xMode val="edge"/>
          <c:yMode val="edge"/>
          <c:x val="3.8680497901136396E-2"/>
          <c:y val="8.0196399345335748E-2"/>
          <c:w val="0.95153533111358668"/>
          <c:h val="0.56792144026186575"/>
        </c:manualLayout>
      </c:layout>
      <c:barChart>
        <c:barDir val="col"/>
        <c:grouping val="clustered"/>
        <c:ser>
          <c:idx val="3"/>
          <c:order val="0"/>
          <c:tx>
            <c:strRef>
              <c:f>'d 98th percentile'!$Z$32</c:f>
              <c:strCache>
                <c:ptCount val="1"/>
                <c:pt idx="0">
                  <c:v>2011-2013</c:v>
                </c:pt>
              </c:strCache>
            </c:strRef>
          </c:tx>
          <c:spPr>
            <a:solidFill>
              <a:srgbClr val="0000FF"/>
            </a:solidFill>
            <a:ln w="12700">
              <a:solidFill>
                <a:srgbClr val="0000FF"/>
              </a:solidFill>
              <a:prstDash val="solid"/>
            </a:ln>
          </c:spPr>
          <c:cat>
            <c:strRef>
              <c:f>('d 98th percentile'!$V$33,'d 98th percentile'!$V$34:$V$36,'d 98th percentile'!$V$37,'d 98th percentile'!$V$38:$V$41)</c:f>
              <c:strCache>
                <c:ptCount val="9"/>
                <c:pt idx="0">
                  <c:v>Portland Metro</c:v>
                </c:pt>
                <c:pt idx="1">
                  <c:v>Oakridge</c:v>
                </c:pt>
                <c:pt idx="2">
                  <c:v>Medford*</c:v>
                </c:pt>
                <c:pt idx="3">
                  <c:v>Cave Junction</c:v>
                </c:pt>
                <c:pt idx="4">
                  <c:v>Prineville</c:v>
                </c:pt>
                <c:pt idx="5">
                  <c:v>John Day</c:v>
                </c:pt>
                <c:pt idx="6">
                  <c:v>Burns</c:v>
                </c:pt>
                <c:pt idx="7">
                  <c:v>Klamath Falls</c:v>
                </c:pt>
                <c:pt idx="8">
                  <c:v>Lakeview</c:v>
                </c:pt>
              </c:strCache>
            </c:strRef>
          </c:cat>
          <c:val>
            <c:numRef>
              <c:f>'d 98th percentile'!$Z$33:$Z$41</c:f>
              <c:numCache>
                <c:formatCode>0.0</c:formatCode>
                <c:ptCount val="9"/>
                <c:pt idx="0">
                  <c:v>32.266666666666403</c:v>
                </c:pt>
                <c:pt idx="1">
                  <c:v>40.466666666666313</c:v>
                </c:pt>
                <c:pt idx="2">
                  <c:v>34.266666666666403</c:v>
                </c:pt>
                <c:pt idx="3">
                  <c:v>33.833333333333336</c:v>
                </c:pt>
                <c:pt idx="4">
                  <c:v>38.533333333333339</c:v>
                </c:pt>
                <c:pt idx="5">
                  <c:v>30.900000000000002</c:v>
                </c:pt>
                <c:pt idx="6">
                  <c:v>34.833333333333336</c:v>
                </c:pt>
                <c:pt idx="7">
                  <c:v>39.233333333333363</c:v>
                </c:pt>
                <c:pt idx="8">
                  <c:v>56.033333333333331</c:v>
                </c:pt>
              </c:numCache>
            </c:numRef>
          </c:val>
        </c:ser>
        <c:gapWidth val="90"/>
        <c:overlap val="19"/>
        <c:axId val="75041408"/>
        <c:axId val="75048832"/>
      </c:barChart>
      <c:catAx>
        <c:axId val="75041408"/>
        <c:scaling>
          <c:orientation val="minMax"/>
        </c:scaling>
        <c:axPos val="b"/>
        <c:numFmt formatCode="General" sourceLinked="1"/>
        <c:tickLblPos val="nextTo"/>
        <c:spPr>
          <a:ln w="3175">
            <a:solidFill>
              <a:srgbClr val="000000"/>
            </a:solidFill>
            <a:prstDash val="solid"/>
          </a:ln>
        </c:spPr>
        <c:txPr>
          <a:bodyPr rot="5400000" vert="horz"/>
          <a:lstStyle/>
          <a:p>
            <a:pPr>
              <a:defRPr sz="1375" b="1" i="0" u="none" strike="noStrike" baseline="0">
                <a:solidFill>
                  <a:srgbClr val="000000"/>
                </a:solidFill>
                <a:latin typeface="Arial"/>
                <a:ea typeface="Arial"/>
                <a:cs typeface="Arial"/>
              </a:defRPr>
            </a:pPr>
            <a:endParaRPr lang="en-US"/>
          </a:p>
        </c:txPr>
        <c:crossAx val="75048832"/>
        <c:crosses val="autoZero"/>
        <c:auto val="1"/>
        <c:lblAlgn val="ctr"/>
        <c:lblOffset val="100"/>
        <c:tickLblSkip val="1"/>
        <c:tickMarkSkip val="1"/>
      </c:catAx>
      <c:valAx>
        <c:axId val="75048832"/>
        <c:scaling>
          <c:orientation val="minMax"/>
          <c:max val="60"/>
        </c:scaling>
        <c:axPos val="l"/>
        <c:majorGridlines>
          <c:spPr>
            <a:ln w="3175">
              <a:solidFill>
                <a:srgbClr val="969696"/>
              </a:solidFill>
              <a:prstDash val="solid"/>
            </a:ln>
          </c:spPr>
        </c:majorGridlines>
        <c:title>
          <c:tx>
            <c:rich>
              <a:bodyPr rot="5400000" vert="horz"/>
              <a:lstStyle/>
              <a:p>
                <a:pPr algn="ctr">
                  <a:defRPr sz="1400" b="1" i="0" u="none" strike="noStrike" baseline="0">
                    <a:solidFill>
                      <a:srgbClr val="000000"/>
                    </a:solidFill>
                    <a:latin typeface="Arial"/>
                    <a:ea typeface="Arial"/>
                    <a:cs typeface="Arial"/>
                  </a:defRPr>
                </a:pPr>
                <a:r>
                  <a:rPr lang="en-US" dirty="0"/>
                  <a:t>ug/m3</a:t>
                </a:r>
              </a:p>
            </c:rich>
          </c:tx>
          <c:layout>
            <c:manualLayout>
              <c:xMode val="edge"/>
              <c:yMode val="edge"/>
              <c:x val="0"/>
              <c:y val="0.65575559192581345"/>
            </c:manualLayout>
          </c:layout>
          <c:spPr>
            <a:noFill/>
            <a:ln w="25400">
              <a:noFill/>
            </a:ln>
          </c:spPr>
        </c:title>
        <c:numFmt formatCode="0" sourceLinked="0"/>
        <c:tickLblPos val="nextTo"/>
        <c:spPr>
          <a:ln w="3175">
            <a:solidFill>
              <a:srgbClr val="000000"/>
            </a:solidFill>
            <a:prstDash val="solid"/>
          </a:ln>
        </c:spPr>
        <c:txPr>
          <a:bodyPr rot="0" vert="horz"/>
          <a:lstStyle/>
          <a:p>
            <a:pPr>
              <a:defRPr sz="1600" b="0" i="0" u="none" strike="noStrike" baseline="0">
                <a:solidFill>
                  <a:srgbClr val="000000"/>
                </a:solidFill>
                <a:latin typeface="Arial"/>
                <a:ea typeface="Arial"/>
                <a:cs typeface="Arial"/>
              </a:defRPr>
            </a:pPr>
            <a:endParaRPr lang="en-US"/>
          </a:p>
        </c:txPr>
        <c:crossAx val="75041408"/>
        <c:crosses val="autoZero"/>
        <c:crossBetween val="between"/>
        <c:majorUnit val="10"/>
        <c:minorUnit val="5"/>
      </c:valAx>
      <c:spPr>
        <a:solidFill>
          <a:srgbClr val="FFFFFF"/>
        </a:solidFill>
        <a:ln w="12700">
          <a:solidFill>
            <a:schemeClr val="bg1">
              <a:lumMod val="65000"/>
            </a:schemeClr>
          </a:solidFill>
          <a:prstDash val="solid"/>
        </a:ln>
      </c:spPr>
    </c:plotArea>
    <c:plotVisOnly val="1"/>
    <c:dispBlanksAs val="gap"/>
  </c:chart>
  <c:spPr>
    <a:noFill/>
    <a:ln w="9525">
      <a:noFill/>
    </a:ln>
  </c:spPr>
  <c:txPr>
    <a:bodyPr/>
    <a:lstStyle/>
    <a:p>
      <a:pPr>
        <a:defRPr sz="1000" b="0" i="0" u="none" strike="noStrike" baseline="0">
          <a:solidFill>
            <a:srgbClr val="000000"/>
          </a:solidFill>
          <a:latin typeface="Arial"/>
          <a:ea typeface="Arial"/>
          <a:cs typeface="Arial"/>
        </a:defRPr>
      </a:pPr>
      <a:endParaRPr lang="en-US"/>
    </a:p>
  </c:txPr>
  <c:externalData r:id="rId1"/>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sz="1800" b="1" i="0" u="none" strike="noStrike" baseline="0">
                <a:solidFill>
                  <a:srgbClr val="000000"/>
                </a:solidFill>
                <a:latin typeface="Calibri"/>
                <a:ea typeface="Calibri"/>
                <a:cs typeface="Calibri"/>
              </a:defRPr>
            </a:pPr>
            <a:r>
              <a:rPr lang="en-US" dirty="0"/>
              <a:t>Ozone Levels in Oregon 
2012-2014</a:t>
            </a:r>
          </a:p>
        </c:rich>
      </c:tx>
      <c:layout>
        <c:manualLayout>
          <c:xMode val="edge"/>
          <c:yMode val="edge"/>
          <c:x val="0.32346590195552405"/>
          <c:y val="1.8340456318819548E-3"/>
        </c:manualLayout>
      </c:layout>
    </c:title>
    <c:plotArea>
      <c:layout>
        <c:manualLayout>
          <c:layoutTarget val="inner"/>
          <c:xMode val="edge"/>
          <c:yMode val="edge"/>
          <c:x val="9.0959395802678727E-2"/>
          <c:y val="0.13083767280616321"/>
          <c:w val="0.78743699345273632"/>
          <c:h val="0.74688494807994743"/>
        </c:manualLayout>
      </c:layout>
      <c:barChart>
        <c:barDir val="col"/>
        <c:grouping val="clustered"/>
        <c:ser>
          <c:idx val="1"/>
          <c:order val="0"/>
          <c:spPr>
            <a:solidFill>
              <a:srgbClr val="0000FF"/>
            </a:solidFill>
          </c:spPr>
          <c:dLbls>
            <c:dLbl>
              <c:idx val="0"/>
              <c:layout>
                <c:manualLayout>
                  <c:x val="0"/>
                  <c:y val="1.213051864971749E-2"/>
                </c:manualLayout>
              </c:layout>
              <c:dLblPos val="outEnd"/>
              <c:showVal val="1"/>
            </c:dLbl>
            <c:dLbl>
              <c:idx val="1"/>
              <c:layout>
                <c:manualLayout>
                  <c:x val="0"/>
                  <c:y val="1.213051864971749E-2"/>
                </c:manualLayout>
              </c:layout>
              <c:dLblPos val="outEnd"/>
              <c:showVal val="1"/>
            </c:dLbl>
            <c:dLbl>
              <c:idx val="2"/>
              <c:layout>
                <c:manualLayout>
                  <c:x val="5.3715959258272727E-17"/>
                  <c:y val="8.0870124331448526E-3"/>
                </c:manualLayout>
              </c:layout>
              <c:dLblPos val="outEnd"/>
              <c:showVal val="1"/>
            </c:dLbl>
            <c:dLbl>
              <c:idx val="3"/>
              <c:layout>
                <c:manualLayout>
                  <c:x val="0"/>
                  <c:y val="1.415227175800348E-2"/>
                </c:manualLayout>
              </c:layout>
              <c:dLblPos val="outEnd"/>
              <c:showVal val="1"/>
            </c:dLbl>
            <c:dLbl>
              <c:idx val="4"/>
              <c:layout>
                <c:manualLayout>
                  <c:x val="0"/>
                  <c:y val="1.4152271758003564E-2"/>
                </c:manualLayout>
              </c:layout>
              <c:dLblPos val="outEnd"/>
              <c:showVal val="1"/>
            </c:dLbl>
            <c:dLbl>
              <c:idx val="5"/>
              <c:layout>
                <c:manualLayout>
                  <c:x val="1.0743191851654489E-16"/>
                  <c:y val="1.6174024866289723E-2"/>
                </c:manualLayout>
              </c:layout>
              <c:dLblPos val="outEnd"/>
              <c:showVal val="1"/>
            </c:dLbl>
            <c:txPr>
              <a:bodyPr/>
              <a:lstStyle/>
              <a:p>
                <a:pPr>
                  <a:defRPr sz="1600" b="1" i="0" u="none" strike="noStrike" baseline="0">
                    <a:solidFill>
                      <a:srgbClr val="000000"/>
                    </a:solidFill>
                    <a:latin typeface="Calibri"/>
                    <a:ea typeface="Calibri"/>
                    <a:cs typeface="Calibri"/>
                  </a:defRPr>
                </a:pPr>
                <a:endParaRPr lang="en-US"/>
              </a:p>
            </c:txPr>
            <c:showVal val="1"/>
          </c:dLbls>
          <c:cat>
            <c:strRef>
              <c:f>'dO3 4thHi 3yrAve'!$P$3:$U$3</c:f>
              <c:strCache>
                <c:ptCount val="6"/>
                <c:pt idx="0">
                  <c:v>Eugene</c:v>
                </c:pt>
                <c:pt idx="1">
                  <c:v>Medford</c:v>
                </c:pt>
                <c:pt idx="2">
                  <c:v>Portland</c:v>
                </c:pt>
                <c:pt idx="3">
                  <c:v>Salem</c:v>
                </c:pt>
                <c:pt idx="4">
                  <c:v>Hermiston</c:v>
                </c:pt>
                <c:pt idx="5">
                  <c:v>Bend</c:v>
                </c:pt>
              </c:strCache>
            </c:strRef>
          </c:cat>
          <c:val>
            <c:numRef>
              <c:f>'dO3 4thHi 3yrAve'!$P$27:$U$27</c:f>
              <c:numCache>
                <c:formatCode>General</c:formatCode>
                <c:ptCount val="6"/>
                <c:pt idx="0">
                  <c:v>58</c:v>
                </c:pt>
                <c:pt idx="1">
                  <c:v>64</c:v>
                </c:pt>
                <c:pt idx="2">
                  <c:v>62</c:v>
                </c:pt>
                <c:pt idx="3">
                  <c:v>60</c:v>
                </c:pt>
                <c:pt idx="4">
                  <c:v>64</c:v>
                </c:pt>
                <c:pt idx="5">
                  <c:v>59</c:v>
                </c:pt>
              </c:numCache>
            </c:numRef>
          </c:val>
        </c:ser>
        <c:axId val="167690240"/>
        <c:axId val="224012928"/>
      </c:barChart>
      <c:catAx>
        <c:axId val="167690240"/>
        <c:scaling>
          <c:orientation val="minMax"/>
        </c:scaling>
        <c:axPos val="b"/>
        <c:numFmt formatCode="General" sourceLinked="1"/>
        <c:tickLblPos val="nextTo"/>
        <c:txPr>
          <a:bodyPr rot="0" vert="horz"/>
          <a:lstStyle/>
          <a:p>
            <a:pPr>
              <a:defRPr sz="1600" b="1" i="0" u="none" strike="noStrike" baseline="0">
                <a:solidFill>
                  <a:srgbClr val="000000"/>
                </a:solidFill>
                <a:latin typeface="Calibri"/>
                <a:ea typeface="Calibri"/>
                <a:cs typeface="Calibri"/>
              </a:defRPr>
            </a:pPr>
            <a:endParaRPr lang="en-US"/>
          </a:p>
        </c:txPr>
        <c:crossAx val="224012928"/>
        <c:crosses val="autoZero"/>
        <c:auto val="1"/>
        <c:lblAlgn val="ctr"/>
        <c:lblOffset val="100"/>
      </c:catAx>
      <c:valAx>
        <c:axId val="224012928"/>
        <c:scaling>
          <c:orientation val="minMax"/>
          <c:max val="75"/>
          <c:min val="55"/>
        </c:scaling>
        <c:axPos val="l"/>
        <c:majorGridlines/>
        <c:title>
          <c:tx>
            <c:rich>
              <a:bodyPr/>
              <a:lstStyle/>
              <a:p>
                <a:pPr>
                  <a:defRPr sz="1600" b="0" i="0" u="none" strike="noStrike" baseline="0">
                    <a:solidFill>
                      <a:srgbClr val="000000"/>
                    </a:solidFill>
                    <a:latin typeface="Calibri"/>
                    <a:ea typeface="Calibri"/>
                    <a:cs typeface="Calibri"/>
                  </a:defRPr>
                </a:pPr>
                <a:r>
                  <a:rPr lang="en-US" dirty="0"/>
                  <a:t>Ozone (part per billion)</a:t>
                </a:r>
              </a:p>
            </c:rich>
          </c:tx>
          <c:layout>
            <c:manualLayout>
              <c:xMode val="edge"/>
              <c:yMode val="edge"/>
              <c:x val="7.3204695566900374E-3"/>
              <c:y val="0.33439228290697703"/>
            </c:manualLayout>
          </c:layout>
        </c:title>
        <c:numFmt formatCode="#,##0" sourceLinked="0"/>
        <c:tickLblPos val="nextTo"/>
        <c:txPr>
          <a:bodyPr rot="0" vert="horz"/>
          <a:lstStyle/>
          <a:p>
            <a:pPr>
              <a:defRPr sz="1600" b="1" i="0" u="none" strike="noStrike" baseline="0">
                <a:solidFill>
                  <a:srgbClr val="000000"/>
                </a:solidFill>
                <a:latin typeface="Calibri"/>
                <a:ea typeface="Calibri"/>
                <a:cs typeface="Calibri"/>
              </a:defRPr>
            </a:pPr>
            <a:endParaRPr lang="en-US"/>
          </a:p>
        </c:txPr>
        <c:crossAx val="167690240"/>
        <c:crosses val="autoZero"/>
        <c:crossBetween val="between"/>
        <c:majorUnit val="5"/>
      </c:valAx>
      <c:spPr>
        <a:ln>
          <a:solidFill>
            <a:schemeClr val="bg1">
              <a:lumMod val="50000"/>
            </a:schemeClr>
          </a:solidFill>
        </a:ln>
      </c:spPr>
    </c:plotArea>
    <c:plotVisOnly val="1"/>
    <c:dispBlanksAs val="gap"/>
  </c:chart>
  <c:txPr>
    <a:bodyPr/>
    <a:lstStyle/>
    <a:p>
      <a:pPr>
        <a:defRPr sz="1000" b="0" i="0" u="none" strike="noStrike" baseline="0">
          <a:solidFill>
            <a:srgbClr val="000000"/>
          </a:solidFill>
          <a:latin typeface="Calibri"/>
          <a:ea typeface="Calibri"/>
          <a:cs typeface="Calibri"/>
        </a:defRPr>
      </a:pPr>
      <a:endParaRPr lang="en-US"/>
    </a:p>
  </c:txPr>
  <c:externalData r:id="rId1"/>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image" Target="../media/image10.png"/></Relationships>
</file>

<file path=ppt/drawings/drawing1.xml><?xml version="1.0" encoding="utf-8"?>
<c:userShapes xmlns:c="http://schemas.openxmlformats.org/drawingml/2006/chart">
  <cdr:relSizeAnchor xmlns:cdr="http://schemas.openxmlformats.org/drawingml/2006/chartDrawing">
    <cdr:from>
      <cdr:x>0.46684</cdr:x>
      <cdr:y>0.08285</cdr:y>
    </cdr:from>
    <cdr:to>
      <cdr:x>0.46784</cdr:x>
      <cdr:y>0.6466</cdr:y>
    </cdr:to>
    <cdr:sp macro="" textlink="">
      <cdr:nvSpPr>
        <cdr:cNvPr id="15363" name="Line 3"/>
        <cdr:cNvSpPr>
          <a:spLocks xmlns:a="http://schemas.openxmlformats.org/drawingml/2006/main" noChangeShapeType="1"/>
        </cdr:cNvSpPr>
      </cdr:nvSpPr>
      <cdr:spPr bwMode="auto">
        <a:xfrm xmlns:a="http://schemas.openxmlformats.org/drawingml/2006/main" flipV="1">
          <a:off x="4006458" y="482188"/>
          <a:ext cx="8582" cy="3280898"/>
        </a:xfrm>
        <a:prstGeom xmlns:a="http://schemas.openxmlformats.org/drawingml/2006/main" prst="line">
          <a:avLst/>
        </a:prstGeom>
        <a:noFill xmlns:a="http://schemas.openxmlformats.org/drawingml/2006/main"/>
        <a:ln xmlns:a="http://schemas.openxmlformats.org/drawingml/2006/main" w="9525">
          <a:solidFill>
            <a:srgbClr val="808080"/>
          </a:solidFill>
          <a:prstDash val="lgDash"/>
          <a:round/>
          <a:headEnd/>
          <a:tailEnd/>
        </a:ln>
      </cdr:spPr>
      <cdr:txBody>
        <a:bodyPr xmlns:a="http://schemas.openxmlformats.org/drawingml/2006/main"/>
        <a:lstStyle xmlns:a="http://schemas.openxmlformats.org/drawingml/2006/main"/>
        <a:p xmlns:a="http://schemas.openxmlformats.org/drawingml/2006/main">
          <a:endParaRPr lang="en-US" dirty="0"/>
        </a:p>
      </cdr:txBody>
    </cdr:sp>
  </cdr:relSizeAnchor>
  <cdr:relSizeAnchor xmlns:cdr="http://schemas.openxmlformats.org/drawingml/2006/chartDrawing">
    <cdr:from>
      <cdr:x>0.14474</cdr:x>
      <cdr:y>0.08571</cdr:y>
    </cdr:from>
    <cdr:to>
      <cdr:x>0.14474</cdr:x>
      <cdr:y>0.64996</cdr:y>
    </cdr:to>
    <cdr:sp macro="" textlink="">
      <cdr:nvSpPr>
        <cdr:cNvPr id="15365" name="Line 5"/>
        <cdr:cNvSpPr>
          <a:spLocks xmlns:a="http://schemas.openxmlformats.org/drawingml/2006/main" noChangeShapeType="1"/>
        </cdr:cNvSpPr>
      </cdr:nvSpPr>
      <cdr:spPr bwMode="auto">
        <a:xfrm xmlns:a="http://schemas.openxmlformats.org/drawingml/2006/main" flipV="1">
          <a:off x="1267365" y="460860"/>
          <a:ext cx="0" cy="3033803"/>
        </a:xfrm>
        <a:prstGeom xmlns:a="http://schemas.openxmlformats.org/drawingml/2006/main" prst="line">
          <a:avLst/>
        </a:prstGeom>
        <a:noFill xmlns:a="http://schemas.openxmlformats.org/drawingml/2006/main"/>
        <a:ln xmlns:a="http://schemas.openxmlformats.org/drawingml/2006/main" w="9525">
          <a:solidFill>
            <a:srgbClr val="808080"/>
          </a:solidFill>
          <a:prstDash val="lgDash"/>
          <a:round/>
          <a:headEnd/>
          <a:tailEnd/>
        </a:ln>
      </cdr:spPr>
      <cdr:txBody>
        <a:bodyPr xmlns:a="http://schemas.openxmlformats.org/drawingml/2006/main"/>
        <a:lstStyle xmlns:a="http://schemas.openxmlformats.org/drawingml/2006/main"/>
        <a:p xmlns:a="http://schemas.openxmlformats.org/drawingml/2006/main">
          <a:endParaRPr lang="en-US" dirty="0"/>
        </a:p>
      </cdr:txBody>
    </cdr:sp>
  </cdr:relSizeAnchor>
  <cdr:relSizeAnchor xmlns:cdr="http://schemas.openxmlformats.org/drawingml/2006/chartDrawing">
    <cdr:from>
      <cdr:x>0.26748</cdr:x>
      <cdr:y>0.08674</cdr:y>
    </cdr:from>
    <cdr:to>
      <cdr:x>0.26875</cdr:x>
      <cdr:y>0.6352</cdr:y>
    </cdr:to>
    <cdr:sp macro="" textlink="">
      <cdr:nvSpPr>
        <cdr:cNvPr id="15366" name="Line 6"/>
        <cdr:cNvSpPr>
          <a:spLocks xmlns:a="http://schemas.openxmlformats.org/drawingml/2006/main" noChangeShapeType="1"/>
        </cdr:cNvSpPr>
      </cdr:nvSpPr>
      <cdr:spPr bwMode="auto">
        <a:xfrm xmlns:a="http://schemas.openxmlformats.org/drawingml/2006/main" flipH="1" flipV="1">
          <a:off x="2295525" y="504824"/>
          <a:ext cx="10865" cy="3191877"/>
        </a:xfrm>
        <a:prstGeom xmlns:a="http://schemas.openxmlformats.org/drawingml/2006/main" prst="line">
          <a:avLst/>
        </a:prstGeom>
        <a:noFill xmlns:a="http://schemas.openxmlformats.org/drawingml/2006/main"/>
        <a:ln xmlns:a="http://schemas.openxmlformats.org/drawingml/2006/main" w="9525">
          <a:solidFill>
            <a:srgbClr val="808080"/>
          </a:solidFill>
          <a:prstDash val="lgDash"/>
          <a:round/>
          <a:headEnd/>
          <a:tailEnd/>
        </a:ln>
      </cdr:spPr>
      <cdr:txBody>
        <a:bodyPr xmlns:a="http://schemas.openxmlformats.org/drawingml/2006/main"/>
        <a:lstStyle xmlns:a="http://schemas.openxmlformats.org/drawingml/2006/main"/>
        <a:p xmlns:a="http://schemas.openxmlformats.org/drawingml/2006/main">
          <a:endParaRPr lang="en-US" dirty="0"/>
        </a:p>
      </cdr:txBody>
    </cdr:sp>
  </cdr:relSizeAnchor>
  <cdr:relSizeAnchor xmlns:cdr="http://schemas.openxmlformats.org/drawingml/2006/chartDrawing">
    <cdr:from>
      <cdr:x>0.15225</cdr:x>
      <cdr:y>0.08382</cdr:y>
    </cdr:from>
    <cdr:to>
      <cdr:x>0.27925</cdr:x>
      <cdr:y>0.16732</cdr:y>
    </cdr:to>
    <cdr:sp macro="" textlink="">
      <cdr:nvSpPr>
        <cdr:cNvPr id="15369" name="Text Box 9"/>
        <cdr:cNvSpPr txBox="1">
          <a:spLocks xmlns:a="http://schemas.openxmlformats.org/drawingml/2006/main" noChangeArrowheads="1"/>
        </cdr:cNvSpPr>
      </cdr:nvSpPr>
      <cdr:spPr bwMode="auto">
        <a:xfrm xmlns:a="http://schemas.openxmlformats.org/drawingml/2006/main">
          <a:off x="1306571" y="487794"/>
          <a:ext cx="1089918" cy="485952"/>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27432" rIns="0" bIns="0" anchor="t" upright="1"/>
        <a:lstStyle xmlns:a="http://schemas.openxmlformats.org/drawingml/2006/main"/>
        <a:p xmlns:a="http://schemas.openxmlformats.org/drawingml/2006/main">
          <a:pPr algn="l" rtl="0">
            <a:defRPr sz="1000"/>
          </a:pPr>
          <a:r>
            <a:rPr lang="en-US" sz="1200" b="0" i="0" strike="noStrike" dirty="0">
              <a:solidFill>
                <a:srgbClr val="000000"/>
              </a:solidFill>
              <a:latin typeface="Times New Roman"/>
              <a:cs typeface="Times New Roman"/>
            </a:rPr>
            <a:t>Willamette </a:t>
          </a:r>
          <a:r>
            <a:rPr lang="en-US" sz="1200" b="0" i="0" strike="noStrike" dirty="0" smtClean="0">
              <a:solidFill>
                <a:srgbClr val="000000"/>
              </a:solidFill>
              <a:latin typeface="Times New Roman"/>
              <a:cs typeface="Times New Roman"/>
            </a:rPr>
            <a:t> Valley</a:t>
          </a:r>
          <a:endParaRPr lang="en-US" sz="1200" b="0" i="0" strike="noStrike" dirty="0">
            <a:solidFill>
              <a:srgbClr val="000000"/>
            </a:solidFill>
            <a:latin typeface="Times New Roman"/>
            <a:cs typeface="Times New Roman"/>
          </a:endParaRPr>
        </a:p>
      </cdr:txBody>
    </cdr:sp>
  </cdr:relSizeAnchor>
  <cdr:relSizeAnchor xmlns:cdr="http://schemas.openxmlformats.org/drawingml/2006/chartDrawing">
    <cdr:from>
      <cdr:x>0.3224</cdr:x>
      <cdr:y>0.08179</cdr:y>
    </cdr:from>
    <cdr:to>
      <cdr:x>0.4264</cdr:x>
      <cdr:y>0.11929</cdr:y>
    </cdr:to>
    <cdr:sp macro="" textlink="">
      <cdr:nvSpPr>
        <cdr:cNvPr id="15370" name="Text Box 10"/>
        <cdr:cNvSpPr txBox="1">
          <a:spLocks xmlns:a="http://schemas.openxmlformats.org/drawingml/2006/main" noChangeArrowheads="1"/>
        </cdr:cNvSpPr>
      </cdr:nvSpPr>
      <cdr:spPr bwMode="auto">
        <a:xfrm xmlns:a="http://schemas.openxmlformats.org/drawingml/2006/main">
          <a:off x="2766864" y="475980"/>
          <a:ext cx="892530" cy="218242"/>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27432" rIns="0" bIns="0" anchor="t" upright="1"/>
        <a:lstStyle xmlns:a="http://schemas.openxmlformats.org/drawingml/2006/main"/>
        <a:p xmlns:a="http://schemas.openxmlformats.org/drawingml/2006/main">
          <a:pPr algn="l" rtl="0">
            <a:defRPr sz="1000"/>
          </a:pPr>
          <a:r>
            <a:rPr lang="en-US" sz="1200" b="0" i="0" strike="noStrike" dirty="0">
              <a:solidFill>
                <a:srgbClr val="000000"/>
              </a:solidFill>
              <a:latin typeface="Times New Roman"/>
              <a:cs typeface="Times New Roman"/>
            </a:rPr>
            <a:t>Southwest</a:t>
          </a:r>
        </a:p>
      </cdr:txBody>
    </cdr:sp>
  </cdr:relSizeAnchor>
  <cdr:relSizeAnchor xmlns:cdr="http://schemas.openxmlformats.org/drawingml/2006/chartDrawing">
    <cdr:from>
      <cdr:x>0.62486</cdr:x>
      <cdr:y>0.07852</cdr:y>
    </cdr:from>
    <cdr:to>
      <cdr:x>0.7192</cdr:x>
      <cdr:y>0.1162</cdr:y>
    </cdr:to>
    <cdr:sp macro="" textlink="">
      <cdr:nvSpPr>
        <cdr:cNvPr id="15371" name="Text Box 11"/>
        <cdr:cNvSpPr txBox="1">
          <a:spLocks xmlns:a="http://schemas.openxmlformats.org/drawingml/2006/main" noChangeArrowheads="1"/>
        </cdr:cNvSpPr>
      </cdr:nvSpPr>
      <cdr:spPr bwMode="auto">
        <a:xfrm xmlns:a="http://schemas.openxmlformats.org/drawingml/2006/main">
          <a:off x="5362561" y="456969"/>
          <a:ext cx="809628" cy="219289"/>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27432" rIns="0" bIns="0" anchor="t" upright="1"/>
        <a:lstStyle xmlns:a="http://schemas.openxmlformats.org/drawingml/2006/main"/>
        <a:p xmlns:a="http://schemas.openxmlformats.org/drawingml/2006/main">
          <a:pPr algn="l" rtl="0">
            <a:defRPr sz="1000"/>
          </a:pPr>
          <a:r>
            <a:rPr lang="en-US" sz="1200" b="0" i="0" strike="noStrike" dirty="0">
              <a:solidFill>
                <a:srgbClr val="000000"/>
              </a:solidFill>
              <a:latin typeface="Times New Roman"/>
              <a:cs typeface="Times New Roman"/>
            </a:rPr>
            <a:t>Northeast</a:t>
          </a:r>
        </a:p>
      </cdr:txBody>
    </cdr:sp>
  </cdr:relSizeAnchor>
  <cdr:relSizeAnchor xmlns:cdr="http://schemas.openxmlformats.org/drawingml/2006/chartDrawing">
    <cdr:from>
      <cdr:x>0.03303</cdr:x>
      <cdr:y>0.95225</cdr:y>
    </cdr:from>
    <cdr:to>
      <cdr:x>0.72176</cdr:x>
      <cdr:y>1</cdr:y>
    </cdr:to>
    <cdr:sp macro="" textlink="">
      <cdr:nvSpPr>
        <cdr:cNvPr id="15372" name="Text Box 12"/>
        <cdr:cNvSpPr txBox="1">
          <a:spLocks xmlns:a="http://schemas.openxmlformats.org/drawingml/2006/main" noChangeArrowheads="1"/>
        </cdr:cNvSpPr>
      </cdr:nvSpPr>
      <cdr:spPr bwMode="auto">
        <a:xfrm xmlns:a="http://schemas.openxmlformats.org/drawingml/2006/main">
          <a:off x="283467" y="5541862"/>
          <a:ext cx="5910699" cy="277914"/>
        </a:xfrm>
        <a:prstGeom xmlns:a="http://schemas.openxmlformats.org/drawingml/2006/main" prst="rect">
          <a:avLst/>
        </a:prstGeom>
        <a:noFill xmlns:a="http://schemas.openxmlformats.org/drawingml/2006/main"/>
        <a:ln xmlns:a="http://schemas.openxmlformats.org/drawingml/2006/main" w="9525" algn="ctr">
          <a:noFill/>
          <a:miter lim="800000"/>
          <a:headEnd/>
          <a:tailEnd/>
        </a:ln>
        <a:effectLst xmlns:a="http://schemas.openxmlformats.org/drawingml/2006/main"/>
      </cdr:spPr>
      <cdr:txBody>
        <a:bodyPr xmlns:a="http://schemas.openxmlformats.org/drawingml/2006/main" vertOverflow="clip" wrap="square" lIns="27432" tIns="22860" rIns="0" bIns="0" anchor="t" upright="1"/>
        <a:lstStyle xmlns:a="http://schemas.openxmlformats.org/drawingml/2006/main"/>
        <a:p xmlns:a="http://schemas.openxmlformats.org/drawingml/2006/main">
          <a:pPr algn="l" rtl="0">
            <a:defRPr sz="1000"/>
          </a:pPr>
          <a:r>
            <a:rPr lang="en-US" sz="1200" b="0" i="1" strike="noStrike" dirty="0">
              <a:solidFill>
                <a:srgbClr val="000000"/>
              </a:solidFill>
              <a:latin typeface="Arial"/>
              <a:cs typeface="Arial"/>
            </a:rPr>
            <a:t>* Without </a:t>
          </a:r>
          <a:r>
            <a:rPr lang="en-US" sz="1200" b="0" i="1" strike="noStrike" baseline="0" dirty="0">
              <a:solidFill>
                <a:srgbClr val="000000"/>
              </a:solidFill>
              <a:latin typeface="Arial"/>
              <a:cs typeface="Arial"/>
            </a:rPr>
            <a:t>2013 Forest Fire Days</a:t>
          </a:r>
          <a:r>
            <a:rPr lang="en-US" sz="1200" b="0" i="1" strike="noStrike" dirty="0">
              <a:solidFill>
                <a:srgbClr val="000000"/>
              </a:solidFill>
              <a:latin typeface="Arial"/>
              <a:cs typeface="Arial"/>
            </a:rPr>
            <a:t>  </a:t>
          </a:r>
          <a:r>
            <a:rPr lang="en-US" sz="1200" b="0" i="0" strike="noStrike" dirty="0">
              <a:solidFill>
                <a:srgbClr val="000000"/>
              </a:solidFill>
              <a:latin typeface="Arial"/>
              <a:cs typeface="Arial"/>
            </a:rPr>
            <a:t>        </a:t>
          </a:r>
        </a:p>
        <a:p xmlns:a="http://schemas.openxmlformats.org/drawingml/2006/main">
          <a:pPr algn="l" rtl="0">
            <a:defRPr sz="1000"/>
          </a:pPr>
          <a:endParaRPr lang="en-US" sz="1000" b="0" i="0" strike="noStrike" dirty="0">
            <a:solidFill>
              <a:srgbClr val="000000"/>
            </a:solidFill>
            <a:latin typeface="Arial"/>
            <a:cs typeface="Arial"/>
          </a:endParaRPr>
        </a:p>
        <a:p xmlns:a="http://schemas.openxmlformats.org/drawingml/2006/main">
          <a:pPr algn="l" rtl="0">
            <a:defRPr sz="1000"/>
          </a:pPr>
          <a:endParaRPr lang="en-US" sz="1000" b="0" i="0" strike="noStrike" dirty="0">
            <a:solidFill>
              <a:srgbClr val="000000"/>
            </a:solidFill>
            <a:latin typeface="Arial"/>
            <a:cs typeface="Arial"/>
          </a:endParaRPr>
        </a:p>
      </cdr:txBody>
    </cdr:sp>
  </cdr:relSizeAnchor>
  <cdr:relSizeAnchor xmlns:cdr="http://schemas.openxmlformats.org/drawingml/2006/chartDrawing">
    <cdr:from>
      <cdr:x>0.02</cdr:x>
      <cdr:y>0.9445</cdr:y>
    </cdr:from>
    <cdr:to>
      <cdr:x>0.07075</cdr:x>
      <cdr:y>0.99975</cdr:y>
    </cdr:to>
    <cdr:sp macro="" textlink="">
      <cdr:nvSpPr>
        <cdr:cNvPr id="15378" name="Text Box 18"/>
        <cdr:cNvSpPr txBox="1">
          <a:spLocks xmlns:a="http://schemas.openxmlformats.org/drawingml/2006/main" noChangeArrowheads="1"/>
        </cdr:cNvSpPr>
      </cdr:nvSpPr>
      <cdr:spPr bwMode="auto">
        <a:xfrm xmlns:a="http://schemas.openxmlformats.org/drawingml/2006/main">
          <a:off x="171641" y="5496777"/>
          <a:ext cx="435537" cy="321543"/>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91440" tIns="36576" rIns="0" bIns="0" anchor="t" upright="1"/>
        <a:lstStyle xmlns:a="http://schemas.openxmlformats.org/drawingml/2006/main"/>
        <a:p xmlns:a="http://schemas.openxmlformats.org/drawingml/2006/main">
          <a:pPr algn="l" rtl="0">
            <a:defRPr sz="1000"/>
          </a:pPr>
          <a:endParaRPr lang="en-US" sz="2000" b="0" i="0" strike="noStrike" dirty="0">
            <a:solidFill>
              <a:srgbClr val="000000"/>
            </a:solidFill>
            <a:latin typeface="Wingdings"/>
          </a:endParaRPr>
        </a:p>
      </cdr:txBody>
    </cdr:sp>
  </cdr:relSizeAnchor>
  <cdr:relSizeAnchor xmlns:cdr="http://schemas.openxmlformats.org/drawingml/2006/chartDrawing">
    <cdr:from>
      <cdr:x>0.59227</cdr:x>
      <cdr:y>0.27876</cdr:y>
    </cdr:from>
    <cdr:to>
      <cdr:x>0.74877</cdr:x>
      <cdr:y>0.31101</cdr:y>
    </cdr:to>
    <cdr:sp macro="" textlink="">
      <cdr:nvSpPr>
        <cdr:cNvPr id="15362" name="Text Box 2"/>
        <cdr:cNvSpPr txBox="1">
          <a:spLocks xmlns:a="http://schemas.openxmlformats.org/drawingml/2006/main" noChangeArrowheads="1"/>
        </cdr:cNvSpPr>
      </cdr:nvSpPr>
      <cdr:spPr bwMode="auto">
        <a:xfrm xmlns:a="http://schemas.openxmlformats.org/drawingml/2006/main">
          <a:off x="5082877" y="1622339"/>
          <a:ext cx="1343087" cy="187687"/>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27432" rIns="0" bIns="0" anchor="t" upright="1"/>
        <a:lstStyle xmlns:a="http://schemas.openxmlformats.org/drawingml/2006/main"/>
        <a:p xmlns:a="http://schemas.openxmlformats.org/drawingml/2006/main">
          <a:pPr algn="l" rtl="0">
            <a:defRPr sz="1000"/>
          </a:pPr>
          <a:r>
            <a:rPr lang="en-US" sz="1100" b="1" i="0" strike="noStrike" dirty="0">
              <a:solidFill>
                <a:srgbClr val="FF0000"/>
              </a:solidFill>
              <a:latin typeface="Arial"/>
              <a:cs typeface="Arial"/>
            </a:rPr>
            <a:t>Daily Std 35ug/m3</a:t>
          </a:r>
        </a:p>
      </cdr:txBody>
    </cdr:sp>
  </cdr:relSizeAnchor>
  <cdr:relSizeAnchor xmlns:cdr="http://schemas.openxmlformats.org/drawingml/2006/chartDrawing">
    <cdr:from>
      <cdr:x>0.89852</cdr:x>
      <cdr:y>0.08488</cdr:y>
    </cdr:from>
    <cdr:to>
      <cdr:x>0.89952</cdr:x>
      <cdr:y>0.64863</cdr:y>
    </cdr:to>
    <cdr:sp macro="" textlink="">
      <cdr:nvSpPr>
        <cdr:cNvPr id="38" name="Line 3"/>
        <cdr:cNvSpPr>
          <a:spLocks xmlns:a="http://schemas.openxmlformats.org/drawingml/2006/main" noChangeShapeType="1"/>
        </cdr:cNvSpPr>
      </cdr:nvSpPr>
      <cdr:spPr bwMode="auto">
        <a:xfrm xmlns:a="http://schemas.openxmlformats.org/drawingml/2006/main" flipV="1">
          <a:off x="7711139" y="493963"/>
          <a:ext cx="8582" cy="3280898"/>
        </a:xfrm>
        <a:prstGeom xmlns:a="http://schemas.openxmlformats.org/drawingml/2006/main" prst="line">
          <a:avLst/>
        </a:prstGeom>
        <a:noFill xmlns:a="http://schemas.openxmlformats.org/drawingml/2006/main"/>
        <a:ln xmlns:a="http://schemas.openxmlformats.org/drawingml/2006/main" w="9525">
          <a:solidFill>
            <a:srgbClr val="808080"/>
          </a:solidFill>
          <a:prstDash val="lgDash"/>
          <a:round/>
          <a:headEnd/>
          <a:tailEnd/>
        </a:ln>
      </cdr:spPr>
      <cdr:txBody>
        <a:bodyPr xmlns:a="http://schemas.openxmlformats.org/drawingml/2006/main"/>
        <a:lstStyle xmlns:a="http://schemas.openxmlformats.org/drawingml/2006/main"/>
        <a:p xmlns:a="http://schemas.openxmlformats.org/drawingml/2006/main">
          <a:endParaRPr lang="en-US" dirty="0"/>
        </a:p>
      </cdr:txBody>
    </cdr:sp>
  </cdr:relSizeAnchor>
  <cdr:relSizeAnchor xmlns:cdr="http://schemas.openxmlformats.org/drawingml/2006/chartDrawing">
    <cdr:from>
      <cdr:x>0.7829</cdr:x>
      <cdr:y>0.08501</cdr:y>
    </cdr:from>
    <cdr:to>
      <cdr:x>0.7839</cdr:x>
      <cdr:y>0.64876</cdr:y>
    </cdr:to>
    <cdr:sp macro="" textlink="">
      <cdr:nvSpPr>
        <cdr:cNvPr id="39" name="Line 3"/>
        <cdr:cNvSpPr>
          <a:spLocks xmlns:a="http://schemas.openxmlformats.org/drawingml/2006/main" noChangeShapeType="1"/>
        </cdr:cNvSpPr>
      </cdr:nvSpPr>
      <cdr:spPr bwMode="auto">
        <a:xfrm xmlns:a="http://schemas.openxmlformats.org/drawingml/2006/main" flipV="1">
          <a:off x="6718836" y="494720"/>
          <a:ext cx="8582" cy="3280898"/>
        </a:xfrm>
        <a:prstGeom xmlns:a="http://schemas.openxmlformats.org/drawingml/2006/main" prst="line">
          <a:avLst/>
        </a:prstGeom>
        <a:noFill xmlns:a="http://schemas.openxmlformats.org/drawingml/2006/main"/>
        <a:ln xmlns:a="http://schemas.openxmlformats.org/drawingml/2006/main" w="9525">
          <a:solidFill>
            <a:srgbClr val="808080"/>
          </a:solidFill>
          <a:prstDash val="lgDash"/>
          <a:round/>
          <a:headEnd/>
          <a:tailEnd/>
        </a:ln>
      </cdr:spPr>
      <cdr:txBody>
        <a:bodyPr xmlns:a="http://schemas.openxmlformats.org/drawingml/2006/main"/>
        <a:lstStyle xmlns:a="http://schemas.openxmlformats.org/drawingml/2006/main"/>
        <a:p xmlns:a="http://schemas.openxmlformats.org/drawingml/2006/main">
          <a:endParaRPr lang="en-US" dirty="0"/>
        </a:p>
      </cdr:txBody>
    </cdr:sp>
  </cdr:relSizeAnchor>
  <cdr:relSizeAnchor xmlns:cdr="http://schemas.openxmlformats.org/drawingml/2006/chartDrawing">
    <cdr:from>
      <cdr:x>0.93785</cdr:x>
      <cdr:y>0.07842</cdr:y>
    </cdr:from>
    <cdr:to>
      <cdr:x>0.9778</cdr:x>
      <cdr:y>0.1162</cdr:y>
    </cdr:to>
    <cdr:sp macro="" textlink="">
      <cdr:nvSpPr>
        <cdr:cNvPr id="40" name="Text Box 10"/>
        <cdr:cNvSpPr txBox="1">
          <a:spLocks xmlns:a="http://schemas.openxmlformats.org/drawingml/2006/main" noChangeArrowheads="1"/>
        </cdr:cNvSpPr>
      </cdr:nvSpPr>
      <cdr:spPr bwMode="auto">
        <a:xfrm xmlns:a="http://schemas.openxmlformats.org/drawingml/2006/main">
          <a:off x="8048658" y="456406"/>
          <a:ext cx="342852" cy="219871"/>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27432" tIns="27432" rIns="0" bIns="0" anchor="t"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rtl="0">
            <a:defRPr sz="1000"/>
          </a:pPr>
          <a:r>
            <a:rPr lang="en-US" sz="1200" b="0" i="0" strike="noStrike" dirty="0">
              <a:solidFill>
                <a:srgbClr val="000000"/>
              </a:solidFill>
              <a:latin typeface="Times New Roman"/>
              <a:cs typeface="Times New Roman"/>
            </a:rPr>
            <a:t>SE</a:t>
          </a:r>
        </a:p>
      </cdr:txBody>
    </cdr:sp>
  </cdr:relSizeAnchor>
  <cdr:relSizeAnchor xmlns:cdr="http://schemas.openxmlformats.org/drawingml/2006/chartDrawing">
    <cdr:from>
      <cdr:x>0.78801</cdr:x>
      <cdr:y>0.07693</cdr:y>
    </cdr:from>
    <cdr:to>
      <cdr:x>0.88236</cdr:x>
      <cdr:y>0.11461</cdr:y>
    </cdr:to>
    <cdr:sp macro="" textlink="">
      <cdr:nvSpPr>
        <cdr:cNvPr id="41" name="Text Box 11"/>
        <cdr:cNvSpPr txBox="1">
          <a:spLocks xmlns:a="http://schemas.openxmlformats.org/drawingml/2006/main" noChangeArrowheads="1"/>
        </cdr:cNvSpPr>
      </cdr:nvSpPr>
      <cdr:spPr bwMode="auto">
        <a:xfrm xmlns:a="http://schemas.openxmlformats.org/drawingml/2006/main">
          <a:off x="6762709" y="447696"/>
          <a:ext cx="809714" cy="219289"/>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27432" tIns="27432" rIns="0" bIns="0" anchor="t" upright="1"/>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l" rtl="0">
            <a:defRPr sz="1000"/>
          </a:pPr>
          <a:r>
            <a:rPr lang="en-US" sz="1200" b="0" i="0" strike="noStrike" dirty="0">
              <a:solidFill>
                <a:srgbClr val="000000"/>
              </a:solidFill>
              <a:latin typeface="Times New Roman"/>
              <a:cs typeface="Times New Roman"/>
            </a:rPr>
            <a:t>East Central</a:t>
          </a:r>
        </a:p>
      </cdr:txBody>
    </cdr:sp>
  </cdr:relSizeAnchor>
  <cdr:relSizeAnchor xmlns:cdr="http://schemas.openxmlformats.org/drawingml/2006/chartDrawing">
    <cdr:from>
      <cdr:x>0.98335</cdr:x>
      <cdr:y>0.89198</cdr:y>
    </cdr:from>
    <cdr:to>
      <cdr:x>1</cdr:x>
      <cdr:y>1</cdr:y>
    </cdr:to>
    <cdr:sp macro="" textlink="">
      <cdr:nvSpPr>
        <cdr:cNvPr id="45" name="Text Box 41"/>
        <cdr:cNvSpPr txBox="1">
          <a:spLocks xmlns:a="http://schemas.openxmlformats.org/drawingml/2006/main" noChangeArrowheads="1"/>
        </cdr:cNvSpPr>
      </cdr:nvSpPr>
      <cdr:spPr bwMode="auto">
        <a:xfrm xmlns:a="http://schemas.openxmlformats.org/drawingml/2006/main">
          <a:off x="8439149" y="5191125"/>
          <a:ext cx="142875" cy="628649"/>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vert" wrap="square" lIns="27432" tIns="22860" rIns="0" bIns="0" anchor="t" upright="1"/>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l" rtl="0">
            <a:defRPr sz="1000"/>
          </a:pPr>
          <a:endParaRPr lang="en-US" sz="700" b="0" i="0" strike="noStrike" dirty="0">
            <a:solidFill>
              <a:srgbClr val="000000"/>
            </a:solidFill>
            <a:latin typeface="Arial"/>
            <a:cs typeface="Arial"/>
          </a:endParaRPr>
        </a:p>
      </cdr:txBody>
    </cdr:sp>
  </cdr:relSizeAnchor>
  <cdr:relSizeAnchor xmlns:cdr="http://schemas.openxmlformats.org/drawingml/2006/chartDrawing">
    <cdr:from>
      <cdr:x>0</cdr:x>
      <cdr:y>0</cdr:y>
    </cdr:from>
    <cdr:to>
      <cdr:x>0.02387</cdr:x>
      <cdr:y>0.05209</cdr:y>
    </cdr:to>
    <cdr:sp macro="" textlink="">
      <cdr:nvSpPr>
        <cdr:cNvPr id="51" name="TextBox 1"/>
        <cdr:cNvSpPr txBox="1"/>
      </cdr:nvSpPr>
      <cdr:spPr>
        <a:xfrm xmlns:a="http://schemas.openxmlformats.org/drawingml/2006/main">
          <a:off x="0" y="0"/>
          <a:ext cx="204839" cy="30316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solidFill>
                <a:schemeClr val="bg1"/>
              </a:solidFill>
            </a:rPr>
            <a:t>E</a:t>
          </a:r>
        </a:p>
      </cdr:txBody>
    </cdr:sp>
  </cdr:relSizeAnchor>
  <cdr:relSizeAnchor xmlns:cdr="http://schemas.openxmlformats.org/drawingml/2006/chartDrawing">
    <cdr:from>
      <cdr:x>0</cdr:x>
      <cdr:y>0</cdr:y>
    </cdr:from>
    <cdr:to>
      <cdr:x>0.042</cdr:x>
      <cdr:y>0.06235</cdr:y>
    </cdr:to>
    <cdr:sp macro="" textlink="">
      <cdr:nvSpPr>
        <cdr:cNvPr id="34" name="TextBox 1"/>
        <cdr:cNvSpPr txBox="1"/>
      </cdr:nvSpPr>
      <cdr:spPr>
        <a:xfrm xmlns:a="http://schemas.openxmlformats.org/drawingml/2006/main">
          <a:off x="0" y="0"/>
          <a:ext cx="360445" cy="362863"/>
        </a:xfrm>
        <a:prstGeom xmlns:a="http://schemas.openxmlformats.org/drawingml/2006/main" prst="rect">
          <a:avLst/>
        </a:prstGeom>
      </cdr:spPr>
      <cdr:txBody>
        <a:bodyPr xmlns:a="http://schemas.openxmlformats.org/drawingml/2006/main" vert="vert"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solidFill>
                <a:sysClr val="window" lastClr="FFFFFF"/>
              </a:solidFill>
            </a:rPr>
            <a:t>est</a:t>
          </a:r>
        </a:p>
      </cdr:txBody>
    </cdr:sp>
  </cdr:relSizeAnchor>
  <cdr:relSizeAnchor xmlns:cdr="http://schemas.openxmlformats.org/drawingml/2006/chartDrawing">
    <cdr:from>
      <cdr:x>0.05157</cdr:x>
      <cdr:y>0.31587</cdr:y>
    </cdr:from>
    <cdr:to>
      <cdr:x>0.99497</cdr:x>
      <cdr:y>0.31602</cdr:y>
    </cdr:to>
    <cdr:sp macro="" textlink="">
      <cdr:nvSpPr>
        <cdr:cNvPr id="15361" name="Line 1"/>
        <cdr:cNvSpPr>
          <a:spLocks xmlns:a="http://schemas.openxmlformats.org/drawingml/2006/main" noChangeShapeType="1"/>
        </cdr:cNvSpPr>
      </cdr:nvSpPr>
      <cdr:spPr bwMode="auto">
        <a:xfrm xmlns:a="http://schemas.openxmlformats.org/drawingml/2006/main">
          <a:off x="442569" y="1838312"/>
          <a:ext cx="8096282" cy="873"/>
        </a:xfrm>
        <a:prstGeom xmlns:a="http://schemas.openxmlformats.org/drawingml/2006/main" prst="line">
          <a:avLst/>
        </a:prstGeom>
        <a:noFill xmlns:a="http://schemas.openxmlformats.org/drawingml/2006/main"/>
        <a:ln xmlns:a="http://schemas.openxmlformats.org/drawingml/2006/main" w="25400">
          <a:solidFill>
            <a:srgbClr val="FF0000"/>
          </a:solidFill>
          <a:round/>
          <a:headEnd/>
          <a:tailEnd/>
        </a:ln>
      </cdr:spPr>
      <cdr:txBody>
        <a:bodyPr xmlns:a="http://schemas.openxmlformats.org/drawingml/2006/main"/>
        <a:lstStyle xmlns:a="http://schemas.openxmlformats.org/drawingml/2006/main"/>
        <a:p xmlns:a="http://schemas.openxmlformats.org/drawingml/2006/main">
          <a:endParaRPr lang="en-US" dirty="0"/>
        </a:p>
      </cdr:txBody>
    </cdr:sp>
  </cdr:relSizeAnchor>
  <cdr:relSizeAnchor xmlns:cdr="http://schemas.openxmlformats.org/drawingml/2006/chartDrawing">
    <cdr:from>
      <cdr:x>0.04825</cdr:x>
      <cdr:y>0.07857</cdr:y>
    </cdr:from>
    <cdr:to>
      <cdr:x>0.1315</cdr:x>
      <cdr:y>0.20209</cdr:y>
    </cdr:to>
    <cdr:sp macro="" textlink="">
      <cdr:nvSpPr>
        <cdr:cNvPr id="23" name="TextBox 22"/>
        <cdr:cNvSpPr txBox="1"/>
      </cdr:nvSpPr>
      <cdr:spPr>
        <a:xfrm xmlns:a="http://schemas.openxmlformats.org/drawingml/2006/main">
          <a:off x="422455" y="422455"/>
          <a:ext cx="728965" cy="66414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b="0" i="0" strike="noStrike" dirty="0">
              <a:solidFill>
                <a:srgbClr val="000000"/>
              </a:solidFill>
              <a:latin typeface="Times New Roman"/>
              <a:ea typeface="+mn-ea"/>
              <a:cs typeface="Times New Roman"/>
            </a:rPr>
            <a:t>Portland Metro</a:t>
          </a:r>
        </a:p>
      </cdr:txBody>
    </cdr:sp>
  </cdr:relSizeAnchor>
  <cdr:relSizeAnchor xmlns:cdr="http://schemas.openxmlformats.org/drawingml/2006/chartDrawing">
    <cdr:from>
      <cdr:x>0.57492</cdr:x>
      <cdr:y>0.08674</cdr:y>
    </cdr:from>
    <cdr:to>
      <cdr:x>0.57492</cdr:x>
      <cdr:y>0.6563</cdr:y>
    </cdr:to>
    <cdr:sp macro="" textlink="">
      <cdr:nvSpPr>
        <cdr:cNvPr id="27" name="Straight Connector 26"/>
        <cdr:cNvSpPr/>
      </cdr:nvSpPr>
      <cdr:spPr>
        <a:xfrm xmlns:a="http://schemas.openxmlformats.org/drawingml/2006/main">
          <a:off x="4933950" y="504825"/>
          <a:ext cx="0" cy="3314700"/>
        </a:xfrm>
        <a:prstGeom xmlns:a="http://schemas.openxmlformats.org/drawingml/2006/main" prst="line">
          <a:avLst/>
        </a:prstGeom>
        <a:ln xmlns:a="http://schemas.openxmlformats.org/drawingml/2006/main">
          <a:solidFill>
            <a:schemeClr val="bg1">
              <a:lumMod val="50000"/>
            </a:schemeClr>
          </a:solidFill>
          <a:prstDash val="lg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dr:relSizeAnchor xmlns:cdr="http://schemas.openxmlformats.org/drawingml/2006/chartDrawing">
    <cdr:from>
      <cdr:x>0.48169</cdr:x>
      <cdr:y>0.07365</cdr:y>
    </cdr:from>
    <cdr:to>
      <cdr:x>0.56715</cdr:x>
      <cdr:y>0.13584</cdr:y>
    </cdr:to>
    <cdr:sp macro="" textlink="">
      <cdr:nvSpPr>
        <cdr:cNvPr id="29" name="TextBox 28"/>
        <cdr:cNvSpPr txBox="1"/>
      </cdr:nvSpPr>
      <cdr:spPr>
        <a:xfrm xmlns:a="http://schemas.openxmlformats.org/drawingml/2006/main">
          <a:off x="4133850" y="428625"/>
          <a:ext cx="733425" cy="3619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b="0" i="0" strike="noStrike" dirty="0">
              <a:solidFill>
                <a:srgbClr val="000000"/>
              </a:solidFill>
              <a:latin typeface="Times New Roman"/>
              <a:ea typeface="+mn-ea"/>
              <a:cs typeface="Times New Roman"/>
            </a:rPr>
            <a:t>Central</a:t>
          </a:r>
        </a:p>
      </cdr:txBody>
    </cdr:sp>
  </cdr:relSizeAnchor>
</c:userShapes>
</file>

<file path=ppt/drawings/drawing2.xml><?xml version="1.0" encoding="utf-8"?>
<c:userShapes xmlns:c="http://schemas.openxmlformats.org/drawingml/2006/chart">
  <cdr:relSizeAnchor xmlns:cdr="http://schemas.openxmlformats.org/drawingml/2006/chartDrawing">
    <cdr:from>
      <cdr:x>0.02491</cdr:x>
      <cdr:y>0.95498</cdr:y>
    </cdr:from>
    <cdr:to>
      <cdr:x>0.58462</cdr:x>
      <cdr:y>0.997</cdr:y>
    </cdr:to>
    <cdr:sp macro="" textlink="">
      <cdr:nvSpPr>
        <cdr:cNvPr id="132099" name="Text Box 3"/>
        <cdr:cNvSpPr txBox="1">
          <a:spLocks xmlns:a="http://schemas.openxmlformats.org/drawingml/2006/main" noChangeArrowheads="1"/>
        </cdr:cNvSpPr>
      </cdr:nvSpPr>
      <cdr:spPr bwMode="auto">
        <a:xfrm xmlns:a="http://schemas.openxmlformats.org/drawingml/2006/main">
          <a:off x="215900" y="5994400"/>
          <a:ext cx="4851400" cy="263745"/>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22860" rIns="0" bIns="0" anchor="t" upright="1"/>
        <a:lstStyle xmlns:a="http://schemas.openxmlformats.org/drawingml/2006/main"/>
        <a:p xmlns:a="http://schemas.openxmlformats.org/drawingml/2006/main">
          <a:pPr algn="l" rtl="0">
            <a:defRPr sz="1000"/>
          </a:pPr>
          <a:r>
            <a:rPr lang="en-US" sz="1200" b="0" i="1" strike="noStrike" dirty="0">
              <a:solidFill>
                <a:srgbClr val="000000"/>
              </a:solidFill>
              <a:latin typeface="Arial"/>
              <a:cs typeface="Arial"/>
            </a:rPr>
            <a:t>Three Year Average of Fourth Highest Eight Hour Average Ozone</a:t>
          </a:r>
        </a:p>
      </cdr:txBody>
    </cdr:sp>
  </cdr:relSizeAnchor>
  <cdr:relSizeAnchor xmlns:cdr="http://schemas.openxmlformats.org/drawingml/2006/chartDrawing">
    <cdr:from>
      <cdr:x>0.08335</cdr:x>
      <cdr:y>0.13107</cdr:y>
    </cdr:from>
    <cdr:to>
      <cdr:x>0.87802</cdr:x>
      <cdr:y>0.13202</cdr:y>
    </cdr:to>
    <cdr:sp macro="" textlink="">
      <cdr:nvSpPr>
        <cdr:cNvPr id="9" name="Line 1"/>
        <cdr:cNvSpPr>
          <a:spLocks xmlns:a="http://schemas.openxmlformats.org/drawingml/2006/main" noChangeShapeType="1"/>
        </cdr:cNvSpPr>
      </cdr:nvSpPr>
      <cdr:spPr bwMode="auto">
        <a:xfrm xmlns:a="http://schemas.openxmlformats.org/drawingml/2006/main">
          <a:off x="722474" y="822721"/>
          <a:ext cx="6888001" cy="5954"/>
        </a:xfrm>
        <a:prstGeom xmlns:a="http://schemas.openxmlformats.org/drawingml/2006/main" prst="line">
          <a:avLst/>
        </a:prstGeom>
        <a:noFill xmlns:a="http://schemas.openxmlformats.org/drawingml/2006/main"/>
        <a:ln xmlns:a="http://schemas.openxmlformats.org/drawingml/2006/main" w="34925">
          <a:solidFill>
            <a:srgbClr val="FF0000"/>
          </a:solidFill>
          <a:round/>
          <a:headEnd/>
          <a:tailEnd/>
        </a:ln>
      </cdr:spPr>
      <cdr:txBody>
        <a:bodyPr xmlns:a="http://schemas.openxmlformats.org/drawingml/2006/main"/>
        <a:lstStyle xmlns:a="http://schemas.openxmlformats.org/drawingml/2006/main"/>
        <a:p xmlns:a="http://schemas.openxmlformats.org/drawingml/2006/main">
          <a:endParaRPr lang="en-US" dirty="0"/>
        </a:p>
      </cdr:txBody>
    </cdr:sp>
  </cdr:relSizeAnchor>
  <cdr:relSizeAnchor xmlns:cdr="http://schemas.openxmlformats.org/drawingml/2006/chartDrawing">
    <cdr:from>
      <cdr:x>0.88777</cdr:x>
      <cdr:y>0.61905</cdr:y>
    </cdr:from>
    <cdr:to>
      <cdr:x>1</cdr:x>
      <cdr:y>0.85714</cdr:y>
    </cdr:to>
    <cdr:sp macro="" textlink="">
      <cdr:nvSpPr>
        <cdr:cNvPr id="11" name="TextBox 1"/>
        <cdr:cNvSpPr txBox="1"/>
      </cdr:nvSpPr>
      <cdr:spPr>
        <a:xfrm xmlns:a="http://schemas.openxmlformats.org/drawingml/2006/main">
          <a:off x="7757810" y="2995590"/>
          <a:ext cx="974137" cy="115215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400" baseline="0" dirty="0" smtClean="0"/>
            <a:t>Level associated with </a:t>
          </a:r>
          <a:r>
            <a:rPr lang="en-US" sz="1400" baseline="0" dirty="0"/>
            <a:t>health </a:t>
          </a:r>
          <a:r>
            <a:rPr lang="en-US" sz="1400" baseline="0" dirty="0" smtClean="0"/>
            <a:t>concerns</a:t>
          </a:r>
          <a:endParaRPr lang="en-US" sz="1400" dirty="0"/>
        </a:p>
      </cdr:txBody>
    </cdr:sp>
  </cdr:relSizeAnchor>
  <cdr:relSizeAnchor xmlns:cdr="http://schemas.openxmlformats.org/drawingml/2006/chartDrawing">
    <cdr:from>
      <cdr:x>0.9209</cdr:x>
      <cdr:y>0.11381</cdr:y>
    </cdr:from>
    <cdr:to>
      <cdr:x>1</cdr:x>
      <cdr:y>0.20854</cdr:y>
    </cdr:to>
    <cdr:sp macro="" textlink="">
      <cdr:nvSpPr>
        <cdr:cNvPr id="13" name="Text Box 2"/>
        <cdr:cNvSpPr txBox="1">
          <a:spLocks xmlns:a="http://schemas.openxmlformats.org/drawingml/2006/main" noChangeArrowheads="1"/>
        </cdr:cNvSpPr>
      </cdr:nvSpPr>
      <cdr:spPr bwMode="auto">
        <a:xfrm xmlns:a="http://schemas.openxmlformats.org/drawingml/2006/main">
          <a:off x="8010706" y="714375"/>
          <a:ext cx="685619" cy="594655"/>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27432" tIns="22860" rIns="0" bIns="0" anchor="t"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rtl="0">
            <a:defRPr sz="1000"/>
          </a:pPr>
          <a:r>
            <a:rPr lang="en-US" sz="1400" dirty="0">
              <a:latin typeface="+mn-lt"/>
              <a:ea typeface="+mn-ea"/>
              <a:cs typeface="+mn-cs"/>
            </a:rPr>
            <a:t>Current</a:t>
          </a:r>
          <a:r>
            <a:rPr lang="en-US" sz="1400" b="1" i="0" strike="noStrike" dirty="0">
              <a:solidFill>
                <a:srgbClr val="FF0000"/>
              </a:solidFill>
              <a:latin typeface="Arial"/>
              <a:cs typeface="Arial"/>
            </a:rPr>
            <a:t> </a:t>
          </a:r>
          <a:r>
            <a:rPr lang="en-US" sz="1400" b="0" i="0" strike="noStrike" dirty="0">
              <a:solidFill>
                <a:sysClr val="windowText" lastClr="000000"/>
              </a:solidFill>
              <a:latin typeface="+mn-lt"/>
              <a:ea typeface="+mn-ea"/>
              <a:cs typeface="+mn-cs"/>
            </a:rPr>
            <a:t>o</a:t>
          </a:r>
          <a:r>
            <a:rPr lang="en-US" sz="1400" dirty="0">
              <a:latin typeface="+mn-lt"/>
              <a:ea typeface="+mn-ea"/>
              <a:cs typeface="+mn-cs"/>
            </a:rPr>
            <a:t>zone standard</a:t>
          </a:r>
        </a:p>
      </cdr:txBody>
    </cdr:sp>
  </cdr:relSizeAnchor>
  <cdr:relSizeAnchor xmlns:cdr="http://schemas.openxmlformats.org/drawingml/2006/chartDrawing">
    <cdr:from>
      <cdr:x>0.87611</cdr:x>
      <cdr:y>0.30159</cdr:y>
    </cdr:from>
    <cdr:to>
      <cdr:x>0.89381</cdr:x>
      <cdr:y>0.51587</cdr:y>
    </cdr:to>
    <cdr:sp macro="" textlink="">
      <cdr:nvSpPr>
        <cdr:cNvPr id="14" name="Right Brace 13"/>
        <cdr:cNvSpPr/>
      </cdr:nvSpPr>
      <cdr:spPr>
        <a:xfrm xmlns:a="http://schemas.openxmlformats.org/drawingml/2006/main">
          <a:off x="7604190" y="1459390"/>
          <a:ext cx="153620" cy="1036935"/>
        </a:xfrm>
        <a:prstGeom xmlns:a="http://schemas.openxmlformats.org/drawingml/2006/main" prst="rightBrace">
          <a:avLst/>
        </a:prstGeom>
        <a:ln xmlns:a="http://schemas.openxmlformats.org/drawingml/2006/main" w="28575">
          <a:solidFill>
            <a:srgbClr val="00B05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p xmlns:a="http://schemas.openxmlformats.org/drawingml/2006/main">
          <a:endParaRPr lang="en-US" dirty="0"/>
        </a:p>
      </cdr:txBody>
    </cdr:sp>
  </cdr:relSizeAnchor>
  <cdr:relSizeAnchor xmlns:cdr="http://schemas.openxmlformats.org/drawingml/2006/chartDrawing">
    <cdr:from>
      <cdr:x>0.89011</cdr:x>
      <cdr:y>0.13505</cdr:y>
    </cdr:from>
    <cdr:to>
      <cdr:x>0.91495</cdr:x>
      <cdr:y>0.13505</cdr:y>
    </cdr:to>
    <cdr:sp macro="" textlink="">
      <cdr:nvSpPr>
        <cdr:cNvPr id="15" name="Straight Arrow Connector 14"/>
        <cdr:cNvSpPr/>
      </cdr:nvSpPr>
      <cdr:spPr>
        <a:xfrm xmlns:a="http://schemas.openxmlformats.org/drawingml/2006/main" flipH="1">
          <a:off x="7715250" y="847725"/>
          <a:ext cx="215307" cy="0"/>
        </a:xfrm>
        <a:prstGeom xmlns:a="http://schemas.openxmlformats.org/drawingml/2006/main" prst="straightConnector1">
          <a:avLst/>
        </a:prstGeom>
        <a:ln xmlns:a="http://schemas.openxmlformats.org/drawingml/2006/main" w="19050">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p xmlns:a="http://schemas.openxmlformats.org/drawingml/2006/main">
          <a:endParaRPr lang="en-US" dirty="0"/>
        </a:p>
      </cdr:txBody>
    </cdr:sp>
  </cdr:relSizeAnchor>
  <cdr:relSizeAnchor xmlns:cdr="http://schemas.openxmlformats.org/drawingml/2006/chartDrawing">
    <cdr:from>
      <cdr:x>0.89823</cdr:x>
      <cdr:y>0.29365</cdr:y>
    </cdr:from>
    <cdr:to>
      <cdr:x>1</cdr:x>
      <cdr:y>0.52381</cdr:y>
    </cdr:to>
    <cdr:sp macro="" textlink="">
      <cdr:nvSpPr>
        <cdr:cNvPr id="10" name="TextBox 1"/>
        <cdr:cNvSpPr txBox="1"/>
      </cdr:nvSpPr>
      <cdr:spPr>
        <a:xfrm xmlns:a="http://schemas.openxmlformats.org/drawingml/2006/main">
          <a:off x="7796215" y="1420985"/>
          <a:ext cx="883315" cy="111374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400" dirty="0" smtClean="0"/>
            <a:t>Proposed range </a:t>
          </a:r>
        </a:p>
        <a:p xmlns:a="http://schemas.openxmlformats.org/drawingml/2006/main">
          <a:r>
            <a:rPr lang="en-US" sz="1400" dirty="0" smtClean="0"/>
            <a:t>for EPA standard</a:t>
          </a:r>
          <a:endParaRPr lang="en-US" sz="1400" dirty="0"/>
        </a:p>
      </cdr:txBody>
    </cdr:sp>
  </cdr:relSizeAnchor>
  <cdr:relSizeAnchor xmlns:cdr="http://schemas.openxmlformats.org/drawingml/2006/chartDrawing">
    <cdr:from>
      <cdr:x>0.89011</cdr:x>
      <cdr:y>0.13505</cdr:y>
    </cdr:from>
    <cdr:to>
      <cdr:x>0.91495</cdr:x>
      <cdr:y>0.13505</cdr:y>
    </cdr:to>
    <cdr:sp macro="" textlink="">
      <cdr:nvSpPr>
        <cdr:cNvPr id="12" name="Straight Arrow Connector 11"/>
        <cdr:cNvSpPr/>
      </cdr:nvSpPr>
      <cdr:spPr>
        <a:xfrm xmlns:a="http://schemas.openxmlformats.org/drawingml/2006/main" flipH="1">
          <a:off x="7725736" y="653511"/>
          <a:ext cx="215600" cy="0"/>
        </a:xfrm>
        <a:prstGeom xmlns:a="http://schemas.openxmlformats.org/drawingml/2006/main" prst="straightConnector1">
          <a:avLst/>
        </a:prstGeom>
        <a:noFill xmlns:a="http://schemas.openxmlformats.org/drawingml/2006/main"/>
        <a:ln xmlns:a="http://schemas.openxmlformats.org/drawingml/2006/main" w="19050" cap="flat" cmpd="sng" algn="ctr">
          <a:solidFill>
            <a:srgbClr val="4F81BD">
              <a:shade val="95000"/>
              <a:satMod val="105000"/>
            </a:srgbClr>
          </a:solidFill>
          <a:prstDash val="solid"/>
          <a:tailEnd type="arrow"/>
        </a:ln>
        <a:effectLst xmlns:a="http://schemas.openxmlformats.org/drawingml/2006/mai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endParaRPr lang="en-US" dirty="0"/>
        </a:p>
      </cdr:txBody>
    </cdr:sp>
  </cdr:relSizeAnchor>
  <cdr:relSizeAnchor xmlns:cdr="http://schemas.openxmlformats.org/drawingml/2006/chartDrawing">
    <cdr:from>
      <cdr:x>0.89011</cdr:x>
      <cdr:y>0.13505</cdr:y>
    </cdr:from>
    <cdr:to>
      <cdr:x>0.91495</cdr:x>
      <cdr:y>0.13505</cdr:y>
    </cdr:to>
    <cdr:sp macro="" textlink="">
      <cdr:nvSpPr>
        <cdr:cNvPr id="16" name="Straight Arrow Connector 15"/>
        <cdr:cNvSpPr/>
      </cdr:nvSpPr>
      <cdr:spPr>
        <a:xfrm xmlns:a="http://schemas.openxmlformats.org/drawingml/2006/main" flipH="1">
          <a:off x="7725736" y="653511"/>
          <a:ext cx="215600" cy="0"/>
        </a:xfrm>
        <a:prstGeom xmlns:a="http://schemas.openxmlformats.org/drawingml/2006/main" prst="straightConnector1">
          <a:avLst/>
        </a:prstGeom>
        <a:noFill xmlns:a="http://schemas.openxmlformats.org/drawingml/2006/main"/>
        <a:ln xmlns:a="http://schemas.openxmlformats.org/drawingml/2006/main" w="19050" cap="flat" cmpd="sng" algn="ctr">
          <a:solidFill>
            <a:srgbClr val="FF0000"/>
          </a:solidFill>
          <a:prstDash val="solid"/>
          <a:tailEnd type="arrow"/>
        </a:ln>
        <a:effectLst xmlns:a="http://schemas.openxmlformats.org/drawingml/2006/mai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endParaRPr lang="en-US"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B7027B6F-914E-4FD6-A1B1-2B2D89741DD5}" type="datetimeFigureOut">
              <a:rPr lang="en-US" smtClean="0"/>
              <a:t>4/7/2016</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26D2F562-6973-4F31-AE1C-24B7EB32BA8D}"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p:spPr>
      </p:sp>
      <p:sp>
        <p:nvSpPr>
          <p:cNvPr id="30723" name="Notes Placeholder 2"/>
          <p:cNvSpPr>
            <a:spLocks noGrp="1"/>
          </p:cNvSpPr>
          <p:nvPr>
            <p:ph type="body" idx="1"/>
          </p:nvPr>
        </p:nvSpPr>
        <p:spPr bwMode="auto">
          <a:xfrm>
            <a:off x="233680" y="4415790"/>
            <a:ext cx="6543040" cy="4648200"/>
          </a:xfrm>
          <a:noFill/>
        </p:spPr>
        <p:txBody>
          <a:bodyPr wrap="square" numCol="1" anchor="t" anchorCtr="0" compatLnSpc="1">
            <a:prstTxWarp prst="textNoShape">
              <a:avLst/>
            </a:prstTxWarp>
            <a:normAutofit fontScale="92500"/>
          </a:bodyPr>
          <a:lstStyle/>
          <a:p>
            <a:r>
              <a:rPr lang="en-US" sz="1100" b="1" dirty="0" smtClean="0"/>
              <a:t>2 -3 minute s-  You can say a lot form this first slide</a:t>
            </a:r>
          </a:p>
          <a:p>
            <a:endParaRPr lang="en-US" sz="1100" dirty="0"/>
          </a:p>
          <a:p>
            <a:pPr>
              <a:buFont typeface="Arial" pitchFamily="34" charset="0"/>
              <a:buChar char="•"/>
            </a:pPr>
            <a:r>
              <a:rPr lang="en-US" sz="1100" dirty="0" smtClean="0"/>
              <a:t> In the </a:t>
            </a:r>
            <a:r>
              <a:rPr lang="en-US" sz="1100" b="1" u="sng" dirty="0" smtClean="0"/>
              <a:t>Air Program</a:t>
            </a:r>
            <a:r>
              <a:rPr lang="en-US" sz="1100" dirty="0" smtClean="0"/>
              <a:t>, our </a:t>
            </a:r>
            <a:r>
              <a:rPr lang="en-US" sz="1100" b="1" dirty="0"/>
              <a:t>main challenges </a:t>
            </a:r>
            <a:r>
              <a:rPr lang="en-US" sz="1100" dirty="0"/>
              <a:t>and </a:t>
            </a:r>
            <a:r>
              <a:rPr lang="en-US" sz="1100" b="1" u="sng" dirty="0"/>
              <a:t>focus for public health protection</a:t>
            </a:r>
            <a:r>
              <a:rPr lang="en-US" sz="1100" dirty="0"/>
              <a:t> are: Fine Particulate, Ozone, and Air Toxics. </a:t>
            </a:r>
          </a:p>
          <a:p>
            <a:pPr>
              <a:buFont typeface="Arial" pitchFamily="34" charset="0"/>
              <a:buChar char="•"/>
            </a:pPr>
            <a:endParaRPr lang="en-US" sz="1100" dirty="0"/>
          </a:p>
          <a:p>
            <a:pPr>
              <a:buFont typeface="Arial" pitchFamily="34" charset="0"/>
              <a:buChar char="•"/>
            </a:pPr>
            <a:r>
              <a:rPr lang="en-US" sz="1100" dirty="0"/>
              <a:t>  Our other environmental priorities </a:t>
            </a:r>
            <a:r>
              <a:rPr lang="en-US" sz="1100" dirty="0" smtClean="0"/>
              <a:t>are Climate </a:t>
            </a:r>
            <a:r>
              <a:rPr lang="en-US" sz="1100" dirty="0"/>
              <a:t>Change and helping protect Oregon’s Wilderness Areas and National Park</a:t>
            </a:r>
            <a:r>
              <a:rPr lang="en-US" sz="1100" dirty="0" smtClean="0"/>
              <a:t>. (Crater Lake) :</a:t>
            </a:r>
            <a:endParaRPr lang="en-US" sz="1100" dirty="0"/>
          </a:p>
          <a:p>
            <a:pPr>
              <a:buFont typeface="Arial" pitchFamily="34" charset="0"/>
              <a:buChar char="•"/>
            </a:pPr>
            <a:endParaRPr lang="en-US" sz="800" i="1" dirty="0"/>
          </a:p>
          <a:p>
            <a:pPr lvl="1">
              <a:buFont typeface="Arial" pitchFamily="34" charset="0"/>
              <a:buChar char="•"/>
            </a:pPr>
            <a:r>
              <a:rPr lang="en-US" sz="1000" i="1" dirty="0" smtClean="0"/>
              <a:t>  This work in Climate Change and Visibility (i.e. Regional Haze) -  involves other </a:t>
            </a:r>
            <a:r>
              <a:rPr lang="en-US" sz="1000" i="1" dirty="0"/>
              <a:t>types of air pollution such as greenhouse gases (CO2, methane</a:t>
            </a:r>
            <a:r>
              <a:rPr lang="en-US" sz="1000" i="1" dirty="0" smtClean="0"/>
              <a:t>); or sulfur </a:t>
            </a:r>
            <a:r>
              <a:rPr lang="en-US" sz="1000" i="1" dirty="0"/>
              <a:t>and nitrogen particles that can degrade visibility or have other effects in ecosystems at relatively low levels that aren’t a risk for public health. </a:t>
            </a:r>
          </a:p>
          <a:p>
            <a:r>
              <a:rPr lang="en-US" sz="1100" dirty="0"/>
              <a:t> </a:t>
            </a:r>
          </a:p>
          <a:p>
            <a:pPr>
              <a:buFont typeface="Arial" pitchFamily="34" charset="0"/>
              <a:buChar char="•"/>
            </a:pPr>
            <a:r>
              <a:rPr lang="en-US" sz="1100" dirty="0"/>
              <a:t> Many of </a:t>
            </a:r>
            <a:r>
              <a:rPr lang="en-US" sz="1100" dirty="0" smtClean="0"/>
              <a:t>the sources we deal with, </a:t>
            </a:r>
            <a:r>
              <a:rPr lang="en-US" sz="1100" dirty="0"/>
              <a:t>like </a:t>
            </a:r>
            <a:r>
              <a:rPr lang="en-US" sz="1100" dirty="0" smtClean="0"/>
              <a:t>woodstoves, </a:t>
            </a:r>
            <a:r>
              <a:rPr lang="en-US" sz="1100" dirty="0"/>
              <a:t>diesel </a:t>
            </a:r>
            <a:r>
              <a:rPr lang="en-US" sz="1100" dirty="0" smtClean="0"/>
              <a:t>engines, </a:t>
            </a:r>
            <a:r>
              <a:rPr lang="en-US" sz="1100" dirty="0"/>
              <a:t>motor </a:t>
            </a:r>
            <a:r>
              <a:rPr lang="en-US" sz="1100" dirty="0" smtClean="0"/>
              <a:t>vehicles, emit many different kinds of air pollution, </a:t>
            </a:r>
            <a:r>
              <a:rPr lang="en-US" sz="1100" dirty="0"/>
              <a:t>and we'll talk </a:t>
            </a:r>
            <a:r>
              <a:rPr lang="en-US" sz="1100" dirty="0" smtClean="0"/>
              <a:t>more about </a:t>
            </a:r>
            <a:r>
              <a:rPr lang="en-US" sz="1100" b="1" u="sng" dirty="0"/>
              <a:t>multi-pollutant strategies </a:t>
            </a:r>
            <a:r>
              <a:rPr lang="en-US" sz="1100" dirty="0"/>
              <a:t>as part of our presentation. </a:t>
            </a:r>
          </a:p>
          <a:p>
            <a:endParaRPr lang="en-US" sz="1100" dirty="0">
              <a:solidFill>
                <a:srgbClr val="FF0000"/>
              </a:solidFill>
            </a:endParaRPr>
          </a:p>
          <a:p>
            <a:r>
              <a:rPr lang="en-US" sz="1100" b="1" u="sng" dirty="0"/>
              <a:t>Action Examples;</a:t>
            </a:r>
            <a:r>
              <a:rPr lang="en-US" sz="1100" dirty="0"/>
              <a:t/>
            </a:r>
            <a:br>
              <a:rPr lang="en-US" sz="1100" dirty="0"/>
            </a:br>
            <a:endParaRPr lang="en-US" sz="1100" dirty="0"/>
          </a:p>
          <a:p>
            <a:pPr>
              <a:buFont typeface="Wingdings" pitchFamily="2" charset="2"/>
              <a:buChar char="Ø"/>
            </a:pPr>
            <a:r>
              <a:rPr lang="en-US" sz="1100" dirty="0"/>
              <a:t>Ozone: </a:t>
            </a:r>
            <a:r>
              <a:rPr lang="en-US" sz="1100" dirty="0" smtClean="0"/>
              <a:t>Successfully worked </a:t>
            </a:r>
            <a:r>
              <a:rPr lang="en-US" sz="1100" dirty="0"/>
              <a:t>in Portland and Medford </a:t>
            </a:r>
            <a:r>
              <a:rPr lang="en-US" sz="1100" dirty="0" smtClean="0"/>
              <a:t>to meet </a:t>
            </a:r>
            <a:r>
              <a:rPr lang="en-US" sz="1100" dirty="0"/>
              <a:t>and </a:t>
            </a:r>
            <a:r>
              <a:rPr lang="en-US" sz="1100" dirty="0" smtClean="0"/>
              <a:t>maintain </a:t>
            </a:r>
            <a:r>
              <a:rPr lang="en-US" sz="1100" dirty="0"/>
              <a:t>ozone standards. </a:t>
            </a:r>
            <a:r>
              <a:rPr lang="en-US" sz="1100" dirty="0" smtClean="0"/>
              <a:t>We’re starting </a:t>
            </a:r>
            <a:r>
              <a:rPr lang="en-US" sz="1100" dirty="0"/>
              <a:t>work </a:t>
            </a:r>
            <a:r>
              <a:rPr lang="en-US" sz="1100" dirty="0" smtClean="0"/>
              <a:t>this year in Hermiston </a:t>
            </a:r>
            <a:r>
              <a:rPr lang="en-US" sz="1100" dirty="0"/>
              <a:t>area with </a:t>
            </a:r>
            <a:r>
              <a:rPr lang="en-US" sz="1100" dirty="0" smtClean="0"/>
              <a:t>EPA &amp; WA </a:t>
            </a:r>
            <a:r>
              <a:rPr lang="en-US" sz="1100" dirty="0"/>
              <a:t>agencies to look at high ozone levels and interstate transport of </a:t>
            </a:r>
            <a:r>
              <a:rPr lang="en-US" sz="1100" dirty="0" smtClean="0"/>
              <a:t>ozone. (</a:t>
            </a:r>
            <a:r>
              <a:rPr lang="en-US" sz="1000" i="1" dirty="0" smtClean="0"/>
              <a:t>no violation – but high enough to investigate)</a:t>
            </a:r>
            <a:endParaRPr lang="en-US" sz="1000" i="1" dirty="0"/>
          </a:p>
          <a:p>
            <a:pPr>
              <a:buFont typeface="Wingdings" pitchFamily="2" charset="2"/>
              <a:buChar char="Ø"/>
            </a:pPr>
            <a:endParaRPr lang="en-US" sz="1100" dirty="0"/>
          </a:p>
          <a:p>
            <a:pPr>
              <a:buFont typeface="Wingdings" pitchFamily="2" charset="2"/>
              <a:buChar char="Ø"/>
            </a:pPr>
            <a:r>
              <a:rPr lang="en-US" sz="1100" dirty="0"/>
              <a:t>PM:  Great successes helping communities like Medford, Klamath Falls, Grants Pass, Lakeview, </a:t>
            </a:r>
            <a:r>
              <a:rPr lang="en-US" sz="1100" dirty="0"/>
              <a:t>LaGrande</a:t>
            </a:r>
            <a:r>
              <a:rPr lang="en-US" sz="1100" dirty="0"/>
              <a:t>, Eugene come into compliance with health standards</a:t>
            </a:r>
          </a:p>
          <a:p>
            <a:pPr>
              <a:buFont typeface="Wingdings" pitchFamily="2" charset="2"/>
              <a:buChar char="Ø"/>
            </a:pPr>
            <a:endParaRPr lang="en-US" sz="1100" dirty="0"/>
          </a:p>
          <a:p>
            <a:pPr>
              <a:buFont typeface="Wingdings" pitchFamily="2" charset="2"/>
              <a:buChar char="Ø"/>
            </a:pPr>
            <a:r>
              <a:rPr lang="en-US" sz="1100" dirty="0"/>
              <a:t>Visibility: </a:t>
            </a:r>
            <a:r>
              <a:rPr lang="en-US" sz="1100" dirty="0" smtClean="0"/>
              <a:t>Our Regional </a:t>
            </a:r>
            <a:r>
              <a:rPr lang="en-US" sz="1100" dirty="0"/>
              <a:t>Haze Plan shows generally improving visibility </a:t>
            </a:r>
            <a:r>
              <a:rPr lang="en-US" sz="1100" dirty="0" smtClean="0"/>
              <a:t>trends across Oregon (wildfires </a:t>
            </a:r>
            <a:r>
              <a:rPr lang="en-US" sz="1100" dirty="0"/>
              <a:t>still </a:t>
            </a:r>
            <a:r>
              <a:rPr lang="en-US" sz="1100" dirty="0" smtClean="0"/>
              <a:t>impact  </a:t>
            </a:r>
          </a:p>
          <a:p>
            <a:r>
              <a:rPr lang="en-US" sz="1100" dirty="0" smtClean="0"/>
              <a:t>    Viz &amp; health).            </a:t>
            </a:r>
          </a:p>
          <a:p>
            <a:r>
              <a:rPr lang="en-US" sz="1100" dirty="0" smtClean="0"/>
              <a:t>     - </a:t>
            </a:r>
            <a:r>
              <a:rPr lang="en-US" sz="1100" i="1" dirty="0" smtClean="0"/>
              <a:t>Example of Emission Reduction Action: </a:t>
            </a:r>
            <a:r>
              <a:rPr lang="en-US" sz="1100" i="1" dirty="0"/>
              <a:t>Emission controls and closure of Boardman coal-fired power pant is </a:t>
            </a:r>
            <a:r>
              <a:rPr lang="en-US" sz="1100" i="1" dirty="0" smtClean="0"/>
              <a:t>  </a:t>
            </a:r>
          </a:p>
          <a:p>
            <a:r>
              <a:rPr lang="en-US" sz="1100" i="1" dirty="0"/>
              <a:t> </a:t>
            </a:r>
            <a:r>
              <a:rPr lang="en-US" sz="1100" i="1" dirty="0" smtClean="0"/>
              <a:t>       a </a:t>
            </a:r>
            <a:r>
              <a:rPr lang="en-US" sz="1100" i="1" dirty="0"/>
              <a:t>regional haze strategy.</a:t>
            </a:r>
          </a:p>
          <a:p>
            <a:pPr>
              <a:buFont typeface="Wingdings" pitchFamily="2" charset="2"/>
              <a:buChar char="Ø"/>
            </a:pPr>
            <a:endParaRPr lang="en-US" sz="1100" dirty="0"/>
          </a:p>
          <a:p>
            <a:pPr>
              <a:buFont typeface="Wingdings" pitchFamily="2" charset="2"/>
              <a:buChar char="Ø"/>
            </a:pPr>
            <a:r>
              <a:rPr lang="en-US" sz="1100" dirty="0"/>
              <a:t>Air Toxics: Clean Diesel, Woodstoves, AQ assessment , and ABCs</a:t>
            </a:r>
          </a:p>
          <a:p>
            <a:endParaRPr lang="en-US" baseline="0" dirty="0" smtClean="0"/>
          </a:p>
          <a:p>
            <a:endParaRPr lang="en-US" dirty="0" smtClean="0"/>
          </a:p>
          <a:p>
            <a:endParaRPr lang="en-US" dirty="0" smtClean="0"/>
          </a:p>
          <a:p>
            <a:endParaRPr lang="en-US" dirty="0" smtClean="0"/>
          </a:p>
          <a:p>
            <a:pPr eaLnBrk="1" hangingPunct="1"/>
            <a:endParaRPr lang="en-US" dirty="0" smtClean="0"/>
          </a:p>
        </p:txBody>
      </p:sp>
      <p:sp>
        <p:nvSpPr>
          <p:cNvPr id="307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F549BC2-6645-4001-8A72-48D62EEBEEA3}" type="slidenum">
              <a:rPr lang="en-US" smtClean="0"/>
              <a:pPr/>
              <a:t>1</a:t>
            </a:fld>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endParaRPr lang="en-US" u="sng" dirty="0" smtClean="0"/>
          </a:p>
          <a:p>
            <a:pPr lvl="1">
              <a:buFontTx/>
              <a:buChar char="-"/>
            </a:pPr>
            <a:r>
              <a:rPr lang="en-US" dirty="0" smtClean="0"/>
              <a:t>This graph shows three year averages of fine particulate monitored in Oregon communities violating or at risk of violating the standard.</a:t>
            </a:r>
          </a:p>
          <a:p>
            <a:pPr lvl="1">
              <a:buFontTx/>
              <a:buChar char="-"/>
            </a:pPr>
            <a:endParaRPr lang="en-US" dirty="0" smtClean="0"/>
          </a:p>
          <a:p>
            <a:pPr lvl="1">
              <a:buFontTx/>
              <a:buChar char="-"/>
            </a:pPr>
            <a:r>
              <a:rPr lang="en-US" dirty="0" smtClean="0"/>
              <a:t> In 2011 and 2013 there were particularly bad weather inversions statewide with fewer winter storms and less wind. </a:t>
            </a:r>
          </a:p>
          <a:p>
            <a:pPr lvl="1">
              <a:buFontTx/>
              <a:buChar char="-"/>
            </a:pPr>
            <a:endParaRPr lang="en-US" dirty="0" smtClean="0"/>
          </a:p>
          <a:p>
            <a:pPr lvl="1">
              <a:buFontTx/>
              <a:buChar char="-"/>
            </a:pPr>
            <a:r>
              <a:rPr lang="en-US" dirty="0" smtClean="0"/>
              <a:t> During years when we have El Nino or La Nina ocean temperature patterns, there tend to be more storms, more atmospheric ventilation  and lower particulate levels.</a:t>
            </a:r>
          </a:p>
          <a:p>
            <a:pPr lvl="1">
              <a:buFontTx/>
              <a:buChar char="-"/>
            </a:pPr>
            <a:endParaRPr lang="en-US" dirty="0" smtClean="0"/>
          </a:p>
          <a:p>
            <a:pPr lvl="1"/>
            <a:endParaRPr lang="en-US" u="sng" dirty="0" smtClean="0"/>
          </a:p>
        </p:txBody>
      </p:sp>
      <p:sp>
        <p:nvSpPr>
          <p:cNvPr id="4" name="Slide Number Placeholder 3"/>
          <p:cNvSpPr>
            <a:spLocks noGrp="1"/>
          </p:cNvSpPr>
          <p:nvPr>
            <p:ph type="sldNum" sz="quarter" idx="10"/>
          </p:nvPr>
        </p:nvSpPr>
        <p:spPr/>
        <p:txBody>
          <a:bodyPr/>
          <a:lstStyle/>
          <a:p>
            <a:fld id="{22955E73-1581-4EC7-8F66-AF495669DCD7}" type="slidenum">
              <a:rPr lang="en-US" smtClean="0"/>
              <a:pPr/>
              <a:t>12</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a:buFontTx/>
              <a:buChar char="-"/>
            </a:pPr>
            <a:r>
              <a:rPr lang="en-US" dirty="0" smtClean="0"/>
              <a:t>This graph shows three year averages of ozone monitored in  six Oregon communities with historically higher ozone levels. </a:t>
            </a:r>
          </a:p>
          <a:p>
            <a:pPr>
              <a:buFontTx/>
              <a:buChar char="-"/>
            </a:pPr>
            <a:endParaRPr lang="en-US" dirty="0" smtClean="0"/>
          </a:p>
          <a:p>
            <a:pPr>
              <a:buFontTx/>
              <a:buChar char="-"/>
            </a:pPr>
            <a:r>
              <a:rPr lang="en-US" dirty="0" smtClean="0"/>
              <a:t>We are currently in compliance with the current ozone standard, the blue line at 75 parts per billion.</a:t>
            </a:r>
          </a:p>
          <a:p>
            <a:pPr>
              <a:buFontTx/>
              <a:buNone/>
            </a:pPr>
            <a:endParaRPr lang="en-US" dirty="0" smtClean="0"/>
          </a:p>
          <a:p>
            <a:pPr>
              <a:buFontTx/>
              <a:buChar char="-"/>
            </a:pPr>
            <a:r>
              <a:rPr lang="en-US" dirty="0" smtClean="0"/>
              <a:t>The green lines show the range that EPA has proposed for a new more protective ozone standard. </a:t>
            </a:r>
          </a:p>
          <a:p>
            <a:pPr>
              <a:buFontTx/>
              <a:buChar char="-"/>
            </a:pPr>
            <a:endParaRPr lang="en-US" dirty="0" smtClean="0"/>
          </a:p>
          <a:p>
            <a:pPr>
              <a:buFontTx/>
              <a:buChar char="-"/>
            </a:pPr>
            <a:r>
              <a:rPr lang="en-US" dirty="0" smtClean="0"/>
              <a:t>This action is in response to scientific research which shows that exposure to lower levels of ozone air pollution is more harmful than previously thought. </a:t>
            </a:r>
          </a:p>
          <a:p>
            <a:pPr>
              <a:buFontTx/>
              <a:buChar char="-"/>
            </a:pPr>
            <a:endParaRPr lang="en-US" dirty="0" smtClean="0"/>
          </a:p>
          <a:p>
            <a:pPr>
              <a:buFontTx/>
              <a:buChar char="-"/>
            </a:pPr>
            <a:r>
              <a:rPr lang="en-US" dirty="0" smtClean="0"/>
              <a:t> EPA is currently taking comments on the proposed range and plans to finalize a standard in _____</a:t>
            </a:r>
          </a:p>
          <a:p>
            <a:endParaRPr lang="en-US" dirty="0" smtClean="0"/>
          </a:p>
          <a:p>
            <a:r>
              <a:rPr lang="en-US" dirty="0" smtClean="0"/>
              <a:t>- Current ozone strategies in place in Portland and Medford are insurance for maintaining</a:t>
            </a:r>
            <a:r>
              <a:rPr lang="en-US" baseline="0" dirty="0" smtClean="0"/>
              <a:t> current levels.</a:t>
            </a:r>
          </a:p>
          <a:p>
            <a:pPr defTabSz="898258">
              <a:defRPr/>
            </a:pPr>
            <a:endParaRPr lang="en-US" dirty="0" smtClean="0"/>
          </a:p>
          <a:p>
            <a:r>
              <a:rPr lang="en-US" baseline="0" dirty="0" smtClean="0"/>
              <a:t>- Ozone pollution strategies include:</a:t>
            </a:r>
          </a:p>
          <a:p>
            <a:pPr lvl="1">
              <a:buFontTx/>
              <a:buChar char="-"/>
            </a:pPr>
            <a:r>
              <a:rPr lang="en-US" dirty="0" smtClean="0"/>
              <a:t>Clean cars</a:t>
            </a:r>
          </a:p>
          <a:p>
            <a:pPr lvl="1">
              <a:buFontTx/>
              <a:buChar char="-"/>
            </a:pPr>
            <a:r>
              <a:rPr lang="en-US" dirty="0" smtClean="0"/>
              <a:t>Vehicle inspection in Portland and Medford</a:t>
            </a:r>
          </a:p>
          <a:p>
            <a:pPr marL="898258" lvl="2" defTabSz="898258">
              <a:buFontTx/>
              <a:buChar char="-"/>
              <a:defRPr/>
            </a:pPr>
            <a:r>
              <a:rPr lang="en-US" dirty="0" smtClean="0"/>
              <a:t>We test more than </a:t>
            </a:r>
            <a:r>
              <a:rPr lang="en-US" b="1" dirty="0" smtClean="0"/>
              <a:t>550,000 vehicles</a:t>
            </a:r>
            <a:r>
              <a:rPr lang="en-US" dirty="0" smtClean="0"/>
              <a:t> each year and Vehicle Inspection reduces tons of pollution per year from Oregon’s air.</a:t>
            </a:r>
            <a:endParaRPr lang="en-US" sz="1000" dirty="0"/>
          </a:p>
          <a:p>
            <a:pPr lvl="1">
              <a:buFontTx/>
              <a:buChar char="-"/>
            </a:pPr>
            <a:r>
              <a:rPr lang="en-US" dirty="0" smtClean="0"/>
              <a:t>Limiting emissions of solvents and volatile gases from permitted facilities</a:t>
            </a:r>
          </a:p>
          <a:p>
            <a:pPr lvl="1">
              <a:buFontTx/>
              <a:buChar char="-"/>
            </a:pPr>
            <a:r>
              <a:rPr lang="en-US" dirty="0" smtClean="0"/>
              <a:t>Limiting emissions from gasoline handling</a:t>
            </a:r>
          </a:p>
          <a:p>
            <a:pPr defTabSz="898258">
              <a:buFontTx/>
              <a:buChar char="-"/>
              <a:defRPr/>
            </a:pPr>
            <a:endParaRPr lang="en-US" dirty="0" smtClean="0"/>
          </a:p>
          <a:p>
            <a:endParaRPr lang="en-US" dirty="0" smtClean="0"/>
          </a:p>
          <a:p>
            <a:r>
              <a:rPr lang="en-US" dirty="0" smtClean="0"/>
              <a:t>WHI IS HERMISTON SO HIGH – PEOPLE WILL ASK.</a:t>
            </a:r>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2955E73-1581-4EC7-8F66-AF495669DCD7}" type="slidenum">
              <a:rPr lang="en-US" smtClean="0"/>
              <a:pPr/>
              <a:t>13</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FAF17F7-DB7F-48D2-9FC4-66ACB966B6C5}" type="slidenum">
              <a:rPr lang="en-US" smtClean="0"/>
              <a:pPr fontAlgn="base">
                <a:spcBef>
                  <a:spcPct val="0"/>
                </a:spcBef>
                <a:spcAft>
                  <a:spcPct val="0"/>
                </a:spcAft>
                <a:defRPr/>
              </a:pPr>
              <a:t>14</a:t>
            </a:fld>
            <a:endParaRPr lang="en-US" dirty="0" smtClean="0"/>
          </a:p>
        </p:txBody>
      </p:sp>
      <p:sp>
        <p:nvSpPr>
          <p:cNvPr id="28675" name="Rectangle 2"/>
          <p:cNvSpPr>
            <a:spLocks noGrp="1" noRot="1" noChangeAspect="1" noChangeArrowheads="1" noTextEdit="1"/>
          </p:cNvSpPr>
          <p:nvPr>
            <p:ph type="sldImg"/>
          </p:nvPr>
        </p:nvSpPr>
        <p:spPr bwMode="auto">
          <a:xfrm>
            <a:off x="1182688" y="698500"/>
            <a:ext cx="4645025" cy="3484563"/>
          </a:xfrm>
          <a:noFill/>
          <a:ln>
            <a:solidFill>
              <a:srgbClr val="000000"/>
            </a:solidFill>
            <a:miter lim="800000"/>
            <a:headEnd/>
            <a:tailEnd/>
          </a:ln>
        </p:spPr>
      </p:sp>
      <p:sp>
        <p:nvSpPr>
          <p:cNvPr id="28676" name="Rectangle 3"/>
          <p:cNvSpPr>
            <a:spLocks noGrp="1" noChangeArrowheads="1"/>
          </p:cNvSpPr>
          <p:nvPr>
            <p:ph type="body" idx="1"/>
          </p:nvPr>
        </p:nvSpPr>
        <p:spPr bwMode="auto">
          <a:xfrm>
            <a:off x="701040" y="4414177"/>
            <a:ext cx="5608320" cy="4183380"/>
          </a:xfrm>
          <a:noFill/>
        </p:spPr>
        <p:txBody>
          <a:bodyPr wrap="square" numCol="1" anchor="t" anchorCtr="0" compatLnSpc="1">
            <a:prstTxWarp prst="textNoShape">
              <a:avLst/>
            </a:prstTxWarp>
            <a:normAutofit fontScale="55000" lnSpcReduction="20000"/>
          </a:bodyPr>
          <a:lstStyle/>
          <a:p>
            <a:pPr lvl="1" eaLnBrk="1" hangingPunct="1">
              <a:lnSpc>
                <a:spcPct val="80000"/>
              </a:lnSpc>
              <a:spcBef>
                <a:spcPct val="0"/>
              </a:spcBef>
              <a:buFontTx/>
              <a:buChar char="-"/>
            </a:pPr>
            <a:r>
              <a:rPr lang="en-US" sz="700" dirty="0"/>
              <a:t>This chart shows the three areas of Oregon’s air toxics program.</a:t>
            </a:r>
          </a:p>
          <a:p>
            <a:pPr lvl="1" eaLnBrk="1" hangingPunct="1">
              <a:lnSpc>
                <a:spcPct val="80000"/>
              </a:lnSpc>
              <a:spcBef>
                <a:spcPct val="0"/>
              </a:spcBef>
              <a:buFontTx/>
              <a:buChar char="-"/>
            </a:pPr>
            <a:endParaRPr lang="en-US" sz="700" dirty="0"/>
          </a:p>
          <a:p>
            <a:pPr lvl="1" eaLnBrk="1" hangingPunct="1">
              <a:lnSpc>
                <a:spcPct val="80000"/>
              </a:lnSpc>
              <a:spcBef>
                <a:spcPct val="0"/>
              </a:spcBef>
              <a:buFontTx/>
              <a:buChar char="-"/>
            </a:pPr>
            <a:r>
              <a:rPr lang="en-US" sz="700" dirty="0"/>
              <a:t>We implement federal standards for industry through permits, use our benchmarks to assess air toxics problems and solutions statewide, and have progressively cleaner engines as EPA sets standards for new gasoline and diesel powered vehicles.</a:t>
            </a:r>
          </a:p>
          <a:p>
            <a:pPr lvl="1" eaLnBrk="1" hangingPunct="1">
              <a:lnSpc>
                <a:spcPct val="80000"/>
              </a:lnSpc>
              <a:spcBef>
                <a:spcPct val="0"/>
              </a:spcBef>
              <a:buFontTx/>
              <a:buChar char="-"/>
            </a:pPr>
            <a:endParaRPr lang="en-US" sz="700" dirty="0"/>
          </a:p>
          <a:p>
            <a:pPr lvl="1" eaLnBrk="1" hangingPunct="1">
              <a:lnSpc>
                <a:spcPct val="80000"/>
              </a:lnSpc>
              <a:spcBef>
                <a:spcPct val="0"/>
              </a:spcBef>
              <a:buFontTx/>
              <a:buChar char="-"/>
            </a:pPr>
            <a:r>
              <a:rPr lang="en-US" sz="700" dirty="0"/>
              <a:t>The resulting current actions from each of these areas are in gray boxes below.</a:t>
            </a:r>
          </a:p>
          <a:p>
            <a:pPr lvl="1" eaLnBrk="1" hangingPunct="1">
              <a:lnSpc>
                <a:spcPct val="80000"/>
              </a:lnSpc>
              <a:spcBef>
                <a:spcPct val="0"/>
              </a:spcBef>
              <a:buFontTx/>
              <a:buNone/>
            </a:pPr>
            <a:endParaRPr lang="en-US" sz="700" dirty="0"/>
          </a:p>
          <a:p>
            <a:pPr lvl="1" eaLnBrk="1" hangingPunct="1">
              <a:lnSpc>
                <a:spcPct val="80000"/>
              </a:lnSpc>
              <a:spcBef>
                <a:spcPct val="0"/>
              </a:spcBef>
              <a:buFontTx/>
              <a:buChar char="-"/>
            </a:pPr>
            <a:r>
              <a:rPr lang="en-US" sz="700" dirty="0"/>
              <a:t> Implementation of federal standards for operation of industrial facilities has resulted in significant reductions of air toxics statewide for our largest facilities under Title V permits, and a spectrum of medium and smaller facilities.</a:t>
            </a:r>
          </a:p>
          <a:p>
            <a:pPr lvl="1" eaLnBrk="1" hangingPunct="1">
              <a:lnSpc>
                <a:spcPct val="80000"/>
              </a:lnSpc>
              <a:spcBef>
                <a:spcPct val="0"/>
              </a:spcBef>
              <a:buFontTx/>
              <a:buChar char="-"/>
            </a:pPr>
            <a:endParaRPr lang="en-US" sz="700" dirty="0"/>
          </a:p>
          <a:p>
            <a:pPr lvl="1" eaLnBrk="1" hangingPunct="1">
              <a:lnSpc>
                <a:spcPct val="80000"/>
              </a:lnSpc>
              <a:spcBef>
                <a:spcPct val="0"/>
              </a:spcBef>
              <a:buFontTx/>
              <a:buChar char="-"/>
            </a:pPr>
            <a:r>
              <a:rPr lang="en-US" sz="700" dirty="0"/>
              <a:t>Some examples of facilities where federal standards have required air toxics reductions are the larger wood products manufacturers, foundries and vehicle painting businesses.</a:t>
            </a:r>
          </a:p>
          <a:p>
            <a:pPr lvl="1" eaLnBrk="1" hangingPunct="1">
              <a:lnSpc>
                <a:spcPct val="80000"/>
              </a:lnSpc>
              <a:spcBef>
                <a:spcPct val="0"/>
              </a:spcBef>
              <a:buFontTx/>
              <a:buChar char="-"/>
            </a:pPr>
            <a:endParaRPr lang="en-US" sz="700" dirty="0"/>
          </a:p>
          <a:p>
            <a:pPr lvl="1" eaLnBrk="1" hangingPunct="1">
              <a:lnSpc>
                <a:spcPct val="80000"/>
              </a:lnSpc>
              <a:spcBef>
                <a:spcPct val="0"/>
              </a:spcBef>
              <a:buFontTx/>
              <a:buChar char="-"/>
            </a:pPr>
            <a:r>
              <a:rPr lang="en-US" sz="700" dirty="0"/>
              <a:t>In the past 5 years EPA air toxics standards have also applied to many smaller facilities, requiring air toxics controls at dry cleaners, </a:t>
            </a:r>
            <a:r>
              <a:rPr lang="en-US" sz="700" dirty="0" err="1"/>
              <a:t>autobody</a:t>
            </a:r>
            <a:r>
              <a:rPr lang="en-US" sz="700" dirty="0"/>
              <a:t> shops and metal plating facilities.</a:t>
            </a:r>
          </a:p>
          <a:p>
            <a:pPr lvl="1" eaLnBrk="1" hangingPunct="1">
              <a:lnSpc>
                <a:spcPct val="80000"/>
              </a:lnSpc>
              <a:spcBef>
                <a:spcPct val="0"/>
              </a:spcBef>
              <a:buFontTx/>
              <a:buChar char="-"/>
            </a:pPr>
            <a:endParaRPr lang="en-US" sz="700" dirty="0"/>
          </a:p>
          <a:p>
            <a:pPr lvl="1" eaLnBrk="1" hangingPunct="1">
              <a:lnSpc>
                <a:spcPct val="80000"/>
              </a:lnSpc>
              <a:spcBef>
                <a:spcPct val="0"/>
              </a:spcBef>
              <a:buFontTx/>
              <a:buChar char="-"/>
            </a:pPr>
            <a:r>
              <a:rPr lang="en-US" sz="700" dirty="0"/>
              <a:t>DEQ partners with industry associations to provide technical assistance to hundreds of the smaller facilities each year.</a:t>
            </a:r>
          </a:p>
          <a:p>
            <a:pPr lvl="1" eaLnBrk="1" hangingPunct="1">
              <a:lnSpc>
                <a:spcPct val="80000"/>
              </a:lnSpc>
              <a:spcBef>
                <a:spcPct val="0"/>
              </a:spcBef>
              <a:buFontTx/>
              <a:buChar char="-"/>
            </a:pPr>
            <a:endParaRPr lang="en-US" sz="700" dirty="0"/>
          </a:p>
          <a:p>
            <a:pPr lvl="1">
              <a:buFontTx/>
              <a:buChar char="-"/>
            </a:pPr>
            <a:r>
              <a:rPr lang="en-US" dirty="0" smtClean="0"/>
              <a:t>In DEQ’s risk based air toxics program we consider air</a:t>
            </a:r>
            <a:r>
              <a:rPr lang="en-US" baseline="0" dirty="0" smtClean="0"/>
              <a:t> toxics beyond permit requirements, using primarily a geographic approach to assess and solve problems in communities.</a:t>
            </a:r>
          </a:p>
          <a:p>
            <a:pPr lvl="1">
              <a:buFontTx/>
              <a:buChar char="-"/>
            </a:pPr>
            <a:endParaRPr lang="en-US" baseline="0" dirty="0" smtClean="0"/>
          </a:p>
          <a:p>
            <a:pPr lvl="1">
              <a:buFontTx/>
              <a:buChar char="-"/>
            </a:pPr>
            <a:r>
              <a:rPr lang="en-US" baseline="0" dirty="0" smtClean="0"/>
              <a:t>DEQ is currently working with an expert Science Advisory Committee on a 5 year update of the air toxics benchmarks to reflect current medical knowledge.</a:t>
            </a:r>
            <a:endParaRPr lang="en-US" dirty="0" smtClean="0"/>
          </a:p>
          <a:p>
            <a:pPr lvl="1">
              <a:buNone/>
            </a:pPr>
            <a:endParaRPr lang="en-US" dirty="0" smtClean="0"/>
          </a:p>
          <a:p>
            <a:pPr lvl="1">
              <a:buFontTx/>
              <a:buChar char="-"/>
            </a:pPr>
            <a:r>
              <a:rPr lang="en-US" baseline="0" dirty="0" smtClean="0"/>
              <a:t>More populated and developed areas have greater risk from air toxics.</a:t>
            </a:r>
            <a:r>
              <a:rPr lang="en-US" dirty="0" smtClean="0"/>
              <a:t> You may have heard about a recent effort in the Portland area</a:t>
            </a:r>
            <a:r>
              <a:rPr lang="en-US" baseline="0" dirty="0" smtClean="0"/>
              <a:t> to understand and reduce air toxics risks. </a:t>
            </a:r>
          </a:p>
          <a:p>
            <a:pPr lvl="1">
              <a:buFontTx/>
              <a:buChar char="-"/>
            </a:pPr>
            <a:endParaRPr lang="en-US" baseline="0" dirty="0" smtClean="0"/>
          </a:p>
          <a:p>
            <a:pPr lvl="1">
              <a:buFontTx/>
              <a:buChar char="-"/>
            </a:pPr>
            <a:r>
              <a:rPr lang="en-US" baseline="0" dirty="0" smtClean="0"/>
              <a:t>In the Portland Air Toxics Solutions project we worked with community stakeholders to identify and make recommendations to reduce air toxics from categories of sources causing the most risk. These include wood burning, diesel engines, gasoline cars and trucks and metals facilities. </a:t>
            </a:r>
          </a:p>
          <a:p>
            <a:pPr lvl="1">
              <a:buFontTx/>
              <a:buChar char="-"/>
            </a:pPr>
            <a:endParaRPr lang="en-US" baseline="0" dirty="0" smtClean="0"/>
          </a:p>
          <a:p>
            <a:pPr lvl="1">
              <a:buFontTx/>
              <a:buChar char="-"/>
            </a:pPr>
            <a:r>
              <a:rPr lang="en-US" baseline="0" dirty="0" smtClean="0"/>
              <a:t>We also consider actions to reduce air toxics emissions from sources statewide. </a:t>
            </a:r>
          </a:p>
          <a:p>
            <a:pPr lvl="1">
              <a:buFontTx/>
              <a:buChar char="-"/>
            </a:pPr>
            <a:endParaRPr lang="en-US" baseline="0" dirty="0" smtClean="0"/>
          </a:p>
          <a:p>
            <a:pPr lvl="1">
              <a:buFontTx/>
              <a:buChar char="-"/>
            </a:pPr>
            <a:r>
              <a:rPr lang="en-US" baseline="0" dirty="0" smtClean="0"/>
              <a:t>Examples of these actions are DEQ’s Clean Diesel Program, providing incentives for cleaner engines, Heat Smart, which David described earlier, an our gasoline fueling regulations to capture benzene vapors.</a:t>
            </a:r>
          </a:p>
          <a:p>
            <a:pPr lvl="1">
              <a:buFontTx/>
              <a:buChar char="-"/>
            </a:pPr>
            <a:endParaRPr lang="en-US" dirty="0" smtClean="0"/>
          </a:p>
          <a:p>
            <a:pPr lvl="1">
              <a:buFontTx/>
              <a:buChar char="-"/>
            </a:pPr>
            <a:r>
              <a:rPr lang="en-US" dirty="0" smtClean="0"/>
              <a:t>Under federal</a:t>
            </a:r>
            <a:r>
              <a:rPr lang="en-US" baseline="0" dirty="0" smtClean="0"/>
              <a:t> laws for clean engines, both gasoline and diesel cars and trucks have gotten much cleaner – causing less ozone, particulate, green house gas and toxic air pollution. </a:t>
            </a:r>
          </a:p>
          <a:p>
            <a:pPr lvl="1">
              <a:buFontTx/>
              <a:buChar char="-"/>
            </a:pPr>
            <a:endParaRPr lang="en-US" baseline="0" dirty="0" smtClean="0"/>
          </a:p>
          <a:p>
            <a:pPr lvl="1">
              <a:buFontTx/>
              <a:buChar char="-"/>
            </a:pPr>
            <a:r>
              <a:rPr lang="en-US" baseline="0" dirty="0" smtClean="0"/>
              <a:t>Oregon accelerated this process by opting in to California low emission vehicle standards.</a:t>
            </a:r>
          </a:p>
          <a:p>
            <a:pPr lvl="1"/>
            <a:r>
              <a:rPr lang="en-US" dirty="0"/>
              <a:t> </a:t>
            </a:r>
            <a:endParaRPr lang="en-US" sz="1000" dirty="0"/>
          </a:p>
          <a:p>
            <a:pPr eaLnBrk="1" hangingPunct="1">
              <a:lnSpc>
                <a:spcPct val="80000"/>
              </a:lnSpc>
              <a:spcBef>
                <a:spcPct val="0"/>
              </a:spcBef>
              <a:buFontTx/>
              <a:buChar char="-"/>
            </a:pPr>
            <a:endParaRPr lang="en-US" sz="700" dirty="0"/>
          </a:p>
          <a:p>
            <a:pPr eaLnBrk="1" hangingPunct="1">
              <a:lnSpc>
                <a:spcPct val="80000"/>
              </a:lnSpc>
              <a:spcBef>
                <a:spcPct val="0"/>
              </a:spcBef>
            </a:pPr>
            <a:r>
              <a:rPr lang="en-US" sz="700" dirty="0" err="1"/>
              <a:t>Backpocket</a:t>
            </a:r>
            <a:r>
              <a:rPr lang="en-US" sz="700" dirty="0"/>
              <a:t>:</a:t>
            </a:r>
          </a:p>
          <a:p>
            <a:pPr eaLnBrk="1" hangingPunct="1">
              <a:lnSpc>
                <a:spcPct val="80000"/>
              </a:lnSpc>
              <a:spcBef>
                <a:spcPct val="0"/>
              </a:spcBef>
            </a:pPr>
            <a:endParaRPr lang="en-US" sz="700" dirty="0"/>
          </a:p>
          <a:p>
            <a:pPr lvl="1"/>
            <a:r>
              <a:rPr lang="en-US" u="sng" dirty="0"/>
              <a:t>Industrial permitting</a:t>
            </a:r>
            <a:r>
              <a:rPr lang="en-US" dirty="0"/>
              <a:t> – </a:t>
            </a:r>
            <a:endParaRPr lang="en-US" sz="1000" dirty="0"/>
          </a:p>
          <a:p>
            <a:pPr lvl="2"/>
            <a:r>
              <a:rPr lang="en-US" dirty="0"/>
              <a:t>Title V program is an operating permit for </a:t>
            </a:r>
            <a:r>
              <a:rPr lang="en-US" b="1" dirty="0"/>
              <a:t>111 major sources of air emissions. </a:t>
            </a:r>
            <a:endParaRPr lang="en-US" sz="1000" dirty="0"/>
          </a:p>
          <a:p>
            <a:pPr lvl="2"/>
            <a:r>
              <a:rPr lang="en-US" dirty="0"/>
              <a:t>Air Contaminant Discharge Permit (ACDP) program, which is the operating permit for about </a:t>
            </a:r>
            <a:r>
              <a:rPr lang="en-US" b="1" dirty="0"/>
              <a:t>2,600 medium and smaller sources</a:t>
            </a:r>
            <a:r>
              <a:rPr lang="en-US" dirty="0"/>
              <a:t>.  </a:t>
            </a:r>
          </a:p>
          <a:p>
            <a:pPr lvl="2"/>
            <a:endParaRPr lang="en-US" dirty="0"/>
          </a:p>
          <a:p>
            <a:pPr lvl="1"/>
            <a:r>
              <a:rPr lang="en-US" u="sng" dirty="0"/>
              <a:t>Clean Cars</a:t>
            </a:r>
            <a:r>
              <a:rPr lang="en-US" dirty="0"/>
              <a:t> </a:t>
            </a:r>
            <a:endParaRPr lang="en-US" sz="1000" dirty="0"/>
          </a:p>
          <a:p>
            <a:pPr lvl="1"/>
            <a:r>
              <a:rPr lang="en-US" sz="1000" dirty="0"/>
              <a:t> </a:t>
            </a:r>
            <a:r>
              <a:rPr lang="en-US" dirty="0"/>
              <a:t>Beginning with the 2009 model years, new vehicles sold in Oregon meet Oregon’s Low Emission Vehicle standards. Reduces greenhouse gas emissions, smog forming emissions and toxic air pollution.</a:t>
            </a:r>
            <a:endParaRPr lang="en-US" sz="1000" dirty="0"/>
          </a:p>
          <a:p>
            <a:r>
              <a:rPr lang="en-US" dirty="0"/>
              <a:t> </a:t>
            </a:r>
            <a:endParaRPr lang="en-US" sz="1000" dirty="0"/>
          </a:p>
          <a:p>
            <a:pPr lvl="1"/>
            <a:r>
              <a:rPr lang="en-US" u="sng" dirty="0"/>
              <a:t>Clean diesel</a:t>
            </a:r>
            <a:r>
              <a:rPr lang="en-US" dirty="0"/>
              <a:t> </a:t>
            </a:r>
            <a:endParaRPr lang="en-US" sz="1000" dirty="0"/>
          </a:p>
          <a:p>
            <a:pPr lvl="2"/>
            <a:r>
              <a:rPr lang="en-US" dirty="0"/>
              <a:t>Diesel is one of the most potent air toxics to which Oregonians are exposed. </a:t>
            </a:r>
            <a:endParaRPr lang="en-US" sz="1000" dirty="0"/>
          </a:p>
          <a:p>
            <a:pPr lvl="2"/>
            <a:r>
              <a:rPr lang="en-US" dirty="0"/>
              <a:t>Grant program that provides federal funds for the installation of particulate filters on existing vehicles. </a:t>
            </a:r>
            <a:endParaRPr lang="en-US" sz="1000" dirty="0"/>
          </a:p>
          <a:p>
            <a:pPr lvl="2"/>
            <a:r>
              <a:rPr lang="en-US" dirty="0"/>
              <a:t>Since 2008, DEQ has awarded approximately </a:t>
            </a:r>
            <a:r>
              <a:rPr lang="en-US" b="1" dirty="0"/>
              <a:t>$4,250,000 in grant funding</a:t>
            </a:r>
            <a:r>
              <a:rPr lang="en-US" dirty="0"/>
              <a:t>.</a:t>
            </a:r>
            <a:endParaRPr lang="en-US" sz="1000" dirty="0"/>
          </a:p>
          <a:p>
            <a:pPr lvl="2"/>
            <a:r>
              <a:rPr lang="en-US" dirty="0"/>
              <a:t> We have upgraded </a:t>
            </a:r>
            <a:r>
              <a:rPr lang="en-US" b="1" dirty="0"/>
              <a:t>113 school buses</a:t>
            </a:r>
            <a:r>
              <a:rPr lang="en-US" dirty="0"/>
              <a:t>, </a:t>
            </a:r>
            <a:r>
              <a:rPr lang="en-US" b="1" dirty="0"/>
              <a:t>73 municipal vehicles</a:t>
            </a:r>
            <a:r>
              <a:rPr lang="en-US" dirty="0"/>
              <a:t> and </a:t>
            </a:r>
            <a:r>
              <a:rPr lang="en-US" b="1" dirty="0"/>
              <a:t>158 other vehicles</a:t>
            </a:r>
            <a:r>
              <a:rPr lang="en-US" dirty="0"/>
              <a:t> such as garbage trucks, buses and barges.</a:t>
            </a:r>
            <a:endParaRPr lang="en-US" sz="1000" dirty="0"/>
          </a:p>
          <a:p>
            <a:pPr lvl="2"/>
            <a:endParaRPr lang="en-US" sz="1000" dirty="0"/>
          </a:p>
          <a:p>
            <a:pPr eaLnBrk="1" hangingPunct="1">
              <a:lnSpc>
                <a:spcPct val="80000"/>
              </a:lnSpc>
              <a:spcBef>
                <a:spcPct val="0"/>
              </a:spcBef>
            </a:pPr>
            <a:endParaRPr lang="en-US" sz="70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6D2F562-6973-4F31-AE1C-24B7EB32BA8D}" type="slidenum">
              <a:rPr lang="en-US" smtClean="0"/>
              <a:t>15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0"/>
            <a:ext cx="6156960" cy="4575810"/>
          </a:xfrm>
        </p:spPr>
        <p:txBody>
          <a:bodyPr>
            <a:normAutofit fontScale="25000" lnSpcReduction="20000"/>
          </a:bodyPr>
          <a:lstStyle/>
          <a:p>
            <a:pPr>
              <a:buFontTx/>
              <a:buChar char="-"/>
            </a:pPr>
            <a:r>
              <a:rPr lang="en-US" sz="4100" b="1" dirty="0" smtClean="0"/>
              <a:t>(1 minute)</a:t>
            </a:r>
          </a:p>
          <a:p>
            <a:pPr>
              <a:buFontTx/>
              <a:buChar char="-"/>
            </a:pPr>
            <a:endParaRPr lang="en-US" sz="4100" dirty="0"/>
          </a:p>
          <a:p>
            <a:pPr>
              <a:buFontTx/>
              <a:buChar char="-"/>
            </a:pPr>
            <a:r>
              <a:rPr lang="en-US" sz="4100" dirty="0" smtClean="0"/>
              <a:t>This </a:t>
            </a:r>
            <a:r>
              <a:rPr lang="en-US" sz="4100" dirty="0"/>
              <a:t>diagram illustrates what we do in DEQ’s Air Quality Program. </a:t>
            </a:r>
            <a:r>
              <a:rPr lang="en-US" sz="4100" dirty="0"/>
              <a:t>The same basic structure also applies to DEQ water and materials management work.</a:t>
            </a:r>
          </a:p>
          <a:p>
            <a:pPr>
              <a:buFontTx/>
              <a:buChar char="-"/>
            </a:pPr>
            <a:endParaRPr lang="en-US" sz="4100" dirty="0"/>
          </a:p>
          <a:p>
            <a:pPr>
              <a:buFont typeface="Arial" pitchFamily="34" charset="0"/>
              <a:buChar char="•"/>
            </a:pPr>
            <a:r>
              <a:rPr lang="en-US" sz="4100" dirty="0"/>
              <a:t> Generally speaking, in air quality, EPA sets national air quality standards and goals.</a:t>
            </a:r>
          </a:p>
          <a:p>
            <a:pPr>
              <a:buFont typeface="Arial" pitchFamily="34" charset="0"/>
              <a:buChar char="•"/>
            </a:pPr>
            <a:endParaRPr lang="en-US" sz="4100" dirty="0"/>
          </a:p>
          <a:p>
            <a:pPr>
              <a:buFont typeface="Arial" pitchFamily="34" charset="0"/>
              <a:buChar char="•"/>
            </a:pPr>
            <a:r>
              <a:rPr lang="en-US" sz="4100" dirty="0" smtClean="0"/>
              <a:t> We </a:t>
            </a:r>
            <a:r>
              <a:rPr lang="en-US" sz="4100" dirty="0"/>
              <a:t>monitor and assess, </a:t>
            </a:r>
            <a:endParaRPr lang="en-US" sz="4100" dirty="0" smtClean="0"/>
          </a:p>
          <a:p>
            <a:pPr>
              <a:buFont typeface="Arial" pitchFamily="34" charset="0"/>
              <a:buChar char="•"/>
            </a:pPr>
            <a:endParaRPr lang="en-US" sz="4100" dirty="0"/>
          </a:p>
          <a:p>
            <a:pPr>
              <a:buFont typeface="Arial" pitchFamily="34" charset="0"/>
              <a:buChar char="•"/>
            </a:pPr>
            <a:r>
              <a:rPr lang="en-US" sz="4100" dirty="0" smtClean="0"/>
              <a:t> develop </a:t>
            </a:r>
            <a:r>
              <a:rPr lang="en-US" sz="4100" dirty="0"/>
              <a:t>strategies, </a:t>
            </a:r>
            <a:endParaRPr lang="en-US" sz="4100" dirty="0" smtClean="0"/>
          </a:p>
          <a:p>
            <a:pPr>
              <a:buFont typeface="Arial" pitchFamily="34" charset="0"/>
              <a:buChar char="•"/>
            </a:pPr>
            <a:endParaRPr lang="en-US" sz="4100" dirty="0"/>
          </a:p>
          <a:p>
            <a:pPr>
              <a:buFont typeface="Arial" pitchFamily="34" charset="0"/>
              <a:buChar char="•"/>
            </a:pPr>
            <a:r>
              <a:rPr lang="en-US" sz="4100" dirty="0" smtClean="0"/>
              <a:t> Implement </a:t>
            </a:r>
            <a:r>
              <a:rPr lang="en-US" sz="4100" dirty="0"/>
              <a:t>the strategies through regulatory activities and permits, </a:t>
            </a:r>
            <a:endParaRPr lang="en-US" sz="4100" dirty="0" smtClean="0"/>
          </a:p>
          <a:p>
            <a:pPr>
              <a:buFont typeface="Arial" pitchFamily="34" charset="0"/>
              <a:buChar char="•"/>
            </a:pPr>
            <a:endParaRPr lang="en-US" sz="4100" dirty="0"/>
          </a:p>
          <a:p>
            <a:pPr>
              <a:buFont typeface="Arial" pitchFamily="34" charset="0"/>
              <a:buChar char="•"/>
            </a:pPr>
            <a:r>
              <a:rPr lang="en-US" sz="4100" dirty="0" smtClean="0"/>
              <a:t> assist </a:t>
            </a:r>
            <a:r>
              <a:rPr lang="en-US" sz="4100" dirty="0"/>
              <a:t>people with compliance, </a:t>
            </a:r>
            <a:endParaRPr lang="en-US" sz="4100" dirty="0" smtClean="0"/>
          </a:p>
          <a:p>
            <a:pPr>
              <a:buFont typeface="Arial" pitchFamily="34" charset="0"/>
              <a:buChar char="•"/>
            </a:pPr>
            <a:endParaRPr lang="en-US" sz="4100" dirty="0"/>
          </a:p>
          <a:p>
            <a:pPr>
              <a:buFont typeface="Arial" pitchFamily="34" charset="0"/>
              <a:buChar char="•"/>
            </a:pPr>
            <a:r>
              <a:rPr lang="en-US" sz="4100" dirty="0" smtClean="0"/>
              <a:t> and </a:t>
            </a:r>
            <a:r>
              <a:rPr lang="en-US" sz="4100" dirty="0"/>
              <a:t>perform compliance and enforcement. </a:t>
            </a:r>
            <a:endParaRPr lang="en-US" sz="4100" dirty="0" smtClean="0"/>
          </a:p>
          <a:p>
            <a:endParaRPr lang="en-US" sz="4100" dirty="0"/>
          </a:p>
          <a:p>
            <a:pPr>
              <a:buFontTx/>
              <a:buChar char="-"/>
            </a:pPr>
            <a:r>
              <a:rPr lang="en-US" sz="4100" dirty="0"/>
              <a:t>DEQ is responsible for air quality in all parts of Oregon except for </a:t>
            </a:r>
            <a:r>
              <a:rPr lang="en-US" sz="4100" b="1" dirty="0"/>
              <a:t>Lane county </a:t>
            </a:r>
            <a:r>
              <a:rPr lang="en-US" sz="4100" dirty="0"/>
              <a:t>where </a:t>
            </a:r>
            <a:r>
              <a:rPr lang="en-US" sz="4100" b="1" dirty="0"/>
              <a:t>Lane Regional Air Protection Agency has jurisdiction. </a:t>
            </a:r>
            <a:r>
              <a:rPr lang="en-US" sz="4100" b="1" dirty="0" smtClean="0"/>
              <a:t>DEQ provides oversight of the Lane County program. </a:t>
            </a:r>
            <a:endParaRPr lang="en-US" sz="4100" b="1" dirty="0"/>
          </a:p>
          <a:p>
            <a:pPr>
              <a:buFontTx/>
              <a:buChar char="-"/>
            </a:pPr>
            <a:endParaRPr lang="en-US" sz="4100" b="1" dirty="0"/>
          </a:p>
          <a:p>
            <a:pPr>
              <a:buFontTx/>
              <a:buChar char="-"/>
            </a:pPr>
            <a:r>
              <a:rPr lang="en-US" sz="4100" b="1" i="1" dirty="0"/>
              <a:t>History----- Put at start of Merlyn’s presentation</a:t>
            </a:r>
          </a:p>
          <a:p>
            <a:pPr>
              <a:buFontTx/>
              <a:buChar char="-"/>
            </a:pPr>
            <a:endParaRPr lang="en-US" sz="4100" b="1" dirty="0"/>
          </a:p>
          <a:p>
            <a:pPr>
              <a:buFontTx/>
              <a:buChar char="-"/>
            </a:pPr>
            <a:r>
              <a:rPr lang="en-US" sz="4100" b="1" dirty="0" smtClean="0"/>
              <a:t>We’ll </a:t>
            </a:r>
            <a:r>
              <a:rPr lang="en-US" sz="4100" b="1" dirty="0"/>
              <a:t>hear more about LRAPA </a:t>
            </a:r>
            <a:r>
              <a:rPr lang="en-US" sz="4100" b="1" dirty="0" smtClean="0"/>
              <a:t>from </a:t>
            </a:r>
            <a:r>
              <a:rPr lang="en-US" sz="4100" b="1" dirty="0"/>
              <a:t>their Director Merlyn Hough in a few </a:t>
            </a:r>
            <a:r>
              <a:rPr lang="en-US" sz="4100" b="1" dirty="0" smtClean="0"/>
              <a:t>minutes. </a:t>
            </a:r>
            <a:endParaRPr lang="en-US" sz="4100" b="1" dirty="0"/>
          </a:p>
          <a:p>
            <a:pPr defTabSz="898230">
              <a:defRPr/>
            </a:pPr>
            <a:endParaRPr lang="en-US" sz="4100" dirty="0" smtClean="0"/>
          </a:p>
          <a:p>
            <a:pPr defTabSz="898230">
              <a:defRPr/>
            </a:pPr>
            <a:endParaRPr lang="en-US" sz="4100" dirty="0"/>
          </a:p>
          <a:p>
            <a:pPr defTabSz="898230">
              <a:defRPr/>
            </a:pPr>
            <a:endParaRPr lang="en-US" sz="4100" dirty="0"/>
          </a:p>
          <a:p>
            <a:pPr defTabSz="898230">
              <a:buFontTx/>
              <a:buChar char="-"/>
              <a:defRPr/>
            </a:pPr>
            <a:r>
              <a:rPr lang="en-US" sz="4100" dirty="0"/>
              <a:t>DEQ’s air quality program has a very broad range of responsibility and activity. </a:t>
            </a:r>
            <a:r>
              <a:rPr lang="en-US" sz="4100" dirty="0"/>
              <a:t>Our presentation we’ll hit some highlights of our program, and a emphasis on our air toxics program</a:t>
            </a:r>
            <a:r>
              <a:rPr lang="en-US" sz="4100" dirty="0" smtClean="0"/>
              <a:t>.</a:t>
            </a:r>
            <a:br>
              <a:rPr lang="en-US" sz="4100" dirty="0" smtClean="0"/>
            </a:br>
            <a:endParaRPr lang="en-US" sz="4100" dirty="0" smtClean="0"/>
          </a:p>
          <a:p>
            <a:pPr defTabSz="898230">
              <a:defRPr/>
            </a:pPr>
            <a:endParaRPr lang="en-US" sz="4000" dirty="0"/>
          </a:p>
          <a:p>
            <a:pPr defTabSz="898230">
              <a:defRPr/>
            </a:pPr>
            <a:endParaRPr lang="en-US" sz="4000" dirty="0" smtClean="0"/>
          </a:p>
          <a:p>
            <a:pPr defTabSz="898230">
              <a:defRPr/>
            </a:pPr>
            <a:r>
              <a:rPr lang="en-US" sz="4000" dirty="0" smtClean="0"/>
              <a:t>[OPTIONAL] The </a:t>
            </a:r>
            <a:r>
              <a:rPr lang="en-US" sz="4000" dirty="0"/>
              <a:t>air program is constantly evolving </a:t>
            </a:r>
            <a:r>
              <a:rPr lang="en-US" sz="4000" dirty="0" smtClean="0"/>
              <a:t>……….through </a:t>
            </a:r>
            <a:r>
              <a:rPr lang="en-US" sz="4000" dirty="0"/>
              <a:t>better understanding of  science, health standards, and the impacts of pollution sources;  discovering  more effective ways to reduce pollution; and (as we’ve seen recently), </a:t>
            </a:r>
            <a:r>
              <a:rPr lang="en-US" sz="4000" dirty="0" smtClean="0"/>
              <a:t>sometimes identifying </a:t>
            </a:r>
            <a:r>
              <a:rPr lang="en-US" sz="4000" dirty="0"/>
              <a:t>gaps and shortfalls in our program </a:t>
            </a:r>
            <a:r>
              <a:rPr lang="en-US" sz="4000" dirty="0" smtClean="0"/>
              <a:t>that provide opportunities </a:t>
            </a:r>
            <a:r>
              <a:rPr lang="en-US" sz="4000" dirty="0"/>
              <a:t>to improve what we </a:t>
            </a:r>
            <a:r>
              <a:rPr lang="en-US" sz="4000" dirty="0" smtClean="0"/>
              <a:t>do.</a:t>
            </a:r>
            <a:endParaRPr lang="en-US" sz="4000" dirty="0"/>
          </a:p>
          <a:p>
            <a:pPr defTabSz="898230">
              <a:buFontTx/>
              <a:buChar char="-"/>
              <a:defRPr/>
            </a:pPr>
            <a:endParaRPr lang="en-US" sz="4000" dirty="0" smtClean="0"/>
          </a:p>
          <a:p>
            <a:pPr defTabSz="898230">
              <a:buFontTx/>
              <a:buChar char="-"/>
              <a:defRPr/>
            </a:pPr>
            <a:endParaRPr lang="en-US" sz="4000" dirty="0"/>
          </a:p>
          <a:p>
            <a:pPr lvl="2"/>
            <a:endParaRPr lang="en-US" sz="4000" dirty="0"/>
          </a:p>
          <a:p>
            <a:pPr lvl="2"/>
            <a:endParaRPr lang="en-US" sz="4000" dirty="0"/>
          </a:p>
          <a:p>
            <a:endParaRPr lang="en-US" sz="4000" dirty="0"/>
          </a:p>
        </p:txBody>
      </p:sp>
      <p:sp>
        <p:nvSpPr>
          <p:cNvPr id="4" name="Slide Number Placeholder 3"/>
          <p:cNvSpPr>
            <a:spLocks noGrp="1"/>
          </p:cNvSpPr>
          <p:nvPr>
            <p:ph type="sldNum" sz="quarter" idx="10"/>
          </p:nvPr>
        </p:nvSpPr>
        <p:spPr/>
        <p:txBody>
          <a:bodyPr/>
          <a:lstStyle/>
          <a:p>
            <a:fld id="{104C5D67-D91E-40D0-AFA9-25945CB0C62E}" type="slidenum">
              <a:rPr lang="en-US" smtClean="0"/>
              <a:pPr/>
              <a:t>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55787" y="4415790"/>
            <a:ext cx="6698827" cy="4570730"/>
          </a:xfrm>
        </p:spPr>
        <p:txBody>
          <a:bodyPr>
            <a:normAutofit fontScale="92500" lnSpcReduction="20000"/>
          </a:bodyPr>
          <a:lstStyle/>
          <a:p>
            <a:r>
              <a:rPr lang="en-US" dirty="0" smtClean="0"/>
              <a:t>(</a:t>
            </a:r>
            <a:r>
              <a:rPr lang="en-US" b="1" dirty="0" smtClean="0"/>
              <a:t>2-4 Minutes) Can say a lot from this slide and next..  </a:t>
            </a:r>
          </a:p>
          <a:p>
            <a:endParaRPr lang="en-US" b="1" dirty="0"/>
          </a:p>
          <a:p>
            <a:r>
              <a:rPr lang="en-US" b="1" dirty="0" smtClean="0"/>
              <a:t>Greatly Simplified…. Overview .. Key Elements of Federal and Oregon Programs </a:t>
            </a:r>
          </a:p>
          <a:p>
            <a:endParaRPr lang="en-US" b="1" dirty="0"/>
          </a:p>
          <a:p>
            <a:r>
              <a:rPr lang="en-US" b="1" u="sng" dirty="0" smtClean="0"/>
              <a:t>Talk about :</a:t>
            </a:r>
          </a:p>
          <a:p>
            <a:pPr>
              <a:buFont typeface="Arial" pitchFamily="34" charset="0"/>
              <a:buChar char="•"/>
            </a:pPr>
            <a:r>
              <a:rPr lang="en-US" b="1" dirty="0" smtClean="0"/>
              <a:t>Federal program elements, (Under the Clean Air Act………………….</a:t>
            </a:r>
          </a:p>
          <a:p>
            <a:pPr>
              <a:buFont typeface="Arial" pitchFamily="34" charset="0"/>
              <a:buChar char="•"/>
            </a:pPr>
            <a:r>
              <a:rPr lang="en-US" b="1" dirty="0" smtClean="0"/>
              <a:t>Fed programs that DEQ implements (delegation) include………………….</a:t>
            </a:r>
          </a:p>
          <a:p>
            <a:pPr>
              <a:buFont typeface="Arial" pitchFamily="34" charset="0"/>
              <a:buChar char="•"/>
            </a:pPr>
            <a:r>
              <a:rPr lang="en-US" b="1" dirty="0" smtClean="0"/>
              <a:t>Oregon only programs. (Oregon has its own programs; some complement or implement EPA regs, some go beyond EPA) </a:t>
            </a:r>
          </a:p>
          <a:p>
            <a:endParaRPr lang="en-US" dirty="0" smtClean="0"/>
          </a:p>
          <a:p>
            <a:endParaRPr lang="en-US" dirty="0"/>
          </a:p>
          <a:p>
            <a:r>
              <a:rPr lang="en-US" dirty="0" smtClean="0"/>
              <a:t>-------------------------------------------------------------------------------------------------</a:t>
            </a:r>
          </a:p>
          <a:p>
            <a:r>
              <a:rPr lang="en-US" b="1" u="sng" dirty="0" smtClean="0"/>
              <a:t>If needed (as time allows)  or for questions</a:t>
            </a:r>
            <a:endParaRPr lang="en-US" b="1" u="sng" dirty="0"/>
          </a:p>
          <a:p>
            <a:endParaRPr lang="en-US" dirty="0" smtClean="0"/>
          </a:p>
          <a:p>
            <a:pPr>
              <a:buFont typeface="Arial" pitchFamily="34" charset="0"/>
              <a:buChar char="•"/>
            </a:pPr>
            <a:r>
              <a:rPr lang="en-US" dirty="0" smtClean="0"/>
              <a:t>  NSPS and NESHAPs are “Technology” Standards. They are established by EPA for different types of pollutants and source types. They typically require the installation of  control equipment, or process changes, or best practices. </a:t>
            </a:r>
          </a:p>
          <a:p>
            <a:pPr>
              <a:buFont typeface="Arial" pitchFamily="34" charset="0"/>
              <a:buChar char="•"/>
            </a:pPr>
            <a:endParaRPr lang="en-US" dirty="0" smtClean="0"/>
          </a:p>
          <a:p>
            <a:pPr>
              <a:buFont typeface="Arial" pitchFamily="34" charset="0"/>
              <a:buChar char="•"/>
            </a:pPr>
            <a:r>
              <a:rPr lang="en-US" dirty="0" smtClean="0"/>
              <a:t> They reduce the rate of pollution generated (like improved miles per gallon standards for cars), but don’t limit the total amount of pollution a source can emit; and they don’t address ambient air quality impacts from a source.  They are a great tool for improving AQ not a comprehensive tool.</a:t>
            </a:r>
          </a:p>
          <a:p>
            <a:pPr>
              <a:buFont typeface="Arial" pitchFamily="34" charset="0"/>
              <a:buChar char="•"/>
            </a:pPr>
            <a:endParaRPr lang="en-US" dirty="0" smtClean="0"/>
          </a:p>
          <a:p>
            <a:pPr>
              <a:buFont typeface="Arial" pitchFamily="34" charset="0"/>
              <a:buChar char="•"/>
            </a:pPr>
            <a:r>
              <a:rPr lang="en-US" dirty="0" smtClean="0"/>
              <a:t> We’ll get into this very important point more deeply in a few minutes.</a:t>
            </a:r>
          </a:p>
          <a:p>
            <a:pPr>
              <a:buFont typeface="Arial" pitchFamily="34" charset="0"/>
              <a:buChar char="•"/>
            </a:pPr>
            <a:endParaRPr lang="en-US" dirty="0" smtClean="0"/>
          </a:p>
          <a:p>
            <a:pPr>
              <a:buFont typeface="Arial" pitchFamily="34" charset="0"/>
              <a:buChar char="•"/>
            </a:pPr>
            <a:r>
              <a:rPr lang="en-US" dirty="0" smtClean="0"/>
              <a:t>NESHAPs: Examples………………..</a:t>
            </a:r>
          </a:p>
          <a:p>
            <a:pPr>
              <a:buFont typeface="Arial" pitchFamily="34" charset="0"/>
              <a:buChar char="•"/>
            </a:pPr>
            <a:endParaRPr lang="en-US" dirty="0" smtClean="0"/>
          </a:p>
          <a:p>
            <a:pPr>
              <a:buFont typeface="Arial" pitchFamily="34" charset="0"/>
              <a:buChar char="•"/>
            </a:pPr>
            <a:r>
              <a:rPr lang="en-US" dirty="0" smtClean="0"/>
              <a:t>New Source and Existing Source Performance Standards: (NSPS , 111(d)) Example: GHG emission standards for new Power Plants</a:t>
            </a:r>
          </a:p>
          <a:p>
            <a:endParaRPr lang="en-US" dirty="0" smtClean="0"/>
          </a:p>
          <a:p>
            <a:pPr>
              <a:buFont typeface="Arial" pitchFamily="34" charset="0"/>
              <a:buChar char="•"/>
            </a:pPr>
            <a:r>
              <a:rPr lang="en-US" dirty="0" smtClean="0"/>
              <a:t>NSPS and some NESHAPS are incorporated into industrial permits.</a:t>
            </a:r>
          </a:p>
          <a:p>
            <a:pPr>
              <a:buFont typeface="Arial" pitchFamily="34" charset="0"/>
              <a:buChar char="•"/>
            </a:pPr>
            <a:endParaRPr lang="en-US" dirty="0" smtClean="0"/>
          </a:p>
          <a:p>
            <a:pPr>
              <a:buFont typeface="Arial" pitchFamily="34" charset="0"/>
              <a:buChar char="•"/>
            </a:pPr>
            <a:r>
              <a:rPr lang="en-US" dirty="0" smtClean="0"/>
              <a:t>Some NESHAPS affect smaller industries and businesses that don’t have permits, and DEQ uses other ways to do outreach and Technical Assistance to these sources.  (Example: Small business assistance program.) </a:t>
            </a:r>
          </a:p>
          <a:p>
            <a:endParaRPr lang="en-US" dirty="0"/>
          </a:p>
        </p:txBody>
      </p:sp>
      <p:sp>
        <p:nvSpPr>
          <p:cNvPr id="4" name="Slide Number Placeholder 3"/>
          <p:cNvSpPr>
            <a:spLocks noGrp="1"/>
          </p:cNvSpPr>
          <p:nvPr>
            <p:ph type="sldNum" sz="quarter" idx="10"/>
          </p:nvPr>
        </p:nvSpPr>
        <p:spPr/>
        <p:txBody>
          <a:bodyPr/>
          <a:lstStyle/>
          <a:p>
            <a:fld id="{26D2F562-6973-4F31-AE1C-24B7EB32BA8D}" type="slidenum">
              <a:rPr lang="en-US" smtClean="0"/>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(1 minute)</a:t>
            </a:r>
            <a:endParaRPr lang="en-US" b="1" dirty="0"/>
          </a:p>
          <a:p>
            <a:endParaRPr lang="en-US" b="1" dirty="0" smtClean="0"/>
          </a:p>
          <a:p>
            <a:endParaRPr lang="en-US" b="1" dirty="0"/>
          </a:p>
          <a:p>
            <a:pPr>
              <a:buFont typeface="Arial" pitchFamily="34" charset="0"/>
              <a:buChar char="•"/>
            </a:pPr>
            <a:r>
              <a:rPr lang="en-US" dirty="0" smtClean="0"/>
              <a:t> Quickly note examples on slide.</a:t>
            </a:r>
          </a:p>
          <a:p>
            <a:pPr>
              <a:buFont typeface="Arial" pitchFamily="34" charset="0"/>
              <a:buChar char="•"/>
            </a:pPr>
            <a:endParaRPr lang="en-US" dirty="0"/>
          </a:p>
          <a:p>
            <a:pPr>
              <a:buFont typeface="Arial" pitchFamily="34" charset="0"/>
              <a:buChar char="•"/>
            </a:pPr>
            <a:r>
              <a:rPr lang="en-US" dirty="0" smtClean="0"/>
              <a:t> Much of our</a:t>
            </a:r>
            <a:r>
              <a:rPr lang="en-US" baseline="0" dirty="0" smtClean="0"/>
              <a:t> work has benefits for multiple pollutants, </a:t>
            </a:r>
            <a:r>
              <a:rPr lang="en-US" b="1" baseline="0" dirty="0" smtClean="0"/>
              <a:t>and that’s an important lens we’ll be using</a:t>
            </a:r>
            <a:r>
              <a:rPr lang="en-US" b="1" dirty="0" smtClean="0"/>
              <a:t> in our future work.</a:t>
            </a:r>
            <a:endParaRPr lang="en-US" b="1" dirty="0"/>
          </a:p>
        </p:txBody>
      </p:sp>
      <p:sp>
        <p:nvSpPr>
          <p:cNvPr id="4" name="Slide Number Placeholder 3"/>
          <p:cNvSpPr>
            <a:spLocks noGrp="1"/>
          </p:cNvSpPr>
          <p:nvPr>
            <p:ph type="sldNum" sz="quarter" idx="10"/>
          </p:nvPr>
        </p:nvSpPr>
        <p:spPr/>
        <p:txBody>
          <a:bodyPr/>
          <a:lstStyle/>
          <a:p>
            <a:fld id="{26D2F562-6973-4F31-AE1C-24B7EB32BA8D}" type="slidenum">
              <a:rPr lang="en-US" smtClean="0"/>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5325"/>
            <a:ext cx="4648200" cy="3486150"/>
          </a:xfrm>
        </p:spPr>
      </p:sp>
      <p:sp>
        <p:nvSpPr>
          <p:cNvPr id="4" name="Slide Number Placeholder 3"/>
          <p:cNvSpPr>
            <a:spLocks noGrp="1"/>
          </p:cNvSpPr>
          <p:nvPr>
            <p:ph type="sldNum" sz="quarter" idx="10"/>
          </p:nvPr>
        </p:nvSpPr>
        <p:spPr/>
        <p:txBody>
          <a:bodyPr/>
          <a:lstStyle/>
          <a:p>
            <a:fld id="{22955E73-1581-4EC7-8F66-AF495669DCD7}" type="slidenum">
              <a:rPr lang="en-US" smtClean="0"/>
              <a:pPr/>
              <a:t>5</a:t>
            </a:fld>
            <a:endParaRPr lang="en-US" dirty="0"/>
          </a:p>
        </p:txBody>
      </p:sp>
      <p:sp>
        <p:nvSpPr>
          <p:cNvPr id="5" name="Notes Placeholder 4"/>
          <p:cNvSpPr>
            <a:spLocks noGrp="1"/>
          </p:cNvSpPr>
          <p:nvPr>
            <p:ph type="body" sz="quarter" idx="11"/>
          </p:nvPr>
        </p:nvSpPr>
        <p:spPr>
          <a:xfrm>
            <a:off x="701040" y="4415790"/>
            <a:ext cx="6075680" cy="4183380"/>
          </a:xfrm>
        </p:spPr>
        <p:txBody>
          <a:bodyPr>
            <a:normAutofit fontScale="92500" lnSpcReduction="10000"/>
          </a:bodyPr>
          <a:lstStyle/>
          <a:p>
            <a:pPr defTabSz="898258">
              <a:defRPr/>
            </a:pPr>
            <a:r>
              <a:rPr lang="en-US" b="1" baseline="0" dirty="0" smtClean="0"/>
              <a:t>(1 minute)</a:t>
            </a:r>
          </a:p>
          <a:p>
            <a:pPr defTabSz="898258">
              <a:defRPr/>
            </a:pPr>
            <a:endParaRPr lang="en-US" b="1" dirty="0"/>
          </a:p>
          <a:p>
            <a:pPr defTabSz="898258">
              <a:defRPr/>
            </a:pPr>
            <a:r>
              <a:rPr lang="en-US" b="1" baseline="0" dirty="0" smtClean="0"/>
              <a:t>Returning to Air Quality Assessment</a:t>
            </a:r>
          </a:p>
          <a:p>
            <a:pPr defTabSz="898258">
              <a:buFontTx/>
              <a:buChar char="-"/>
              <a:defRPr/>
            </a:pPr>
            <a:endParaRPr lang="en-US" dirty="0"/>
          </a:p>
          <a:p>
            <a:pPr defTabSz="898258">
              <a:buFontTx/>
              <a:buChar char="-"/>
              <a:defRPr/>
            </a:pPr>
            <a:r>
              <a:rPr lang="en-US" baseline="0" dirty="0" smtClean="0"/>
              <a:t>This </a:t>
            </a:r>
            <a:r>
              <a:rPr lang="en-US" baseline="0" dirty="0" smtClean="0"/>
              <a:t>map shows the distribution of air monitoring locations statewide.</a:t>
            </a:r>
          </a:p>
          <a:p>
            <a:pPr defTabSz="898258">
              <a:buFontTx/>
              <a:buChar char="-"/>
              <a:defRPr/>
            </a:pPr>
            <a:endParaRPr lang="en-US" baseline="0" dirty="0" smtClean="0"/>
          </a:p>
          <a:p>
            <a:pPr defTabSz="898258">
              <a:buFontTx/>
              <a:buChar char="-"/>
              <a:defRPr/>
            </a:pPr>
            <a:r>
              <a:rPr lang="en-US" baseline="0" dirty="0" smtClean="0"/>
              <a:t>Monitoring lets us know about compliance with federal standards and air toxics clean air goals.</a:t>
            </a:r>
          </a:p>
          <a:p>
            <a:pPr defTabSz="898258">
              <a:buFontTx/>
              <a:buChar char="-"/>
              <a:defRPr/>
            </a:pPr>
            <a:endParaRPr lang="en-US" baseline="0" dirty="0" smtClean="0"/>
          </a:p>
          <a:p>
            <a:pPr defTabSz="898258">
              <a:buFontTx/>
              <a:buChar char="-"/>
              <a:defRPr/>
            </a:pPr>
            <a:r>
              <a:rPr lang="en-US" dirty="0" smtClean="0"/>
              <a:t> We have about 45 air monitoring sites across the state. In addition, we gather and analyze emissions information and use modeling to assess pollution levels and its impact on communities and neighborhoods.</a:t>
            </a:r>
          </a:p>
          <a:p>
            <a:pPr defTabSz="898258">
              <a:buFontTx/>
              <a:buChar char="-"/>
              <a:defRPr/>
            </a:pPr>
            <a:endParaRPr lang="en-US" dirty="0" smtClean="0"/>
          </a:p>
          <a:p>
            <a:pPr defTabSz="898258">
              <a:buFontTx/>
              <a:buChar char="-"/>
              <a:defRPr/>
            </a:pPr>
            <a:r>
              <a:rPr lang="en-US" dirty="0" smtClean="0"/>
              <a:t>Some monitors are for single pollutants and others monitor a full spectrum of pollutants.</a:t>
            </a:r>
          </a:p>
          <a:p>
            <a:pPr defTabSz="898258">
              <a:buFontTx/>
              <a:buChar char="-"/>
              <a:defRPr/>
            </a:pPr>
            <a:endParaRPr lang="en-US" dirty="0" smtClean="0"/>
          </a:p>
          <a:p>
            <a:pPr defTabSz="898258">
              <a:buFontTx/>
              <a:buChar char="-"/>
              <a:defRPr/>
            </a:pPr>
            <a:r>
              <a:rPr lang="en-US" dirty="0" smtClean="0"/>
              <a:t>In this map, the blue dots show annual sites where we monitor primarily for particulates like smoke, soot; and smog (ozone); and 63 air toxics.  </a:t>
            </a:r>
          </a:p>
          <a:p>
            <a:pPr defTabSz="898258">
              <a:buFontTx/>
              <a:buChar char="-"/>
              <a:defRPr/>
            </a:pPr>
            <a:endParaRPr lang="en-US" dirty="0" smtClean="0"/>
          </a:p>
          <a:p>
            <a:pPr>
              <a:buFontTx/>
              <a:buChar char="-"/>
            </a:pPr>
            <a:r>
              <a:rPr lang="en-US" dirty="0" smtClean="0"/>
              <a:t>The red triangles  represent summer sites where we monitor for pollutants that peak in the summer, such as ozone and particulate from forest fires and agricultural burning. </a:t>
            </a:r>
          </a:p>
          <a:p>
            <a:pPr>
              <a:buFontTx/>
              <a:buChar char="-"/>
            </a:pPr>
            <a:endParaRPr lang="en-US" baseline="0" dirty="0" smtClean="0"/>
          </a:p>
          <a:p>
            <a:pPr>
              <a:buFontTx/>
              <a:buChar char="-"/>
            </a:pPr>
            <a:r>
              <a:rPr lang="en-US" baseline="0" dirty="0" smtClean="0"/>
              <a:t> We also use monitoring to inform communities about forest fire impacts, days when wood burning is not advised and pollutant levels that could cause problems for people with respiratory problems.</a:t>
            </a:r>
          </a:p>
          <a:p>
            <a:pPr>
              <a:buFontTx/>
              <a:buChar char="-"/>
            </a:pPr>
            <a:endParaRPr lang="en-US" baseline="0" dirty="0" smtClean="0"/>
          </a:p>
          <a:p>
            <a:pPr>
              <a:buFontTx/>
              <a:buChar char="-"/>
            </a:pPr>
            <a:endParaRPr lang="en-US" baseline="0" dirty="0" smtClean="0"/>
          </a:p>
          <a:p>
            <a:pPr>
              <a:buFontTx/>
              <a:buNone/>
            </a:pPr>
            <a:r>
              <a:rPr lang="en-US" sz="1000" dirty="0"/>
              <a:t>Backpocket: Mill City monitor, how are monitors paid for, where do we expect to put the next monitor?</a:t>
            </a:r>
          </a:p>
          <a:p>
            <a:pPr>
              <a:buFontTx/>
              <a:buNone/>
            </a:pPr>
            <a:endParaRPr lang="en-US" baseline="0"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smtClean="0"/>
              <a:t>We’ll talk more about the air toxics program in a few minutes, but broadly speaking, we do 3-Types of air toxics monitoring:</a:t>
            </a:r>
          </a:p>
          <a:p>
            <a:pPr>
              <a:buFont typeface="Arial" pitchFamily="34" charset="0"/>
              <a:buChar char="•"/>
            </a:pPr>
            <a:endParaRPr lang="en-US" dirty="0"/>
          </a:p>
          <a:p>
            <a:pPr>
              <a:buFont typeface="Arial" pitchFamily="34" charset="0"/>
              <a:buChar char="•"/>
            </a:pPr>
            <a:r>
              <a:rPr lang="en-US" u="sng" dirty="0" smtClean="0"/>
              <a:t>Year-Long assessments</a:t>
            </a:r>
            <a:r>
              <a:rPr lang="en-US" dirty="0" smtClean="0"/>
              <a:t>: to collect data that we can compare to Oregon's’ air toxics health benchmarks.</a:t>
            </a:r>
          </a:p>
          <a:p>
            <a:endParaRPr lang="en-US" dirty="0" smtClean="0"/>
          </a:p>
          <a:p>
            <a:pPr>
              <a:buFont typeface="Arial" pitchFamily="34" charset="0"/>
              <a:buChar char="•"/>
            </a:pPr>
            <a:r>
              <a:rPr lang="en-US" u="sng" dirty="0" smtClean="0"/>
              <a:t>Long Term Trend Monitoring</a:t>
            </a:r>
            <a:r>
              <a:rPr lang="en-US" dirty="0" smtClean="0"/>
              <a:t>: To track long term trends in air toxics (both in an urban and rural setting)</a:t>
            </a:r>
          </a:p>
          <a:p>
            <a:pPr>
              <a:buFont typeface="Arial" pitchFamily="34" charset="0"/>
              <a:buChar char="•"/>
            </a:pPr>
            <a:endParaRPr lang="en-US" dirty="0" smtClean="0"/>
          </a:p>
          <a:p>
            <a:pPr>
              <a:buFont typeface="Arial" pitchFamily="34" charset="0"/>
              <a:buChar char="•"/>
            </a:pPr>
            <a:r>
              <a:rPr lang="en-US" u="sng" dirty="0" smtClean="0"/>
              <a:t>Special Studies to support investigations</a:t>
            </a:r>
            <a:r>
              <a:rPr lang="en-US" dirty="0" smtClean="0"/>
              <a:t>:  For example: the air toxics monitoring we did in SE Portland was part of a special study and partnership with the USFS to investigate air toxics levels and potential impacts on the public.   </a:t>
            </a:r>
            <a:r>
              <a:rPr lang="en-US" sz="1050" i="1" dirty="0" smtClean="0"/>
              <a:t>(obviously we need to vet this.. But I think it’s a good first opportunity to briefly acknowledge our really good work and that these types of investigation and partnership are a normal part of what we do.)</a:t>
            </a:r>
          </a:p>
          <a:p>
            <a:endParaRPr lang="en-US" dirty="0"/>
          </a:p>
          <a:p>
            <a:endParaRPr lang="en-US" dirty="0" smtClean="0"/>
          </a:p>
          <a:p>
            <a:endParaRPr lang="en-US" dirty="0"/>
          </a:p>
          <a:p>
            <a:endParaRPr lang="en-US" dirty="0"/>
          </a:p>
          <a:p>
            <a:endParaRPr lang="en-US" b="0" dirty="0" smtClean="0"/>
          </a:p>
          <a:p>
            <a:r>
              <a:rPr lang="en-US" b="0" dirty="0" smtClean="0"/>
              <a:t>Sarah, anything else you’d like to say at this point?</a:t>
            </a:r>
            <a:endParaRPr lang="en-US" b="0" dirty="0"/>
          </a:p>
        </p:txBody>
      </p:sp>
      <p:sp>
        <p:nvSpPr>
          <p:cNvPr id="4" name="Slide Number Placeholder 3"/>
          <p:cNvSpPr>
            <a:spLocks noGrp="1"/>
          </p:cNvSpPr>
          <p:nvPr>
            <p:ph type="sldNum" sz="quarter" idx="10"/>
          </p:nvPr>
        </p:nvSpPr>
        <p:spPr/>
        <p:txBody>
          <a:bodyPr/>
          <a:lstStyle/>
          <a:p>
            <a:fld id="{22955E73-1581-4EC7-8F66-AF495669DCD7}"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33680" y="4415790"/>
            <a:ext cx="6620933" cy="4183380"/>
          </a:xfrm>
        </p:spPr>
        <p:txBody>
          <a:bodyPr>
            <a:normAutofit fontScale="92500"/>
          </a:bodyPr>
          <a:lstStyle/>
          <a:p>
            <a:r>
              <a:rPr lang="en-US" b="1" dirty="0" smtClean="0"/>
              <a:t>(2 minutes)</a:t>
            </a:r>
          </a:p>
          <a:p>
            <a:endParaRPr lang="en-US" b="1" dirty="0"/>
          </a:p>
          <a:p>
            <a:r>
              <a:rPr lang="en-US" b="1" dirty="0" smtClean="0"/>
              <a:t>When you mention Eugene/Oakridge:  note  they’ll  be hearing from Merlyn next about Lane County and the </a:t>
            </a:r>
            <a:r>
              <a:rPr lang="en-US" sz="1300" b="1" dirty="0"/>
              <a:t>operation of a local Air District.</a:t>
            </a:r>
          </a:p>
          <a:p>
            <a:endParaRPr lang="en-US" sz="1300" dirty="0"/>
          </a:p>
          <a:p>
            <a:r>
              <a:rPr lang="en-US" sz="1300" dirty="0" smtClean="0"/>
              <a:t>Map  </a:t>
            </a:r>
            <a:r>
              <a:rPr lang="en-US" sz="1300" dirty="0"/>
              <a:t>- overview of areas where DEQ and </a:t>
            </a:r>
            <a:r>
              <a:rPr lang="en-US" sz="1300" dirty="0" smtClean="0"/>
              <a:t>communities work to meet and maintain compliance with federal health standards:</a:t>
            </a:r>
          </a:p>
          <a:p>
            <a:endParaRPr lang="en-US" sz="1300" dirty="0"/>
          </a:p>
          <a:p>
            <a:pPr>
              <a:buFont typeface="Wingdings" pitchFamily="2" charset="2"/>
              <a:buChar char="Ø"/>
            </a:pPr>
            <a:r>
              <a:rPr lang="en-US" sz="1300" dirty="0" smtClean="0"/>
              <a:t>  Green </a:t>
            </a:r>
            <a:r>
              <a:rPr lang="en-US" sz="1300" dirty="0"/>
              <a:t>stars show success stories – communities </a:t>
            </a:r>
            <a:r>
              <a:rPr lang="en-US" sz="1300" dirty="0" smtClean="0"/>
              <a:t>reduced emissions, came back </a:t>
            </a:r>
            <a:r>
              <a:rPr lang="en-US" sz="1300" dirty="0"/>
              <a:t>into compliance</a:t>
            </a:r>
            <a:r>
              <a:rPr lang="en-US" sz="1300" dirty="0" smtClean="0"/>
              <a:t>. (Now we work to maintain compliance)</a:t>
            </a:r>
            <a:endParaRPr lang="en-US" sz="1300" dirty="0"/>
          </a:p>
          <a:p>
            <a:pPr>
              <a:buFont typeface="Wingdings" pitchFamily="2" charset="2"/>
              <a:buChar char="Ø"/>
            </a:pPr>
            <a:endParaRPr lang="en-US" sz="1300" dirty="0"/>
          </a:p>
          <a:p>
            <a:pPr>
              <a:buFont typeface="Wingdings" pitchFamily="2" charset="2"/>
              <a:buChar char="Ø"/>
            </a:pPr>
            <a:r>
              <a:rPr lang="en-US" sz="1300" dirty="0" smtClean="0"/>
              <a:t>  Back </a:t>
            </a:r>
            <a:r>
              <a:rPr lang="en-US" sz="1300" dirty="0"/>
              <a:t>triangles </a:t>
            </a:r>
            <a:r>
              <a:rPr lang="en-US" sz="1300" dirty="0" smtClean="0"/>
              <a:t>show current </a:t>
            </a:r>
            <a:r>
              <a:rPr lang="en-US" sz="1300" dirty="0"/>
              <a:t>PM non-attainment areas</a:t>
            </a:r>
            <a:r>
              <a:rPr lang="en-US" sz="1300" dirty="0" smtClean="0"/>
              <a:t>. </a:t>
            </a:r>
            <a:endParaRPr lang="en-US" sz="1300" dirty="0"/>
          </a:p>
          <a:p>
            <a:pPr>
              <a:buFontTx/>
              <a:buChar char="-"/>
            </a:pPr>
            <a:endParaRPr lang="en-US" sz="1300" dirty="0" smtClean="0"/>
          </a:p>
          <a:p>
            <a:pPr>
              <a:buFont typeface="Wingdings" pitchFamily="2" charset="2"/>
              <a:buChar char="Ø"/>
            </a:pPr>
            <a:r>
              <a:rPr lang="en-US" sz="1300" dirty="0" smtClean="0"/>
              <a:t>  Gray </a:t>
            </a:r>
            <a:r>
              <a:rPr lang="en-US" sz="1300" dirty="0"/>
              <a:t>triangles </a:t>
            </a:r>
            <a:r>
              <a:rPr lang="en-US" sz="1300" dirty="0" smtClean="0"/>
              <a:t>show areas that </a:t>
            </a:r>
            <a:r>
              <a:rPr lang="en-US" sz="1300" dirty="0"/>
              <a:t>violated the PM standard, but not yet </a:t>
            </a:r>
            <a:r>
              <a:rPr lang="en-US" sz="1300" dirty="0" smtClean="0"/>
              <a:t>designated non-attainment </a:t>
            </a:r>
            <a:r>
              <a:rPr lang="en-US" sz="1300" dirty="0"/>
              <a:t>by EPA. </a:t>
            </a:r>
            <a:r>
              <a:rPr lang="en-US" sz="1300" dirty="0" smtClean="0"/>
              <a:t>  DEQ working </a:t>
            </a:r>
            <a:r>
              <a:rPr lang="en-US" sz="1300" dirty="0"/>
              <a:t>with these communities </a:t>
            </a:r>
            <a:r>
              <a:rPr lang="en-US" sz="1300" dirty="0" smtClean="0"/>
              <a:t>and EPA to </a:t>
            </a:r>
            <a:r>
              <a:rPr lang="en-US" sz="1300" dirty="0"/>
              <a:t>lower PM and avoid </a:t>
            </a:r>
            <a:r>
              <a:rPr lang="en-US" sz="1300" dirty="0" smtClean="0"/>
              <a:t>nonattainment.</a:t>
            </a:r>
            <a:endParaRPr lang="en-US" sz="1300" dirty="0"/>
          </a:p>
          <a:p>
            <a:pPr>
              <a:buFont typeface="Wingdings" pitchFamily="2" charset="2"/>
              <a:buChar char="Ø"/>
            </a:pPr>
            <a:endParaRPr lang="en-US" sz="1300" dirty="0" smtClean="0"/>
          </a:p>
          <a:p>
            <a:pPr>
              <a:buFont typeface="Wingdings" pitchFamily="2" charset="2"/>
              <a:buChar char="Ø"/>
            </a:pPr>
            <a:r>
              <a:rPr lang="en-US" sz="1300" dirty="0" smtClean="0"/>
              <a:t>  White </a:t>
            </a:r>
            <a:r>
              <a:rPr lang="en-US" sz="1300" dirty="0"/>
              <a:t>triangles are areas of concern for </a:t>
            </a:r>
            <a:r>
              <a:rPr lang="en-US" sz="1300" dirty="0" smtClean="0"/>
              <a:t>PM2.5.  Recent </a:t>
            </a:r>
            <a:r>
              <a:rPr lang="en-US" sz="1300" dirty="0"/>
              <a:t>levels above </a:t>
            </a:r>
            <a:r>
              <a:rPr lang="en-US" sz="1300" dirty="0" smtClean="0"/>
              <a:t>standard</a:t>
            </a:r>
            <a:r>
              <a:rPr lang="en-US" sz="1300" dirty="0"/>
              <a:t>, but </a:t>
            </a:r>
            <a:r>
              <a:rPr lang="en-US" sz="1300" dirty="0" smtClean="0"/>
              <a:t>no violation yet (Burns</a:t>
            </a:r>
            <a:r>
              <a:rPr lang="en-US" sz="1300" dirty="0"/>
              <a:t>, Hillsboro). </a:t>
            </a:r>
            <a:r>
              <a:rPr lang="en-US" sz="1300" dirty="0"/>
              <a:t>DEQ working with these communities to prevent future violations.</a:t>
            </a:r>
          </a:p>
          <a:p>
            <a:pPr>
              <a:buFontTx/>
              <a:buChar char="-"/>
            </a:pPr>
            <a:endParaRPr lang="en-US" sz="1300" dirty="0"/>
          </a:p>
          <a:p>
            <a:pPr>
              <a:buFontTx/>
              <a:buChar char="-"/>
            </a:pPr>
            <a:r>
              <a:rPr lang="en-US" sz="1000" i="1" dirty="0" smtClean="0"/>
              <a:t> Note: PM10 is old particulate standard for 1980;s In 2000’s EPA added PM2.5.. (Smaller size particle, lower health threshold. More risk to health)</a:t>
            </a:r>
          </a:p>
          <a:p>
            <a:r>
              <a:rPr lang="en-US" sz="1000" i="1" dirty="0" smtClean="0"/>
              <a:t>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74887A7-2EAB-4EB8-BD84-E29ECF036D10}"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6D2F562-6973-4F31-AE1C-24B7EB32BA8D}" type="slidenum">
              <a:rPr lang="en-US" smtClean="0"/>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5325"/>
            <a:ext cx="4648200" cy="3486150"/>
          </a:xfrm>
        </p:spPr>
      </p:sp>
      <p:sp>
        <p:nvSpPr>
          <p:cNvPr id="3" name="Notes Placeholder 2"/>
          <p:cNvSpPr>
            <a:spLocks noGrp="1"/>
          </p:cNvSpPr>
          <p:nvPr>
            <p:ph type="body" idx="1"/>
          </p:nvPr>
        </p:nvSpPr>
        <p:spPr/>
        <p:txBody>
          <a:bodyPr>
            <a:normAutofit/>
          </a:bodyPr>
          <a:lstStyle/>
          <a:p>
            <a:pPr defTabSz="898230">
              <a:buFontTx/>
              <a:buChar char="-"/>
              <a:defRPr/>
            </a:pPr>
            <a:r>
              <a:rPr lang="en-US" dirty="0" smtClean="0"/>
              <a:t> </a:t>
            </a:r>
            <a:r>
              <a:rPr lang="en-US" dirty="0" smtClean="0"/>
              <a:t>Before we move into more detail about our air toxics program; </a:t>
            </a:r>
            <a:r>
              <a:rPr lang="en-US" b="1" dirty="0" smtClean="0"/>
              <a:t>both DEQ and LRAPA </a:t>
            </a:r>
            <a:r>
              <a:rPr lang="en-US" dirty="0" smtClean="0"/>
              <a:t>are excited that </a:t>
            </a:r>
            <a:r>
              <a:rPr lang="en-US" dirty="0" smtClean="0"/>
              <a:t>much of our</a:t>
            </a:r>
            <a:r>
              <a:rPr lang="en-US" baseline="0" dirty="0" smtClean="0"/>
              <a:t> work has benefits for multiple </a:t>
            </a:r>
            <a:r>
              <a:rPr lang="en-US" baseline="0" dirty="0" smtClean="0"/>
              <a:t>pollutants, </a:t>
            </a:r>
            <a:r>
              <a:rPr lang="en-US" b="1" baseline="0" dirty="0" smtClean="0"/>
              <a:t>and that’s an important lens we’ll be using</a:t>
            </a:r>
            <a:r>
              <a:rPr lang="en-US" b="1" dirty="0" smtClean="0"/>
              <a:t> in our future work. </a:t>
            </a:r>
            <a:endParaRPr lang="en-US" b="1" baseline="0" dirty="0" smtClean="0"/>
          </a:p>
          <a:p>
            <a:pPr defTabSz="898230">
              <a:buFontTx/>
              <a:buChar char="-"/>
              <a:defRPr/>
            </a:pPr>
            <a:endParaRPr lang="en-US" baseline="0" dirty="0" smtClean="0"/>
          </a:p>
          <a:p>
            <a:pPr defTabSz="898230">
              <a:buFontTx/>
              <a:buChar char="-"/>
              <a:defRPr/>
            </a:pPr>
            <a:r>
              <a:rPr lang="en-US" baseline="0" dirty="0" smtClean="0"/>
              <a:t> </a:t>
            </a:r>
            <a:r>
              <a:rPr lang="en-US" sz="1000" dirty="0"/>
              <a:t>Traditionally we addressed one pollutant at a time, but now we think more in terms of multi pollutant benefits.</a:t>
            </a:r>
          </a:p>
          <a:p>
            <a:pPr defTabSz="898230">
              <a:buFontTx/>
              <a:buChar char="-"/>
              <a:defRPr/>
            </a:pPr>
            <a:endParaRPr lang="en-US" sz="1000" dirty="0"/>
          </a:p>
          <a:p>
            <a:pPr defTabSz="898230">
              <a:buFontTx/>
              <a:buChar char="-"/>
              <a:defRPr/>
            </a:pPr>
            <a:r>
              <a:rPr lang="en-US" sz="1000" dirty="0"/>
              <a:t> On the left side of this chart are some of our key source control efforts, and across the top are the key pollutants we need to reduce.</a:t>
            </a:r>
          </a:p>
          <a:p>
            <a:pPr defTabSz="898230">
              <a:buFontTx/>
              <a:buChar char="-"/>
              <a:defRPr/>
            </a:pPr>
            <a:endParaRPr lang="en-US" sz="1000" dirty="0"/>
          </a:p>
          <a:p>
            <a:pPr defTabSz="898230">
              <a:buFontTx/>
              <a:buChar char="-"/>
              <a:defRPr/>
            </a:pPr>
            <a:r>
              <a:rPr lang="en-US" sz="1000" dirty="0"/>
              <a:t> Because sources of air pollution emit multiple pollutants, our source control efforts are effective for multiple pollutants</a:t>
            </a:r>
          </a:p>
          <a:p>
            <a:pPr defTabSz="898230">
              <a:defRPr/>
            </a:pPr>
            <a:endParaRPr lang="en-US" sz="1000" dirty="0"/>
          </a:p>
          <a:p>
            <a:pPr defTabSz="898230">
              <a:buFontTx/>
              <a:buChar char="-"/>
              <a:defRPr/>
            </a:pPr>
            <a:r>
              <a:rPr lang="en-US" sz="1000" dirty="0"/>
              <a:t> For example: cleaner engines and cleaner fuels reduce particulate, air toxics, ozone, greenhouse gases, and pollutants affecting visibility</a:t>
            </a:r>
          </a:p>
          <a:p>
            <a:pPr defTabSz="898230">
              <a:buFontTx/>
              <a:buChar char="-"/>
              <a:defRPr/>
            </a:pPr>
            <a:endParaRPr lang="en-US" sz="1000" dirty="0"/>
          </a:p>
          <a:p>
            <a:pPr defTabSz="898230">
              <a:buFontTx/>
              <a:buChar char="-"/>
              <a:defRPr/>
            </a:pPr>
            <a:r>
              <a:rPr lang="en-US" sz="1000" dirty="0"/>
              <a:t> Woodsmoke reduction efforts control particulates, air toxics and pollutants affecting visibility.</a:t>
            </a:r>
          </a:p>
          <a:p>
            <a:pPr defTabSz="898230">
              <a:buFontTx/>
              <a:buChar char="-"/>
              <a:defRPr/>
            </a:pPr>
            <a:endParaRPr lang="en-US" dirty="0" smtClean="0"/>
          </a:p>
          <a:p>
            <a:pPr defTabSz="898230">
              <a:buFontTx/>
              <a:buChar char="-"/>
              <a:defRPr/>
            </a:pPr>
            <a:r>
              <a:rPr lang="en-US" dirty="0" smtClean="0"/>
              <a:t>Looking at our emission reduction effectors through a multi-pollutant lens when appropriate can really help us understand and explain to the public and community leaders the full public health </a:t>
            </a:r>
            <a:r>
              <a:rPr lang="en-US" dirty="0" smtClean="0"/>
              <a:t>benefit and value of our work.</a:t>
            </a:r>
            <a:endParaRPr lang="en-US" dirty="0" smtClean="0"/>
          </a:p>
          <a:p>
            <a:pPr>
              <a:buFontTx/>
              <a:buNone/>
            </a:pPr>
            <a:endParaRPr lang="en-US" dirty="0" smtClean="0"/>
          </a:p>
          <a:p>
            <a:pPr lvl="0"/>
            <a:endParaRPr lang="en-US" dirty="0"/>
          </a:p>
        </p:txBody>
      </p:sp>
      <p:sp>
        <p:nvSpPr>
          <p:cNvPr id="4" name="Slide Number Placeholder 3"/>
          <p:cNvSpPr>
            <a:spLocks noGrp="1"/>
          </p:cNvSpPr>
          <p:nvPr>
            <p:ph type="sldNum" sz="quarter" idx="10"/>
          </p:nvPr>
        </p:nvSpPr>
        <p:spPr/>
        <p:txBody>
          <a:bodyPr/>
          <a:lstStyle/>
          <a:p>
            <a:fld id="{22955E73-1581-4EC7-8F66-AF495669DCD7}"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11E5BB3-C573-4A9A-A02B-72995EC9AE3F}" type="datetimeFigureOut">
              <a:rPr lang="en-US" smtClean="0"/>
              <a:t>4/6/2016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57E5CC-BB0E-4185-924F-9C5BEC01D35D}"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1E5BB3-C573-4A9A-A02B-72995EC9AE3F}" type="datetimeFigureOut">
              <a:rPr lang="en-US" smtClean="0"/>
              <a:t>4/6/2016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57E5CC-BB0E-4185-924F-9C5BEC01D35D}"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1E5BB3-C573-4A9A-A02B-72995EC9AE3F}" type="datetimeFigureOut">
              <a:rPr lang="en-US" smtClean="0"/>
              <a:t>4/6/2016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57E5CC-BB0E-4185-924F-9C5BEC01D35D}"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63C456-CFC3-4674-83B9-34DB1ABF1FA1}" type="slidenum">
              <a:rPr lang="en-US" smtClean="0"/>
              <a:pPr/>
              <a:t>‹#›</a:t>
            </a:fld>
            <a:endParaRPr lang="en-US" dirty="0"/>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63C456-CFC3-4674-83B9-34DB1ABF1FA1}" type="slidenum">
              <a:rPr lang="en-US" smtClean="0"/>
              <a:pPr/>
              <a:t>‹#›</a:t>
            </a:fld>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1E5BB3-C573-4A9A-A02B-72995EC9AE3F}" type="datetimeFigureOut">
              <a:rPr lang="en-US" smtClean="0"/>
              <a:t>4/6/2016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57E5CC-BB0E-4185-924F-9C5BEC01D35D}"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11E5BB3-C573-4A9A-A02B-72995EC9AE3F}" type="datetimeFigureOut">
              <a:rPr lang="en-US" smtClean="0"/>
              <a:t>4/6/2016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57E5CC-BB0E-4185-924F-9C5BEC01D35D}"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11E5BB3-C573-4A9A-A02B-72995EC9AE3F}" type="datetimeFigureOut">
              <a:rPr lang="en-US" smtClean="0"/>
              <a:t>4/6/2016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57E5CC-BB0E-4185-924F-9C5BEC01D35D}"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11E5BB3-C573-4A9A-A02B-72995EC9AE3F}" type="datetimeFigureOut">
              <a:rPr lang="en-US" smtClean="0"/>
              <a:t>4/6/2016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57E5CC-BB0E-4185-924F-9C5BEC01D35D}"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11E5BB3-C573-4A9A-A02B-72995EC9AE3F}" type="datetimeFigureOut">
              <a:rPr lang="en-US" smtClean="0"/>
              <a:t>4/6/2016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57E5CC-BB0E-4185-924F-9C5BEC01D35D}"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1E5BB3-C573-4A9A-A02B-72995EC9AE3F}" type="datetimeFigureOut">
              <a:rPr lang="en-US" smtClean="0"/>
              <a:t>4/6/2016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57E5CC-BB0E-4185-924F-9C5BEC01D35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1E5BB3-C573-4A9A-A02B-72995EC9AE3F}" type="datetimeFigureOut">
              <a:rPr lang="en-US" smtClean="0"/>
              <a:t>4/6/2016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57E5CC-BB0E-4185-924F-9C5BEC01D35D}"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1E5BB3-C573-4A9A-A02B-72995EC9AE3F}" type="datetimeFigureOut">
              <a:rPr lang="en-US" smtClean="0"/>
              <a:t>4/6/2016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57E5CC-BB0E-4185-924F-9C5BEC01D35D}"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1E5BB3-C573-4A9A-A02B-72995EC9AE3F}" type="datetimeFigureOut">
              <a:rPr lang="en-US" smtClean="0"/>
              <a:t>4/6/2016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57E5CC-BB0E-4185-924F-9C5BEC01D35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notesSlide" Target="../notesSlides/notesSlide1.xml"/><Relationship Id="rId7" Type="http://schemas.openxmlformats.org/officeDocument/2006/relationships/image" Target="../media/image3.jpeg"/><Relationship Id="rId12"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hyperlink" Target="http://www.google.com/url?sa=i&amp;rct=j&amp;q=&amp;esrc=s&amp;frm=1&amp;source=images&amp;cd=&amp;cad=rja&amp;uact=8&amp;ved=0CAcQjRw&amp;url=http://www.ems.psu.edu/~boehman/index.php/oldp/10&amp;ei=pNh8VM3FHKHWmgXmmYHoDA&amp;bvm=bv.80642063,d.cGU&amp;psig=AFQjCNEUIIK6zABFYVwLHjUPJ71Ccstv8g&amp;ust=1417554455001292" TargetMode="External"/><Relationship Id="rId11" Type="http://schemas.openxmlformats.org/officeDocument/2006/relationships/image" Target="../media/image6.jpeg"/><Relationship Id="rId5" Type="http://schemas.openxmlformats.org/officeDocument/2006/relationships/image" Target="../media/image2.gif"/><Relationship Id="rId10" Type="http://schemas.openxmlformats.org/officeDocument/2006/relationships/image" Target="../media/image5.jpeg"/><Relationship Id="rId4" Type="http://schemas.openxmlformats.org/officeDocument/2006/relationships/hyperlink" Target="http://www.google.com/url?sa=i&amp;rct=j&amp;q=&amp;esrc=s&amp;frm=1&amp;source=images&amp;cd=&amp;cad=rja&amp;docid=J5wf6hIi8eHatM&amp;tbnid=5QKrUsDPogstlM:&amp;ved=0CAUQjRw&amp;url=http://www.promma.ac.th/main/chemistry/boonrawd_site/aromatic.htm&amp;ei=L-_iUqDlB9XnoASf3IKoCg&amp;bvm=bv.59930103,d.cGU&amp;psig=AFQjCNHe6J19W4ymh48Ua7SbXLM-qtZp8A&amp;ust=1390690469094040" TargetMode="External"/><Relationship Id="rId9"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wmf"/><Relationship Id="rId5" Type="http://schemas.openxmlformats.org/officeDocument/2006/relationships/image" Target="../media/image14.wmf"/><Relationship Id="rId4" Type="http://schemas.openxmlformats.org/officeDocument/2006/relationships/image" Target="../media/image13.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7" name="TextBox 6"/>
          <p:cNvSpPr txBox="1">
            <a:spLocks noChangeArrowheads="1"/>
          </p:cNvSpPr>
          <p:nvPr/>
        </p:nvSpPr>
        <p:spPr bwMode="auto">
          <a:xfrm>
            <a:off x="304800" y="1295400"/>
            <a:ext cx="1981200" cy="369332"/>
          </a:xfrm>
          <a:prstGeom prst="rect">
            <a:avLst/>
          </a:prstGeom>
          <a:noFill/>
          <a:ln w="9525">
            <a:noFill/>
            <a:miter lim="800000"/>
            <a:headEnd/>
            <a:tailEnd/>
          </a:ln>
        </p:spPr>
        <p:txBody>
          <a:bodyPr wrap="square">
            <a:spAutoFit/>
          </a:bodyPr>
          <a:lstStyle/>
          <a:p>
            <a:r>
              <a:rPr lang="en-US" dirty="0">
                <a:solidFill>
                  <a:srgbClr val="0000FF"/>
                </a:solidFill>
              </a:rPr>
              <a:t>Particulate Matter</a:t>
            </a:r>
          </a:p>
        </p:txBody>
      </p:sp>
      <p:sp>
        <p:nvSpPr>
          <p:cNvPr id="18" name="Rectangle 17"/>
          <p:cNvSpPr/>
          <p:nvPr/>
        </p:nvSpPr>
        <p:spPr>
          <a:xfrm>
            <a:off x="533400" y="228600"/>
            <a:ext cx="8065050" cy="584775"/>
          </a:xfrm>
          <a:prstGeom prst="rect">
            <a:avLst/>
          </a:prstGeom>
        </p:spPr>
        <p:txBody>
          <a:bodyPr wrap="square">
            <a:spAutoFit/>
          </a:bodyPr>
          <a:lstStyle/>
          <a:p>
            <a:pPr algn="ctr"/>
            <a:r>
              <a:rPr lang="en-US" sz="3200" b="1" dirty="0" smtClean="0">
                <a:latin typeface="Arial" pitchFamily="34" charset="0"/>
                <a:cs typeface="Arial" pitchFamily="34" charset="0"/>
              </a:rPr>
              <a:t>Air Pollutants of Concern in Oregon</a:t>
            </a:r>
          </a:p>
        </p:txBody>
      </p:sp>
      <p:pic>
        <p:nvPicPr>
          <p:cNvPr id="20" name="Picture 2" descr="http://www.promma.ac.th/main/chemistry/boonrawd_site/aromatic_files/image/benzene_top.gif">
            <a:hlinkClick r:id="rId4"/>
          </p:cNvPr>
          <p:cNvPicPr>
            <a:picLocks noChangeAspect="1" noChangeArrowheads="1"/>
          </p:cNvPicPr>
          <p:nvPr/>
        </p:nvPicPr>
        <p:blipFill>
          <a:blip r:embed="rId5" cstate="print"/>
          <a:srcRect/>
          <a:stretch>
            <a:fillRect/>
          </a:stretch>
        </p:blipFill>
        <p:spPr bwMode="auto">
          <a:xfrm>
            <a:off x="2438400" y="4724400"/>
            <a:ext cx="1400432" cy="1524000"/>
          </a:xfrm>
          <a:prstGeom prst="rect">
            <a:avLst/>
          </a:prstGeom>
          <a:noFill/>
        </p:spPr>
      </p:pic>
      <p:sp>
        <p:nvSpPr>
          <p:cNvPr id="21" name="TextBox 20"/>
          <p:cNvSpPr txBox="1"/>
          <p:nvPr/>
        </p:nvSpPr>
        <p:spPr>
          <a:xfrm rot="10800000" flipV="1">
            <a:off x="2438400" y="6361211"/>
            <a:ext cx="1447800" cy="307777"/>
          </a:xfrm>
          <a:prstGeom prst="rect">
            <a:avLst/>
          </a:prstGeom>
          <a:solidFill>
            <a:schemeClr val="tx1"/>
          </a:solidFill>
        </p:spPr>
        <p:txBody>
          <a:bodyPr wrap="square" rtlCol="0">
            <a:spAutoFit/>
          </a:bodyPr>
          <a:lstStyle/>
          <a:p>
            <a:r>
              <a:rPr lang="en-US" sz="1400" dirty="0" smtClean="0">
                <a:solidFill>
                  <a:schemeClr val="bg1"/>
                </a:solidFill>
              </a:rPr>
              <a:t>     Benzene</a:t>
            </a:r>
            <a:endParaRPr lang="en-US" sz="1400" dirty="0">
              <a:solidFill>
                <a:schemeClr val="bg1"/>
              </a:solidFill>
            </a:endParaRPr>
          </a:p>
        </p:txBody>
      </p:sp>
      <p:sp>
        <p:nvSpPr>
          <p:cNvPr id="22" name="TextBox 6"/>
          <p:cNvSpPr txBox="1">
            <a:spLocks noChangeArrowheads="1"/>
          </p:cNvSpPr>
          <p:nvPr/>
        </p:nvSpPr>
        <p:spPr bwMode="auto">
          <a:xfrm>
            <a:off x="1752600" y="4267200"/>
            <a:ext cx="2150680" cy="369332"/>
          </a:xfrm>
          <a:prstGeom prst="rect">
            <a:avLst/>
          </a:prstGeom>
          <a:noFill/>
          <a:ln w="9525">
            <a:noFill/>
            <a:miter lim="800000"/>
            <a:headEnd/>
            <a:tailEnd/>
          </a:ln>
        </p:spPr>
        <p:txBody>
          <a:bodyPr wrap="square">
            <a:spAutoFit/>
          </a:bodyPr>
          <a:lstStyle/>
          <a:p>
            <a:r>
              <a:rPr lang="en-US" dirty="0" smtClean="0">
                <a:solidFill>
                  <a:srgbClr val="0000FF"/>
                </a:solidFill>
              </a:rPr>
              <a:t>Toxic Air Pollutants</a:t>
            </a:r>
            <a:endParaRPr lang="en-US" dirty="0">
              <a:solidFill>
                <a:srgbClr val="0000FF"/>
              </a:solidFill>
            </a:endParaRPr>
          </a:p>
        </p:txBody>
      </p:sp>
      <p:pic>
        <p:nvPicPr>
          <p:cNvPr id="23" name="Picture 2" descr="https://encrypted-tbn2.gstatic.com/images?q=tbn:ANd9GcQR6Cujm39Y3IyUST8R84Z-4rzSyVTtPfcTnnE2wCPnTAWXrjme">
            <a:hlinkClick r:id="rId6"/>
          </p:cNvPr>
          <p:cNvPicPr>
            <a:picLocks noChangeAspect="1" noChangeArrowheads="1"/>
          </p:cNvPicPr>
          <p:nvPr/>
        </p:nvPicPr>
        <p:blipFill>
          <a:blip r:embed="rId7" cstate="print"/>
          <a:srcRect/>
          <a:stretch>
            <a:fillRect/>
          </a:stretch>
        </p:blipFill>
        <p:spPr bwMode="auto">
          <a:xfrm>
            <a:off x="228600" y="4735994"/>
            <a:ext cx="2133600" cy="1530611"/>
          </a:xfrm>
          <a:prstGeom prst="rect">
            <a:avLst/>
          </a:prstGeom>
          <a:noFill/>
        </p:spPr>
      </p:pic>
      <p:sp>
        <p:nvSpPr>
          <p:cNvPr id="24" name="TextBox 23"/>
          <p:cNvSpPr txBox="1"/>
          <p:nvPr/>
        </p:nvSpPr>
        <p:spPr>
          <a:xfrm>
            <a:off x="228600" y="6324600"/>
            <a:ext cx="2133600" cy="369332"/>
          </a:xfrm>
          <a:prstGeom prst="rect">
            <a:avLst/>
          </a:prstGeom>
          <a:solidFill>
            <a:schemeClr val="tx1"/>
          </a:solidFill>
        </p:spPr>
        <p:txBody>
          <a:bodyPr wrap="square" rtlCol="0">
            <a:spAutoFit/>
          </a:bodyPr>
          <a:lstStyle/>
          <a:p>
            <a:r>
              <a:rPr lang="en-US" dirty="0" smtClean="0">
                <a:solidFill>
                  <a:schemeClr val="bg1"/>
                </a:solidFill>
              </a:rPr>
              <a:t>    </a:t>
            </a:r>
            <a:r>
              <a:rPr lang="en-US" sz="1400" dirty="0" smtClean="0">
                <a:solidFill>
                  <a:schemeClr val="bg1"/>
                </a:solidFill>
              </a:rPr>
              <a:t>Diesel Particulate</a:t>
            </a:r>
            <a:endParaRPr lang="en-US" sz="1400" dirty="0">
              <a:solidFill>
                <a:schemeClr val="bg1"/>
              </a:solidFill>
            </a:endParaRPr>
          </a:p>
        </p:txBody>
      </p:sp>
      <p:pic>
        <p:nvPicPr>
          <p:cNvPr id="26" name="Picture 25" descr="Grandmother2.jpg"/>
          <p:cNvPicPr/>
          <p:nvPr/>
        </p:nvPicPr>
        <p:blipFill>
          <a:blip r:embed="rId8" cstate="print"/>
          <a:stretch>
            <a:fillRect/>
          </a:stretch>
        </p:blipFill>
        <p:spPr>
          <a:xfrm>
            <a:off x="2819400" y="990600"/>
            <a:ext cx="2819400" cy="2133600"/>
          </a:xfrm>
          <a:prstGeom prst="rect">
            <a:avLst/>
          </a:prstGeom>
        </p:spPr>
      </p:pic>
      <p:grpSp>
        <p:nvGrpSpPr>
          <p:cNvPr id="5" name="Group 38"/>
          <p:cNvGrpSpPr/>
          <p:nvPr/>
        </p:nvGrpSpPr>
        <p:grpSpPr>
          <a:xfrm>
            <a:off x="304801" y="1739180"/>
            <a:ext cx="1904999" cy="1385020"/>
            <a:chOff x="193830" y="1815991"/>
            <a:chExt cx="3477612" cy="2611540"/>
          </a:xfrm>
        </p:grpSpPr>
        <p:graphicFrame>
          <p:nvGraphicFramePr>
            <p:cNvPr id="24578" name="Object 2"/>
            <p:cNvGraphicFramePr>
              <a:graphicFrameLocks noChangeAspect="1"/>
            </p:cNvGraphicFramePr>
            <p:nvPr/>
          </p:nvGraphicFramePr>
          <p:xfrm>
            <a:off x="193830" y="1815991"/>
            <a:ext cx="3477612" cy="2611540"/>
          </p:xfrm>
          <a:graphic>
            <a:graphicData uri="http://schemas.openxmlformats.org/presentationml/2006/ole">
              <p:oleObj spid="_x0000_s1026" r:id="rId9" imgW="4495800" imgH="3344863" progId="">
                <p:embed/>
              </p:oleObj>
            </a:graphicData>
          </a:graphic>
        </p:graphicFrame>
        <p:sp>
          <p:nvSpPr>
            <p:cNvPr id="33" name="Oval 32"/>
            <p:cNvSpPr/>
            <p:nvPr/>
          </p:nvSpPr>
          <p:spPr>
            <a:xfrm>
              <a:off x="385855" y="3889860"/>
              <a:ext cx="76810" cy="768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p:cNvSpPr/>
            <p:nvPr/>
          </p:nvSpPr>
          <p:spPr>
            <a:xfrm>
              <a:off x="538255" y="4042260"/>
              <a:ext cx="76810" cy="768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p:cNvSpPr/>
            <p:nvPr/>
          </p:nvSpPr>
          <p:spPr>
            <a:xfrm>
              <a:off x="690655" y="4194660"/>
              <a:ext cx="76810" cy="768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p:cNvSpPr/>
            <p:nvPr/>
          </p:nvSpPr>
          <p:spPr>
            <a:xfrm flipH="1">
              <a:off x="501070" y="4235506"/>
              <a:ext cx="73150" cy="8412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p:cNvSpPr/>
            <p:nvPr/>
          </p:nvSpPr>
          <p:spPr>
            <a:xfrm flipH="1">
              <a:off x="347450" y="4120290"/>
              <a:ext cx="73150" cy="8412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p:cNvSpPr/>
            <p:nvPr/>
          </p:nvSpPr>
          <p:spPr>
            <a:xfrm flipH="1">
              <a:off x="347450" y="4273910"/>
              <a:ext cx="73150" cy="8412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0" name="Oval 39"/>
          <p:cNvSpPr/>
          <p:nvPr/>
        </p:nvSpPr>
        <p:spPr>
          <a:xfrm>
            <a:off x="152400" y="2667000"/>
            <a:ext cx="652885" cy="57607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p:cNvSpPr txBox="1"/>
          <p:nvPr/>
        </p:nvSpPr>
        <p:spPr>
          <a:xfrm>
            <a:off x="228600" y="3505200"/>
            <a:ext cx="1958655" cy="461665"/>
          </a:xfrm>
          <a:prstGeom prst="rect">
            <a:avLst/>
          </a:prstGeom>
          <a:noFill/>
        </p:spPr>
        <p:txBody>
          <a:bodyPr wrap="square" rtlCol="0">
            <a:spAutoFit/>
          </a:bodyPr>
          <a:lstStyle/>
          <a:p>
            <a:r>
              <a:rPr lang="en-US" sz="1200" b="1" dirty="0" smtClean="0"/>
              <a:t>Fine particles enter </a:t>
            </a:r>
          </a:p>
          <a:p>
            <a:r>
              <a:rPr lang="en-US" sz="1200" b="1" dirty="0" smtClean="0"/>
              <a:t>deeply into the lungs</a:t>
            </a:r>
            <a:endParaRPr lang="en-US" sz="1200" b="1" dirty="0"/>
          </a:p>
        </p:txBody>
      </p:sp>
      <p:cxnSp>
        <p:nvCxnSpPr>
          <p:cNvPr id="43" name="Straight Connector 42"/>
          <p:cNvCxnSpPr>
            <a:stCxn id="40" idx="4"/>
          </p:cNvCxnSpPr>
          <p:nvPr/>
        </p:nvCxnSpPr>
        <p:spPr>
          <a:xfrm>
            <a:off x="478843" y="3243075"/>
            <a:ext cx="134417" cy="23043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3962400" y="4724400"/>
            <a:ext cx="1295400" cy="1524000"/>
          </a:xfrm>
          <a:prstGeom prst="rect">
            <a:avLst/>
          </a:prstGeom>
          <a:solidFill>
            <a:schemeClr val="accent1">
              <a:alpha val="5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Industrial metals</a:t>
            </a:r>
          </a:p>
          <a:p>
            <a:pPr algn="ctr"/>
            <a:r>
              <a:rPr lang="en-US" sz="1600" dirty="0" smtClean="0">
                <a:solidFill>
                  <a:schemeClr val="tx1"/>
                </a:solidFill>
              </a:rPr>
              <a:t>Graphic?</a:t>
            </a:r>
            <a:endParaRPr lang="en-US" sz="1600" dirty="0">
              <a:solidFill>
                <a:schemeClr val="tx1"/>
              </a:solidFill>
            </a:endParaRPr>
          </a:p>
        </p:txBody>
      </p:sp>
      <p:sp>
        <p:nvSpPr>
          <p:cNvPr id="39" name="TextBox 38"/>
          <p:cNvSpPr txBox="1"/>
          <p:nvPr/>
        </p:nvSpPr>
        <p:spPr>
          <a:xfrm rot="10800000" flipV="1">
            <a:off x="3962400" y="6361211"/>
            <a:ext cx="1295400" cy="307777"/>
          </a:xfrm>
          <a:prstGeom prst="rect">
            <a:avLst/>
          </a:prstGeom>
          <a:solidFill>
            <a:schemeClr val="tx1"/>
          </a:solidFill>
        </p:spPr>
        <p:txBody>
          <a:bodyPr wrap="square" rtlCol="0">
            <a:spAutoFit/>
          </a:bodyPr>
          <a:lstStyle/>
          <a:p>
            <a:r>
              <a:rPr lang="en-US" sz="1400" dirty="0" smtClean="0">
                <a:solidFill>
                  <a:schemeClr val="bg1"/>
                </a:solidFill>
              </a:rPr>
              <a:t>     </a:t>
            </a:r>
            <a:r>
              <a:rPr lang="en-US" sz="1400" dirty="0" smtClean="0">
                <a:solidFill>
                  <a:schemeClr val="bg1"/>
                </a:solidFill>
              </a:rPr>
              <a:t>Metals</a:t>
            </a:r>
            <a:endParaRPr lang="en-US" sz="1400" dirty="0">
              <a:solidFill>
                <a:schemeClr val="bg1"/>
              </a:solidFill>
            </a:endParaRPr>
          </a:p>
        </p:txBody>
      </p:sp>
      <p:sp>
        <p:nvSpPr>
          <p:cNvPr id="42" name="TextBox 6"/>
          <p:cNvSpPr txBox="1">
            <a:spLocks noChangeArrowheads="1"/>
          </p:cNvSpPr>
          <p:nvPr/>
        </p:nvSpPr>
        <p:spPr bwMode="auto">
          <a:xfrm>
            <a:off x="5715000" y="3886200"/>
            <a:ext cx="3200400" cy="800219"/>
          </a:xfrm>
          <a:prstGeom prst="rect">
            <a:avLst/>
          </a:prstGeom>
          <a:noFill/>
          <a:ln w="9525">
            <a:noFill/>
            <a:miter lim="800000"/>
            <a:headEnd/>
            <a:tailEnd/>
          </a:ln>
        </p:spPr>
        <p:txBody>
          <a:bodyPr wrap="square">
            <a:spAutoFit/>
          </a:bodyPr>
          <a:lstStyle/>
          <a:p>
            <a:pPr algn="ctr"/>
            <a:r>
              <a:rPr lang="en-US" dirty="0" smtClean="0">
                <a:solidFill>
                  <a:srgbClr val="0000FF"/>
                </a:solidFill>
              </a:rPr>
              <a:t>Pollution Affecting</a:t>
            </a:r>
          </a:p>
          <a:p>
            <a:pPr algn="ctr"/>
            <a:r>
              <a:rPr lang="en-US" sz="1400" dirty="0" smtClean="0">
                <a:solidFill>
                  <a:srgbClr val="0000FF"/>
                </a:solidFill>
              </a:rPr>
              <a:t>Climate Change (GHG)/</a:t>
            </a:r>
          </a:p>
          <a:p>
            <a:pPr algn="ctr"/>
            <a:r>
              <a:rPr lang="en-US" sz="1400" dirty="0" smtClean="0">
                <a:solidFill>
                  <a:srgbClr val="0000FF"/>
                </a:solidFill>
              </a:rPr>
              <a:t>Ecosystems</a:t>
            </a:r>
            <a:endParaRPr lang="en-US" sz="1400" dirty="0">
              <a:solidFill>
                <a:srgbClr val="0000FF"/>
              </a:solidFill>
            </a:endParaRPr>
          </a:p>
        </p:txBody>
      </p:sp>
      <p:grpSp>
        <p:nvGrpSpPr>
          <p:cNvPr id="44" name="Group 16"/>
          <p:cNvGrpSpPr>
            <a:grpSpLocks/>
          </p:cNvGrpSpPr>
          <p:nvPr/>
        </p:nvGrpSpPr>
        <p:grpSpPr bwMode="auto">
          <a:xfrm>
            <a:off x="6096000" y="1219200"/>
            <a:ext cx="2667000" cy="2427004"/>
            <a:chOff x="342982" y="3476167"/>
            <a:chExt cx="4155077" cy="2372869"/>
          </a:xfrm>
        </p:grpSpPr>
        <p:sp>
          <p:nvSpPr>
            <p:cNvPr id="45" name="TextBox 8"/>
            <p:cNvSpPr txBox="1">
              <a:spLocks noChangeArrowheads="1"/>
            </p:cNvSpPr>
            <p:nvPr/>
          </p:nvSpPr>
          <p:spPr bwMode="auto">
            <a:xfrm>
              <a:off x="342982" y="3476167"/>
              <a:ext cx="4155077" cy="631914"/>
            </a:xfrm>
            <a:prstGeom prst="rect">
              <a:avLst/>
            </a:prstGeom>
            <a:noFill/>
            <a:ln w="9525">
              <a:noFill/>
              <a:miter lim="800000"/>
              <a:headEnd/>
              <a:tailEnd/>
            </a:ln>
          </p:spPr>
          <p:txBody>
            <a:bodyPr wrap="square">
              <a:spAutoFit/>
            </a:bodyPr>
            <a:lstStyle/>
            <a:p>
              <a:r>
                <a:rPr lang="en-US" dirty="0" smtClean="0">
                  <a:solidFill>
                    <a:srgbClr val="0000FF"/>
                  </a:solidFill>
                </a:rPr>
                <a:t>Ground Level Ozone </a:t>
              </a:r>
              <a:r>
                <a:rPr lang="en-US" dirty="0">
                  <a:solidFill>
                    <a:srgbClr val="0000FF"/>
                  </a:solidFill>
                </a:rPr>
                <a:t>(smog)</a:t>
              </a:r>
            </a:p>
          </p:txBody>
        </p:sp>
        <p:grpSp>
          <p:nvGrpSpPr>
            <p:cNvPr id="46" name="Group 15"/>
            <p:cNvGrpSpPr>
              <a:grpSpLocks/>
            </p:cNvGrpSpPr>
            <p:nvPr/>
          </p:nvGrpSpPr>
          <p:grpSpPr bwMode="auto">
            <a:xfrm>
              <a:off x="437415" y="3755060"/>
              <a:ext cx="3749013" cy="2093976"/>
              <a:chOff x="4826535" y="3252140"/>
              <a:chExt cx="3749013" cy="2093976"/>
            </a:xfrm>
          </p:grpSpPr>
          <p:sp>
            <p:nvSpPr>
              <p:cNvPr id="47" name="Rectangle 14"/>
              <p:cNvSpPr>
                <a:spLocks noChangeArrowheads="1"/>
              </p:cNvSpPr>
              <p:nvPr/>
            </p:nvSpPr>
            <p:spPr bwMode="auto">
              <a:xfrm>
                <a:off x="4850819" y="3252140"/>
                <a:ext cx="3529584" cy="2093976"/>
              </a:xfrm>
              <a:prstGeom prst="rect">
                <a:avLst/>
              </a:prstGeom>
              <a:solidFill>
                <a:schemeClr val="bg1"/>
              </a:solidFill>
              <a:ln w="9525" algn="ctr">
                <a:noFill/>
                <a:round/>
                <a:headEnd/>
                <a:tailEnd/>
              </a:ln>
            </p:spPr>
            <p:txBody>
              <a:bodyPr/>
              <a:lstStyle/>
              <a:p>
                <a:pPr eaLnBrk="0" hangingPunct="0"/>
                <a:endParaRPr lang="en-US" dirty="0"/>
              </a:p>
            </p:txBody>
          </p:sp>
          <p:grpSp>
            <p:nvGrpSpPr>
              <p:cNvPr id="48" name="Group 13"/>
              <p:cNvGrpSpPr/>
              <p:nvPr/>
            </p:nvGrpSpPr>
            <p:grpSpPr>
              <a:xfrm>
                <a:off x="4826535" y="3384304"/>
                <a:ext cx="3749013" cy="1832033"/>
                <a:chOff x="1123215" y="3292864"/>
                <a:chExt cx="3749013" cy="1832033"/>
              </a:xfrm>
              <a:noFill/>
            </p:grpSpPr>
            <p:pic>
              <p:nvPicPr>
                <p:cNvPr id="49" name="Picture 48" descr="ozone lung.jpg"/>
                <p:cNvPicPr>
                  <a:picLocks noChangeAspect="1"/>
                </p:cNvPicPr>
                <p:nvPr/>
              </p:nvPicPr>
              <p:blipFill>
                <a:blip r:embed="rId10" cstate="print"/>
                <a:stretch>
                  <a:fillRect/>
                </a:stretch>
              </p:blipFill>
              <p:spPr>
                <a:xfrm>
                  <a:off x="1222889" y="3292864"/>
                  <a:ext cx="1694047" cy="1406901"/>
                </a:xfrm>
                <a:prstGeom prst="rect">
                  <a:avLst/>
                </a:prstGeom>
                <a:grpFill/>
              </p:spPr>
            </p:pic>
            <p:pic>
              <p:nvPicPr>
                <p:cNvPr id="50" name="Picture 49" descr="ozone lung2.jpg"/>
                <p:cNvPicPr>
                  <a:picLocks noChangeAspect="1"/>
                </p:cNvPicPr>
                <p:nvPr/>
              </p:nvPicPr>
              <p:blipFill>
                <a:blip r:embed="rId11" cstate="print"/>
                <a:stretch>
                  <a:fillRect/>
                </a:stretch>
              </p:blipFill>
              <p:spPr>
                <a:xfrm>
                  <a:off x="2971112" y="3293421"/>
                  <a:ext cx="1901116" cy="1406344"/>
                </a:xfrm>
                <a:prstGeom prst="rect">
                  <a:avLst/>
                </a:prstGeom>
                <a:grpFill/>
              </p:spPr>
            </p:pic>
            <p:sp>
              <p:nvSpPr>
                <p:cNvPr id="51" name="TextBox 50"/>
                <p:cNvSpPr txBox="1"/>
                <p:nvPr/>
              </p:nvSpPr>
              <p:spPr>
                <a:xfrm>
                  <a:off x="1123215" y="4750505"/>
                  <a:ext cx="1643545" cy="354277"/>
                </a:xfrm>
                <a:prstGeom prst="rect">
                  <a:avLst/>
                </a:prstGeom>
                <a:grpFill/>
              </p:spPr>
              <p:txBody>
                <a:bodyPr wrap="none">
                  <a:spAutoFit/>
                </a:bodyPr>
                <a:lstStyle/>
                <a:p>
                  <a:pPr>
                    <a:defRPr/>
                  </a:pPr>
                  <a:r>
                    <a:rPr lang="en-US" sz="1400" b="1" dirty="0"/>
                    <a:t>Healthy Airway</a:t>
                  </a:r>
                </a:p>
              </p:txBody>
            </p:sp>
            <p:sp>
              <p:nvSpPr>
                <p:cNvPr id="52" name="TextBox 51"/>
                <p:cNvSpPr txBox="1"/>
                <p:nvPr/>
              </p:nvSpPr>
              <p:spPr>
                <a:xfrm>
                  <a:off x="2917454" y="4699765"/>
                  <a:ext cx="1768176" cy="425132"/>
                </a:xfrm>
                <a:prstGeom prst="rect">
                  <a:avLst/>
                </a:prstGeom>
                <a:grpFill/>
              </p:spPr>
              <p:txBody>
                <a:bodyPr wrap="none">
                  <a:spAutoFit/>
                </a:bodyPr>
                <a:lstStyle/>
                <a:p>
                  <a:pPr>
                    <a:defRPr/>
                  </a:pPr>
                  <a:r>
                    <a:rPr lang="en-US" sz="1400" b="1" dirty="0"/>
                    <a:t>Inflamed</a:t>
                  </a:r>
                  <a:r>
                    <a:rPr lang="en-US" sz="1800" b="1" dirty="0"/>
                    <a:t> </a:t>
                  </a:r>
                  <a:r>
                    <a:rPr lang="en-US" sz="1400" b="1" dirty="0"/>
                    <a:t>Airway</a:t>
                  </a:r>
                </a:p>
              </p:txBody>
            </p:sp>
          </p:grpSp>
        </p:grpSp>
      </p:grpSp>
      <p:pic>
        <p:nvPicPr>
          <p:cNvPr id="1032" name="Picture 8" descr="Image result for images eagle cap wilderness o"/>
          <p:cNvPicPr>
            <a:picLocks noChangeAspect="1" noChangeArrowheads="1"/>
          </p:cNvPicPr>
          <p:nvPr/>
        </p:nvPicPr>
        <p:blipFill>
          <a:blip r:embed="rId12" cstate="print"/>
          <a:srcRect/>
          <a:stretch>
            <a:fillRect/>
          </a:stretch>
        </p:blipFill>
        <p:spPr bwMode="auto">
          <a:xfrm>
            <a:off x="5546450" y="4648200"/>
            <a:ext cx="3368950" cy="1981200"/>
          </a:xfrm>
          <a:prstGeom prst="rect">
            <a:avLst/>
          </a:prstGeom>
          <a:noFill/>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rmAutofit/>
          </a:bodyPr>
          <a:lstStyle/>
          <a:p>
            <a:r>
              <a:rPr lang="en-US" sz="2000" dirty="0" smtClean="0"/>
              <a:t>Back Pocket Slides</a:t>
            </a:r>
            <a:endParaRPr lang="en-US" sz="20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6285" y="164575"/>
            <a:ext cx="8229600" cy="888467"/>
          </a:xfrm>
        </p:spPr>
        <p:txBody>
          <a:bodyPr>
            <a:normAutofit/>
          </a:bodyPr>
          <a:lstStyle/>
          <a:p>
            <a:r>
              <a:rPr lang="en-US" sz="4000" b="1" dirty="0" smtClean="0"/>
              <a:t>Particulate Pollution Statewide</a:t>
            </a:r>
            <a:endParaRPr lang="en-US" sz="4000" b="1" dirty="0"/>
          </a:p>
        </p:txBody>
      </p:sp>
      <p:sp>
        <p:nvSpPr>
          <p:cNvPr id="4" name="Slide Number Placeholder 3"/>
          <p:cNvSpPr>
            <a:spLocks noGrp="1"/>
          </p:cNvSpPr>
          <p:nvPr>
            <p:ph type="sldNum" sz="quarter" idx="12"/>
          </p:nvPr>
        </p:nvSpPr>
        <p:spPr/>
        <p:txBody>
          <a:bodyPr/>
          <a:lstStyle/>
          <a:p>
            <a:fld id="{411B1ABC-56ED-4DF6-862C-74E92E4323ED}" type="slidenum">
              <a:rPr lang="en-US" smtClean="0"/>
              <a:pPr/>
              <a:t>12</a:t>
            </a:fld>
            <a:endParaRPr lang="en-US" dirty="0"/>
          </a:p>
        </p:txBody>
      </p:sp>
      <p:graphicFrame>
        <p:nvGraphicFramePr>
          <p:cNvPr id="5" name="Content Placeholder 4"/>
          <p:cNvGraphicFramePr>
            <a:graphicFrameLocks noGrp="1"/>
          </p:cNvGraphicFramePr>
          <p:nvPr>
            <p:ph idx="1"/>
          </p:nvPr>
        </p:nvGraphicFramePr>
        <p:xfrm>
          <a:off x="232235" y="1086295"/>
          <a:ext cx="8756340" cy="53767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363C456-CFC3-4674-83B9-34DB1ABF1FA1}" type="slidenum">
              <a:rPr lang="en-US" smtClean="0"/>
              <a:pPr/>
              <a:t>13</a:t>
            </a:fld>
            <a:endParaRPr lang="en-US" dirty="0"/>
          </a:p>
        </p:txBody>
      </p:sp>
      <p:graphicFrame>
        <p:nvGraphicFramePr>
          <p:cNvPr id="4" name="Content Placeholder 3"/>
          <p:cNvGraphicFramePr>
            <a:graphicFrameLocks noGrp="1"/>
          </p:cNvGraphicFramePr>
          <p:nvPr>
            <p:ph idx="1"/>
          </p:nvPr>
        </p:nvGraphicFramePr>
        <p:xfrm>
          <a:off x="270640" y="1393535"/>
          <a:ext cx="8679530" cy="4839029"/>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501070" y="279790"/>
            <a:ext cx="8382000" cy="707886"/>
          </a:xfrm>
          <a:prstGeom prst="rect">
            <a:avLst/>
          </a:prstGeom>
          <a:noFill/>
        </p:spPr>
        <p:txBody>
          <a:bodyPr wrap="square" rtlCol="0">
            <a:spAutoFit/>
          </a:bodyPr>
          <a:lstStyle/>
          <a:p>
            <a:pPr algn="ctr"/>
            <a:r>
              <a:rPr lang="en-US" sz="4000" b="1" dirty="0" smtClean="0">
                <a:latin typeface="+mn-lt"/>
                <a:cs typeface="Arial" pitchFamily="34" charset="0"/>
              </a:rPr>
              <a:t>Ozone Pollution Statewide</a:t>
            </a:r>
            <a:endParaRPr lang="en-US" sz="4000" b="1" dirty="0">
              <a:latin typeface="+mn-lt"/>
              <a:cs typeface="Arial" pitchFamily="34" charset="0"/>
            </a:endParaRPr>
          </a:p>
        </p:txBody>
      </p:sp>
      <p:cxnSp>
        <p:nvCxnSpPr>
          <p:cNvPr id="7" name="Straight Connector 6"/>
          <p:cNvCxnSpPr/>
          <p:nvPr/>
        </p:nvCxnSpPr>
        <p:spPr>
          <a:xfrm>
            <a:off x="923525" y="2929735"/>
            <a:ext cx="6951305"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923525" y="3813050"/>
            <a:ext cx="6951305"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 name="AutoShape 82"/>
          <p:cNvSpPr>
            <a:spLocks noChangeArrowheads="1"/>
          </p:cNvSpPr>
          <p:nvPr/>
        </p:nvSpPr>
        <p:spPr bwMode="auto">
          <a:xfrm>
            <a:off x="1806840" y="2276850"/>
            <a:ext cx="153619" cy="384050"/>
          </a:xfrm>
          <a:prstGeom prst="downArrow">
            <a:avLst>
              <a:gd name="adj1" fmla="val 50000"/>
              <a:gd name="adj2" fmla="val 75000"/>
            </a:avLst>
          </a:prstGeom>
          <a:solidFill>
            <a:schemeClr val="bg1">
              <a:lumMod val="65000"/>
            </a:schemeClr>
          </a:solidFill>
          <a:ln w="9525">
            <a:noFill/>
            <a:miter lim="800000"/>
            <a:headEnd/>
            <a:tailEnd/>
          </a:ln>
          <a:effectLst/>
        </p:spPr>
        <p:txBody>
          <a:bodyPr vert="eaVert" wrap="none" anchor="ctr"/>
          <a:lstStyle/>
          <a:p>
            <a:pPr fontAlgn="auto">
              <a:spcBef>
                <a:spcPts val="0"/>
              </a:spcBef>
              <a:spcAft>
                <a:spcPts val="0"/>
              </a:spcAft>
              <a:defRPr/>
            </a:pPr>
            <a:endParaRPr lang="en-US" dirty="0">
              <a:latin typeface="+mn-lt"/>
            </a:endParaRPr>
          </a:p>
        </p:txBody>
      </p:sp>
      <p:sp>
        <p:nvSpPr>
          <p:cNvPr id="69" name="AutoShape 82"/>
          <p:cNvSpPr>
            <a:spLocks noChangeArrowheads="1"/>
          </p:cNvSpPr>
          <p:nvPr/>
        </p:nvSpPr>
        <p:spPr bwMode="auto">
          <a:xfrm>
            <a:off x="6607465" y="2008015"/>
            <a:ext cx="153619" cy="384050"/>
          </a:xfrm>
          <a:prstGeom prst="downArrow">
            <a:avLst>
              <a:gd name="adj1" fmla="val 50000"/>
              <a:gd name="adj2" fmla="val 75000"/>
            </a:avLst>
          </a:prstGeom>
          <a:solidFill>
            <a:schemeClr val="bg1">
              <a:lumMod val="65000"/>
            </a:schemeClr>
          </a:solidFill>
          <a:ln w="9525">
            <a:noFill/>
            <a:miter lim="800000"/>
            <a:headEnd/>
            <a:tailEnd/>
          </a:ln>
          <a:effectLst/>
        </p:spPr>
        <p:txBody>
          <a:bodyPr vert="eaVert" wrap="none" anchor="ctr"/>
          <a:lstStyle/>
          <a:p>
            <a:pPr fontAlgn="auto">
              <a:spcBef>
                <a:spcPts val="0"/>
              </a:spcBef>
              <a:spcAft>
                <a:spcPts val="0"/>
              </a:spcAft>
              <a:defRPr/>
            </a:pPr>
            <a:endParaRPr lang="en-US" dirty="0">
              <a:latin typeface="+mn-lt"/>
            </a:endParaRPr>
          </a:p>
        </p:txBody>
      </p:sp>
      <p:sp>
        <p:nvSpPr>
          <p:cNvPr id="10243" name="Rectangle 2"/>
          <p:cNvSpPr>
            <a:spLocks noGrp="1" noChangeArrowheads="1"/>
          </p:cNvSpPr>
          <p:nvPr>
            <p:ph type="title"/>
          </p:nvPr>
        </p:nvSpPr>
        <p:spPr>
          <a:xfrm>
            <a:off x="1384385" y="318195"/>
            <a:ext cx="6567255" cy="685800"/>
          </a:xfrm>
        </p:spPr>
        <p:txBody>
          <a:bodyPr>
            <a:noAutofit/>
          </a:bodyPr>
          <a:lstStyle/>
          <a:p>
            <a:pPr eaLnBrk="1" hangingPunct="1"/>
            <a:r>
              <a:rPr lang="en-US" sz="3600" b="1" dirty="0" smtClean="0"/>
              <a:t>Oregon’s Air Toxics Program</a:t>
            </a:r>
          </a:p>
        </p:txBody>
      </p:sp>
      <p:grpSp>
        <p:nvGrpSpPr>
          <p:cNvPr id="2" name="Group 69"/>
          <p:cNvGrpSpPr/>
          <p:nvPr/>
        </p:nvGrpSpPr>
        <p:grpSpPr>
          <a:xfrm>
            <a:off x="923525" y="1508750"/>
            <a:ext cx="7719405" cy="4357166"/>
            <a:chOff x="1000335" y="1508750"/>
            <a:chExt cx="7719405" cy="4357166"/>
          </a:xfrm>
        </p:grpSpPr>
        <p:sp>
          <p:nvSpPr>
            <p:cNvPr id="65" name="AutoShape 82"/>
            <p:cNvSpPr>
              <a:spLocks noChangeArrowheads="1"/>
            </p:cNvSpPr>
            <p:nvPr/>
          </p:nvSpPr>
          <p:spPr bwMode="auto">
            <a:xfrm>
              <a:off x="8066855" y="3697835"/>
              <a:ext cx="190804" cy="652885"/>
            </a:xfrm>
            <a:prstGeom prst="downArrow">
              <a:avLst>
                <a:gd name="adj1" fmla="val 50000"/>
                <a:gd name="adj2" fmla="val 75000"/>
              </a:avLst>
            </a:prstGeom>
            <a:solidFill>
              <a:schemeClr val="bg1">
                <a:lumMod val="65000"/>
              </a:schemeClr>
            </a:solidFill>
            <a:ln w="9525">
              <a:noFill/>
              <a:miter lim="800000"/>
              <a:headEnd/>
              <a:tailEnd/>
            </a:ln>
            <a:effectLst/>
          </p:spPr>
          <p:txBody>
            <a:bodyPr vert="eaVert" wrap="none" anchor="ctr"/>
            <a:lstStyle/>
            <a:p>
              <a:pPr fontAlgn="auto">
                <a:spcBef>
                  <a:spcPts val="0"/>
                </a:spcBef>
                <a:spcAft>
                  <a:spcPts val="0"/>
                </a:spcAft>
                <a:defRPr/>
              </a:pPr>
              <a:endParaRPr lang="en-US" dirty="0">
                <a:latin typeface="+mn-lt"/>
              </a:endParaRPr>
            </a:p>
          </p:txBody>
        </p:sp>
        <p:sp>
          <p:nvSpPr>
            <p:cNvPr id="63" name="AutoShape 77"/>
            <p:cNvSpPr>
              <a:spLocks noChangeArrowheads="1"/>
            </p:cNvSpPr>
            <p:nvPr/>
          </p:nvSpPr>
          <p:spPr bwMode="auto">
            <a:xfrm>
              <a:off x="5378505" y="2737710"/>
              <a:ext cx="153620" cy="1958655"/>
            </a:xfrm>
            <a:prstGeom prst="downArrow">
              <a:avLst>
                <a:gd name="adj1" fmla="val 50000"/>
                <a:gd name="adj2" fmla="val 87500"/>
              </a:avLst>
            </a:prstGeom>
            <a:solidFill>
              <a:schemeClr val="bg1">
                <a:lumMod val="65000"/>
              </a:schemeClr>
            </a:solidFill>
            <a:ln w="9525">
              <a:noFill/>
              <a:miter lim="800000"/>
              <a:headEnd/>
              <a:tailEnd/>
            </a:ln>
          </p:spPr>
          <p:txBody>
            <a:bodyPr vert="eaVert" wrap="none" anchor="ctr"/>
            <a:lstStyle/>
            <a:p>
              <a:endParaRPr lang="en-US" dirty="0">
                <a:latin typeface="Calibri" pitchFamily="34" charset="0"/>
              </a:endParaRPr>
            </a:p>
          </p:txBody>
        </p:sp>
        <p:sp>
          <p:nvSpPr>
            <p:cNvPr id="62" name="AutoShape 77"/>
            <p:cNvSpPr>
              <a:spLocks noChangeArrowheads="1"/>
            </p:cNvSpPr>
            <p:nvPr/>
          </p:nvSpPr>
          <p:spPr bwMode="auto">
            <a:xfrm>
              <a:off x="4034330" y="2737710"/>
              <a:ext cx="153620" cy="576074"/>
            </a:xfrm>
            <a:prstGeom prst="downArrow">
              <a:avLst>
                <a:gd name="adj1" fmla="val 50000"/>
                <a:gd name="adj2" fmla="val 87500"/>
              </a:avLst>
            </a:prstGeom>
            <a:solidFill>
              <a:schemeClr val="bg1">
                <a:lumMod val="65000"/>
              </a:schemeClr>
            </a:solidFill>
            <a:ln w="9525">
              <a:noFill/>
              <a:miter lim="800000"/>
              <a:headEnd/>
              <a:tailEnd/>
            </a:ln>
          </p:spPr>
          <p:txBody>
            <a:bodyPr vert="eaVert" wrap="none" anchor="ctr"/>
            <a:lstStyle/>
            <a:p>
              <a:endParaRPr lang="en-US" dirty="0">
                <a:latin typeface="Calibri" pitchFamily="34" charset="0"/>
              </a:endParaRPr>
            </a:p>
          </p:txBody>
        </p:sp>
        <p:sp>
          <p:nvSpPr>
            <p:cNvPr id="67" name="AutoShape 77"/>
            <p:cNvSpPr>
              <a:spLocks noChangeArrowheads="1"/>
            </p:cNvSpPr>
            <p:nvPr/>
          </p:nvSpPr>
          <p:spPr bwMode="auto">
            <a:xfrm>
              <a:off x="1845245" y="2008015"/>
              <a:ext cx="153619" cy="345645"/>
            </a:xfrm>
            <a:prstGeom prst="downArrow">
              <a:avLst>
                <a:gd name="adj1" fmla="val 50000"/>
                <a:gd name="adj2" fmla="val 87500"/>
              </a:avLst>
            </a:prstGeom>
            <a:solidFill>
              <a:schemeClr val="bg1">
                <a:lumMod val="65000"/>
              </a:schemeClr>
            </a:solidFill>
            <a:ln w="9525">
              <a:noFill/>
              <a:miter lim="800000"/>
              <a:headEnd/>
              <a:tailEnd/>
            </a:ln>
          </p:spPr>
          <p:txBody>
            <a:bodyPr vert="eaVert" wrap="none" anchor="ctr"/>
            <a:lstStyle/>
            <a:p>
              <a:endParaRPr lang="en-US" dirty="0">
                <a:latin typeface="Calibri" pitchFamily="34" charset="0"/>
              </a:endParaRPr>
            </a:p>
          </p:txBody>
        </p:sp>
        <p:sp>
          <p:nvSpPr>
            <p:cNvPr id="64" name="AutoShape 77"/>
            <p:cNvSpPr>
              <a:spLocks noChangeArrowheads="1"/>
            </p:cNvSpPr>
            <p:nvPr/>
          </p:nvSpPr>
          <p:spPr bwMode="auto">
            <a:xfrm>
              <a:off x="4379975" y="2008015"/>
              <a:ext cx="153619" cy="384050"/>
            </a:xfrm>
            <a:prstGeom prst="downArrow">
              <a:avLst>
                <a:gd name="adj1" fmla="val 50000"/>
                <a:gd name="adj2" fmla="val 87500"/>
              </a:avLst>
            </a:prstGeom>
            <a:solidFill>
              <a:schemeClr val="bg1">
                <a:lumMod val="65000"/>
              </a:schemeClr>
            </a:solidFill>
            <a:ln w="9525">
              <a:noFill/>
              <a:miter lim="800000"/>
              <a:headEnd/>
              <a:tailEnd/>
            </a:ln>
          </p:spPr>
          <p:txBody>
            <a:bodyPr vert="eaVert" wrap="none" anchor="ctr"/>
            <a:lstStyle/>
            <a:p>
              <a:endParaRPr lang="en-US" dirty="0">
                <a:latin typeface="Calibri" pitchFamily="34" charset="0"/>
              </a:endParaRPr>
            </a:p>
          </p:txBody>
        </p:sp>
        <p:sp>
          <p:nvSpPr>
            <p:cNvPr id="10248" name="Text Box 42"/>
            <p:cNvSpPr txBox="1">
              <a:spLocks noChangeArrowheads="1"/>
            </p:cNvSpPr>
            <p:nvPr/>
          </p:nvSpPr>
          <p:spPr bwMode="auto">
            <a:xfrm>
              <a:off x="3304635" y="1508750"/>
              <a:ext cx="2480166" cy="584775"/>
            </a:xfrm>
            <a:prstGeom prst="rect">
              <a:avLst/>
            </a:prstGeom>
            <a:solidFill>
              <a:srgbClr val="92D050"/>
            </a:solidFill>
            <a:ln w="76200">
              <a:noFill/>
              <a:miter lim="800000"/>
              <a:headEnd/>
              <a:tailEnd/>
            </a:ln>
          </p:spPr>
          <p:txBody>
            <a:bodyPr wrap="square">
              <a:spAutoFit/>
            </a:bodyPr>
            <a:lstStyle/>
            <a:p>
              <a:pPr algn="ctr"/>
              <a:r>
                <a:rPr lang="en-US" b="1" dirty="0" smtClean="0">
                  <a:solidFill>
                    <a:srgbClr val="003366"/>
                  </a:solidFill>
                  <a:latin typeface="Calibri" pitchFamily="34" charset="0"/>
                </a:rPr>
                <a:t>Oregon Benchmarks</a:t>
              </a:r>
            </a:p>
            <a:p>
              <a:pPr algn="ctr"/>
              <a:endParaRPr lang="en-US" sz="1400" b="1" dirty="0">
                <a:solidFill>
                  <a:srgbClr val="003366"/>
                </a:solidFill>
                <a:latin typeface="Calibri" pitchFamily="34" charset="0"/>
              </a:endParaRPr>
            </a:p>
          </p:txBody>
        </p:sp>
        <p:grpSp>
          <p:nvGrpSpPr>
            <p:cNvPr id="3" name="Group 42"/>
            <p:cNvGrpSpPr/>
            <p:nvPr/>
          </p:nvGrpSpPr>
          <p:grpSpPr>
            <a:xfrm>
              <a:off x="1038740" y="1508750"/>
              <a:ext cx="1997060" cy="1843439"/>
              <a:chOff x="649225" y="1603860"/>
              <a:chExt cx="1997060" cy="1843439"/>
            </a:xfrm>
          </p:grpSpPr>
          <p:sp>
            <p:nvSpPr>
              <p:cNvPr id="10261" name="AutoShape 77"/>
              <p:cNvSpPr>
                <a:spLocks noChangeArrowheads="1"/>
              </p:cNvSpPr>
              <p:nvPr/>
            </p:nvSpPr>
            <p:spPr bwMode="auto">
              <a:xfrm>
                <a:off x="1494135" y="3101655"/>
                <a:ext cx="153619" cy="345644"/>
              </a:xfrm>
              <a:prstGeom prst="downArrow">
                <a:avLst>
                  <a:gd name="adj1" fmla="val 50000"/>
                  <a:gd name="adj2" fmla="val 87500"/>
                </a:avLst>
              </a:prstGeom>
              <a:solidFill>
                <a:schemeClr val="bg1">
                  <a:lumMod val="65000"/>
                </a:schemeClr>
              </a:solidFill>
              <a:ln w="9525">
                <a:noFill/>
                <a:miter lim="800000"/>
                <a:headEnd/>
                <a:tailEnd/>
              </a:ln>
            </p:spPr>
            <p:txBody>
              <a:bodyPr vert="eaVert" wrap="none" anchor="ctr"/>
              <a:lstStyle/>
              <a:p>
                <a:endParaRPr lang="en-US" dirty="0">
                  <a:latin typeface="Calibri" pitchFamily="34" charset="0"/>
                </a:endParaRPr>
              </a:p>
            </p:txBody>
          </p:sp>
          <p:sp>
            <p:nvSpPr>
              <p:cNvPr id="10250" name="Text Box 40"/>
              <p:cNvSpPr txBox="1">
                <a:spLocks noChangeArrowheads="1"/>
              </p:cNvSpPr>
              <p:nvPr/>
            </p:nvSpPr>
            <p:spPr bwMode="auto">
              <a:xfrm>
                <a:off x="649225" y="1603860"/>
                <a:ext cx="1997060" cy="923330"/>
              </a:xfrm>
              <a:prstGeom prst="rect">
                <a:avLst/>
              </a:prstGeom>
              <a:solidFill>
                <a:schemeClr val="accent4">
                  <a:lumMod val="60000"/>
                  <a:lumOff val="40000"/>
                </a:schemeClr>
              </a:solidFill>
              <a:ln w="76200">
                <a:noFill/>
                <a:miter lim="800000"/>
                <a:headEnd/>
                <a:tailEnd/>
              </a:ln>
            </p:spPr>
            <p:txBody>
              <a:bodyPr wrap="square">
                <a:spAutoFit/>
              </a:bodyPr>
              <a:lstStyle/>
              <a:p>
                <a:pPr algn="ctr"/>
                <a:r>
                  <a:rPr lang="en-US" b="1" dirty="0">
                    <a:solidFill>
                      <a:srgbClr val="003366"/>
                    </a:solidFill>
                    <a:latin typeface="Calibri" pitchFamily="34" charset="0"/>
                  </a:rPr>
                  <a:t>Federal  </a:t>
                </a:r>
                <a:r>
                  <a:rPr lang="en-US" b="1" dirty="0" smtClean="0">
                    <a:solidFill>
                      <a:srgbClr val="003366"/>
                    </a:solidFill>
                    <a:latin typeface="Calibri" pitchFamily="34" charset="0"/>
                  </a:rPr>
                  <a:t>Air Toxics Standards for Industry</a:t>
                </a:r>
                <a:endParaRPr lang="en-US" b="1" dirty="0">
                  <a:solidFill>
                    <a:srgbClr val="003366"/>
                  </a:solidFill>
                  <a:latin typeface="Calibri" pitchFamily="34" charset="0"/>
                </a:endParaRPr>
              </a:p>
            </p:txBody>
          </p:sp>
        </p:grpSp>
        <p:sp>
          <p:nvSpPr>
            <p:cNvPr id="10262" name="Text Box 52"/>
            <p:cNvSpPr txBox="1">
              <a:spLocks noChangeArrowheads="1"/>
            </p:cNvSpPr>
            <p:nvPr/>
          </p:nvSpPr>
          <p:spPr bwMode="auto">
            <a:xfrm>
              <a:off x="3227825" y="2392065"/>
              <a:ext cx="2726755" cy="369332"/>
            </a:xfrm>
            <a:prstGeom prst="rect">
              <a:avLst/>
            </a:prstGeom>
            <a:solidFill>
              <a:srgbClr val="92D050"/>
            </a:solidFill>
            <a:ln w="9525">
              <a:noFill/>
              <a:miter lim="800000"/>
              <a:headEnd/>
              <a:tailEnd/>
            </a:ln>
          </p:spPr>
          <p:txBody>
            <a:bodyPr wrap="square">
              <a:spAutoFit/>
            </a:bodyPr>
            <a:lstStyle/>
            <a:p>
              <a:pPr algn="ctr">
                <a:spcBef>
                  <a:spcPct val="50000"/>
                </a:spcBef>
              </a:pPr>
              <a:r>
                <a:rPr lang="en-US" b="1" dirty="0" smtClean="0">
                  <a:solidFill>
                    <a:srgbClr val="003366"/>
                  </a:solidFill>
                  <a:latin typeface="Calibri" pitchFamily="34" charset="0"/>
                </a:rPr>
                <a:t>Assessment and Solutions</a:t>
              </a:r>
              <a:endParaRPr lang="en-US" b="1" dirty="0">
                <a:solidFill>
                  <a:srgbClr val="003366"/>
                </a:solidFill>
                <a:latin typeface="Calibri" pitchFamily="34" charset="0"/>
              </a:endParaRPr>
            </a:p>
          </p:txBody>
        </p:sp>
        <p:sp>
          <p:nvSpPr>
            <p:cNvPr id="10263" name="Text Box 65"/>
            <p:cNvSpPr txBox="1">
              <a:spLocks noChangeArrowheads="1"/>
            </p:cNvSpPr>
            <p:nvPr/>
          </p:nvSpPr>
          <p:spPr bwMode="auto">
            <a:xfrm>
              <a:off x="7682805" y="4350720"/>
              <a:ext cx="960125" cy="954107"/>
            </a:xfrm>
            <a:prstGeom prst="rect">
              <a:avLst/>
            </a:prstGeom>
            <a:solidFill>
              <a:schemeClr val="bg1">
                <a:lumMod val="75000"/>
              </a:schemeClr>
            </a:solidFill>
            <a:ln w="9525">
              <a:noFill/>
              <a:miter lim="800000"/>
              <a:headEnd/>
              <a:tailEnd/>
            </a:ln>
          </p:spPr>
          <p:txBody>
            <a:bodyPr wrap="square">
              <a:spAutoFit/>
            </a:bodyPr>
            <a:lstStyle/>
            <a:p>
              <a:pPr algn="ctr">
                <a:spcBef>
                  <a:spcPct val="50000"/>
                </a:spcBef>
              </a:pPr>
              <a:r>
                <a:rPr lang="en-US" sz="1400" b="1" dirty="0">
                  <a:latin typeface="Calibri" pitchFamily="34" charset="0"/>
                </a:rPr>
                <a:t>Oregon Low Emission Vehicles</a:t>
              </a:r>
            </a:p>
          </p:txBody>
        </p:sp>
        <p:sp>
          <p:nvSpPr>
            <p:cNvPr id="10265" name="Text Box 78"/>
            <p:cNvSpPr txBox="1">
              <a:spLocks noChangeArrowheads="1"/>
            </p:cNvSpPr>
            <p:nvPr/>
          </p:nvSpPr>
          <p:spPr bwMode="auto">
            <a:xfrm>
              <a:off x="1000335" y="3352190"/>
              <a:ext cx="2073870" cy="2031325"/>
            </a:xfrm>
            <a:prstGeom prst="rect">
              <a:avLst/>
            </a:prstGeom>
            <a:solidFill>
              <a:schemeClr val="bg1">
                <a:lumMod val="75000"/>
              </a:schemeClr>
            </a:solidFill>
            <a:ln w="9525">
              <a:noFill/>
              <a:miter lim="800000"/>
              <a:headEnd/>
              <a:tailEnd/>
            </a:ln>
          </p:spPr>
          <p:txBody>
            <a:bodyPr wrap="square">
              <a:spAutoFit/>
            </a:bodyPr>
            <a:lstStyle/>
            <a:p>
              <a:r>
                <a:rPr lang="en-US" sz="1400" b="1" dirty="0" smtClean="0">
                  <a:latin typeface="+mn-lt"/>
                </a:rPr>
                <a:t>Large Facilities</a:t>
              </a:r>
            </a:p>
            <a:p>
              <a:pPr marL="228600" lvl="1">
                <a:buFont typeface="Arial" pitchFamily="34" charset="0"/>
                <a:buChar char="•"/>
              </a:pPr>
              <a:r>
                <a:rPr lang="en-US" sz="1400" b="1" dirty="0" smtClean="0">
                  <a:latin typeface="+mn-lt"/>
                </a:rPr>
                <a:t> Wood Products</a:t>
              </a:r>
            </a:p>
            <a:p>
              <a:pPr marL="228600" lvl="1">
                <a:buFont typeface="Arial" pitchFamily="34" charset="0"/>
                <a:buChar char="•"/>
              </a:pPr>
              <a:r>
                <a:rPr lang="en-US" sz="1400" b="1" dirty="0" smtClean="0">
                  <a:latin typeface="+mn-lt"/>
                </a:rPr>
                <a:t> Foundries</a:t>
              </a:r>
            </a:p>
            <a:p>
              <a:pPr marL="228600" lvl="1">
                <a:buFont typeface="Arial" pitchFamily="34" charset="0"/>
                <a:buChar char="•"/>
              </a:pPr>
              <a:r>
                <a:rPr lang="en-US" sz="1400" b="1" dirty="0" smtClean="0">
                  <a:latin typeface="+mn-lt"/>
                </a:rPr>
                <a:t> Vehicle Painting</a:t>
              </a:r>
            </a:p>
            <a:p>
              <a:pPr marL="228600" lvl="1">
                <a:buFont typeface="Arial" pitchFamily="34" charset="0"/>
                <a:buChar char="•"/>
              </a:pPr>
              <a:endParaRPr lang="en-US" sz="1400" b="1" dirty="0" smtClean="0">
                <a:latin typeface="+mn-lt"/>
              </a:endParaRPr>
            </a:p>
            <a:p>
              <a:r>
                <a:rPr lang="en-US" sz="1400" b="1" dirty="0" smtClean="0">
                  <a:latin typeface="+mn-lt"/>
                </a:rPr>
                <a:t>Smaller Facilities</a:t>
              </a:r>
            </a:p>
            <a:p>
              <a:pPr marL="228600" lvl="1">
                <a:buFont typeface="Arial" pitchFamily="34" charset="0"/>
                <a:buChar char="•"/>
              </a:pPr>
              <a:r>
                <a:rPr lang="en-US" sz="1400" b="1" dirty="0" smtClean="0">
                  <a:latin typeface="+mn-lt"/>
                </a:rPr>
                <a:t> Dry Cleaners</a:t>
              </a:r>
            </a:p>
            <a:p>
              <a:pPr marL="228600" lvl="1">
                <a:buFont typeface="Arial" pitchFamily="34" charset="0"/>
                <a:buChar char="•"/>
              </a:pPr>
              <a:r>
                <a:rPr lang="en-US" sz="1400" b="1" dirty="0" smtClean="0">
                  <a:latin typeface="+mn-lt"/>
                </a:rPr>
                <a:t> Auto Body Shops</a:t>
              </a:r>
            </a:p>
            <a:p>
              <a:pPr marL="228600" lvl="1">
                <a:buFont typeface="Arial" pitchFamily="34" charset="0"/>
                <a:buChar char="•"/>
              </a:pPr>
              <a:r>
                <a:rPr lang="en-US" sz="1400" b="1" dirty="0" smtClean="0">
                  <a:latin typeface="+mn-lt"/>
                </a:rPr>
                <a:t> Metal Plating</a:t>
              </a:r>
            </a:p>
          </p:txBody>
        </p:sp>
        <p:sp>
          <p:nvSpPr>
            <p:cNvPr id="10275" name="Text Box 96"/>
            <p:cNvSpPr txBox="1">
              <a:spLocks noChangeArrowheads="1"/>
            </p:cNvSpPr>
            <p:nvPr/>
          </p:nvSpPr>
          <p:spPr bwMode="auto">
            <a:xfrm>
              <a:off x="3266230" y="3313785"/>
              <a:ext cx="1843440" cy="954107"/>
            </a:xfrm>
            <a:prstGeom prst="rect">
              <a:avLst/>
            </a:prstGeom>
            <a:solidFill>
              <a:schemeClr val="bg1">
                <a:lumMod val="75000"/>
              </a:schemeClr>
            </a:solidFill>
            <a:ln w="9525">
              <a:noFill/>
              <a:miter lim="800000"/>
              <a:headEnd/>
              <a:tailEnd/>
            </a:ln>
          </p:spPr>
          <p:txBody>
            <a:bodyPr wrap="square">
              <a:spAutoFit/>
            </a:bodyPr>
            <a:lstStyle/>
            <a:p>
              <a:r>
                <a:rPr lang="en-US" sz="1400" b="1" dirty="0" smtClean="0">
                  <a:latin typeface="+mn-lt"/>
                </a:rPr>
                <a:t>Statewide:</a:t>
              </a:r>
            </a:p>
            <a:p>
              <a:pPr>
                <a:buFont typeface="Arial" pitchFamily="34" charset="0"/>
                <a:buChar char="•"/>
              </a:pPr>
              <a:r>
                <a:rPr lang="en-US" sz="1400" b="1" dirty="0" smtClean="0">
                  <a:latin typeface="+mn-lt"/>
                </a:rPr>
                <a:t> Clean Diesel Engines</a:t>
              </a:r>
            </a:p>
            <a:p>
              <a:pPr>
                <a:buFont typeface="Arial" pitchFamily="34" charset="0"/>
                <a:buChar char="•"/>
              </a:pPr>
              <a:r>
                <a:rPr lang="en-US" sz="1400" b="1" dirty="0" smtClean="0">
                  <a:latin typeface="+mn-lt"/>
                </a:rPr>
                <a:t> Heat Smart</a:t>
              </a:r>
            </a:p>
            <a:p>
              <a:pPr>
                <a:buFont typeface="Arial" pitchFamily="34" charset="0"/>
                <a:buChar char="•"/>
              </a:pPr>
              <a:r>
                <a:rPr lang="en-US" sz="1400" b="1" dirty="0" smtClean="0">
                  <a:latin typeface="+mn-lt"/>
                </a:rPr>
                <a:t> Gasoline Fueling </a:t>
              </a:r>
              <a:endParaRPr lang="en-US" sz="1400" b="1" dirty="0">
                <a:latin typeface="+mn-lt"/>
              </a:endParaRPr>
            </a:p>
          </p:txBody>
        </p:sp>
        <p:grpSp>
          <p:nvGrpSpPr>
            <p:cNvPr id="4" name="Group 41"/>
            <p:cNvGrpSpPr/>
            <p:nvPr/>
          </p:nvGrpSpPr>
          <p:grpSpPr>
            <a:xfrm>
              <a:off x="6031390" y="1508750"/>
              <a:ext cx="2688350" cy="2206754"/>
              <a:chOff x="5800960" y="1623966"/>
              <a:chExt cx="2688350" cy="2206754"/>
            </a:xfrm>
          </p:grpSpPr>
          <p:sp>
            <p:nvSpPr>
              <p:cNvPr id="19538" name="AutoShape 82"/>
              <p:cNvSpPr>
                <a:spLocks noChangeArrowheads="1"/>
              </p:cNvSpPr>
              <p:nvPr/>
            </p:nvSpPr>
            <p:spPr bwMode="auto">
              <a:xfrm>
                <a:off x="7874830" y="1700776"/>
                <a:ext cx="153620" cy="806504"/>
              </a:xfrm>
              <a:prstGeom prst="downArrow">
                <a:avLst>
                  <a:gd name="adj1" fmla="val 50000"/>
                  <a:gd name="adj2" fmla="val 75000"/>
                </a:avLst>
              </a:prstGeom>
              <a:solidFill>
                <a:schemeClr val="bg1">
                  <a:lumMod val="65000"/>
                </a:schemeClr>
              </a:solidFill>
              <a:ln w="9525">
                <a:noFill/>
                <a:miter lim="800000"/>
                <a:headEnd/>
                <a:tailEnd/>
              </a:ln>
              <a:effectLst/>
            </p:spPr>
            <p:txBody>
              <a:bodyPr vert="eaVert" wrap="none" anchor="ctr"/>
              <a:lstStyle/>
              <a:p>
                <a:pPr fontAlgn="auto">
                  <a:spcBef>
                    <a:spcPts val="0"/>
                  </a:spcBef>
                  <a:spcAft>
                    <a:spcPts val="0"/>
                  </a:spcAft>
                  <a:defRPr/>
                </a:pPr>
                <a:endParaRPr lang="en-US" dirty="0">
                  <a:latin typeface="+mn-lt"/>
                </a:endParaRPr>
              </a:p>
            </p:txBody>
          </p:sp>
          <p:sp>
            <p:nvSpPr>
              <p:cNvPr id="19461" name="Text Box 5"/>
              <p:cNvSpPr txBox="1">
                <a:spLocks noChangeArrowheads="1"/>
              </p:cNvSpPr>
              <p:nvPr/>
            </p:nvSpPr>
            <p:spPr bwMode="auto">
              <a:xfrm>
                <a:off x="5800960" y="1623966"/>
                <a:ext cx="2688350" cy="646331"/>
              </a:xfrm>
              <a:prstGeom prst="rect">
                <a:avLst/>
              </a:prstGeom>
              <a:solidFill>
                <a:schemeClr val="accent1">
                  <a:lumMod val="40000"/>
                  <a:lumOff val="60000"/>
                </a:schemeClr>
              </a:solidFill>
              <a:ln w="76200">
                <a:noFill/>
                <a:miter lim="800000"/>
                <a:headEnd/>
                <a:tailEnd/>
              </a:ln>
              <a:effectLst/>
            </p:spPr>
            <p:txBody>
              <a:bodyPr wrap="square">
                <a:spAutoFit/>
              </a:bodyPr>
              <a:lstStyle/>
              <a:p>
                <a:pPr algn="ctr" fontAlgn="auto">
                  <a:spcBef>
                    <a:spcPct val="50000"/>
                  </a:spcBef>
                  <a:spcAft>
                    <a:spcPts val="0"/>
                  </a:spcAft>
                  <a:defRPr/>
                </a:pPr>
                <a:r>
                  <a:rPr lang="en-US" b="1" dirty="0">
                    <a:solidFill>
                      <a:srgbClr val="003366"/>
                    </a:solidFill>
                    <a:latin typeface="+mn-lt"/>
                  </a:rPr>
                  <a:t>Federal </a:t>
                </a:r>
                <a:r>
                  <a:rPr lang="en-US" b="1" dirty="0" smtClean="0">
                    <a:solidFill>
                      <a:srgbClr val="003366"/>
                    </a:solidFill>
                    <a:latin typeface="+mn-lt"/>
                  </a:rPr>
                  <a:t>Engine and Fuel Standards</a:t>
                </a:r>
                <a:endParaRPr lang="en-US" b="1" dirty="0">
                  <a:solidFill>
                    <a:srgbClr val="003366"/>
                  </a:solidFill>
                  <a:latin typeface="+mn-lt"/>
                </a:endParaRPr>
              </a:p>
            </p:txBody>
          </p:sp>
          <p:sp>
            <p:nvSpPr>
              <p:cNvPr id="19463" name="Text Box 7"/>
              <p:cNvSpPr txBox="1">
                <a:spLocks noChangeArrowheads="1"/>
              </p:cNvSpPr>
              <p:nvPr/>
            </p:nvSpPr>
            <p:spPr bwMode="auto">
              <a:xfrm>
                <a:off x="7413970" y="2507281"/>
                <a:ext cx="998530" cy="1323439"/>
              </a:xfrm>
              <a:prstGeom prst="rect">
                <a:avLst/>
              </a:prstGeom>
              <a:solidFill>
                <a:schemeClr val="accent1">
                  <a:lumMod val="40000"/>
                  <a:lumOff val="60000"/>
                </a:schemeClr>
              </a:solidFill>
              <a:ln w="9525">
                <a:noFill/>
                <a:miter lim="800000"/>
                <a:headEnd/>
                <a:tailEnd/>
              </a:ln>
              <a:effectLst/>
            </p:spPr>
            <p:txBody>
              <a:bodyPr wrap="square">
                <a:spAutoFit/>
              </a:bodyPr>
              <a:lstStyle/>
              <a:p>
                <a:pPr algn="ctr" fontAlgn="auto">
                  <a:spcBef>
                    <a:spcPct val="50000"/>
                  </a:spcBef>
                  <a:spcAft>
                    <a:spcPts val="0"/>
                  </a:spcAft>
                  <a:defRPr/>
                </a:pPr>
                <a:r>
                  <a:rPr lang="en-US" sz="1600" b="1" dirty="0" smtClean="0">
                    <a:solidFill>
                      <a:srgbClr val="003366"/>
                    </a:solidFill>
                    <a:latin typeface="+mn-lt"/>
                  </a:rPr>
                  <a:t>Opt in to Low Emission Gasoline Vehicles </a:t>
                </a:r>
                <a:endParaRPr lang="en-US" sz="1600" b="1" dirty="0">
                  <a:solidFill>
                    <a:srgbClr val="003366"/>
                  </a:solidFill>
                  <a:latin typeface="+mn-lt"/>
                </a:endParaRPr>
              </a:p>
            </p:txBody>
          </p:sp>
        </p:grpSp>
        <p:sp>
          <p:nvSpPr>
            <p:cNvPr id="74" name="TextBox 73"/>
            <p:cNvSpPr txBox="1"/>
            <p:nvPr/>
          </p:nvSpPr>
          <p:spPr>
            <a:xfrm>
              <a:off x="4149545" y="4696365"/>
              <a:ext cx="2496326" cy="1169551"/>
            </a:xfrm>
            <a:prstGeom prst="rect">
              <a:avLst/>
            </a:prstGeom>
            <a:solidFill>
              <a:schemeClr val="bg1">
                <a:lumMod val="75000"/>
              </a:schemeClr>
            </a:solidFill>
          </p:spPr>
          <p:txBody>
            <a:bodyPr wrap="square" rtlCol="0">
              <a:spAutoFit/>
            </a:bodyPr>
            <a:lstStyle/>
            <a:p>
              <a:r>
                <a:rPr lang="en-US" sz="1400" b="1" dirty="0" smtClean="0">
                  <a:latin typeface="+mn-lt"/>
                </a:rPr>
                <a:t>Portland Air Toxics Solutions:</a:t>
              </a:r>
            </a:p>
            <a:p>
              <a:pPr>
                <a:buFont typeface="Arial" pitchFamily="34" charset="0"/>
                <a:buChar char="•"/>
              </a:pPr>
              <a:r>
                <a:rPr lang="en-US" sz="1400" b="1" dirty="0" smtClean="0">
                  <a:latin typeface="+mn-lt"/>
                </a:rPr>
                <a:t> Wood Burning</a:t>
              </a:r>
            </a:p>
            <a:p>
              <a:pPr>
                <a:buFont typeface="Arial" pitchFamily="34" charset="0"/>
                <a:buChar char="•"/>
              </a:pPr>
              <a:r>
                <a:rPr lang="en-US" sz="1400" b="1" dirty="0" smtClean="0">
                  <a:latin typeface="+mn-lt"/>
                </a:rPr>
                <a:t> Diesel Engines</a:t>
              </a:r>
            </a:p>
            <a:p>
              <a:pPr>
                <a:buFont typeface="Arial" pitchFamily="34" charset="0"/>
                <a:buChar char="•"/>
              </a:pPr>
              <a:r>
                <a:rPr lang="en-US" sz="1400" b="1" dirty="0" smtClean="0">
                  <a:latin typeface="+mn-lt"/>
                </a:rPr>
                <a:t> Cars and Trucks</a:t>
              </a:r>
            </a:p>
            <a:p>
              <a:pPr>
                <a:buFont typeface="Arial" pitchFamily="34" charset="0"/>
                <a:buChar char="•"/>
              </a:pPr>
              <a:r>
                <a:rPr lang="en-US" sz="1400" b="1" dirty="0" smtClean="0">
                  <a:latin typeface="+mn-lt"/>
                </a:rPr>
                <a:t> Metals Facilities</a:t>
              </a:r>
              <a:endParaRPr lang="en-US" sz="1400" b="1" dirty="0">
                <a:latin typeface="+mn-lt"/>
              </a:endParaRPr>
            </a:p>
          </p:txBody>
        </p:sp>
      </p:grpSp>
      <p:sp>
        <p:nvSpPr>
          <p:cNvPr id="68" name="Text Box 7"/>
          <p:cNvSpPr txBox="1">
            <a:spLocks noChangeArrowheads="1"/>
          </p:cNvSpPr>
          <p:nvPr/>
        </p:nvSpPr>
        <p:spPr bwMode="auto">
          <a:xfrm>
            <a:off x="6069795" y="2392065"/>
            <a:ext cx="1190555" cy="1323439"/>
          </a:xfrm>
          <a:prstGeom prst="rect">
            <a:avLst/>
          </a:prstGeom>
          <a:solidFill>
            <a:schemeClr val="accent1">
              <a:lumMod val="40000"/>
              <a:lumOff val="60000"/>
            </a:schemeClr>
          </a:solidFill>
          <a:ln w="9525">
            <a:noFill/>
            <a:miter lim="800000"/>
            <a:headEnd/>
            <a:tailEnd/>
          </a:ln>
          <a:effectLst/>
        </p:spPr>
        <p:txBody>
          <a:bodyPr wrap="square">
            <a:spAutoFit/>
          </a:bodyPr>
          <a:lstStyle/>
          <a:p>
            <a:pPr algn="ctr" fontAlgn="auto">
              <a:spcBef>
                <a:spcPct val="50000"/>
              </a:spcBef>
              <a:spcAft>
                <a:spcPts val="0"/>
              </a:spcAft>
              <a:defRPr/>
            </a:pPr>
            <a:r>
              <a:rPr lang="en-US" sz="1600" b="1" dirty="0" smtClean="0">
                <a:solidFill>
                  <a:srgbClr val="003366"/>
                </a:solidFill>
                <a:latin typeface="+mn-lt"/>
              </a:rPr>
              <a:t>Cleaner Diesel Vehicles and Equipment</a:t>
            </a:r>
            <a:endParaRPr lang="en-US" sz="1600" b="1" dirty="0">
              <a:solidFill>
                <a:srgbClr val="003366"/>
              </a:solidFill>
              <a:latin typeface="+mn-lt"/>
            </a:endParaRPr>
          </a:p>
        </p:txBody>
      </p:sp>
      <p:sp>
        <p:nvSpPr>
          <p:cNvPr id="25" name="Text Box 52"/>
          <p:cNvSpPr txBox="1">
            <a:spLocks noChangeArrowheads="1"/>
          </p:cNvSpPr>
          <p:nvPr/>
        </p:nvSpPr>
        <p:spPr bwMode="auto">
          <a:xfrm>
            <a:off x="1192360" y="2660900"/>
            <a:ext cx="1420986" cy="369332"/>
          </a:xfrm>
          <a:prstGeom prst="rect">
            <a:avLst/>
          </a:prstGeom>
          <a:solidFill>
            <a:schemeClr val="accent4">
              <a:lumMod val="60000"/>
              <a:lumOff val="40000"/>
            </a:schemeClr>
          </a:solidFill>
          <a:ln w="9525">
            <a:noFill/>
            <a:miter lim="800000"/>
            <a:headEnd/>
            <a:tailEnd/>
          </a:ln>
        </p:spPr>
        <p:txBody>
          <a:bodyPr wrap="square">
            <a:spAutoFit/>
          </a:bodyPr>
          <a:lstStyle/>
          <a:p>
            <a:pPr algn="ctr">
              <a:spcBef>
                <a:spcPct val="50000"/>
              </a:spcBef>
            </a:pPr>
            <a:r>
              <a:rPr lang="en-US" b="1" dirty="0" smtClean="0">
                <a:solidFill>
                  <a:srgbClr val="003366"/>
                </a:solidFill>
                <a:latin typeface="Calibri" pitchFamily="34" charset="0"/>
              </a:rPr>
              <a:t>Permits</a:t>
            </a:r>
            <a:endParaRPr lang="en-US" b="1" dirty="0">
              <a:solidFill>
                <a:srgbClr val="003366"/>
              </a:solidFill>
              <a:latin typeface="Calibri" pitchFamily="34" charset="0"/>
            </a:endParaRPr>
          </a:p>
        </p:txBody>
      </p:sp>
    </p:spTree>
  </p:cSld>
  <p:clrMapOvr>
    <a:masterClrMapping/>
  </p:clrMapOvr>
  <p:transition advClick="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3525" y="0"/>
            <a:ext cx="7845550" cy="817460"/>
          </a:xfrm>
        </p:spPr>
        <p:txBody>
          <a:bodyPr>
            <a:normAutofit/>
          </a:bodyPr>
          <a:lstStyle/>
          <a:p>
            <a:r>
              <a:rPr lang="en-US" sz="4000" b="1" dirty="0" smtClean="0">
                <a:latin typeface="+mn-lt"/>
              </a:rPr>
              <a:t>Federal – State Roles</a:t>
            </a:r>
            <a:endParaRPr lang="en-US" sz="4000" b="1" dirty="0">
              <a:latin typeface="+mn-lt"/>
            </a:endParaRPr>
          </a:p>
        </p:txBody>
      </p:sp>
      <p:sp>
        <p:nvSpPr>
          <p:cNvPr id="3" name="Slide Number Placeholder 2"/>
          <p:cNvSpPr>
            <a:spLocks noGrp="1"/>
          </p:cNvSpPr>
          <p:nvPr>
            <p:ph type="sldNum" sz="quarter" idx="12"/>
          </p:nvPr>
        </p:nvSpPr>
        <p:spPr/>
        <p:txBody>
          <a:bodyPr/>
          <a:lstStyle/>
          <a:p>
            <a:fld id="{64E56BEF-C22D-448A-A90D-BB9D5B0F7FF5}" type="slidenum">
              <a:rPr lang="en-US" smtClean="0"/>
              <a:pPr/>
              <a:t>15</a:t>
            </a:fld>
            <a:endParaRPr lang="en-US" dirty="0"/>
          </a:p>
        </p:txBody>
      </p:sp>
      <p:sp>
        <p:nvSpPr>
          <p:cNvPr id="4" name="Rectangle 3"/>
          <p:cNvSpPr/>
          <p:nvPr/>
        </p:nvSpPr>
        <p:spPr>
          <a:xfrm>
            <a:off x="2344510" y="779056"/>
            <a:ext cx="5069459" cy="652884"/>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rPr>
              <a:t>Clean Air Act</a:t>
            </a:r>
            <a:endParaRPr lang="en-US" sz="2800" b="1" dirty="0">
              <a:solidFill>
                <a:schemeClr val="tx1"/>
              </a:solidFill>
            </a:endParaRPr>
          </a:p>
        </p:txBody>
      </p:sp>
      <p:grpSp>
        <p:nvGrpSpPr>
          <p:cNvPr id="13" name="Group 72"/>
          <p:cNvGrpSpPr/>
          <p:nvPr/>
        </p:nvGrpSpPr>
        <p:grpSpPr>
          <a:xfrm>
            <a:off x="155425" y="1854395"/>
            <a:ext cx="2073870" cy="3677137"/>
            <a:chOff x="117020" y="1355130"/>
            <a:chExt cx="2073870" cy="3677137"/>
          </a:xfrm>
        </p:grpSpPr>
        <p:sp>
          <p:nvSpPr>
            <p:cNvPr id="5" name="Rectangle 9"/>
            <p:cNvSpPr>
              <a:spLocks noChangeArrowheads="1"/>
            </p:cNvSpPr>
            <p:nvPr/>
          </p:nvSpPr>
          <p:spPr bwMode="auto">
            <a:xfrm>
              <a:off x="385854" y="1355130"/>
              <a:ext cx="1536201" cy="427430"/>
            </a:xfrm>
            <a:prstGeom prst="rect">
              <a:avLst/>
            </a:prstGeom>
            <a:solidFill>
              <a:srgbClr val="FF7979"/>
            </a:solidFill>
            <a:ln w="9525">
              <a:solidFill>
                <a:schemeClr val="tx1"/>
              </a:solidFill>
              <a:miter lim="800000"/>
              <a:headEnd/>
              <a:tailEnd/>
            </a:ln>
            <a:effectLst/>
          </p:spPr>
          <p:txBody>
            <a:bodyPr wrap="square" lIns="57534" tIns="28768" rIns="57534" bIns="28768">
              <a:spAutoFit/>
            </a:bodyPr>
            <a:lstStyle/>
            <a:p>
              <a:pPr algn="ctr" defTabSz="571500"/>
              <a:r>
                <a:rPr lang="en-US" sz="1200" b="1" dirty="0">
                  <a:latin typeface="Albertus Extra Bold" pitchFamily="34" charset="0"/>
                </a:rPr>
                <a:t>Title I</a:t>
              </a:r>
            </a:p>
            <a:p>
              <a:pPr algn="ctr" defTabSz="571500"/>
              <a:r>
                <a:rPr lang="en-US" sz="1200" b="1" dirty="0">
                  <a:latin typeface="Albertus Extra Bold" pitchFamily="34" charset="0"/>
                </a:rPr>
                <a:t>Criteria </a:t>
              </a:r>
              <a:r>
                <a:rPr lang="en-US" sz="1200" b="1" dirty="0" smtClean="0">
                  <a:latin typeface="Albertus Extra Bold" pitchFamily="34" charset="0"/>
                </a:rPr>
                <a:t>Pollutants</a:t>
              </a:r>
              <a:endParaRPr lang="en-US" sz="1200" b="1" dirty="0">
                <a:latin typeface="Albertus Extra Bold" pitchFamily="34" charset="0"/>
              </a:endParaRPr>
            </a:p>
          </p:txBody>
        </p:sp>
        <p:sp>
          <p:nvSpPr>
            <p:cNvPr id="10" name="Rectangle 9"/>
            <p:cNvSpPr>
              <a:spLocks noChangeArrowheads="1"/>
            </p:cNvSpPr>
            <p:nvPr/>
          </p:nvSpPr>
          <p:spPr bwMode="auto">
            <a:xfrm>
              <a:off x="309045" y="1931205"/>
              <a:ext cx="1689820" cy="612096"/>
            </a:xfrm>
            <a:prstGeom prst="rect">
              <a:avLst/>
            </a:prstGeom>
            <a:solidFill>
              <a:srgbClr val="FFC9C9"/>
            </a:solidFill>
            <a:ln w="9525">
              <a:solidFill>
                <a:schemeClr val="tx1"/>
              </a:solidFill>
              <a:miter lim="800000"/>
              <a:headEnd/>
              <a:tailEnd/>
            </a:ln>
            <a:effectLst/>
          </p:spPr>
          <p:txBody>
            <a:bodyPr wrap="square" lIns="57534" tIns="28768" rIns="57534" bIns="28768">
              <a:spAutoFit/>
            </a:bodyPr>
            <a:lstStyle/>
            <a:p>
              <a:pPr algn="ctr" defTabSz="571500"/>
              <a:r>
                <a:rPr lang="en-US" sz="1200" b="1" dirty="0" smtClean="0">
                  <a:latin typeface="Albertus Extra Bold" pitchFamily="34" charset="0"/>
                </a:rPr>
                <a:t>EPA: Adopt National Ambient Air Quality Standards </a:t>
              </a:r>
              <a:endParaRPr lang="en-US" sz="1200" b="1" dirty="0">
                <a:latin typeface="Albertus Extra Bold" pitchFamily="34" charset="0"/>
              </a:endParaRPr>
            </a:p>
          </p:txBody>
        </p:sp>
        <p:sp>
          <p:nvSpPr>
            <p:cNvPr id="11" name="Rectangle 9"/>
            <p:cNvSpPr>
              <a:spLocks noChangeArrowheads="1"/>
            </p:cNvSpPr>
            <p:nvPr/>
          </p:nvSpPr>
          <p:spPr bwMode="auto">
            <a:xfrm>
              <a:off x="117020" y="2776115"/>
              <a:ext cx="2073870" cy="796762"/>
            </a:xfrm>
            <a:prstGeom prst="rect">
              <a:avLst/>
            </a:prstGeom>
            <a:solidFill>
              <a:srgbClr val="FFC9C9"/>
            </a:solidFill>
            <a:ln w="9525">
              <a:solidFill>
                <a:schemeClr val="tx1"/>
              </a:solidFill>
              <a:miter lim="800000"/>
              <a:headEnd/>
              <a:tailEnd/>
            </a:ln>
            <a:effectLst/>
          </p:spPr>
          <p:txBody>
            <a:bodyPr wrap="square" lIns="57534" tIns="28768" rIns="57534" bIns="28768">
              <a:spAutoFit/>
            </a:bodyPr>
            <a:lstStyle/>
            <a:p>
              <a:pPr algn="ctr" defTabSz="571500"/>
              <a:r>
                <a:rPr lang="en-US" sz="1200" b="1" dirty="0" smtClean="0">
                  <a:latin typeface="Albertus Extra Bold" pitchFamily="34" charset="0"/>
                </a:rPr>
                <a:t>DEQ: Monitoring, Attainment Planning, </a:t>
              </a:r>
            </a:p>
            <a:p>
              <a:pPr algn="ctr" defTabSz="571500"/>
              <a:r>
                <a:rPr lang="en-US" sz="1200" b="1" dirty="0" smtClean="0">
                  <a:latin typeface="Albertus Extra Bold" pitchFamily="34" charset="0"/>
                </a:rPr>
                <a:t>State Implementation Plan</a:t>
              </a:r>
            </a:p>
            <a:p>
              <a:pPr algn="ctr" defTabSz="571500"/>
              <a:r>
                <a:rPr lang="en-US" sz="1200" b="1" dirty="0" smtClean="0">
                  <a:latin typeface="Albertus Extra Bold" pitchFamily="34" charset="0"/>
                </a:rPr>
                <a:t>(SIP)</a:t>
              </a:r>
              <a:endParaRPr lang="en-US" sz="1200" b="1" dirty="0">
                <a:latin typeface="Albertus Extra Bold" pitchFamily="34" charset="0"/>
              </a:endParaRPr>
            </a:p>
          </p:txBody>
        </p:sp>
        <p:sp>
          <p:nvSpPr>
            <p:cNvPr id="12" name="Rectangle 9"/>
            <p:cNvSpPr>
              <a:spLocks noChangeArrowheads="1"/>
            </p:cNvSpPr>
            <p:nvPr/>
          </p:nvSpPr>
          <p:spPr bwMode="auto">
            <a:xfrm>
              <a:off x="347450" y="3774645"/>
              <a:ext cx="1613010" cy="242764"/>
            </a:xfrm>
            <a:prstGeom prst="rect">
              <a:avLst/>
            </a:prstGeom>
            <a:solidFill>
              <a:srgbClr val="FFC9C9"/>
            </a:solidFill>
            <a:ln w="9525">
              <a:solidFill>
                <a:schemeClr val="tx1"/>
              </a:solidFill>
              <a:miter lim="800000"/>
              <a:headEnd/>
              <a:tailEnd/>
            </a:ln>
            <a:effectLst/>
          </p:spPr>
          <p:txBody>
            <a:bodyPr wrap="square" lIns="57534" tIns="28768" rIns="57534" bIns="28768">
              <a:spAutoFit/>
            </a:bodyPr>
            <a:lstStyle/>
            <a:p>
              <a:pPr algn="ctr" defTabSz="571500"/>
              <a:r>
                <a:rPr lang="en-US" sz="1200" b="1" dirty="0" smtClean="0">
                  <a:latin typeface="Albertus Extra Bold" pitchFamily="34" charset="0"/>
                </a:rPr>
                <a:t>EPA: SIP Approval</a:t>
              </a:r>
              <a:endParaRPr lang="en-US" sz="1200" b="1" dirty="0">
                <a:latin typeface="Albertus Extra Bold" pitchFamily="34" charset="0"/>
              </a:endParaRPr>
            </a:p>
          </p:txBody>
        </p:sp>
        <p:sp>
          <p:nvSpPr>
            <p:cNvPr id="20" name="Rectangle 9"/>
            <p:cNvSpPr>
              <a:spLocks noChangeArrowheads="1"/>
            </p:cNvSpPr>
            <p:nvPr/>
          </p:nvSpPr>
          <p:spPr bwMode="auto">
            <a:xfrm>
              <a:off x="385854" y="4235505"/>
              <a:ext cx="1536201" cy="796762"/>
            </a:xfrm>
            <a:prstGeom prst="rect">
              <a:avLst/>
            </a:prstGeom>
            <a:solidFill>
              <a:srgbClr val="FFC9C9"/>
            </a:solidFill>
            <a:ln w="9525">
              <a:solidFill>
                <a:schemeClr val="tx1"/>
              </a:solidFill>
              <a:miter lim="800000"/>
              <a:headEnd/>
              <a:tailEnd/>
            </a:ln>
            <a:effectLst/>
          </p:spPr>
          <p:txBody>
            <a:bodyPr wrap="square" lIns="57534" tIns="28768" rIns="57534" bIns="28768">
              <a:spAutoFit/>
            </a:bodyPr>
            <a:lstStyle/>
            <a:p>
              <a:pPr algn="ctr" defTabSz="571500"/>
              <a:r>
                <a:rPr lang="en-US" sz="1200" b="1" dirty="0" smtClean="0">
                  <a:latin typeface="Albertus Extra Bold" pitchFamily="34" charset="0"/>
                </a:rPr>
                <a:t>DEQ and Communities: SIP Emission Reduction Actions</a:t>
              </a:r>
              <a:endParaRPr lang="en-US" sz="1200" b="1" dirty="0">
                <a:latin typeface="Albertus Extra Bold" pitchFamily="34" charset="0"/>
              </a:endParaRPr>
            </a:p>
          </p:txBody>
        </p:sp>
        <p:cxnSp>
          <p:nvCxnSpPr>
            <p:cNvPr id="37" name="Straight Connector 36"/>
            <p:cNvCxnSpPr>
              <a:stCxn id="5" idx="2"/>
              <a:endCxn id="10" idx="0"/>
            </p:cNvCxnSpPr>
            <p:nvPr/>
          </p:nvCxnSpPr>
          <p:spPr>
            <a:xfrm>
              <a:off x="1153955" y="1782560"/>
              <a:ext cx="0" cy="148645"/>
            </a:xfrm>
            <a:prstGeom prst="line">
              <a:avLst/>
            </a:prstGeom>
          </p:spPr>
          <p:style>
            <a:lnRef idx="1">
              <a:schemeClr val="dk1"/>
            </a:lnRef>
            <a:fillRef idx="0">
              <a:schemeClr val="dk1"/>
            </a:fillRef>
            <a:effectRef idx="0">
              <a:schemeClr val="dk1"/>
            </a:effectRef>
            <a:fontRef idx="minor">
              <a:schemeClr val="tx1"/>
            </a:fontRef>
          </p:style>
        </p:cxnSp>
        <p:cxnSp>
          <p:nvCxnSpPr>
            <p:cNvPr id="39" name="Straight Connector 38"/>
            <p:cNvCxnSpPr>
              <a:endCxn id="11" idx="0"/>
            </p:cNvCxnSpPr>
            <p:nvPr/>
          </p:nvCxnSpPr>
          <p:spPr>
            <a:xfrm>
              <a:off x="1153955" y="2545685"/>
              <a:ext cx="0" cy="230430"/>
            </a:xfrm>
            <a:prstGeom prst="line">
              <a:avLst/>
            </a:prstGeom>
          </p:spPr>
          <p:style>
            <a:lnRef idx="1">
              <a:schemeClr val="dk1"/>
            </a:lnRef>
            <a:fillRef idx="0">
              <a:schemeClr val="dk1"/>
            </a:fillRef>
            <a:effectRef idx="0">
              <a:schemeClr val="dk1"/>
            </a:effectRef>
            <a:fontRef idx="minor">
              <a:schemeClr val="tx1"/>
            </a:fontRef>
          </p:style>
        </p:cxnSp>
        <p:cxnSp>
          <p:nvCxnSpPr>
            <p:cNvPr id="44" name="Straight Connector 43"/>
            <p:cNvCxnSpPr>
              <a:endCxn id="12" idx="0"/>
            </p:cNvCxnSpPr>
            <p:nvPr/>
          </p:nvCxnSpPr>
          <p:spPr>
            <a:xfrm>
              <a:off x="1153955" y="3582620"/>
              <a:ext cx="0" cy="192025"/>
            </a:xfrm>
            <a:prstGeom prst="line">
              <a:avLst/>
            </a:prstGeom>
          </p:spPr>
          <p:style>
            <a:lnRef idx="1">
              <a:schemeClr val="dk1"/>
            </a:lnRef>
            <a:fillRef idx="0">
              <a:schemeClr val="dk1"/>
            </a:fillRef>
            <a:effectRef idx="0">
              <a:schemeClr val="dk1"/>
            </a:effectRef>
            <a:fontRef idx="minor">
              <a:schemeClr val="tx1"/>
            </a:fontRef>
          </p:style>
        </p:cxnSp>
        <p:cxnSp>
          <p:nvCxnSpPr>
            <p:cNvPr id="47" name="Straight Connector 46"/>
            <p:cNvCxnSpPr>
              <a:stCxn id="12" idx="2"/>
              <a:endCxn id="20" idx="0"/>
            </p:cNvCxnSpPr>
            <p:nvPr/>
          </p:nvCxnSpPr>
          <p:spPr>
            <a:xfrm>
              <a:off x="1153955" y="4017409"/>
              <a:ext cx="0" cy="218096"/>
            </a:xfrm>
            <a:prstGeom prst="line">
              <a:avLst/>
            </a:prstGeom>
          </p:spPr>
          <p:style>
            <a:lnRef idx="1">
              <a:schemeClr val="dk1"/>
            </a:lnRef>
            <a:fillRef idx="0">
              <a:schemeClr val="dk1"/>
            </a:fillRef>
            <a:effectRef idx="0">
              <a:schemeClr val="dk1"/>
            </a:effectRef>
            <a:fontRef idx="minor">
              <a:schemeClr val="tx1"/>
            </a:fontRef>
          </p:style>
        </p:cxnSp>
      </p:grpSp>
      <p:grpSp>
        <p:nvGrpSpPr>
          <p:cNvPr id="15" name="Group 73"/>
          <p:cNvGrpSpPr/>
          <p:nvPr/>
        </p:nvGrpSpPr>
        <p:grpSpPr>
          <a:xfrm>
            <a:off x="2344510" y="1854395"/>
            <a:ext cx="2573135" cy="4039109"/>
            <a:chOff x="2344510" y="1393535"/>
            <a:chExt cx="2573135" cy="4039109"/>
          </a:xfrm>
        </p:grpSpPr>
        <p:cxnSp>
          <p:nvCxnSpPr>
            <p:cNvPr id="51" name="Straight Connector 50"/>
            <p:cNvCxnSpPr>
              <a:endCxn id="14" idx="0"/>
            </p:cNvCxnSpPr>
            <p:nvPr/>
          </p:nvCxnSpPr>
          <p:spPr>
            <a:xfrm flipH="1">
              <a:off x="2891963" y="1777585"/>
              <a:ext cx="220647" cy="192025"/>
            </a:xfrm>
            <a:prstGeom prst="line">
              <a:avLst/>
            </a:prstGeom>
          </p:spPr>
          <p:style>
            <a:lnRef idx="1">
              <a:schemeClr val="dk1"/>
            </a:lnRef>
            <a:fillRef idx="0">
              <a:schemeClr val="dk1"/>
            </a:fillRef>
            <a:effectRef idx="0">
              <a:schemeClr val="dk1"/>
            </a:effectRef>
            <a:fontRef idx="minor">
              <a:schemeClr val="tx1"/>
            </a:fontRef>
          </p:style>
        </p:cxnSp>
        <p:cxnSp>
          <p:nvCxnSpPr>
            <p:cNvPr id="53" name="Straight Connector 52"/>
            <p:cNvCxnSpPr/>
            <p:nvPr/>
          </p:nvCxnSpPr>
          <p:spPr>
            <a:xfrm>
              <a:off x="4072735" y="1777585"/>
              <a:ext cx="163403" cy="192025"/>
            </a:xfrm>
            <a:prstGeom prst="line">
              <a:avLst/>
            </a:prstGeom>
          </p:spPr>
          <p:style>
            <a:lnRef idx="1">
              <a:schemeClr val="dk1"/>
            </a:lnRef>
            <a:fillRef idx="0">
              <a:schemeClr val="dk1"/>
            </a:fillRef>
            <a:effectRef idx="0">
              <a:schemeClr val="dk1"/>
            </a:effectRef>
            <a:fontRef idx="minor">
              <a:schemeClr val="tx1"/>
            </a:fontRef>
          </p:style>
        </p:cxnSp>
        <p:sp>
          <p:nvSpPr>
            <p:cNvPr id="6" name="Rectangle 19"/>
            <p:cNvSpPr>
              <a:spLocks noChangeArrowheads="1"/>
            </p:cNvSpPr>
            <p:nvPr/>
          </p:nvSpPr>
          <p:spPr bwMode="auto">
            <a:xfrm>
              <a:off x="3074205" y="1393535"/>
              <a:ext cx="1018096" cy="427430"/>
            </a:xfrm>
            <a:prstGeom prst="rect">
              <a:avLst/>
            </a:prstGeom>
            <a:solidFill>
              <a:srgbClr val="FF9F3F"/>
            </a:solidFill>
            <a:ln w="9525">
              <a:solidFill>
                <a:schemeClr val="tx1"/>
              </a:solidFill>
              <a:miter lim="800000"/>
              <a:headEnd/>
              <a:tailEnd/>
            </a:ln>
            <a:effectLst/>
          </p:spPr>
          <p:txBody>
            <a:bodyPr wrap="square" lIns="57534" tIns="28768" rIns="57534" bIns="28768">
              <a:spAutoFit/>
            </a:bodyPr>
            <a:lstStyle/>
            <a:p>
              <a:pPr algn="ctr" defTabSz="571500"/>
              <a:r>
                <a:rPr lang="en-US" sz="1200" b="1" dirty="0">
                  <a:latin typeface="Albertus Extra Bold" pitchFamily="34" charset="0"/>
                </a:rPr>
                <a:t>Title I </a:t>
              </a:r>
            </a:p>
            <a:p>
              <a:pPr algn="ctr" defTabSz="571500"/>
              <a:r>
                <a:rPr lang="en-US" sz="1200" b="1" dirty="0">
                  <a:latin typeface="Albertus Extra Bold" pitchFamily="34" charset="0"/>
                </a:rPr>
                <a:t>Air Toxics</a:t>
              </a:r>
            </a:p>
          </p:txBody>
        </p:sp>
        <p:sp>
          <p:nvSpPr>
            <p:cNvPr id="14" name="Rectangle 19"/>
            <p:cNvSpPr>
              <a:spLocks noChangeArrowheads="1"/>
            </p:cNvSpPr>
            <p:nvPr/>
          </p:nvSpPr>
          <p:spPr bwMode="auto">
            <a:xfrm>
              <a:off x="2382915" y="1969610"/>
              <a:ext cx="1018096" cy="981428"/>
            </a:xfrm>
            <a:prstGeom prst="rect">
              <a:avLst/>
            </a:prstGeom>
            <a:solidFill>
              <a:srgbClr val="FFD1A3"/>
            </a:solidFill>
            <a:ln w="9525">
              <a:solidFill>
                <a:schemeClr val="tx1"/>
              </a:solidFill>
              <a:miter lim="800000"/>
              <a:headEnd/>
              <a:tailEnd/>
            </a:ln>
            <a:effectLst/>
          </p:spPr>
          <p:txBody>
            <a:bodyPr wrap="square" lIns="57534" tIns="28768" rIns="57534" bIns="28768">
              <a:spAutoFit/>
            </a:bodyPr>
            <a:lstStyle/>
            <a:p>
              <a:pPr algn="ctr" defTabSz="571500"/>
              <a:r>
                <a:rPr lang="en-US" sz="1200" b="1" dirty="0" smtClean="0">
                  <a:latin typeface="Albertus Extra Bold" pitchFamily="34" charset="0"/>
                </a:rPr>
                <a:t>EPA: Industrial Air Toxics Standards (NESHAPs)</a:t>
              </a:r>
              <a:endParaRPr lang="en-US" sz="1200" b="1" dirty="0">
                <a:latin typeface="Albertus Extra Bold" pitchFamily="34" charset="0"/>
              </a:endParaRPr>
            </a:p>
          </p:txBody>
        </p:sp>
        <p:sp>
          <p:nvSpPr>
            <p:cNvPr id="16" name="Rectangle 19"/>
            <p:cNvSpPr>
              <a:spLocks noChangeArrowheads="1"/>
            </p:cNvSpPr>
            <p:nvPr/>
          </p:nvSpPr>
          <p:spPr bwMode="auto">
            <a:xfrm>
              <a:off x="2344510" y="3198570"/>
              <a:ext cx="1133311" cy="612096"/>
            </a:xfrm>
            <a:prstGeom prst="rect">
              <a:avLst/>
            </a:prstGeom>
            <a:solidFill>
              <a:srgbClr val="FFD1A3"/>
            </a:solidFill>
            <a:ln w="9525">
              <a:solidFill>
                <a:schemeClr val="tx1"/>
              </a:solidFill>
              <a:miter lim="800000"/>
              <a:headEnd/>
              <a:tailEnd/>
            </a:ln>
            <a:effectLst/>
          </p:spPr>
          <p:txBody>
            <a:bodyPr wrap="square" lIns="57534" tIns="28768" rIns="57534" bIns="28768">
              <a:spAutoFit/>
            </a:bodyPr>
            <a:lstStyle/>
            <a:p>
              <a:pPr algn="ctr" defTabSz="571500"/>
              <a:r>
                <a:rPr lang="en-US" sz="1200" b="1" dirty="0" smtClean="0">
                  <a:latin typeface="Albertus Extra Bold" pitchFamily="34" charset="0"/>
                </a:rPr>
                <a:t>DEQ: NESHAPS Delegation</a:t>
              </a:r>
              <a:endParaRPr lang="en-US" sz="1200" b="1" dirty="0">
                <a:latin typeface="Albertus Extra Bold" pitchFamily="34" charset="0"/>
              </a:endParaRPr>
            </a:p>
          </p:txBody>
        </p:sp>
        <p:sp>
          <p:nvSpPr>
            <p:cNvPr id="18" name="Rectangle 19"/>
            <p:cNvSpPr>
              <a:spLocks noChangeArrowheads="1"/>
            </p:cNvSpPr>
            <p:nvPr/>
          </p:nvSpPr>
          <p:spPr bwMode="auto">
            <a:xfrm>
              <a:off x="3727090" y="1969610"/>
              <a:ext cx="1075340" cy="796762"/>
            </a:xfrm>
            <a:prstGeom prst="rect">
              <a:avLst/>
            </a:prstGeom>
            <a:solidFill>
              <a:srgbClr val="FFD1A3"/>
            </a:solidFill>
            <a:ln w="9525">
              <a:solidFill>
                <a:schemeClr val="tx1"/>
              </a:solidFill>
              <a:miter lim="800000"/>
              <a:headEnd/>
              <a:tailEnd/>
            </a:ln>
            <a:effectLst/>
          </p:spPr>
          <p:txBody>
            <a:bodyPr wrap="square" lIns="57534" tIns="28768" rIns="57534" bIns="28768">
              <a:spAutoFit/>
            </a:bodyPr>
            <a:lstStyle/>
            <a:p>
              <a:pPr algn="ctr" defTabSz="571500"/>
              <a:r>
                <a:rPr lang="en-US" sz="1200" b="1" dirty="0" smtClean="0">
                  <a:latin typeface="Albertus Extra Bold" pitchFamily="34" charset="0"/>
                </a:rPr>
                <a:t>DEQ: Oregon Air Toxics Benchmarks</a:t>
              </a:r>
              <a:endParaRPr lang="en-US" sz="1200" b="1" dirty="0">
                <a:latin typeface="Albertus Extra Bold" pitchFamily="34" charset="0"/>
              </a:endParaRPr>
            </a:p>
          </p:txBody>
        </p:sp>
        <p:sp>
          <p:nvSpPr>
            <p:cNvPr id="21" name="Rectangle 19"/>
            <p:cNvSpPr>
              <a:spLocks noChangeArrowheads="1"/>
            </p:cNvSpPr>
            <p:nvPr/>
          </p:nvSpPr>
          <p:spPr bwMode="auto">
            <a:xfrm>
              <a:off x="3611875" y="4081885"/>
              <a:ext cx="1305770" cy="1350759"/>
            </a:xfrm>
            <a:prstGeom prst="rect">
              <a:avLst/>
            </a:prstGeom>
            <a:solidFill>
              <a:srgbClr val="FFD1A3"/>
            </a:solidFill>
            <a:ln w="9525">
              <a:solidFill>
                <a:schemeClr val="tx1"/>
              </a:solidFill>
              <a:miter lim="800000"/>
              <a:headEnd/>
              <a:tailEnd/>
            </a:ln>
            <a:effectLst/>
          </p:spPr>
          <p:txBody>
            <a:bodyPr wrap="square" lIns="57534" tIns="28768" rIns="57534" bIns="28768">
              <a:spAutoFit/>
            </a:bodyPr>
            <a:lstStyle/>
            <a:p>
              <a:pPr algn="ctr" defTabSz="571500"/>
              <a:r>
                <a:rPr lang="en-US" sz="1200" b="1" dirty="0" err="1" smtClean="0">
                  <a:latin typeface="Albertus Extra Bold" pitchFamily="34" charset="0"/>
                </a:rPr>
                <a:t>DEQ:Statewide</a:t>
              </a:r>
              <a:r>
                <a:rPr lang="en-US" sz="1200" b="1" dirty="0" smtClean="0">
                  <a:latin typeface="Albertus Extra Bold" pitchFamily="34" charset="0"/>
                </a:rPr>
                <a:t> and Community- Based Air Toxics Reduction Actions</a:t>
              </a:r>
              <a:endParaRPr lang="en-US" sz="1200" b="1" dirty="0">
                <a:latin typeface="Albertus Extra Bold" pitchFamily="34" charset="0"/>
              </a:endParaRPr>
            </a:p>
          </p:txBody>
        </p:sp>
        <p:cxnSp>
          <p:nvCxnSpPr>
            <p:cNvPr id="55" name="Straight Connector 54"/>
            <p:cNvCxnSpPr/>
            <p:nvPr/>
          </p:nvCxnSpPr>
          <p:spPr>
            <a:xfrm>
              <a:off x="2882180" y="2968140"/>
              <a:ext cx="0" cy="230430"/>
            </a:xfrm>
            <a:prstGeom prst="line">
              <a:avLst/>
            </a:prstGeom>
          </p:spPr>
          <p:style>
            <a:lnRef idx="1">
              <a:schemeClr val="dk1"/>
            </a:lnRef>
            <a:fillRef idx="0">
              <a:schemeClr val="dk1"/>
            </a:fillRef>
            <a:effectRef idx="0">
              <a:schemeClr val="dk1"/>
            </a:effectRef>
            <a:fontRef idx="minor">
              <a:schemeClr val="tx1"/>
            </a:fontRef>
          </p:style>
        </p:cxnSp>
        <p:cxnSp>
          <p:nvCxnSpPr>
            <p:cNvPr id="59" name="Straight Connector 58"/>
            <p:cNvCxnSpPr>
              <a:stCxn id="18" idx="2"/>
              <a:endCxn id="21" idx="0"/>
            </p:cNvCxnSpPr>
            <p:nvPr/>
          </p:nvCxnSpPr>
          <p:spPr>
            <a:xfrm>
              <a:off x="4264760" y="2766372"/>
              <a:ext cx="0" cy="1315513"/>
            </a:xfrm>
            <a:prstGeom prst="line">
              <a:avLst/>
            </a:prstGeom>
          </p:spPr>
          <p:style>
            <a:lnRef idx="1">
              <a:schemeClr val="dk1"/>
            </a:lnRef>
            <a:fillRef idx="0">
              <a:schemeClr val="dk1"/>
            </a:fillRef>
            <a:effectRef idx="0">
              <a:schemeClr val="dk1"/>
            </a:effectRef>
            <a:fontRef idx="minor">
              <a:schemeClr val="tx1"/>
            </a:fontRef>
          </p:style>
        </p:cxnSp>
      </p:grpSp>
      <p:grpSp>
        <p:nvGrpSpPr>
          <p:cNvPr id="17" name="Group 74"/>
          <p:cNvGrpSpPr/>
          <p:nvPr/>
        </p:nvGrpSpPr>
        <p:grpSpPr>
          <a:xfrm>
            <a:off x="4994455" y="1854395"/>
            <a:ext cx="1382580" cy="3454066"/>
            <a:chOff x="4994455" y="1316725"/>
            <a:chExt cx="1382580" cy="3454066"/>
          </a:xfrm>
        </p:grpSpPr>
        <p:sp>
          <p:nvSpPr>
            <p:cNvPr id="8" name="Rectangle 25"/>
            <p:cNvSpPr>
              <a:spLocks noChangeArrowheads="1"/>
            </p:cNvSpPr>
            <p:nvPr/>
          </p:nvSpPr>
          <p:spPr bwMode="auto">
            <a:xfrm>
              <a:off x="4994455" y="1316725"/>
              <a:ext cx="1382580" cy="796762"/>
            </a:xfrm>
            <a:prstGeom prst="rect">
              <a:avLst/>
            </a:prstGeom>
            <a:solidFill>
              <a:srgbClr val="FFFA3F"/>
            </a:solidFill>
            <a:ln w="9525">
              <a:solidFill>
                <a:schemeClr val="tx1"/>
              </a:solidFill>
              <a:miter lim="800000"/>
              <a:headEnd/>
              <a:tailEnd/>
            </a:ln>
            <a:effectLst/>
          </p:spPr>
          <p:txBody>
            <a:bodyPr wrap="square" lIns="57534" tIns="28768" rIns="57534" bIns="28768">
              <a:spAutoFit/>
            </a:bodyPr>
            <a:lstStyle/>
            <a:p>
              <a:pPr algn="ctr" defTabSz="571500"/>
              <a:r>
                <a:rPr lang="en-US" sz="1200" b="1" dirty="0">
                  <a:latin typeface="Albertus Extra Bold" pitchFamily="34" charset="0"/>
                </a:rPr>
                <a:t>Title I </a:t>
              </a:r>
              <a:endParaRPr lang="en-US" sz="1200" b="1" dirty="0" smtClean="0">
                <a:latin typeface="Albertus Extra Bold" pitchFamily="34" charset="0"/>
              </a:endParaRPr>
            </a:p>
            <a:p>
              <a:pPr algn="ctr" defTabSz="571500"/>
              <a:r>
                <a:rPr lang="en-US" sz="1200" b="1" dirty="0" smtClean="0">
                  <a:latin typeface="Albertus Extra Bold" pitchFamily="34" charset="0"/>
                </a:rPr>
                <a:t>Source </a:t>
              </a:r>
              <a:r>
                <a:rPr lang="en-US" sz="1200" b="1" dirty="0">
                  <a:latin typeface="Albertus Extra Bold" pitchFamily="34" charset="0"/>
                </a:rPr>
                <a:t>Performance </a:t>
              </a:r>
              <a:r>
                <a:rPr lang="en-US" sz="1200" b="1" dirty="0" smtClean="0">
                  <a:latin typeface="Albertus Extra Bold" pitchFamily="34" charset="0"/>
                </a:rPr>
                <a:t>Standards</a:t>
              </a:r>
              <a:endParaRPr lang="en-US" sz="1200" b="1" dirty="0">
                <a:latin typeface="Albertus Extra Bold" pitchFamily="34" charset="0"/>
              </a:endParaRPr>
            </a:p>
          </p:txBody>
        </p:sp>
        <p:sp>
          <p:nvSpPr>
            <p:cNvPr id="22" name="Rectangle 19"/>
            <p:cNvSpPr>
              <a:spLocks noChangeArrowheads="1"/>
            </p:cNvSpPr>
            <p:nvPr/>
          </p:nvSpPr>
          <p:spPr bwMode="auto">
            <a:xfrm>
              <a:off x="5032860" y="2276850"/>
              <a:ext cx="1305770" cy="1166094"/>
            </a:xfrm>
            <a:prstGeom prst="rect">
              <a:avLst/>
            </a:prstGeom>
            <a:solidFill>
              <a:srgbClr val="FFFFAB"/>
            </a:solidFill>
            <a:ln w="9525">
              <a:solidFill>
                <a:schemeClr val="tx1"/>
              </a:solidFill>
              <a:miter lim="800000"/>
              <a:headEnd/>
              <a:tailEnd/>
            </a:ln>
            <a:effectLst/>
          </p:spPr>
          <p:txBody>
            <a:bodyPr wrap="square" lIns="57534" tIns="28768" rIns="57534" bIns="28768">
              <a:spAutoFit/>
            </a:bodyPr>
            <a:lstStyle/>
            <a:p>
              <a:pPr algn="ctr" defTabSz="571500"/>
              <a:r>
                <a:rPr lang="en-US" sz="1200" b="1" dirty="0" smtClean="0">
                  <a:latin typeface="Albertus Extra Bold" pitchFamily="34" charset="0"/>
                </a:rPr>
                <a:t>EPA: Adopt New Source and Existing Source Performance Standards (NSPS , 111(d)) </a:t>
              </a:r>
              <a:endParaRPr lang="en-US" sz="1200" b="1" dirty="0">
                <a:latin typeface="Albertus Extra Bold" pitchFamily="34" charset="0"/>
              </a:endParaRPr>
            </a:p>
          </p:txBody>
        </p:sp>
        <p:sp>
          <p:nvSpPr>
            <p:cNvPr id="23" name="Rectangle 19"/>
            <p:cNvSpPr>
              <a:spLocks noChangeArrowheads="1"/>
            </p:cNvSpPr>
            <p:nvPr/>
          </p:nvSpPr>
          <p:spPr bwMode="auto">
            <a:xfrm>
              <a:off x="5148075" y="4158695"/>
              <a:ext cx="1036935" cy="612096"/>
            </a:xfrm>
            <a:prstGeom prst="rect">
              <a:avLst/>
            </a:prstGeom>
            <a:solidFill>
              <a:srgbClr val="FFFFAB"/>
            </a:solidFill>
            <a:ln w="9525">
              <a:solidFill>
                <a:schemeClr val="tx1"/>
              </a:solidFill>
              <a:miter lim="800000"/>
              <a:headEnd/>
              <a:tailEnd/>
            </a:ln>
            <a:effectLst/>
          </p:spPr>
          <p:txBody>
            <a:bodyPr wrap="square" lIns="57534" tIns="28768" rIns="57534" bIns="28768">
              <a:spAutoFit/>
            </a:bodyPr>
            <a:lstStyle/>
            <a:p>
              <a:pPr algn="ctr" defTabSz="571500"/>
              <a:r>
                <a:rPr lang="en-US" sz="1200" b="1" dirty="0" smtClean="0">
                  <a:latin typeface="Albertus Extra Bold" pitchFamily="34" charset="0"/>
                </a:rPr>
                <a:t>DEQ: NSPS and 111(d) Delegation</a:t>
              </a:r>
              <a:endParaRPr lang="en-US" sz="1200" b="1" dirty="0">
                <a:latin typeface="Albertus Extra Bold" pitchFamily="34" charset="0"/>
              </a:endParaRPr>
            </a:p>
          </p:txBody>
        </p:sp>
        <p:cxnSp>
          <p:nvCxnSpPr>
            <p:cNvPr id="63" name="Straight Connector 62"/>
            <p:cNvCxnSpPr/>
            <p:nvPr/>
          </p:nvCxnSpPr>
          <p:spPr>
            <a:xfrm>
              <a:off x="5724150" y="2123230"/>
              <a:ext cx="1" cy="153620"/>
            </a:xfrm>
            <a:prstGeom prst="line">
              <a:avLst/>
            </a:prstGeom>
          </p:spPr>
          <p:style>
            <a:lnRef idx="1">
              <a:schemeClr val="dk1"/>
            </a:lnRef>
            <a:fillRef idx="0">
              <a:schemeClr val="dk1"/>
            </a:fillRef>
            <a:effectRef idx="0">
              <a:schemeClr val="dk1"/>
            </a:effectRef>
            <a:fontRef idx="minor">
              <a:schemeClr val="tx1"/>
            </a:fontRef>
          </p:style>
        </p:cxnSp>
        <p:cxnSp>
          <p:nvCxnSpPr>
            <p:cNvPr id="64" name="Straight Connector 63"/>
            <p:cNvCxnSpPr>
              <a:stCxn id="22" idx="2"/>
            </p:cNvCxnSpPr>
            <p:nvPr/>
          </p:nvCxnSpPr>
          <p:spPr>
            <a:xfrm>
              <a:off x="5685745" y="3442944"/>
              <a:ext cx="1" cy="715751"/>
            </a:xfrm>
            <a:prstGeom prst="line">
              <a:avLst/>
            </a:prstGeom>
          </p:spPr>
          <p:style>
            <a:lnRef idx="1">
              <a:schemeClr val="dk1"/>
            </a:lnRef>
            <a:fillRef idx="0">
              <a:schemeClr val="dk1"/>
            </a:fillRef>
            <a:effectRef idx="0">
              <a:schemeClr val="dk1"/>
            </a:effectRef>
            <a:fontRef idx="minor">
              <a:schemeClr val="tx1"/>
            </a:fontRef>
          </p:style>
        </p:cxnSp>
      </p:grpSp>
      <p:grpSp>
        <p:nvGrpSpPr>
          <p:cNvPr id="19" name="Group 75"/>
          <p:cNvGrpSpPr/>
          <p:nvPr/>
        </p:nvGrpSpPr>
        <p:grpSpPr>
          <a:xfrm>
            <a:off x="6492250" y="1892800"/>
            <a:ext cx="1075340" cy="1718482"/>
            <a:chOff x="6453845" y="1355130"/>
            <a:chExt cx="1075340" cy="1718482"/>
          </a:xfrm>
        </p:grpSpPr>
        <p:sp>
          <p:nvSpPr>
            <p:cNvPr id="7" name="Rectangle 22"/>
            <p:cNvSpPr>
              <a:spLocks noChangeArrowheads="1"/>
            </p:cNvSpPr>
            <p:nvPr/>
          </p:nvSpPr>
          <p:spPr bwMode="auto">
            <a:xfrm>
              <a:off x="6530655" y="1355130"/>
              <a:ext cx="874731" cy="612096"/>
            </a:xfrm>
            <a:prstGeom prst="rect">
              <a:avLst/>
            </a:prstGeom>
            <a:solidFill>
              <a:srgbClr val="A6D86E"/>
            </a:solidFill>
            <a:ln w="9525">
              <a:solidFill>
                <a:schemeClr val="tx1"/>
              </a:solidFill>
              <a:miter lim="800000"/>
              <a:headEnd/>
              <a:tailEnd/>
            </a:ln>
            <a:effectLst/>
          </p:spPr>
          <p:txBody>
            <a:bodyPr lIns="57534" tIns="28768" rIns="57534" bIns="28768">
              <a:spAutoFit/>
            </a:bodyPr>
            <a:lstStyle/>
            <a:p>
              <a:pPr algn="ctr" defTabSz="571500"/>
              <a:r>
                <a:rPr lang="en-US" sz="1200" b="1" dirty="0">
                  <a:latin typeface="Albertus Extra Bold" pitchFamily="34" charset="0"/>
                </a:rPr>
                <a:t>Title V</a:t>
              </a:r>
            </a:p>
            <a:p>
              <a:pPr algn="ctr" defTabSz="571500"/>
              <a:r>
                <a:rPr lang="en-US" sz="1200" b="1" dirty="0">
                  <a:latin typeface="Albertus Extra Bold" pitchFamily="34" charset="0"/>
                </a:rPr>
                <a:t>Operating Permits</a:t>
              </a:r>
            </a:p>
          </p:txBody>
        </p:sp>
        <p:sp>
          <p:nvSpPr>
            <p:cNvPr id="24" name="Rectangle 19"/>
            <p:cNvSpPr>
              <a:spLocks noChangeArrowheads="1"/>
            </p:cNvSpPr>
            <p:nvPr/>
          </p:nvSpPr>
          <p:spPr bwMode="auto">
            <a:xfrm>
              <a:off x="6453845" y="2276850"/>
              <a:ext cx="1075340" cy="796762"/>
            </a:xfrm>
            <a:prstGeom prst="rect">
              <a:avLst/>
            </a:prstGeom>
            <a:solidFill>
              <a:srgbClr val="D2EBB7"/>
            </a:solidFill>
            <a:ln w="9525">
              <a:solidFill>
                <a:schemeClr val="tx1"/>
              </a:solidFill>
              <a:miter lim="800000"/>
              <a:headEnd/>
              <a:tailEnd/>
            </a:ln>
            <a:effectLst/>
          </p:spPr>
          <p:txBody>
            <a:bodyPr wrap="square" lIns="57534" tIns="28768" rIns="57534" bIns="28768">
              <a:spAutoFit/>
            </a:bodyPr>
            <a:lstStyle/>
            <a:p>
              <a:pPr algn="ctr" defTabSz="571500"/>
              <a:r>
                <a:rPr lang="en-US" sz="1200" b="1" dirty="0" smtClean="0">
                  <a:latin typeface="Albertus Extra Bold" pitchFamily="34" charset="0"/>
                </a:rPr>
                <a:t>DEQ: Title V and ACDP Program Approval</a:t>
              </a:r>
              <a:endParaRPr lang="en-US" sz="1200" b="1" dirty="0">
                <a:latin typeface="Albertus Extra Bold" pitchFamily="34" charset="0"/>
              </a:endParaRPr>
            </a:p>
          </p:txBody>
        </p:sp>
        <p:cxnSp>
          <p:nvCxnSpPr>
            <p:cNvPr id="65" name="Straight Connector 64"/>
            <p:cNvCxnSpPr>
              <a:endCxn id="24" idx="0"/>
            </p:cNvCxnSpPr>
            <p:nvPr/>
          </p:nvCxnSpPr>
          <p:spPr>
            <a:xfrm>
              <a:off x="6991515" y="1969610"/>
              <a:ext cx="0" cy="307240"/>
            </a:xfrm>
            <a:prstGeom prst="line">
              <a:avLst/>
            </a:prstGeom>
          </p:spPr>
          <p:style>
            <a:lnRef idx="1">
              <a:schemeClr val="dk1"/>
            </a:lnRef>
            <a:fillRef idx="0">
              <a:schemeClr val="dk1"/>
            </a:fillRef>
            <a:effectRef idx="0">
              <a:schemeClr val="dk1"/>
            </a:effectRef>
            <a:fontRef idx="minor">
              <a:schemeClr val="tx1"/>
            </a:fontRef>
          </p:style>
        </p:cxnSp>
      </p:grpSp>
      <p:grpSp>
        <p:nvGrpSpPr>
          <p:cNvPr id="28" name="Group 76"/>
          <p:cNvGrpSpPr/>
          <p:nvPr/>
        </p:nvGrpSpPr>
        <p:grpSpPr>
          <a:xfrm>
            <a:off x="7759615" y="1892800"/>
            <a:ext cx="1228960" cy="3684496"/>
            <a:chOff x="7644400" y="1316725"/>
            <a:chExt cx="1228960" cy="3684496"/>
          </a:xfrm>
        </p:grpSpPr>
        <p:sp>
          <p:nvSpPr>
            <p:cNvPr id="9" name="Rectangle 80"/>
            <p:cNvSpPr>
              <a:spLocks noChangeArrowheads="1"/>
            </p:cNvSpPr>
            <p:nvPr/>
          </p:nvSpPr>
          <p:spPr bwMode="auto">
            <a:xfrm>
              <a:off x="7682805" y="1316725"/>
              <a:ext cx="1190555" cy="604837"/>
            </a:xfrm>
            <a:prstGeom prst="rect">
              <a:avLst/>
            </a:prstGeom>
            <a:solidFill>
              <a:srgbClr val="91B6E3"/>
            </a:solidFill>
            <a:ln w="9525">
              <a:solidFill>
                <a:schemeClr val="tx1"/>
              </a:solidFill>
              <a:miter lim="800000"/>
              <a:headEnd/>
              <a:tailEnd/>
            </a:ln>
            <a:effectLst/>
          </p:spPr>
          <p:txBody>
            <a:bodyPr wrap="none" anchor="ctr"/>
            <a:lstStyle/>
            <a:p>
              <a:pPr algn="ctr" eaLnBrk="1" hangingPunct="1"/>
              <a:r>
                <a:rPr lang="en-US" sz="1200" b="1" dirty="0">
                  <a:latin typeface="Albertus Extra Bold" pitchFamily="34" charset="0"/>
                </a:rPr>
                <a:t>Title II</a:t>
              </a:r>
            </a:p>
            <a:p>
              <a:pPr algn="ctr" eaLnBrk="1" hangingPunct="1"/>
              <a:r>
                <a:rPr lang="en-US" sz="1200" b="1" dirty="0">
                  <a:latin typeface="Albertus Extra Bold" pitchFamily="34" charset="0"/>
                </a:rPr>
                <a:t>Motor Vehicles</a:t>
              </a:r>
            </a:p>
          </p:txBody>
        </p:sp>
        <p:sp>
          <p:nvSpPr>
            <p:cNvPr id="25" name="Rectangle 19"/>
            <p:cNvSpPr>
              <a:spLocks noChangeArrowheads="1"/>
            </p:cNvSpPr>
            <p:nvPr/>
          </p:nvSpPr>
          <p:spPr bwMode="auto">
            <a:xfrm>
              <a:off x="7759614" y="2084825"/>
              <a:ext cx="998531" cy="1166094"/>
            </a:xfrm>
            <a:prstGeom prst="rect">
              <a:avLst/>
            </a:prstGeom>
            <a:solidFill>
              <a:srgbClr val="D7E5F5"/>
            </a:solidFill>
            <a:ln w="9525">
              <a:solidFill>
                <a:schemeClr val="tx1"/>
              </a:solidFill>
              <a:miter lim="800000"/>
              <a:headEnd/>
              <a:tailEnd/>
            </a:ln>
            <a:effectLst/>
          </p:spPr>
          <p:txBody>
            <a:bodyPr wrap="square" lIns="57534" tIns="28768" rIns="57534" bIns="28768">
              <a:spAutoFit/>
            </a:bodyPr>
            <a:lstStyle/>
            <a:p>
              <a:pPr algn="ctr" defTabSz="571500"/>
              <a:r>
                <a:rPr lang="en-US" sz="1200" b="1" dirty="0" smtClean="0">
                  <a:latin typeface="Albertus Extra Bold" pitchFamily="34" charset="0"/>
                </a:rPr>
                <a:t>EPA: Federal Gasoline and Diesel Engine Standards</a:t>
              </a:r>
              <a:endParaRPr lang="en-US" sz="1200" b="1" dirty="0">
                <a:latin typeface="Albertus Extra Bold" pitchFamily="34" charset="0"/>
              </a:endParaRPr>
            </a:p>
          </p:txBody>
        </p:sp>
        <p:sp>
          <p:nvSpPr>
            <p:cNvPr id="26" name="Rectangle 19"/>
            <p:cNvSpPr>
              <a:spLocks noChangeArrowheads="1"/>
            </p:cNvSpPr>
            <p:nvPr/>
          </p:nvSpPr>
          <p:spPr bwMode="auto">
            <a:xfrm>
              <a:off x="7644400" y="3429000"/>
              <a:ext cx="1228959" cy="796762"/>
            </a:xfrm>
            <a:prstGeom prst="rect">
              <a:avLst/>
            </a:prstGeom>
            <a:solidFill>
              <a:srgbClr val="D7E5F5"/>
            </a:solidFill>
            <a:ln w="9525">
              <a:solidFill>
                <a:schemeClr val="tx1"/>
              </a:solidFill>
              <a:miter lim="800000"/>
              <a:headEnd/>
              <a:tailEnd/>
            </a:ln>
            <a:effectLst/>
          </p:spPr>
          <p:txBody>
            <a:bodyPr wrap="square" lIns="57534" tIns="28768" rIns="57534" bIns="28768">
              <a:spAutoFit/>
            </a:bodyPr>
            <a:lstStyle/>
            <a:p>
              <a:pPr algn="ctr" fontAlgn="auto">
                <a:spcBef>
                  <a:spcPct val="50000"/>
                </a:spcBef>
                <a:spcAft>
                  <a:spcPts val="0"/>
                </a:spcAft>
                <a:defRPr/>
              </a:pPr>
              <a:r>
                <a:rPr lang="en-US" sz="1200" b="1" dirty="0" smtClean="0"/>
                <a:t>DEQ: Opt in to Low Emission Gasoline Vehicles </a:t>
              </a:r>
              <a:endParaRPr lang="en-US" sz="1200" b="1" dirty="0"/>
            </a:p>
          </p:txBody>
        </p:sp>
        <p:sp>
          <p:nvSpPr>
            <p:cNvPr id="27" name="Rectangle 19"/>
            <p:cNvSpPr>
              <a:spLocks noChangeArrowheads="1"/>
            </p:cNvSpPr>
            <p:nvPr/>
          </p:nvSpPr>
          <p:spPr bwMode="auto">
            <a:xfrm>
              <a:off x="7682806" y="4389125"/>
              <a:ext cx="1075340" cy="612096"/>
            </a:xfrm>
            <a:prstGeom prst="rect">
              <a:avLst/>
            </a:prstGeom>
            <a:solidFill>
              <a:srgbClr val="D7E5F5"/>
            </a:solidFill>
            <a:ln w="9525">
              <a:solidFill>
                <a:schemeClr val="tx1"/>
              </a:solidFill>
              <a:miter lim="800000"/>
              <a:headEnd/>
              <a:tailEnd/>
            </a:ln>
            <a:effectLst/>
          </p:spPr>
          <p:txBody>
            <a:bodyPr wrap="square" lIns="57534" tIns="28768" rIns="57534" bIns="28768">
              <a:spAutoFit/>
            </a:bodyPr>
            <a:lstStyle/>
            <a:p>
              <a:pPr algn="ctr" fontAlgn="auto">
                <a:spcBef>
                  <a:spcPct val="50000"/>
                </a:spcBef>
                <a:spcAft>
                  <a:spcPts val="0"/>
                </a:spcAft>
                <a:defRPr/>
              </a:pPr>
              <a:r>
                <a:rPr lang="en-US" sz="1200" b="1" dirty="0" smtClean="0"/>
                <a:t>DEQ: Clean Diesel Incentives </a:t>
              </a:r>
              <a:endParaRPr lang="en-US" sz="1200" b="1" dirty="0"/>
            </a:p>
          </p:txBody>
        </p:sp>
        <p:cxnSp>
          <p:nvCxnSpPr>
            <p:cNvPr id="68" name="Straight Connector 67"/>
            <p:cNvCxnSpPr>
              <a:endCxn id="25" idx="0"/>
            </p:cNvCxnSpPr>
            <p:nvPr/>
          </p:nvCxnSpPr>
          <p:spPr>
            <a:xfrm flipH="1">
              <a:off x="8258880" y="1931205"/>
              <a:ext cx="2" cy="153620"/>
            </a:xfrm>
            <a:prstGeom prst="line">
              <a:avLst/>
            </a:prstGeom>
          </p:spPr>
          <p:style>
            <a:lnRef idx="1">
              <a:schemeClr val="dk1"/>
            </a:lnRef>
            <a:fillRef idx="0">
              <a:schemeClr val="dk1"/>
            </a:fillRef>
            <a:effectRef idx="0">
              <a:schemeClr val="dk1"/>
            </a:effectRef>
            <a:fontRef idx="minor">
              <a:schemeClr val="tx1"/>
            </a:fontRef>
          </p:style>
        </p:cxnSp>
        <p:cxnSp>
          <p:nvCxnSpPr>
            <p:cNvPr id="69" name="Straight Connector 68"/>
            <p:cNvCxnSpPr>
              <a:stCxn id="25" idx="2"/>
              <a:endCxn id="26" idx="0"/>
            </p:cNvCxnSpPr>
            <p:nvPr/>
          </p:nvCxnSpPr>
          <p:spPr>
            <a:xfrm>
              <a:off x="8258880" y="3250919"/>
              <a:ext cx="0" cy="178081"/>
            </a:xfrm>
            <a:prstGeom prst="line">
              <a:avLst/>
            </a:prstGeom>
          </p:spPr>
          <p:style>
            <a:lnRef idx="1">
              <a:schemeClr val="dk1"/>
            </a:lnRef>
            <a:fillRef idx="0">
              <a:schemeClr val="dk1"/>
            </a:fillRef>
            <a:effectRef idx="0">
              <a:schemeClr val="dk1"/>
            </a:effectRef>
            <a:fontRef idx="minor">
              <a:schemeClr val="tx1"/>
            </a:fontRef>
          </p:style>
        </p:cxnSp>
        <p:cxnSp>
          <p:nvCxnSpPr>
            <p:cNvPr id="72" name="Straight Connector 71"/>
            <p:cNvCxnSpPr>
              <a:endCxn id="27" idx="0"/>
            </p:cNvCxnSpPr>
            <p:nvPr/>
          </p:nvCxnSpPr>
          <p:spPr>
            <a:xfrm>
              <a:off x="8220475" y="4235505"/>
              <a:ext cx="1" cy="153620"/>
            </a:xfrm>
            <a:prstGeom prst="line">
              <a:avLst/>
            </a:prstGeom>
          </p:spPr>
          <p:style>
            <a:lnRef idx="1">
              <a:schemeClr val="dk1"/>
            </a:lnRef>
            <a:fillRef idx="0">
              <a:schemeClr val="dk1"/>
            </a:fillRef>
            <a:effectRef idx="0">
              <a:schemeClr val="dk1"/>
            </a:effectRef>
            <a:fontRef idx="minor">
              <a:schemeClr val="tx1"/>
            </a:fontRef>
          </p:style>
        </p:cxnSp>
      </p:grpSp>
      <p:sp>
        <p:nvSpPr>
          <p:cNvPr id="81" name="Rectangle 19"/>
          <p:cNvSpPr>
            <a:spLocks noChangeArrowheads="1"/>
          </p:cNvSpPr>
          <p:nvPr/>
        </p:nvSpPr>
        <p:spPr bwMode="auto">
          <a:xfrm>
            <a:off x="2267701" y="5656490"/>
            <a:ext cx="1210122" cy="981428"/>
          </a:xfrm>
          <a:prstGeom prst="rect">
            <a:avLst/>
          </a:prstGeom>
          <a:solidFill>
            <a:srgbClr val="FFD1A3"/>
          </a:solidFill>
          <a:ln w="9525">
            <a:solidFill>
              <a:schemeClr val="tx1"/>
            </a:solidFill>
            <a:miter lim="800000"/>
            <a:headEnd/>
            <a:tailEnd/>
          </a:ln>
          <a:effectLst/>
        </p:spPr>
        <p:txBody>
          <a:bodyPr wrap="square" lIns="57534" tIns="28768" rIns="57534" bIns="28768">
            <a:spAutoFit/>
          </a:bodyPr>
          <a:lstStyle/>
          <a:p>
            <a:pPr algn="ctr" defTabSz="571500"/>
            <a:r>
              <a:rPr lang="en-US" sz="1200" b="1" dirty="0" smtClean="0">
                <a:latin typeface="Albertus Extra Bold" pitchFamily="34" charset="0"/>
              </a:rPr>
              <a:t>DEQ: NESHAPS Compliance through Permitting</a:t>
            </a:r>
            <a:endParaRPr lang="en-US" sz="1200" b="1" dirty="0">
              <a:latin typeface="Albertus Extra Bold" pitchFamily="34" charset="0"/>
            </a:endParaRPr>
          </a:p>
        </p:txBody>
      </p:sp>
      <p:sp>
        <p:nvSpPr>
          <p:cNvPr id="82" name="Rectangle 19"/>
          <p:cNvSpPr>
            <a:spLocks noChangeArrowheads="1"/>
          </p:cNvSpPr>
          <p:nvPr/>
        </p:nvSpPr>
        <p:spPr bwMode="auto">
          <a:xfrm>
            <a:off x="5148075" y="5656490"/>
            <a:ext cx="1075340" cy="981428"/>
          </a:xfrm>
          <a:prstGeom prst="rect">
            <a:avLst/>
          </a:prstGeom>
          <a:solidFill>
            <a:srgbClr val="FFFFAB"/>
          </a:solidFill>
          <a:ln w="9525">
            <a:solidFill>
              <a:schemeClr val="tx1"/>
            </a:solidFill>
            <a:miter lim="800000"/>
            <a:headEnd/>
            <a:tailEnd/>
          </a:ln>
          <a:effectLst/>
        </p:spPr>
        <p:txBody>
          <a:bodyPr wrap="square" lIns="57534" tIns="28768" rIns="57534" bIns="28768">
            <a:spAutoFit/>
          </a:bodyPr>
          <a:lstStyle/>
          <a:p>
            <a:pPr algn="ctr" defTabSz="571500"/>
            <a:r>
              <a:rPr lang="en-US" sz="1200" b="1" dirty="0" smtClean="0">
                <a:latin typeface="Albertus Extra Bold" pitchFamily="34" charset="0"/>
              </a:rPr>
              <a:t>DEQ: NSPS and 111(d) Compliance through Permitting</a:t>
            </a:r>
            <a:endParaRPr lang="en-US" sz="1200" b="1" dirty="0">
              <a:latin typeface="Albertus Extra Bold" pitchFamily="34" charset="0"/>
            </a:endParaRPr>
          </a:p>
        </p:txBody>
      </p:sp>
      <p:sp>
        <p:nvSpPr>
          <p:cNvPr id="83" name="Rectangle 19"/>
          <p:cNvSpPr>
            <a:spLocks noChangeArrowheads="1"/>
          </p:cNvSpPr>
          <p:nvPr/>
        </p:nvSpPr>
        <p:spPr bwMode="auto">
          <a:xfrm>
            <a:off x="6492250" y="5848515"/>
            <a:ext cx="1113745" cy="612096"/>
          </a:xfrm>
          <a:prstGeom prst="rect">
            <a:avLst/>
          </a:prstGeom>
          <a:solidFill>
            <a:srgbClr val="D2EBB7"/>
          </a:solidFill>
          <a:ln w="9525">
            <a:solidFill>
              <a:schemeClr val="tx1"/>
            </a:solidFill>
            <a:miter lim="800000"/>
            <a:headEnd/>
            <a:tailEnd/>
          </a:ln>
          <a:effectLst/>
        </p:spPr>
        <p:txBody>
          <a:bodyPr wrap="square" lIns="57534" tIns="28768" rIns="57534" bIns="28768">
            <a:spAutoFit/>
          </a:bodyPr>
          <a:lstStyle/>
          <a:p>
            <a:pPr algn="ctr" defTabSz="571500"/>
            <a:r>
              <a:rPr lang="en-US" sz="1200" b="1" dirty="0" smtClean="0">
                <a:latin typeface="Albertus Extra Bold" pitchFamily="34" charset="0"/>
              </a:rPr>
              <a:t>DEQ: Title V and ACDP Permitting</a:t>
            </a:r>
            <a:endParaRPr lang="en-US" sz="1200" b="1" dirty="0">
              <a:latin typeface="Albertus Extra Bold" pitchFamily="34" charset="0"/>
            </a:endParaRPr>
          </a:p>
        </p:txBody>
      </p:sp>
      <p:cxnSp>
        <p:nvCxnSpPr>
          <p:cNvPr id="96" name="Straight Connector 95"/>
          <p:cNvCxnSpPr>
            <a:endCxn id="82" idx="0"/>
          </p:cNvCxnSpPr>
          <p:nvPr/>
        </p:nvCxnSpPr>
        <p:spPr>
          <a:xfrm>
            <a:off x="5685744" y="5349250"/>
            <a:ext cx="1" cy="307240"/>
          </a:xfrm>
          <a:prstGeom prst="line">
            <a:avLst/>
          </a:prstGeom>
        </p:spPr>
        <p:style>
          <a:lnRef idx="1">
            <a:schemeClr val="dk1"/>
          </a:lnRef>
          <a:fillRef idx="0">
            <a:schemeClr val="dk1"/>
          </a:fillRef>
          <a:effectRef idx="0">
            <a:schemeClr val="dk1"/>
          </a:effectRef>
          <a:fontRef idx="minor">
            <a:schemeClr val="tx1"/>
          </a:fontRef>
        </p:style>
      </p:cxnSp>
      <p:cxnSp>
        <p:nvCxnSpPr>
          <p:cNvPr id="99" name="Straight Connector 98"/>
          <p:cNvCxnSpPr>
            <a:endCxn id="81" idx="0"/>
          </p:cNvCxnSpPr>
          <p:nvPr/>
        </p:nvCxnSpPr>
        <p:spPr>
          <a:xfrm flipH="1">
            <a:off x="2872762" y="4273910"/>
            <a:ext cx="9418" cy="1382580"/>
          </a:xfrm>
          <a:prstGeom prst="line">
            <a:avLst/>
          </a:prstGeom>
        </p:spPr>
        <p:style>
          <a:lnRef idx="1">
            <a:schemeClr val="dk1"/>
          </a:lnRef>
          <a:fillRef idx="0">
            <a:schemeClr val="dk1"/>
          </a:fillRef>
          <a:effectRef idx="0">
            <a:schemeClr val="dk1"/>
          </a:effectRef>
          <a:fontRef idx="minor">
            <a:schemeClr val="tx1"/>
          </a:fontRef>
        </p:style>
      </p:cxnSp>
      <p:cxnSp>
        <p:nvCxnSpPr>
          <p:cNvPr id="105" name="Straight Connector 104"/>
          <p:cNvCxnSpPr>
            <a:stCxn id="24" idx="2"/>
            <a:endCxn id="83" idx="0"/>
          </p:cNvCxnSpPr>
          <p:nvPr/>
        </p:nvCxnSpPr>
        <p:spPr>
          <a:xfrm>
            <a:off x="7029920" y="3611282"/>
            <a:ext cx="19203" cy="2237233"/>
          </a:xfrm>
          <a:prstGeom prst="line">
            <a:avLst/>
          </a:prstGeom>
        </p:spPr>
        <p:style>
          <a:lnRef idx="1">
            <a:schemeClr val="dk1"/>
          </a:lnRef>
          <a:fillRef idx="0">
            <a:schemeClr val="dk1"/>
          </a:fillRef>
          <a:effectRef idx="0">
            <a:schemeClr val="dk1"/>
          </a:effectRef>
          <a:fontRef idx="minor">
            <a:schemeClr val="tx1"/>
          </a:fontRef>
        </p:style>
      </p:cxnSp>
      <p:cxnSp>
        <p:nvCxnSpPr>
          <p:cNvPr id="110" name="Straight Connector 109"/>
          <p:cNvCxnSpPr>
            <a:stCxn id="81" idx="3"/>
            <a:endCxn id="82" idx="1"/>
          </p:cNvCxnSpPr>
          <p:nvPr/>
        </p:nvCxnSpPr>
        <p:spPr>
          <a:xfrm>
            <a:off x="3477823" y="6147204"/>
            <a:ext cx="1670252" cy="0"/>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a:endCxn id="83" idx="1"/>
          </p:cNvCxnSpPr>
          <p:nvPr/>
        </p:nvCxnSpPr>
        <p:spPr>
          <a:xfrm flipV="1">
            <a:off x="6261820" y="6154563"/>
            <a:ext cx="230430" cy="1194"/>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1960460" y="5080415"/>
            <a:ext cx="1670252" cy="0"/>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a:endCxn id="5" idx="0"/>
          </p:cNvCxnSpPr>
          <p:nvPr/>
        </p:nvCxnSpPr>
        <p:spPr>
          <a:xfrm flipH="1">
            <a:off x="1192360" y="1431940"/>
            <a:ext cx="1113745" cy="422455"/>
          </a:xfrm>
          <a:prstGeom prst="line">
            <a:avLst/>
          </a:prstGeom>
        </p:spPr>
        <p:style>
          <a:lnRef idx="1">
            <a:schemeClr val="dk1"/>
          </a:lnRef>
          <a:fillRef idx="0">
            <a:schemeClr val="dk1"/>
          </a:fillRef>
          <a:effectRef idx="0">
            <a:schemeClr val="dk1"/>
          </a:effectRef>
          <a:fontRef idx="minor">
            <a:schemeClr val="tx1"/>
          </a:fontRef>
        </p:style>
      </p:cxnSp>
      <p:cxnSp>
        <p:nvCxnSpPr>
          <p:cNvPr id="127" name="Straight Connector 126"/>
          <p:cNvCxnSpPr/>
          <p:nvPr/>
        </p:nvCxnSpPr>
        <p:spPr>
          <a:xfrm>
            <a:off x="3573470" y="1431940"/>
            <a:ext cx="0" cy="345645"/>
          </a:xfrm>
          <a:prstGeom prst="line">
            <a:avLst/>
          </a:prstGeom>
        </p:spPr>
        <p:style>
          <a:lnRef idx="1">
            <a:schemeClr val="dk1"/>
          </a:lnRef>
          <a:fillRef idx="0">
            <a:schemeClr val="dk1"/>
          </a:fillRef>
          <a:effectRef idx="0">
            <a:schemeClr val="dk1"/>
          </a:effectRef>
          <a:fontRef idx="minor">
            <a:schemeClr val="tx1"/>
          </a:fontRef>
        </p:style>
      </p:cxnSp>
      <p:cxnSp>
        <p:nvCxnSpPr>
          <p:cNvPr id="133" name="Straight Connector 132"/>
          <p:cNvCxnSpPr/>
          <p:nvPr/>
        </p:nvCxnSpPr>
        <p:spPr>
          <a:xfrm>
            <a:off x="5724150" y="1431940"/>
            <a:ext cx="0" cy="345645"/>
          </a:xfrm>
          <a:prstGeom prst="line">
            <a:avLst/>
          </a:prstGeom>
        </p:spPr>
        <p:style>
          <a:lnRef idx="1">
            <a:schemeClr val="dk1"/>
          </a:lnRef>
          <a:fillRef idx="0">
            <a:schemeClr val="dk1"/>
          </a:fillRef>
          <a:effectRef idx="0">
            <a:schemeClr val="dk1"/>
          </a:effectRef>
          <a:fontRef idx="minor">
            <a:schemeClr val="tx1"/>
          </a:fontRef>
        </p:style>
      </p:cxnSp>
      <p:cxnSp>
        <p:nvCxnSpPr>
          <p:cNvPr id="136" name="Straight Connector 135"/>
          <p:cNvCxnSpPr/>
          <p:nvPr/>
        </p:nvCxnSpPr>
        <p:spPr>
          <a:xfrm>
            <a:off x="7029920" y="1431940"/>
            <a:ext cx="0" cy="384050"/>
          </a:xfrm>
          <a:prstGeom prst="line">
            <a:avLst/>
          </a:prstGeom>
        </p:spPr>
        <p:style>
          <a:lnRef idx="1">
            <a:schemeClr val="dk1"/>
          </a:lnRef>
          <a:fillRef idx="0">
            <a:schemeClr val="dk1"/>
          </a:fillRef>
          <a:effectRef idx="0">
            <a:schemeClr val="dk1"/>
          </a:effectRef>
          <a:fontRef idx="minor">
            <a:schemeClr val="tx1"/>
          </a:fontRef>
        </p:style>
      </p:cxnSp>
      <p:cxnSp>
        <p:nvCxnSpPr>
          <p:cNvPr id="139" name="Straight Connector 138"/>
          <p:cNvCxnSpPr>
            <a:endCxn id="9" idx="0"/>
          </p:cNvCxnSpPr>
          <p:nvPr/>
        </p:nvCxnSpPr>
        <p:spPr>
          <a:xfrm>
            <a:off x="7375565" y="1431940"/>
            <a:ext cx="1017733" cy="460860"/>
          </a:xfrm>
          <a:prstGeom prst="line">
            <a:avLst/>
          </a:prstGeom>
        </p:spPr>
        <p:style>
          <a:lnRef idx="1">
            <a:schemeClr val="dk1"/>
          </a:lnRef>
          <a:fillRef idx="0">
            <a:schemeClr val="dk1"/>
          </a:fillRef>
          <a:effectRef idx="0">
            <a:schemeClr val="dk1"/>
          </a:effectRef>
          <a:fontRef idx="minor">
            <a:schemeClr val="tx1"/>
          </a:fontRef>
        </p:style>
      </p:cxn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2421320" y="126170"/>
            <a:ext cx="4301361" cy="806505"/>
          </a:xfrm>
        </p:spPr>
        <p:txBody>
          <a:bodyPr>
            <a:normAutofit/>
          </a:bodyPr>
          <a:lstStyle/>
          <a:p>
            <a:pPr algn="ctr">
              <a:buNone/>
            </a:pPr>
            <a:r>
              <a:rPr lang="en-US" sz="3600" b="1" dirty="0" smtClean="0"/>
              <a:t>Air Quality Program</a:t>
            </a:r>
            <a:endParaRPr lang="en-US" sz="3600" b="1" dirty="0"/>
          </a:p>
        </p:txBody>
      </p:sp>
      <p:pic>
        <p:nvPicPr>
          <p:cNvPr id="18" name="Picture 3"/>
          <p:cNvPicPr>
            <a:picLocks noChangeAspect="1" noChangeArrowheads="1"/>
          </p:cNvPicPr>
          <p:nvPr/>
        </p:nvPicPr>
        <p:blipFill>
          <a:blip r:embed="rId3" cstate="print"/>
          <a:srcRect/>
          <a:stretch>
            <a:fillRect/>
          </a:stretch>
        </p:blipFill>
        <p:spPr bwMode="auto">
          <a:xfrm>
            <a:off x="533400" y="990600"/>
            <a:ext cx="7565784" cy="529989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845550" cy="817460"/>
          </a:xfrm>
        </p:spPr>
        <p:txBody>
          <a:bodyPr>
            <a:normAutofit/>
          </a:bodyPr>
          <a:lstStyle/>
          <a:p>
            <a:r>
              <a:rPr lang="en-US" sz="2800" b="1" dirty="0" smtClean="0">
                <a:latin typeface="+mn-lt"/>
              </a:rPr>
              <a:t>Federal – State Roles</a:t>
            </a:r>
            <a:endParaRPr lang="en-US" sz="2800" b="1" dirty="0">
              <a:latin typeface="+mn-lt"/>
            </a:endParaRPr>
          </a:p>
        </p:txBody>
      </p:sp>
      <p:sp>
        <p:nvSpPr>
          <p:cNvPr id="3" name="Slide Number Placeholder 2"/>
          <p:cNvSpPr>
            <a:spLocks noGrp="1"/>
          </p:cNvSpPr>
          <p:nvPr>
            <p:ph type="sldNum" sz="quarter" idx="12"/>
          </p:nvPr>
        </p:nvSpPr>
        <p:spPr/>
        <p:txBody>
          <a:bodyPr/>
          <a:lstStyle/>
          <a:p>
            <a:fld id="{64E56BEF-C22D-448A-A90D-BB9D5B0F7FF5}" type="slidenum">
              <a:rPr lang="en-US" smtClean="0"/>
              <a:pPr/>
              <a:t>3</a:t>
            </a:fld>
            <a:endParaRPr lang="en-US" dirty="0"/>
          </a:p>
        </p:txBody>
      </p:sp>
      <p:sp>
        <p:nvSpPr>
          <p:cNvPr id="4" name="Rectangle 3"/>
          <p:cNvSpPr/>
          <p:nvPr/>
        </p:nvSpPr>
        <p:spPr>
          <a:xfrm>
            <a:off x="152400" y="914400"/>
            <a:ext cx="5410200" cy="424284"/>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Clean Air Act</a:t>
            </a:r>
            <a:endParaRPr lang="en-US" sz="2000" b="1" dirty="0">
              <a:solidFill>
                <a:schemeClr val="tx1"/>
              </a:solidFill>
            </a:endParaRPr>
          </a:p>
        </p:txBody>
      </p:sp>
      <p:sp>
        <p:nvSpPr>
          <p:cNvPr id="5" name="Rectangle 9"/>
          <p:cNvSpPr>
            <a:spLocks noChangeArrowheads="1"/>
          </p:cNvSpPr>
          <p:nvPr/>
        </p:nvSpPr>
        <p:spPr bwMode="auto">
          <a:xfrm>
            <a:off x="152400" y="2057400"/>
            <a:ext cx="1536201" cy="1596981"/>
          </a:xfrm>
          <a:prstGeom prst="rect">
            <a:avLst/>
          </a:prstGeom>
          <a:solidFill>
            <a:srgbClr val="FF7979">
              <a:alpha val="49000"/>
            </a:srgbClr>
          </a:solidFill>
          <a:ln w="9525">
            <a:solidFill>
              <a:schemeClr val="tx1"/>
            </a:solidFill>
            <a:miter lim="800000"/>
            <a:headEnd/>
            <a:tailEnd/>
          </a:ln>
          <a:effectLst/>
        </p:spPr>
        <p:txBody>
          <a:bodyPr wrap="square" lIns="57534" tIns="28768" rIns="57534" bIns="28768">
            <a:spAutoFit/>
          </a:bodyPr>
          <a:lstStyle/>
          <a:p>
            <a:pPr algn="ctr" defTabSz="571500"/>
            <a:r>
              <a:rPr lang="en-US" sz="1000" b="1" i="1" dirty="0" smtClean="0">
                <a:latin typeface="Albertus Extra Bold" pitchFamily="34" charset="0"/>
              </a:rPr>
              <a:t>EPA Health Standards</a:t>
            </a:r>
          </a:p>
          <a:p>
            <a:pPr algn="ctr" defTabSz="571500"/>
            <a:endParaRPr lang="en-US" sz="1000" b="1" dirty="0" smtClean="0">
              <a:latin typeface="Albertus Extra Bold" pitchFamily="34" charset="0"/>
            </a:endParaRPr>
          </a:p>
          <a:p>
            <a:pPr algn="ctr" defTabSz="571500"/>
            <a:r>
              <a:rPr lang="en-US" sz="1000" b="1" dirty="0" smtClean="0">
                <a:latin typeface="Albertus Extra Bold" pitchFamily="34" charset="0"/>
              </a:rPr>
              <a:t>Ozone, PM, Lead, </a:t>
            </a:r>
          </a:p>
          <a:p>
            <a:pPr algn="ctr" defTabSz="571500"/>
            <a:r>
              <a:rPr lang="en-US" sz="1000" b="1" dirty="0" smtClean="0">
                <a:latin typeface="Albertus Extra Bold" pitchFamily="34" charset="0"/>
              </a:rPr>
              <a:t>CO, SO2, NO2</a:t>
            </a:r>
          </a:p>
          <a:p>
            <a:pPr algn="ctr" defTabSz="571500"/>
            <a:r>
              <a:rPr lang="en-US" sz="1000" b="1" dirty="0" smtClean="0">
                <a:latin typeface="Albertus Extra Bold" pitchFamily="34" charset="0"/>
              </a:rPr>
              <a:t>DEQ: monitors, </a:t>
            </a:r>
          </a:p>
          <a:p>
            <a:pPr algn="ctr" defTabSz="571500"/>
            <a:r>
              <a:rPr lang="en-US" sz="1000" b="1" dirty="0" smtClean="0">
                <a:latin typeface="Albertus Extra Bold" pitchFamily="34" charset="0"/>
              </a:rPr>
              <a:t>works with at risk communities to </a:t>
            </a:r>
          </a:p>
          <a:p>
            <a:pPr algn="ctr" defTabSz="571500"/>
            <a:r>
              <a:rPr lang="en-US" sz="1000" b="1" dirty="0" smtClean="0">
                <a:latin typeface="Albertus Extra Bold" pitchFamily="34" charset="0"/>
              </a:rPr>
              <a:t>meet standards (prevention and nonattainment)</a:t>
            </a:r>
            <a:endParaRPr lang="en-US" sz="1000" b="1" dirty="0">
              <a:latin typeface="Albertus Extra Bold" pitchFamily="34" charset="0"/>
            </a:endParaRPr>
          </a:p>
        </p:txBody>
      </p:sp>
      <p:sp>
        <p:nvSpPr>
          <p:cNvPr id="74" name="Rectangle 9"/>
          <p:cNvSpPr>
            <a:spLocks noChangeArrowheads="1"/>
          </p:cNvSpPr>
          <p:nvPr/>
        </p:nvSpPr>
        <p:spPr bwMode="auto">
          <a:xfrm>
            <a:off x="152400" y="1524000"/>
            <a:ext cx="1536201" cy="396652"/>
          </a:xfrm>
          <a:prstGeom prst="rect">
            <a:avLst/>
          </a:prstGeom>
          <a:solidFill>
            <a:srgbClr val="FF7979"/>
          </a:solidFill>
          <a:ln w="9525">
            <a:solidFill>
              <a:schemeClr val="tx1"/>
            </a:solidFill>
            <a:miter lim="800000"/>
            <a:headEnd/>
            <a:tailEnd/>
          </a:ln>
          <a:effectLst/>
        </p:spPr>
        <p:txBody>
          <a:bodyPr wrap="square" lIns="57534" tIns="28768" rIns="57534" bIns="28768">
            <a:spAutoFit/>
          </a:bodyPr>
          <a:lstStyle/>
          <a:p>
            <a:pPr algn="ctr" defTabSz="571500"/>
            <a:r>
              <a:rPr lang="en-US" sz="1100" b="1" dirty="0" smtClean="0">
                <a:latin typeface="Albertus Extra Bold" pitchFamily="34" charset="0"/>
              </a:rPr>
              <a:t>Criteria </a:t>
            </a:r>
          </a:p>
          <a:p>
            <a:pPr algn="ctr" defTabSz="571500"/>
            <a:r>
              <a:rPr lang="en-US" sz="1100" b="1" dirty="0" smtClean="0">
                <a:latin typeface="Albertus Extra Bold" pitchFamily="34" charset="0"/>
              </a:rPr>
              <a:t>Pollutants </a:t>
            </a:r>
          </a:p>
        </p:txBody>
      </p:sp>
      <p:sp>
        <p:nvSpPr>
          <p:cNvPr id="76" name="Rectangle 19"/>
          <p:cNvSpPr>
            <a:spLocks noChangeArrowheads="1"/>
          </p:cNvSpPr>
          <p:nvPr/>
        </p:nvSpPr>
        <p:spPr bwMode="auto">
          <a:xfrm>
            <a:off x="1828800" y="1524000"/>
            <a:ext cx="1018096" cy="381263"/>
          </a:xfrm>
          <a:prstGeom prst="rect">
            <a:avLst/>
          </a:prstGeom>
          <a:solidFill>
            <a:srgbClr val="FF9F3F"/>
          </a:solidFill>
          <a:ln w="9525">
            <a:solidFill>
              <a:schemeClr val="tx1"/>
            </a:solidFill>
            <a:miter lim="800000"/>
            <a:headEnd/>
            <a:tailEnd/>
          </a:ln>
          <a:effectLst/>
        </p:spPr>
        <p:txBody>
          <a:bodyPr wrap="square" lIns="57534" tIns="28768" rIns="57534" bIns="28768">
            <a:spAutoFit/>
          </a:bodyPr>
          <a:lstStyle/>
          <a:p>
            <a:pPr algn="ctr" defTabSz="571500"/>
            <a:r>
              <a:rPr lang="en-US" sz="1100" b="1" dirty="0" smtClean="0">
                <a:latin typeface="Albertus Extra Bold" pitchFamily="34" charset="0"/>
              </a:rPr>
              <a:t>Air Toxics</a:t>
            </a:r>
          </a:p>
          <a:p>
            <a:pPr algn="ctr" defTabSz="571500"/>
            <a:endParaRPr lang="en-US" sz="1000" b="1" dirty="0">
              <a:latin typeface="Albertus Extra Bold" pitchFamily="34" charset="0"/>
            </a:endParaRPr>
          </a:p>
        </p:txBody>
      </p:sp>
      <p:sp>
        <p:nvSpPr>
          <p:cNvPr id="77" name="Rectangle 19"/>
          <p:cNvSpPr>
            <a:spLocks noChangeArrowheads="1"/>
          </p:cNvSpPr>
          <p:nvPr/>
        </p:nvSpPr>
        <p:spPr bwMode="auto">
          <a:xfrm>
            <a:off x="1828800" y="2819400"/>
            <a:ext cx="1018096" cy="2797309"/>
          </a:xfrm>
          <a:prstGeom prst="rect">
            <a:avLst/>
          </a:prstGeom>
          <a:solidFill>
            <a:srgbClr val="FFD1A3"/>
          </a:solidFill>
          <a:ln w="9525">
            <a:solidFill>
              <a:schemeClr val="tx1"/>
            </a:solidFill>
            <a:miter lim="800000"/>
            <a:headEnd/>
            <a:tailEnd/>
          </a:ln>
          <a:effectLst/>
        </p:spPr>
        <p:txBody>
          <a:bodyPr wrap="square" lIns="57534" tIns="28768" rIns="57534" bIns="28768">
            <a:spAutoFit/>
          </a:bodyPr>
          <a:lstStyle/>
          <a:p>
            <a:pPr algn="ctr" defTabSz="571500"/>
            <a:r>
              <a:rPr lang="en-US" sz="1000" b="1" dirty="0" smtClean="0">
                <a:latin typeface="Albertus Extra Bold" pitchFamily="34" charset="0"/>
              </a:rPr>
              <a:t>EPA </a:t>
            </a:r>
            <a:r>
              <a:rPr lang="en-US" sz="1000" b="1" dirty="0" smtClean="0">
                <a:latin typeface="Albertus Extra Bold" pitchFamily="34" charset="0"/>
              </a:rPr>
              <a:t>Industrial Air Toxics </a:t>
            </a:r>
            <a:endParaRPr lang="en-US" sz="1000" b="1" dirty="0" smtClean="0">
              <a:latin typeface="Albertus Extra Bold" pitchFamily="34" charset="0"/>
            </a:endParaRPr>
          </a:p>
          <a:p>
            <a:pPr algn="ctr" defTabSz="571500"/>
            <a:r>
              <a:rPr lang="en-US" sz="1000" b="1" dirty="0" smtClean="0">
                <a:latin typeface="Albertus Extra Bold" pitchFamily="34" charset="0"/>
              </a:rPr>
              <a:t>Technology</a:t>
            </a:r>
          </a:p>
          <a:p>
            <a:pPr algn="ctr" defTabSz="571500"/>
            <a:r>
              <a:rPr lang="en-US" sz="1000" b="1" dirty="0" smtClean="0">
                <a:latin typeface="Albertus Extra Bold" pitchFamily="34" charset="0"/>
              </a:rPr>
              <a:t>Standards </a:t>
            </a:r>
            <a:r>
              <a:rPr lang="en-US" sz="1000" b="1" dirty="0" smtClean="0">
                <a:latin typeface="Albertus Extra Bold" pitchFamily="34" charset="0"/>
              </a:rPr>
              <a:t>(NESHAPs</a:t>
            </a:r>
            <a:r>
              <a:rPr lang="en-US" sz="1000" b="1" dirty="0" smtClean="0">
                <a:latin typeface="Albertus Extra Bold" pitchFamily="34" charset="0"/>
              </a:rPr>
              <a:t>)</a:t>
            </a:r>
          </a:p>
          <a:p>
            <a:pPr algn="ctr" defTabSz="571500"/>
            <a:endParaRPr lang="en-US" sz="1000" b="1" dirty="0" smtClean="0">
              <a:latin typeface="Albertus Extra Bold" pitchFamily="34" charset="0"/>
            </a:endParaRPr>
          </a:p>
          <a:p>
            <a:pPr algn="ctr" defTabSz="571500"/>
            <a:r>
              <a:rPr lang="en-US" sz="1000" b="1" dirty="0" smtClean="0">
                <a:latin typeface="Albertus Extra Bold" pitchFamily="34" charset="0"/>
              </a:rPr>
              <a:t>New Source and Existing Source Performance Standards </a:t>
            </a:r>
          </a:p>
          <a:p>
            <a:pPr algn="ctr" defTabSz="571500"/>
            <a:endParaRPr lang="en-US" sz="1000" b="1" dirty="0" smtClean="0">
              <a:latin typeface="Albertus Extra Bold" pitchFamily="34" charset="0"/>
            </a:endParaRPr>
          </a:p>
          <a:p>
            <a:pPr algn="ctr" defTabSz="571500"/>
            <a:r>
              <a:rPr lang="en-US" sz="1000" b="1" dirty="0" smtClean="0">
                <a:latin typeface="Albertus Extra Bold" pitchFamily="34" charset="0"/>
              </a:rPr>
              <a:t>NESHAPs</a:t>
            </a:r>
          </a:p>
          <a:p>
            <a:pPr algn="ctr" defTabSz="571500"/>
            <a:r>
              <a:rPr lang="en-US" sz="1000" b="1" dirty="0" smtClean="0">
                <a:latin typeface="Albertus Extra Bold" pitchFamily="34" charset="0"/>
              </a:rPr>
              <a:t> can also cover small businesses</a:t>
            </a:r>
          </a:p>
          <a:p>
            <a:pPr algn="ctr" defTabSz="571500"/>
            <a:endParaRPr lang="en-US" sz="1000" b="1" dirty="0">
              <a:latin typeface="Albertus Extra Bold" pitchFamily="34" charset="0"/>
            </a:endParaRPr>
          </a:p>
          <a:p>
            <a:pPr algn="ctr" defTabSz="571500"/>
            <a:r>
              <a:rPr lang="en-US" sz="800" b="1" i="1" dirty="0" smtClean="0">
                <a:latin typeface="Albertus Extra Bold" pitchFamily="34" charset="0"/>
              </a:rPr>
              <a:t>(DEQ implements)</a:t>
            </a:r>
            <a:endParaRPr lang="en-US" sz="800" b="1" i="1" dirty="0">
              <a:latin typeface="Albertus Extra Bold" pitchFamily="34" charset="0"/>
            </a:endParaRPr>
          </a:p>
        </p:txBody>
      </p:sp>
      <p:sp>
        <p:nvSpPr>
          <p:cNvPr id="78" name="Rectangle 25"/>
          <p:cNvSpPr>
            <a:spLocks noChangeArrowheads="1"/>
          </p:cNvSpPr>
          <p:nvPr/>
        </p:nvSpPr>
        <p:spPr bwMode="auto">
          <a:xfrm>
            <a:off x="3048000" y="1524000"/>
            <a:ext cx="1066800" cy="565929"/>
          </a:xfrm>
          <a:prstGeom prst="rect">
            <a:avLst/>
          </a:prstGeom>
          <a:solidFill>
            <a:srgbClr val="92D050"/>
          </a:solidFill>
          <a:ln w="9525">
            <a:solidFill>
              <a:schemeClr val="tx1"/>
            </a:solidFill>
            <a:miter lim="800000"/>
            <a:headEnd/>
            <a:tailEnd/>
          </a:ln>
          <a:effectLst/>
        </p:spPr>
        <p:txBody>
          <a:bodyPr wrap="square" lIns="57534" tIns="28768" rIns="57534" bIns="28768">
            <a:spAutoFit/>
          </a:bodyPr>
          <a:lstStyle/>
          <a:p>
            <a:pPr algn="ctr" defTabSz="571500"/>
            <a:r>
              <a:rPr lang="en-US" sz="1100" b="1" dirty="0" smtClean="0">
                <a:latin typeface="Albertus Extra Bold" pitchFamily="34" charset="0"/>
              </a:rPr>
              <a:t>Industrial </a:t>
            </a:r>
          </a:p>
          <a:p>
            <a:pPr algn="ctr" defTabSz="571500"/>
            <a:r>
              <a:rPr lang="en-US" sz="1100" b="1" dirty="0" smtClean="0">
                <a:latin typeface="Albertus Extra Bold" pitchFamily="34" charset="0"/>
              </a:rPr>
              <a:t>Source</a:t>
            </a:r>
          </a:p>
          <a:p>
            <a:pPr algn="ctr" defTabSz="571500"/>
            <a:r>
              <a:rPr lang="en-US" sz="1100" b="1" dirty="0" smtClean="0">
                <a:latin typeface="Albertus Extra Bold" pitchFamily="34" charset="0"/>
              </a:rPr>
              <a:t>Permitting</a:t>
            </a:r>
            <a:endParaRPr lang="en-US" sz="1100" b="1" dirty="0">
              <a:latin typeface="Albertus Extra Bold" pitchFamily="34" charset="0"/>
            </a:endParaRPr>
          </a:p>
        </p:txBody>
      </p:sp>
      <p:sp>
        <p:nvSpPr>
          <p:cNvPr id="80" name="Rectangle 22"/>
          <p:cNvSpPr>
            <a:spLocks noChangeArrowheads="1"/>
          </p:cNvSpPr>
          <p:nvPr/>
        </p:nvSpPr>
        <p:spPr bwMode="auto">
          <a:xfrm>
            <a:off x="2971800" y="2178015"/>
            <a:ext cx="1219199" cy="488985"/>
          </a:xfrm>
          <a:prstGeom prst="rect">
            <a:avLst/>
          </a:prstGeom>
          <a:solidFill>
            <a:srgbClr val="92D050">
              <a:alpha val="60000"/>
            </a:srgbClr>
          </a:solidFill>
          <a:ln w="9525">
            <a:solidFill>
              <a:schemeClr val="tx1"/>
            </a:solidFill>
            <a:miter lim="800000"/>
            <a:headEnd/>
            <a:tailEnd/>
          </a:ln>
          <a:effectLst/>
        </p:spPr>
        <p:txBody>
          <a:bodyPr wrap="square" lIns="57534" tIns="28768" rIns="57534" bIns="28768">
            <a:spAutoFit/>
          </a:bodyPr>
          <a:lstStyle/>
          <a:p>
            <a:pPr algn="ctr" defTabSz="571500"/>
            <a:r>
              <a:rPr lang="en-US" sz="1000" b="1" dirty="0">
                <a:latin typeface="Albertus Extra Bold" pitchFamily="34" charset="0"/>
              </a:rPr>
              <a:t>Title V</a:t>
            </a:r>
          </a:p>
          <a:p>
            <a:pPr algn="ctr" defTabSz="571500"/>
            <a:r>
              <a:rPr lang="en-US" sz="1000" b="1" dirty="0">
                <a:latin typeface="Albertus Extra Bold" pitchFamily="34" charset="0"/>
              </a:rPr>
              <a:t>Operating </a:t>
            </a:r>
            <a:r>
              <a:rPr lang="en-US" sz="1000" b="1" dirty="0" smtClean="0">
                <a:latin typeface="Albertus Extra Bold" pitchFamily="34" charset="0"/>
              </a:rPr>
              <a:t>Permits</a:t>
            </a:r>
          </a:p>
          <a:p>
            <a:pPr algn="ctr" defTabSz="571500"/>
            <a:r>
              <a:rPr lang="en-US" sz="800" b="1" dirty="0" smtClean="0">
                <a:latin typeface="Albertus Extra Bold" pitchFamily="34" charset="0"/>
              </a:rPr>
              <a:t>(for larger industries)</a:t>
            </a:r>
            <a:endParaRPr lang="en-US" sz="800" b="1" dirty="0">
              <a:latin typeface="Albertus Extra Bold" pitchFamily="34" charset="0"/>
            </a:endParaRPr>
          </a:p>
        </p:txBody>
      </p:sp>
      <p:sp>
        <p:nvSpPr>
          <p:cNvPr id="86" name="Rectangle 22"/>
          <p:cNvSpPr>
            <a:spLocks noChangeArrowheads="1"/>
          </p:cNvSpPr>
          <p:nvPr/>
        </p:nvSpPr>
        <p:spPr bwMode="auto">
          <a:xfrm>
            <a:off x="2971800" y="2816904"/>
            <a:ext cx="1219200" cy="612096"/>
          </a:xfrm>
          <a:prstGeom prst="rect">
            <a:avLst/>
          </a:prstGeom>
          <a:solidFill>
            <a:srgbClr val="92D050">
              <a:alpha val="51000"/>
            </a:srgbClr>
          </a:solidFill>
          <a:ln w="9525">
            <a:solidFill>
              <a:schemeClr val="tx1"/>
            </a:solidFill>
            <a:miter lim="800000"/>
            <a:headEnd/>
            <a:tailEnd/>
          </a:ln>
          <a:effectLst/>
        </p:spPr>
        <p:txBody>
          <a:bodyPr wrap="square" lIns="57534" tIns="28768" rIns="57534" bIns="28768">
            <a:spAutoFit/>
          </a:bodyPr>
          <a:lstStyle/>
          <a:p>
            <a:pPr algn="ctr" defTabSz="571500"/>
            <a:r>
              <a:rPr lang="en-US" sz="1000" b="1" dirty="0" smtClean="0">
                <a:latin typeface="Albertus Extra Bold" pitchFamily="34" charset="0"/>
              </a:rPr>
              <a:t>ACDP</a:t>
            </a:r>
            <a:endParaRPr lang="en-US" sz="1000" b="1" dirty="0">
              <a:latin typeface="Albertus Extra Bold" pitchFamily="34" charset="0"/>
            </a:endParaRPr>
          </a:p>
          <a:p>
            <a:pPr algn="ctr" defTabSz="571500"/>
            <a:r>
              <a:rPr lang="en-US" sz="1000" b="1" dirty="0" smtClean="0">
                <a:latin typeface="Albertus Extra Bold" pitchFamily="34" charset="0"/>
              </a:rPr>
              <a:t>(Permits)</a:t>
            </a:r>
          </a:p>
          <a:p>
            <a:pPr algn="ctr" defTabSz="571500"/>
            <a:r>
              <a:rPr lang="en-US" sz="800" b="1" dirty="0" smtClean="0">
                <a:latin typeface="Albertus Extra Bold" pitchFamily="34" charset="0"/>
              </a:rPr>
              <a:t>(for smaller industries)</a:t>
            </a:r>
            <a:endParaRPr lang="en-US" sz="800" b="1" dirty="0">
              <a:latin typeface="Albertus Extra Bold" pitchFamily="34" charset="0"/>
            </a:endParaRPr>
          </a:p>
        </p:txBody>
      </p:sp>
      <p:sp>
        <p:nvSpPr>
          <p:cNvPr id="88" name="Rectangle 25"/>
          <p:cNvSpPr>
            <a:spLocks noChangeArrowheads="1"/>
          </p:cNvSpPr>
          <p:nvPr/>
        </p:nvSpPr>
        <p:spPr bwMode="auto">
          <a:xfrm>
            <a:off x="4343400" y="1524000"/>
            <a:ext cx="990600" cy="396652"/>
          </a:xfrm>
          <a:prstGeom prst="rect">
            <a:avLst/>
          </a:prstGeom>
          <a:solidFill>
            <a:schemeClr val="tx2">
              <a:lumMod val="40000"/>
              <a:lumOff val="60000"/>
            </a:schemeClr>
          </a:solidFill>
          <a:ln w="9525">
            <a:solidFill>
              <a:schemeClr val="tx1"/>
            </a:solidFill>
            <a:miter lim="800000"/>
            <a:headEnd/>
            <a:tailEnd/>
          </a:ln>
          <a:effectLst/>
        </p:spPr>
        <p:txBody>
          <a:bodyPr wrap="square" lIns="57534" tIns="28768" rIns="57534" bIns="28768">
            <a:spAutoFit/>
          </a:bodyPr>
          <a:lstStyle/>
          <a:p>
            <a:pPr algn="ctr" defTabSz="571500"/>
            <a:r>
              <a:rPr lang="en-US" sz="1100" b="1" dirty="0" smtClean="0">
                <a:latin typeface="Albertus Extra Bold" pitchFamily="34" charset="0"/>
              </a:rPr>
              <a:t>Motor </a:t>
            </a:r>
          </a:p>
          <a:p>
            <a:pPr algn="ctr" defTabSz="571500"/>
            <a:r>
              <a:rPr lang="en-US" sz="1100" b="1" dirty="0" smtClean="0">
                <a:latin typeface="Albertus Extra Bold" pitchFamily="34" charset="0"/>
              </a:rPr>
              <a:t>Vehicles</a:t>
            </a:r>
            <a:endParaRPr lang="en-US" sz="1100" b="1" dirty="0">
              <a:latin typeface="Albertus Extra Bold" pitchFamily="34" charset="0"/>
            </a:endParaRPr>
          </a:p>
        </p:txBody>
      </p:sp>
      <p:sp>
        <p:nvSpPr>
          <p:cNvPr id="89" name="Rectangle 19"/>
          <p:cNvSpPr>
            <a:spLocks noChangeArrowheads="1"/>
          </p:cNvSpPr>
          <p:nvPr/>
        </p:nvSpPr>
        <p:spPr bwMode="auto">
          <a:xfrm>
            <a:off x="4335469" y="2057400"/>
            <a:ext cx="998531" cy="827539"/>
          </a:xfrm>
          <a:prstGeom prst="rect">
            <a:avLst/>
          </a:prstGeom>
          <a:solidFill>
            <a:srgbClr val="D7E5F5"/>
          </a:solidFill>
          <a:ln w="9525">
            <a:solidFill>
              <a:schemeClr val="tx1"/>
            </a:solidFill>
            <a:miter lim="800000"/>
            <a:headEnd/>
            <a:tailEnd/>
          </a:ln>
          <a:effectLst/>
        </p:spPr>
        <p:txBody>
          <a:bodyPr wrap="square" lIns="57534" tIns="28768" rIns="57534" bIns="28768">
            <a:spAutoFit/>
          </a:bodyPr>
          <a:lstStyle/>
          <a:p>
            <a:pPr algn="ctr" defTabSz="571500"/>
            <a:r>
              <a:rPr lang="en-US" sz="1000" b="1" dirty="0" smtClean="0">
                <a:latin typeface="Albertus Extra Bold" pitchFamily="34" charset="0"/>
              </a:rPr>
              <a:t>Federal </a:t>
            </a:r>
          </a:p>
          <a:p>
            <a:pPr algn="ctr" defTabSz="571500"/>
            <a:r>
              <a:rPr lang="en-US" sz="1000" b="1" dirty="0" smtClean="0">
                <a:latin typeface="Albertus Extra Bold" pitchFamily="34" charset="0"/>
              </a:rPr>
              <a:t>Motor Vehicle Emission </a:t>
            </a:r>
            <a:r>
              <a:rPr lang="en-US" sz="1000" b="1" dirty="0" smtClean="0">
                <a:latin typeface="Albertus Extra Bold" pitchFamily="34" charset="0"/>
              </a:rPr>
              <a:t>Stds</a:t>
            </a:r>
            <a:r>
              <a:rPr lang="en-US" sz="1000" b="1" dirty="0" smtClean="0">
                <a:latin typeface="Albertus Extra Bold" pitchFamily="34" charset="0"/>
              </a:rPr>
              <a:t> (Cars &amp; Trucks)</a:t>
            </a:r>
            <a:endParaRPr lang="en-US" sz="1000" b="1" dirty="0">
              <a:latin typeface="Albertus Extra Bold" pitchFamily="34" charset="0"/>
            </a:endParaRPr>
          </a:p>
        </p:txBody>
      </p:sp>
      <p:sp>
        <p:nvSpPr>
          <p:cNvPr id="90" name="Rectangle 89"/>
          <p:cNvSpPr/>
          <p:nvPr/>
        </p:nvSpPr>
        <p:spPr>
          <a:xfrm>
            <a:off x="5867400" y="914400"/>
            <a:ext cx="3048000" cy="424284"/>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Oregon Initiatives</a:t>
            </a:r>
            <a:endParaRPr lang="en-US" sz="2000" b="1" dirty="0">
              <a:solidFill>
                <a:schemeClr val="tx1"/>
              </a:solidFill>
            </a:endParaRPr>
          </a:p>
        </p:txBody>
      </p:sp>
      <p:sp>
        <p:nvSpPr>
          <p:cNvPr id="91" name="Rectangle 19"/>
          <p:cNvSpPr>
            <a:spLocks noChangeArrowheads="1"/>
          </p:cNvSpPr>
          <p:nvPr/>
        </p:nvSpPr>
        <p:spPr bwMode="auto">
          <a:xfrm>
            <a:off x="1828800" y="2057400"/>
            <a:ext cx="1018096" cy="673651"/>
          </a:xfrm>
          <a:prstGeom prst="rect">
            <a:avLst/>
          </a:prstGeom>
          <a:solidFill>
            <a:srgbClr val="FFD1A3"/>
          </a:solidFill>
          <a:ln w="9525">
            <a:solidFill>
              <a:schemeClr val="tx1"/>
            </a:solidFill>
            <a:miter lim="800000"/>
            <a:headEnd/>
            <a:tailEnd/>
          </a:ln>
          <a:effectLst/>
        </p:spPr>
        <p:txBody>
          <a:bodyPr wrap="square" lIns="57534" tIns="28768" rIns="57534" bIns="28768">
            <a:spAutoFit/>
          </a:bodyPr>
          <a:lstStyle/>
          <a:p>
            <a:pPr algn="ctr" defTabSz="571500"/>
            <a:r>
              <a:rPr lang="en-US" sz="1000" b="1" dirty="0" smtClean="0">
                <a:latin typeface="Albertus Extra Bold" pitchFamily="34" charset="0"/>
              </a:rPr>
              <a:t>No federal health standards for air toxics</a:t>
            </a:r>
            <a:endParaRPr lang="en-US" sz="1000" b="1" dirty="0">
              <a:latin typeface="Albertus Extra Bold" pitchFamily="34" charset="0"/>
            </a:endParaRPr>
          </a:p>
        </p:txBody>
      </p:sp>
      <p:sp>
        <p:nvSpPr>
          <p:cNvPr id="92" name="Rectangle 19"/>
          <p:cNvSpPr>
            <a:spLocks noChangeArrowheads="1"/>
          </p:cNvSpPr>
          <p:nvPr/>
        </p:nvSpPr>
        <p:spPr bwMode="auto">
          <a:xfrm>
            <a:off x="5791200" y="1524000"/>
            <a:ext cx="1018096" cy="381263"/>
          </a:xfrm>
          <a:prstGeom prst="rect">
            <a:avLst/>
          </a:prstGeom>
          <a:solidFill>
            <a:srgbClr val="FF9F3F"/>
          </a:solidFill>
          <a:ln w="9525">
            <a:solidFill>
              <a:schemeClr val="tx1"/>
            </a:solidFill>
            <a:miter lim="800000"/>
            <a:headEnd/>
            <a:tailEnd/>
          </a:ln>
          <a:effectLst/>
        </p:spPr>
        <p:txBody>
          <a:bodyPr wrap="square" lIns="57534" tIns="28768" rIns="57534" bIns="28768">
            <a:spAutoFit/>
          </a:bodyPr>
          <a:lstStyle/>
          <a:p>
            <a:pPr algn="ctr" defTabSz="571500"/>
            <a:r>
              <a:rPr lang="en-US" sz="1100" b="1" dirty="0" smtClean="0">
                <a:latin typeface="Albertus Extra Bold" pitchFamily="34" charset="0"/>
              </a:rPr>
              <a:t>Air Toxics</a:t>
            </a:r>
          </a:p>
          <a:p>
            <a:pPr algn="ctr" defTabSz="571500"/>
            <a:endParaRPr lang="en-US" sz="1000" b="1" dirty="0">
              <a:latin typeface="Albertus Extra Bold" pitchFamily="34" charset="0"/>
            </a:endParaRPr>
          </a:p>
        </p:txBody>
      </p:sp>
      <p:sp>
        <p:nvSpPr>
          <p:cNvPr id="93" name="Rectangle 19"/>
          <p:cNvSpPr>
            <a:spLocks noChangeArrowheads="1"/>
          </p:cNvSpPr>
          <p:nvPr/>
        </p:nvSpPr>
        <p:spPr bwMode="auto">
          <a:xfrm>
            <a:off x="5791200" y="2057400"/>
            <a:ext cx="1018096" cy="519763"/>
          </a:xfrm>
          <a:prstGeom prst="rect">
            <a:avLst/>
          </a:prstGeom>
          <a:solidFill>
            <a:srgbClr val="FFD1A3"/>
          </a:solidFill>
          <a:ln w="9525">
            <a:solidFill>
              <a:schemeClr val="tx1"/>
            </a:solidFill>
            <a:miter lim="800000"/>
            <a:headEnd/>
            <a:tailEnd/>
          </a:ln>
          <a:effectLst/>
        </p:spPr>
        <p:txBody>
          <a:bodyPr wrap="square" lIns="57534" tIns="28768" rIns="57534" bIns="28768">
            <a:spAutoFit/>
          </a:bodyPr>
          <a:lstStyle/>
          <a:p>
            <a:pPr algn="ctr" defTabSz="571500"/>
            <a:r>
              <a:rPr lang="en-US" sz="1000" b="1" dirty="0" smtClean="0">
                <a:latin typeface="Albertus Extra Bold" pitchFamily="34" charset="0"/>
              </a:rPr>
              <a:t>DEQ AQ H</a:t>
            </a:r>
            <a:r>
              <a:rPr lang="en-US" sz="1000" b="1" dirty="0" smtClean="0">
                <a:latin typeface="Albertus Extra Bold" pitchFamily="34" charset="0"/>
              </a:rPr>
              <a:t>ealth Benchmarks</a:t>
            </a:r>
            <a:endParaRPr lang="en-US" sz="1000" b="1" dirty="0">
              <a:latin typeface="Albertus Extra Bold" pitchFamily="34" charset="0"/>
            </a:endParaRPr>
          </a:p>
        </p:txBody>
      </p:sp>
      <p:sp>
        <p:nvSpPr>
          <p:cNvPr id="94" name="Rectangle 19"/>
          <p:cNvSpPr>
            <a:spLocks noChangeArrowheads="1"/>
          </p:cNvSpPr>
          <p:nvPr/>
        </p:nvSpPr>
        <p:spPr bwMode="auto">
          <a:xfrm>
            <a:off x="5791200" y="2667000"/>
            <a:ext cx="1018096" cy="1135316"/>
          </a:xfrm>
          <a:prstGeom prst="rect">
            <a:avLst/>
          </a:prstGeom>
          <a:solidFill>
            <a:srgbClr val="FFD1A3"/>
          </a:solidFill>
          <a:ln w="9525">
            <a:solidFill>
              <a:schemeClr val="tx1"/>
            </a:solidFill>
            <a:miter lim="800000"/>
            <a:headEnd/>
            <a:tailEnd/>
          </a:ln>
          <a:effectLst/>
        </p:spPr>
        <p:txBody>
          <a:bodyPr wrap="square" lIns="57534" tIns="28768" rIns="57534" bIns="28768">
            <a:spAutoFit/>
          </a:bodyPr>
          <a:lstStyle/>
          <a:p>
            <a:pPr algn="ctr" defTabSz="571500"/>
            <a:r>
              <a:rPr lang="en-US" sz="1000" b="1" dirty="0" smtClean="0">
                <a:latin typeface="Albertus Extra Bold" pitchFamily="34" charset="0"/>
              </a:rPr>
              <a:t>Special monitoring studies</a:t>
            </a:r>
          </a:p>
          <a:p>
            <a:pPr algn="ctr" defTabSz="571500"/>
            <a:r>
              <a:rPr lang="en-US" sz="1000" b="1" dirty="0" smtClean="0">
                <a:latin typeface="Albertus Extra Bold" pitchFamily="34" charset="0"/>
              </a:rPr>
              <a:t>(air quality, source identification,  &amp; health risks)</a:t>
            </a:r>
            <a:endParaRPr lang="en-US" sz="1000" b="1" dirty="0">
              <a:latin typeface="Albertus Extra Bold" pitchFamily="34" charset="0"/>
            </a:endParaRPr>
          </a:p>
        </p:txBody>
      </p:sp>
      <p:sp>
        <p:nvSpPr>
          <p:cNvPr id="95" name="Rectangle 19"/>
          <p:cNvSpPr>
            <a:spLocks noChangeArrowheads="1"/>
          </p:cNvSpPr>
          <p:nvPr/>
        </p:nvSpPr>
        <p:spPr bwMode="auto">
          <a:xfrm>
            <a:off x="5791200" y="3886200"/>
            <a:ext cx="1018096" cy="612096"/>
          </a:xfrm>
          <a:prstGeom prst="rect">
            <a:avLst/>
          </a:prstGeom>
          <a:solidFill>
            <a:srgbClr val="FFD1A3"/>
          </a:solidFill>
          <a:ln w="9525">
            <a:solidFill>
              <a:schemeClr val="tx1"/>
            </a:solidFill>
            <a:miter lim="800000"/>
            <a:headEnd/>
            <a:tailEnd/>
          </a:ln>
          <a:effectLst/>
        </p:spPr>
        <p:txBody>
          <a:bodyPr wrap="square" lIns="57534" tIns="28768" rIns="57534" bIns="28768">
            <a:spAutoFit/>
          </a:bodyPr>
          <a:lstStyle/>
          <a:p>
            <a:pPr algn="ctr" defTabSz="571500"/>
            <a:r>
              <a:rPr lang="en-US" sz="1000" b="1" dirty="0" smtClean="0">
                <a:latin typeface="Albertus Extra Bold" pitchFamily="34" charset="0"/>
              </a:rPr>
              <a:t>Clean Diesel Program.</a:t>
            </a:r>
          </a:p>
          <a:p>
            <a:pPr algn="ctr" defTabSz="571500"/>
            <a:r>
              <a:rPr lang="en-US" sz="800" b="1" dirty="0" smtClean="0">
                <a:latin typeface="Albertus Extra Bold" pitchFamily="34" charset="0"/>
              </a:rPr>
              <a:t>(</a:t>
            </a:r>
            <a:r>
              <a:rPr lang="en-US" sz="800" b="1" dirty="0" smtClean="0">
                <a:latin typeface="Albertus Extra Bold" pitchFamily="34" charset="0"/>
              </a:rPr>
              <a:t>vehicles, engines)</a:t>
            </a:r>
            <a:endParaRPr lang="en-US" sz="1000" b="1" dirty="0">
              <a:latin typeface="Albertus Extra Bold" pitchFamily="34" charset="0"/>
            </a:endParaRPr>
          </a:p>
        </p:txBody>
      </p:sp>
      <p:sp>
        <p:nvSpPr>
          <p:cNvPr id="97" name="Rectangle 25"/>
          <p:cNvSpPr>
            <a:spLocks noChangeArrowheads="1"/>
          </p:cNvSpPr>
          <p:nvPr/>
        </p:nvSpPr>
        <p:spPr bwMode="auto">
          <a:xfrm>
            <a:off x="6934200" y="1524000"/>
            <a:ext cx="838200" cy="396652"/>
          </a:xfrm>
          <a:prstGeom prst="rect">
            <a:avLst/>
          </a:prstGeom>
          <a:solidFill>
            <a:schemeClr val="tx2">
              <a:lumMod val="40000"/>
              <a:lumOff val="60000"/>
            </a:schemeClr>
          </a:solidFill>
          <a:ln w="9525">
            <a:solidFill>
              <a:schemeClr val="tx1"/>
            </a:solidFill>
            <a:miter lim="800000"/>
            <a:headEnd/>
            <a:tailEnd/>
          </a:ln>
          <a:effectLst/>
        </p:spPr>
        <p:txBody>
          <a:bodyPr wrap="square" lIns="57534" tIns="28768" rIns="57534" bIns="28768">
            <a:spAutoFit/>
          </a:bodyPr>
          <a:lstStyle/>
          <a:p>
            <a:pPr algn="ctr" defTabSz="571500"/>
            <a:r>
              <a:rPr lang="en-US" sz="1100" b="1" dirty="0" smtClean="0">
                <a:latin typeface="Albertus Extra Bold" pitchFamily="34" charset="0"/>
              </a:rPr>
              <a:t>Motor </a:t>
            </a:r>
          </a:p>
          <a:p>
            <a:pPr algn="ctr" defTabSz="571500"/>
            <a:r>
              <a:rPr lang="en-US" sz="1100" b="1" dirty="0" smtClean="0">
                <a:latin typeface="Albertus Extra Bold" pitchFamily="34" charset="0"/>
              </a:rPr>
              <a:t>Vehicles</a:t>
            </a:r>
            <a:endParaRPr lang="en-US" sz="1100" b="1" dirty="0">
              <a:latin typeface="Albertus Extra Bold" pitchFamily="34" charset="0"/>
            </a:endParaRPr>
          </a:p>
        </p:txBody>
      </p:sp>
      <p:sp>
        <p:nvSpPr>
          <p:cNvPr id="98" name="Rectangle 19"/>
          <p:cNvSpPr>
            <a:spLocks noChangeArrowheads="1"/>
          </p:cNvSpPr>
          <p:nvPr/>
        </p:nvSpPr>
        <p:spPr bwMode="auto">
          <a:xfrm>
            <a:off x="6934200" y="2054905"/>
            <a:ext cx="838200" cy="365874"/>
          </a:xfrm>
          <a:prstGeom prst="rect">
            <a:avLst/>
          </a:prstGeom>
          <a:solidFill>
            <a:srgbClr val="D7E5F5"/>
          </a:solidFill>
          <a:ln w="9525">
            <a:solidFill>
              <a:schemeClr val="tx1"/>
            </a:solidFill>
            <a:miter lim="800000"/>
            <a:headEnd/>
            <a:tailEnd/>
          </a:ln>
          <a:effectLst/>
        </p:spPr>
        <p:txBody>
          <a:bodyPr wrap="square" lIns="57534" tIns="28768" rIns="57534" bIns="28768">
            <a:spAutoFit/>
          </a:bodyPr>
          <a:lstStyle/>
          <a:p>
            <a:pPr algn="ctr" fontAlgn="auto">
              <a:spcBef>
                <a:spcPct val="50000"/>
              </a:spcBef>
              <a:spcAft>
                <a:spcPts val="0"/>
              </a:spcAft>
              <a:defRPr/>
            </a:pPr>
            <a:r>
              <a:rPr lang="en-US" sz="1000" b="1" dirty="0" smtClean="0">
                <a:latin typeface="Albertus Extra Bold"/>
              </a:rPr>
              <a:t>Clean Cars </a:t>
            </a:r>
            <a:r>
              <a:rPr lang="en-US" sz="1000" b="1" dirty="0" smtClean="0">
                <a:latin typeface="Albertus Extra Bold"/>
              </a:rPr>
              <a:t>Program</a:t>
            </a:r>
            <a:endParaRPr lang="en-US" sz="1000" b="1" dirty="0">
              <a:latin typeface="Albertus Extra Bold"/>
            </a:endParaRPr>
          </a:p>
        </p:txBody>
      </p:sp>
      <p:sp>
        <p:nvSpPr>
          <p:cNvPr id="100" name="Rectangle 19"/>
          <p:cNvSpPr>
            <a:spLocks noChangeArrowheads="1"/>
          </p:cNvSpPr>
          <p:nvPr/>
        </p:nvSpPr>
        <p:spPr bwMode="auto">
          <a:xfrm>
            <a:off x="6934200" y="2514600"/>
            <a:ext cx="914400" cy="673651"/>
          </a:xfrm>
          <a:prstGeom prst="rect">
            <a:avLst/>
          </a:prstGeom>
          <a:solidFill>
            <a:srgbClr val="D7E5F5"/>
          </a:solidFill>
          <a:ln w="9525">
            <a:solidFill>
              <a:schemeClr val="tx1"/>
            </a:solidFill>
            <a:miter lim="800000"/>
            <a:headEnd/>
            <a:tailEnd/>
          </a:ln>
          <a:effectLst/>
        </p:spPr>
        <p:txBody>
          <a:bodyPr wrap="square" lIns="57534" tIns="28768" rIns="57534" bIns="28768">
            <a:spAutoFit/>
          </a:bodyPr>
          <a:lstStyle/>
          <a:p>
            <a:pPr algn="ctr" fontAlgn="auto">
              <a:spcBef>
                <a:spcPct val="50000"/>
              </a:spcBef>
              <a:spcAft>
                <a:spcPts val="0"/>
              </a:spcAft>
              <a:defRPr/>
            </a:pPr>
            <a:r>
              <a:rPr lang="en-US" sz="1000" b="1" dirty="0" smtClean="0">
                <a:latin typeface="Albertus Extra Bold"/>
              </a:rPr>
              <a:t>Vehicle  Inspection</a:t>
            </a:r>
            <a:r>
              <a:rPr lang="en-US" sz="1000" b="1" dirty="0" smtClean="0">
                <a:latin typeface="Albertus Extra Bold"/>
              </a:rPr>
              <a:t>   &amp;  M</a:t>
            </a:r>
            <a:r>
              <a:rPr lang="en-US" sz="1000" b="1" dirty="0" smtClean="0">
                <a:latin typeface="Albertus Extra Bold"/>
              </a:rPr>
              <a:t>aintenance</a:t>
            </a:r>
            <a:endParaRPr lang="en-US" sz="1000" b="1" dirty="0">
              <a:latin typeface="Albertus Extra Bold"/>
            </a:endParaRPr>
          </a:p>
        </p:txBody>
      </p:sp>
      <p:sp>
        <p:nvSpPr>
          <p:cNvPr id="101" name="Rectangle 9"/>
          <p:cNvSpPr>
            <a:spLocks noChangeArrowheads="1"/>
          </p:cNvSpPr>
          <p:nvPr/>
        </p:nvSpPr>
        <p:spPr bwMode="auto">
          <a:xfrm>
            <a:off x="7988799" y="1524000"/>
            <a:ext cx="926601" cy="396652"/>
          </a:xfrm>
          <a:prstGeom prst="rect">
            <a:avLst/>
          </a:prstGeom>
          <a:solidFill>
            <a:srgbClr val="FF7979"/>
          </a:solidFill>
          <a:ln w="9525">
            <a:solidFill>
              <a:schemeClr val="tx1"/>
            </a:solidFill>
            <a:miter lim="800000"/>
            <a:headEnd/>
            <a:tailEnd/>
          </a:ln>
          <a:effectLst/>
        </p:spPr>
        <p:txBody>
          <a:bodyPr wrap="square" lIns="57534" tIns="28768" rIns="57534" bIns="28768">
            <a:spAutoFit/>
          </a:bodyPr>
          <a:lstStyle/>
          <a:p>
            <a:pPr algn="ctr" defTabSz="571500"/>
            <a:r>
              <a:rPr lang="en-US" sz="1100" b="1" dirty="0" smtClean="0">
                <a:latin typeface="Albertus Extra Bold" pitchFamily="34" charset="0"/>
              </a:rPr>
              <a:t>Climate</a:t>
            </a:r>
          </a:p>
          <a:p>
            <a:pPr algn="ctr" defTabSz="571500"/>
            <a:r>
              <a:rPr lang="en-US" sz="1100" b="1" dirty="0" smtClean="0">
                <a:latin typeface="Albertus Extra Bold" pitchFamily="34" charset="0"/>
              </a:rPr>
              <a:t>Change</a:t>
            </a:r>
            <a:endParaRPr lang="en-US" sz="1100" b="1" dirty="0" smtClean="0">
              <a:latin typeface="Albertus Extra Bold" pitchFamily="34" charset="0"/>
            </a:endParaRPr>
          </a:p>
        </p:txBody>
      </p:sp>
      <p:sp>
        <p:nvSpPr>
          <p:cNvPr id="102" name="Rectangle 9"/>
          <p:cNvSpPr>
            <a:spLocks noChangeArrowheads="1"/>
          </p:cNvSpPr>
          <p:nvPr/>
        </p:nvSpPr>
        <p:spPr bwMode="auto">
          <a:xfrm>
            <a:off x="7988799" y="2057400"/>
            <a:ext cx="926601" cy="519763"/>
          </a:xfrm>
          <a:prstGeom prst="rect">
            <a:avLst/>
          </a:prstGeom>
          <a:solidFill>
            <a:srgbClr val="FF7979">
              <a:alpha val="49000"/>
            </a:srgbClr>
          </a:solidFill>
          <a:ln w="9525">
            <a:solidFill>
              <a:schemeClr val="tx1"/>
            </a:solidFill>
            <a:miter lim="800000"/>
            <a:headEnd/>
            <a:tailEnd/>
          </a:ln>
          <a:effectLst/>
        </p:spPr>
        <p:txBody>
          <a:bodyPr wrap="square" lIns="57534" tIns="28768" rIns="57534" bIns="28768">
            <a:spAutoFit/>
          </a:bodyPr>
          <a:lstStyle/>
          <a:p>
            <a:pPr algn="ctr" defTabSz="571500"/>
            <a:r>
              <a:rPr lang="en-US" sz="1000" b="1" dirty="0" smtClean="0">
                <a:latin typeface="Albertus Extra Bold" pitchFamily="34" charset="0"/>
              </a:rPr>
              <a:t>Clean </a:t>
            </a:r>
          </a:p>
          <a:p>
            <a:pPr algn="ctr" defTabSz="571500"/>
            <a:r>
              <a:rPr lang="en-US" sz="1000" b="1" dirty="0" smtClean="0">
                <a:latin typeface="Albertus Extra Bold" pitchFamily="34" charset="0"/>
              </a:rPr>
              <a:t>Power</a:t>
            </a:r>
          </a:p>
          <a:p>
            <a:pPr algn="ctr" defTabSz="571500"/>
            <a:r>
              <a:rPr lang="en-US" sz="1000" b="1" dirty="0" smtClean="0">
                <a:latin typeface="Albertus Extra Bold" pitchFamily="34" charset="0"/>
              </a:rPr>
              <a:t>Plan</a:t>
            </a:r>
          </a:p>
        </p:txBody>
      </p:sp>
      <p:sp>
        <p:nvSpPr>
          <p:cNvPr id="103" name="Rectangle 9"/>
          <p:cNvSpPr>
            <a:spLocks noChangeArrowheads="1"/>
          </p:cNvSpPr>
          <p:nvPr/>
        </p:nvSpPr>
        <p:spPr bwMode="auto">
          <a:xfrm>
            <a:off x="8001000" y="2667000"/>
            <a:ext cx="926601" cy="535152"/>
          </a:xfrm>
          <a:prstGeom prst="rect">
            <a:avLst/>
          </a:prstGeom>
          <a:solidFill>
            <a:srgbClr val="FF7979">
              <a:alpha val="49000"/>
            </a:srgbClr>
          </a:solidFill>
          <a:ln w="9525">
            <a:solidFill>
              <a:schemeClr val="tx1"/>
            </a:solidFill>
            <a:miter lim="800000"/>
            <a:headEnd/>
            <a:tailEnd/>
          </a:ln>
          <a:effectLst/>
        </p:spPr>
        <p:txBody>
          <a:bodyPr wrap="square" lIns="57534" tIns="28768" rIns="57534" bIns="28768">
            <a:spAutoFit/>
          </a:bodyPr>
          <a:lstStyle/>
          <a:p>
            <a:pPr algn="ctr" defTabSz="571500"/>
            <a:r>
              <a:rPr lang="en-US" sz="1100" b="1" dirty="0" smtClean="0">
                <a:latin typeface="Albertus Extra Bold" pitchFamily="34" charset="0"/>
              </a:rPr>
              <a:t>Clean </a:t>
            </a:r>
          </a:p>
          <a:p>
            <a:pPr algn="ctr" defTabSz="571500"/>
            <a:r>
              <a:rPr lang="en-US" sz="1100" b="1" dirty="0" smtClean="0">
                <a:latin typeface="Albertus Extra Bold" pitchFamily="34" charset="0"/>
              </a:rPr>
              <a:t>Fuels</a:t>
            </a:r>
          </a:p>
          <a:p>
            <a:pPr algn="ctr" defTabSz="571500"/>
            <a:r>
              <a:rPr lang="en-US" sz="900" b="1" i="1" dirty="0" smtClean="0">
                <a:latin typeface="Albertus Extra Bold" pitchFamily="34" charset="0"/>
              </a:rPr>
              <a:t>(low carbon)</a:t>
            </a:r>
            <a:endParaRPr lang="en-US" sz="900" b="1" i="1" dirty="0" smtClean="0">
              <a:latin typeface="Albertus Extra Bold" pitchFamily="34" charset="0"/>
            </a:endParaRPr>
          </a:p>
        </p:txBody>
      </p:sp>
      <p:sp>
        <p:nvSpPr>
          <p:cNvPr id="104" name="Rectangle 9"/>
          <p:cNvSpPr>
            <a:spLocks noChangeArrowheads="1"/>
          </p:cNvSpPr>
          <p:nvPr/>
        </p:nvSpPr>
        <p:spPr bwMode="auto">
          <a:xfrm>
            <a:off x="8001000" y="3276600"/>
            <a:ext cx="926601" cy="673651"/>
          </a:xfrm>
          <a:prstGeom prst="rect">
            <a:avLst/>
          </a:prstGeom>
          <a:solidFill>
            <a:srgbClr val="FF7979">
              <a:alpha val="50000"/>
            </a:srgbClr>
          </a:solidFill>
          <a:ln w="9525">
            <a:solidFill>
              <a:schemeClr val="tx1"/>
            </a:solidFill>
            <a:miter lim="800000"/>
            <a:headEnd/>
            <a:tailEnd/>
          </a:ln>
          <a:effectLst/>
        </p:spPr>
        <p:txBody>
          <a:bodyPr wrap="square" lIns="57534" tIns="28768" rIns="57534" bIns="28768">
            <a:spAutoFit/>
          </a:bodyPr>
          <a:lstStyle/>
          <a:p>
            <a:pPr algn="ctr" defTabSz="571500"/>
            <a:r>
              <a:rPr lang="en-US" sz="1000" b="1" dirty="0" smtClean="0">
                <a:latin typeface="Albertus Extra Bold" pitchFamily="34" charset="0"/>
              </a:rPr>
              <a:t>Legislative</a:t>
            </a:r>
          </a:p>
          <a:p>
            <a:pPr algn="ctr" defTabSz="571500"/>
            <a:r>
              <a:rPr lang="en-US" sz="1000" b="1" dirty="0" smtClean="0">
                <a:latin typeface="Albertus Extra Bold" pitchFamily="34" charset="0"/>
              </a:rPr>
              <a:t>Initiatives</a:t>
            </a:r>
          </a:p>
          <a:p>
            <a:pPr algn="ctr" defTabSz="571500"/>
            <a:r>
              <a:rPr lang="en-US" sz="1000" b="1" dirty="0" smtClean="0">
                <a:latin typeface="Albertus Extra Bold" pitchFamily="34" charset="0"/>
              </a:rPr>
              <a:t>(i.e. Cap &amp; Trade Study</a:t>
            </a:r>
          </a:p>
        </p:txBody>
      </p:sp>
      <p:sp>
        <p:nvSpPr>
          <p:cNvPr id="106" name="Rectangle 19"/>
          <p:cNvSpPr>
            <a:spLocks noChangeArrowheads="1"/>
          </p:cNvSpPr>
          <p:nvPr/>
        </p:nvSpPr>
        <p:spPr bwMode="auto">
          <a:xfrm>
            <a:off x="0" y="6461348"/>
            <a:ext cx="9144000" cy="396652"/>
          </a:xfrm>
          <a:prstGeom prst="rect">
            <a:avLst/>
          </a:prstGeom>
          <a:solidFill>
            <a:srgbClr val="FF9F3F"/>
          </a:solidFill>
          <a:ln w="9525">
            <a:solidFill>
              <a:schemeClr val="tx1"/>
            </a:solidFill>
            <a:miter lim="800000"/>
            <a:headEnd/>
            <a:tailEnd/>
          </a:ln>
          <a:effectLst/>
        </p:spPr>
        <p:txBody>
          <a:bodyPr wrap="square" lIns="57534" tIns="28768" rIns="57534" bIns="28768">
            <a:spAutoFit/>
          </a:bodyPr>
          <a:lstStyle/>
          <a:p>
            <a:pPr algn="ctr" defTabSz="571500"/>
            <a:r>
              <a:rPr lang="en-US" sz="1100" b="1" dirty="0" smtClean="0">
                <a:latin typeface="Albertus Extra Bold" pitchFamily="34" charset="0"/>
              </a:rPr>
              <a:t>Key Partnerships: Essential to our work are collaborative partnerships with other federal and state agencies and local governm</a:t>
            </a:r>
            <a:r>
              <a:rPr lang="en-US" sz="1100" b="1" dirty="0" smtClean="0">
                <a:latin typeface="Albertus Extra Bold" pitchFamily="34" charset="0"/>
              </a:rPr>
              <a:t>ents</a:t>
            </a:r>
            <a:r>
              <a:rPr lang="en-US" sz="1100" b="1" dirty="0" smtClean="0">
                <a:latin typeface="Albertus Extra Bold" pitchFamily="34" charset="0"/>
              </a:rPr>
              <a:t>: EPA, Health Division, ODOE, PUC, ODF, ODA, USFS, and many others.</a:t>
            </a:r>
            <a:endParaRPr lang="en-US" sz="1000" b="1" dirty="0">
              <a:latin typeface="Albertus Extra Bold" pitchFamily="34" charset="0"/>
            </a:endParaRPr>
          </a:p>
        </p:txBody>
      </p:sp>
      <p:sp>
        <p:nvSpPr>
          <p:cNvPr id="107" name="Rectangle 19"/>
          <p:cNvSpPr>
            <a:spLocks noChangeArrowheads="1"/>
          </p:cNvSpPr>
          <p:nvPr/>
        </p:nvSpPr>
        <p:spPr bwMode="auto">
          <a:xfrm>
            <a:off x="5791200" y="4572000"/>
            <a:ext cx="1018096" cy="827539"/>
          </a:xfrm>
          <a:prstGeom prst="rect">
            <a:avLst/>
          </a:prstGeom>
          <a:solidFill>
            <a:srgbClr val="FFD1A3"/>
          </a:solidFill>
          <a:ln w="9525">
            <a:solidFill>
              <a:schemeClr val="tx1"/>
            </a:solidFill>
            <a:miter lim="800000"/>
            <a:headEnd/>
            <a:tailEnd/>
          </a:ln>
          <a:effectLst/>
        </p:spPr>
        <p:txBody>
          <a:bodyPr wrap="square" lIns="57534" tIns="28768" rIns="57534" bIns="28768">
            <a:spAutoFit/>
          </a:bodyPr>
          <a:lstStyle/>
          <a:p>
            <a:pPr algn="ctr" defTabSz="571500"/>
            <a:r>
              <a:rPr lang="en-US" sz="1000" b="1" dirty="0" smtClean="0">
                <a:latin typeface="Albertus Extra Bold" pitchFamily="34" charset="0"/>
              </a:rPr>
              <a:t>Ind. Source Permitting</a:t>
            </a:r>
          </a:p>
          <a:p>
            <a:pPr algn="ctr" defTabSz="571500"/>
            <a:r>
              <a:rPr lang="en-US" sz="1000" b="1" dirty="0" smtClean="0">
                <a:latin typeface="Albertus Extra Bold" pitchFamily="34" charset="0"/>
              </a:rPr>
              <a:t>Program Reform.</a:t>
            </a:r>
            <a:endParaRPr lang="en-US" sz="1000" b="1" dirty="0">
              <a:latin typeface="Albertus Extra Bold" pitchFamily="34" charset="0"/>
            </a:endParaRPr>
          </a:p>
          <a:p>
            <a:pPr algn="ctr" defTabSz="571500"/>
            <a:endParaRPr lang="en-US" sz="1000" b="1" dirty="0">
              <a:latin typeface="Albertus Extra Bold" pitchFamily="34" charset="0"/>
            </a:endParaRPr>
          </a:p>
        </p:txBody>
      </p:sp>
      <p:sp>
        <p:nvSpPr>
          <p:cNvPr id="108" name="Rectangle 9"/>
          <p:cNvSpPr>
            <a:spLocks noChangeArrowheads="1"/>
          </p:cNvSpPr>
          <p:nvPr/>
        </p:nvSpPr>
        <p:spPr bwMode="auto">
          <a:xfrm>
            <a:off x="8001000" y="4038600"/>
            <a:ext cx="926601" cy="519763"/>
          </a:xfrm>
          <a:prstGeom prst="rect">
            <a:avLst/>
          </a:prstGeom>
          <a:solidFill>
            <a:srgbClr val="FF7979">
              <a:alpha val="50000"/>
            </a:srgbClr>
          </a:solidFill>
          <a:ln w="9525">
            <a:solidFill>
              <a:schemeClr val="tx1"/>
            </a:solidFill>
            <a:miter lim="800000"/>
            <a:headEnd/>
            <a:tailEnd/>
          </a:ln>
          <a:effectLst/>
        </p:spPr>
        <p:txBody>
          <a:bodyPr wrap="square" lIns="57534" tIns="28768" rIns="57534" bIns="28768">
            <a:spAutoFit/>
          </a:bodyPr>
          <a:lstStyle/>
          <a:p>
            <a:pPr algn="ctr" defTabSz="571500"/>
            <a:r>
              <a:rPr lang="en-US" sz="1000" b="1" dirty="0" smtClean="0">
                <a:latin typeface="Albertus Extra Bold" pitchFamily="34" charset="0"/>
              </a:rPr>
              <a:t>GHG Emission Reporting</a:t>
            </a:r>
          </a:p>
        </p:txBody>
      </p:sp>
      <p:cxnSp>
        <p:nvCxnSpPr>
          <p:cNvPr id="112" name="Straight Connector 111"/>
          <p:cNvCxnSpPr/>
          <p:nvPr/>
        </p:nvCxnSpPr>
        <p:spPr>
          <a:xfrm>
            <a:off x="2971800" y="4038600"/>
            <a:ext cx="685800"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14" name="Straight Arrow Connector 113"/>
          <p:cNvCxnSpPr>
            <a:endCxn id="86" idx="2"/>
          </p:cNvCxnSpPr>
          <p:nvPr/>
        </p:nvCxnSpPr>
        <p:spPr>
          <a:xfrm flipV="1">
            <a:off x="3581400" y="3429000"/>
            <a:ext cx="0" cy="609600"/>
          </a:xfrm>
          <a:prstGeom prst="straightConnector1">
            <a:avLst/>
          </a:prstGeom>
          <a:ln>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a:stCxn id="86" idx="0"/>
            <a:endCxn id="80" idx="2"/>
          </p:cNvCxnSpPr>
          <p:nvPr/>
        </p:nvCxnSpPr>
        <p:spPr>
          <a:xfrm flipV="1">
            <a:off x="3581400" y="2667000"/>
            <a:ext cx="0" cy="149904"/>
          </a:xfrm>
          <a:prstGeom prst="line">
            <a:avLst/>
          </a:prstGeom>
        </p:spPr>
        <p:style>
          <a:lnRef idx="1">
            <a:schemeClr val="accent1"/>
          </a:lnRef>
          <a:fillRef idx="0">
            <a:schemeClr val="accent1"/>
          </a:fillRef>
          <a:effectRef idx="0">
            <a:schemeClr val="accent1"/>
          </a:effectRef>
          <a:fontRef idx="minor">
            <a:schemeClr val="tx1"/>
          </a:fontRef>
        </p:style>
      </p:cxnSp>
      <p:sp>
        <p:nvSpPr>
          <p:cNvPr id="118" name="Rectangle 19"/>
          <p:cNvSpPr>
            <a:spLocks noChangeArrowheads="1"/>
          </p:cNvSpPr>
          <p:nvPr/>
        </p:nvSpPr>
        <p:spPr bwMode="auto">
          <a:xfrm>
            <a:off x="4335469" y="2971800"/>
            <a:ext cx="998531" cy="858317"/>
          </a:xfrm>
          <a:prstGeom prst="rect">
            <a:avLst/>
          </a:prstGeom>
          <a:solidFill>
            <a:srgbClr val="D7E5F5"/>
          </a:solidFill>
          <a:ln w="9525">
            <a:solidFill>
              <a:schemeClr val="tx1"/>
            </a:solidFill>
            <a:miter lim="800000"/>
            <a:headEnd/>
            <a:tailEnd/>
          </a:ln>
          <a:effectLst/>
        </p:spPr>
        <p:txBody>
          <a:bodyPr wrap="square" lIns="57534" tIns="28768" rIns="57534" bIns="28768">
            <a:spAutoFit/>
          </a:bodyPr>
          <a:lstStyle/>
          <a:p>
            <a:pPr algn="ctr" defTabSz="571500"/>
            <a:r>
              <a:rPr lang="en-US" sz="1000" b="1" dirty="0" smtClean="0">
                <a:latin typeface="Albertus Extra Bold" pitchFamily="34" charset="0"/>
              </a:rPr>
              <a:t>Federal </a:t>
            </a:r>
          </a:p>
          <a:p>
            <a:pPr algn="ctr" defTabSz="571500"/>
            <a:r>
              <a:rPr lang="en-US" sz="1000" b="1" dirty="0" smtClean="0">
                <a:latin typeface="Albertus Extra Bold" pitchFamily="34" charset="0"/>
              </a:rPr>
              <a:t>Fuel </a:t>
            </a:r>
            <a:r>
              <a:rPr lang="en-US" sz="1000" b="1" dirty="0" smtClean="0">
                <a:latin typeface="Albertus Extra Bold" pitchFamily="34" charset="0"/>
              </a:rPr>
              <a:t>Stds</a:t>
            </a:r>
            <a:r>
              <a:rPr lang="en-US" sz="1000" b="1" dirty="0" smtClean="0">
                <a:latin typeface="Albertus Extra Bold" pitchFamily="34" charset="0"/>
              </a:rPr>
              <a:t>.</a:t>
            </a:r>
          </a:p>
          <a:p>
            <a:pPr algn="ctr" defTabSz="571500"/>
            <a:r>
              <a:rPr lang="en-US" sz="1000" b="1" dirty="0" smtClean="0">
                <a:latin typeface="Albertus Extra Bold" pitchFamily="34" charset="0"/>
              </a:rPr>
              <a:t> Gasoline &amp; Diesel </a:t>
            </a:r>
          </a:p>
          <a:p>
            <a:pPr algn="ctr" defTabSz="571500"/>
            <a:endParaRPr lang="en-US" sz="300" b="1" dirty="0" smtClean="0">
              <a:latin typeface="Albertus Extra Bold" pitchFamily="34" charset="0"/>
            </a:endParaRPr>
          </a:p>
          <a:p>
            <a:pPr algn="ctr" defTabSz="571500"/>
            <a:r>
              <a:rPr lang="en-US" sz="900" b="1" i="1" dirty="0" smtClean="0">
                <a:latin typeface="Albertus Extra Bold" pitchFamily="34" charset="0"/>
              </a:rPr>
              <a:t>(low sulfur)</a:t>
            </a:r>
            <a:endParaRPr lang="en-US" sz="900" b="1" i="1" dirty="0">
              <a:latin typeface="Albertus Extra Bold" pitchFamily="34" charset="0"/>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845550" cy="817460"/>
          </a:xfrm>
        </p:spPr>
        <p:txBody>
          <a:bodyPr>
            <a:normAutofit/>
          </a:bodyPr>
          <a:lstStyle/>
          <a:p>
            <a:r>
              <a:rPr lang="en-US" sz="2800" b="1" dirty="0" smtClean="0">
                <a:latin typeface="+mn-lt"/>
              </a:rPr>
              <a:t>Federal – State Roles</a:t>
            </a:r>
            <a:endParaRPr lang="en-US" sz="2800" b="1" dirty="0">
              <a:latin typeface="+mn-lt"/>
            </a:endParaRPr>
          </a:p>
        </p:txBody>
      </p:sp>
      <p:sp>
        <p:nvSpPr>
          <p:cNvPr id="3" name="Slide Number Placeholder 2"/>
          <p:cNvSpPr>
            <a:spLocks noGrp="1"/>
          </p:cNvSpPr>
          <p:nvPr>
            <p:ph type="sldNum" sz="quarter" idx="12"/>
          </p:nvPr>
        </p:nvSpPr>
        <p:spPr/>
        <p:txBody>
          <a:bodyPr/>
          <a:lstStyle/>
          <a:p>
            <a:fld id="{64E56BEF-C22D-448A-A90D-BB9D5B0F7FF5}" type="slidenum">
              <a:rPr lang="en-US" smtClean="0"/>
              <a:pPr/>
              <a:t>4</a:t>
            </a:fld>
            <a:endParaRPr lang="en-US" dirty="0"/>
          </a:p>
        </p:txBody>
      </p:sp>
      <p:sp>
        <p:nvSpPr>
          <p:cNvPr id="4" name="Rectangle 3"/>
          <p:cNvSpPr/>
          <p:nvPr/>
        </p:nvSpPr>
        <p:spPr>
          <a:xfrm>
            <a:off x="152400" y="914400"/>
            <a:ext cx="5410200" cy="424284"/>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Clean Air Act</a:t>
            </a:r>
            <a:endParaRPr lang="en-US" sz="2000" b="1" dirty="0">
              <a:solidFill>
                <a:schemeClr val="tx1"/>
              </a:solidFill>
            </a:endParaRPr>
          </a:p>
        </p:txBody>
      </p:sp>
      <p:sp>
        <p:nvSpPr>
          <p:cNvPr id="5" name="Rectangle 9"/>
          <p:cNvSpPr>
            <a:spLocks noChangeArrowheads="1"/>
          </p:cNvSpPr>
          <p:nvPr/>
        </p:nvSpPr>
        <p:spPr bwMode="auto">
          <a:xfrm>
            <a:off x="152400" y="2057400"/>
            <a:ext cx="1536201" cy="1596981"/>
          </a:xfrm>
          <a:prstGeom prst="rect">
            <a:avLst/>
          </a:prstGeom>
          <a:solidFill>
            <a:srgbClr val="FF7979">
              <a:alpha val="49000"/>
            </a:srgbClr>
          </a:solidFill>
          <a:ln w="9525">
            <a:solidFill>
              <a:schemeClr val="tx1"/>
            </a:solidFill>
            <a:miter lim="800000"/>
            <a:headEnd/>
            <a:tailEnd/>
          </a:ln>
          <a:effectLst/>
        </p:spPr>
        <p:txBody>
          <a:bodyPr wrap="square" lIns="57534" tIns="28768" rIns="57534" bIns="28768">
            <a:spAutoFit/>
          </a:bodyPr>
          <a:lstStyle/>
          <a:p>
            <a:pPr algn="ctr" defTabSz="571500"/>
            <a:r>
              <a:rPr lang="en-US" sz="1000" b="1" i="1" dirty="0" smtClean="0">
                <a:latin typeface="Albertus Extra Bold" pitchFamily="34" charset="0"/>
              </a:rPr>
              <a:t>EPA Health Standards</a:t>
            </a:r>
          </a:p>
          <a:p>
            <a:pPr algn="ctr" defTabSz="571500"/>
            <a:endParaRPr lang="en-US" sz="1000" b="1" dirty="0" smtClean="0">
              <a:latin typeface="Albertus Extra Bold" pitchFamily="34" charset="0"/>
            </a:endParaRPr>
          </a:p>
          <a:p>
            <a:pPr algn="ctr" defTabSz="571500"/>
            <a:r>
              <a:rPr lang="en-US" sz="1000" b="1" dirty="0" smtClean="0">
                <a:latin typeface="Albertus Extra Bold" pitchFamily="34" charset="0"/>
              </a:rPr>
              <a:t>Ozone, PM, Lead, </a:t>
            </a:r>
          </a:p>
          <a:p>
            <a:pPr algn="ctr" defTabSz="571500"/>
            <a:r>
              <a:rPr lang="en-US" sz="1000" b="1" dirty="0" smtClean="0">
                <a:latin typeface="Albertus Extra Bold" pitchFamily="34" charset="0"/>
              </a:rPr>
              <a:t>SO2, NO2</a:t>
            </a:r>
          </a:p>
          <a:p>
            <a:pPr algn="ctr" defTabSz="571500"/>
            <a:r>
              <a:rPr lang="en-US" sz="1000" b="1" dirty="0" smtClean="0">
                <a:latin typeface="Albertus Extra Bold" pitchFamily="34" charset="0"/>
              </a:rPr>
              <a:t>DEQ: monitors, </a:t>
            </a:r>
          </a:p>
          <a:p>
            <a:pPr algn="ctr" defTabSz="571500"/>
            <a:r>
              <a:rPr lang="en-US" sz="1000" b="1" dirty="0" smtClean="0">
                <a:latin typeface="Albertus Extra Bold" pitchFamily="34" charset="0"/>
              </a:rPr>
              <a:t>works with at risk communities to </a:t>
            </a:r>
          </a:p>
          <a:p>
            <a:pPr algn="ctr" defTabSz="571500"/>
            <a:r>
              <a:rPr lang="en-US" sz="1000" b="1" dirty="0" smtClean="0">
                <a:latin typeface="Albertus Extra Bold" pitchFamily="34" charset="0"/>
              </a:rPr>
              <a:t>meet standards (prevention and nonattainment)</a:t>
            </a:r>
            <a:endParaRPr lang="en-US" sz="1000" b="1" dirty="0">
              <a:latin typeface="Albertus Extra Bold" pitchFamily="34" charset="0"/>
            </a:endParaRPr>
          </a:p>
        </p:txBody>
      </p:sp>
      <p:sp>
        <p:nvSpPr>
          <p:cNvPr id="74" name="Rectangle 9"/>
          <p:cNvSpPr>
            <a:spLocks noChangeArrowheads="1"/>
          </p:cNvSpPr>
          <p:nvPr/>
        </p:nvSpPr>
        <p:spPr bwMode="auto">
          <a:xfrm>
            <a:off x="152400" y="1524000"/>
            <a:ext cx="1536201" cy="396652"/>
          </a:xfrm>
          <a:prstGeom prst="rect">
            <a:avLst/>
          </a:prstGeom>
          <a:solidFill>
            <a:srgbClr val="FF7979"/>
          </a:solidFill>
          <a:ln w="9525">
            <a:solidFill>
              <a:schemeClr val="tx1"/>
            </a:solidFill>
            <a:miter lim="800000"/>
            <a:headEnd/>
            <a:tailEnd/>
          </a:ln>
          <a:effectLst/>
        </p:spPr>
        <p:txBody>
          <a:bodyPr wrap="square" lIns="57534" tIns="28768" rIns="57534" bIns="28768">
            <a:spAutoFit/>
          </a:bodyPr>
          <a:lstStyle/>
          <a:p>
            <a:pPr algn="ctr" defTabSz="571500"/>
            <a:r>
              <a:rPr lang="en-US" sz="1100" b="1" dirty="0" smtClean="0">
                <a:latin typeface="Albertus Extra Bold" pitchFamily="34" charset="0"/>
              </a:rPr>
              <a:t>Criteria </a:t>
            </a:r>
          </a:p>
          <a:p>
            <a:pPr algn="ctr" defTabSz="571500"/>
            <a:r>
              <a:rPr lang="en-US" sz="1100" b="1" dirty="0" smtClean="0">
                <a:latin typeface="Albertus Extra Bold" pitchFamily="34" charset="0"/>
              </a:rPr>
              <a:t>Pollutants </a:t>
            </a:r>
          </a:p>
        </p:txBody>
      </p:sp>
      <p:sp>
        <p:nvSpPr>
          <p:cNvPr id="76" name="Rectangle 19"/>
          <p:cNvSpPr>
            <a:spLocks noChangeArrowheads="1"/>
          </p:cNvSpPr>
          <p:nvPr/>
        </p:nvSpPr>
        <p:spPr bwMode="auto">
          <a:xfrm>
            <a:off x="1828800" y="1524000"/>
            <a:ext cx="1018096" cy="381263"/>
          </a:xfrm>
          <a:prstGeom prst="rect">
            <a:avLst/>
          </a:prstGeom>
          <a:solidFill>
            <a:srgbClr val="FF9F3F"/>
          </a:solidFill>
          <a:ln w="9525">
            <a:solidFill>
              <a:schemeClr val="tx1"/>
            </a:solidFill>
            <a:miter lim="800000"/>
            <a:headEnd/>
            <a:tailEnd/>
          </a:ln>
          <a:effectLst/>
        </p:spPr>
        <p:txBody>
          <a:bodyPr wrap="square" lIns="57534" tIns="28768" rIns="57534" bIns="28768">
            <a:spAutoFit/>
          </a:bodyPr>
          <a:lstStyle/>
          <a:p>
            <a:pPr algn="ctr" defTabSz="571500"/>
            <a:r>
              <a:rPr lang="en-US" sz="1100" b="1" dirty="0" smtClean="0">
                <a:latin typeface="Albertus Extra Bold" pitchFamily="34" charset="0"/>
              </a:rPr>
              <a:t>Air Toxics</a:t>
            </a:r>
          </a:p>
          <a:p>
            <a:pPr algn="ctr" defTabSz="571500"/>
            <a:endParaRPr lang="en-US" sz="1000" b="1" dirty="0">
              <a:latin typeface="Albertus Extra Bold" pitchFamily="34" charset="0"/>
            </a:endParaRPr>
          </a:p>
        </p:txBody>
      </p:sp>
      <p:sp>
        <p:nvSpPr>
          <p:cNvPr id="77" name="Rectangle 19"/>
          <p:cNvSpPr>
            <a:spLocks noChangeArrowheads="1"/>
          </p:cNvSpPr>
          <p:nvPr/>
        </p:nvSpPr>
        <p:spPr bwMode="auto">
          <a:xfrm>
            <a:off x="1828800" y="2819400"/>
            <a:ext cx="1018096" cy="827539"/>
          </a:xfrm>
          <a:prstGeom prst="rect">
            <a:avLst/>
          </a:prstGeom>
          <a:solidFill>
            <a:srgbClr val="FFD1A3"/>
          </a:solidFill>
          <a:ln w="9525">
            <a:solidFill>
              <a:schemeClr val="tx1"/>
            </a:solidFill>
            <a:miter lim="800000"/>
            <a:headEnd/>
            <a:tailEnd/>
          </a:ln>
          <a:effectLst/>
        </p:spPr>
        <p:txBody>
          <a:bodyPr wrap="square" lIns="57534" tIns="28768" rIns="57534" bIns="28768">
            <a:spAutoFit/>
          </a:bodyPr>
          <a:lstStyle/>
          <a:p>
            <a:pPr algn="ctr" defTabSz="571500"/>
            <a:r>
              <a:rPr lang="en-US" sz="1000" b="1" dirty="0" smtClean="0">
                <a:latin typeface="Albertus Extra Bold" pitchFamily="34" charset="0"/>
              </a:rPr>
              <a:t>EPA </a:t>
            </a:r>
            <a:r>
              <a:rPr lang="en-US" sz="1000" b="1" dirty="0" smtClean="0">
                <a:latin typeface="Albertus Extra Bold" pitchFamily="34" charset="0"/>
              </a:rPr>
              <a:t>Industrial Air Toxics </a:t>
            </a:r>
            <a:endParaRPr lang="en-US" sz="1000" b="1" dirty="0" smtClean="0">
              <a:latin typeface="Albertus Extra Bold" pitchFamily="34" charset="0"/>
            </a:endParaRPr>
          </a:p>
          <a:p>
            <a:pPr algn="ctr" defTabSz="571500"/>
            <a:r>
              <a:rPr lang="en-US" sz="1000" b="1" dirty="0" smtClean="0">
                <a:latin typeface="Albertus Extra Bold" pitchFamily="34" charset="0"/>
              </a:rPr>
              <a:t>Technology</a:t>
            </a:r>
          </a:p>
          <a:p>
            <a:pPr algn="ctr" defTabSz="571500"/>
            <a:r>
              <a:rPr lang="en-US" sz="1000" b="1" dirty="0" smtClean="0">
                <a:latin typeface="Albertus Extra Bold" pitchFamily="34" charset="0"/>
              </a:rPr>
              <a:t>Standards </a:t>
            </a:r>
            <a:r>
              <a:rPr lang="en-US" sz="1000" b="1" dirty="0" smtClean="0">
                <a:latin typeface="Albertus Extra Bold" pitchFamily="34" charset="0"/>
              </a:rPr>
              <a:t>(NESHAPs)</a:t>
            </a:r>
            <a:endParaRPr lang="en-US" sz="1000" b="1" dirty="0">
              <a:latin typeface="Albertus Extra Bold" pitchFamily="34" charset="0"/>
            </a:endParaRPr>
          </a:p>
        </p:txBody>
      </p:sp>
      <p:sp>
        <p:nvSpPr>
          <p:cNvPr id="78" name="Rectangle 25"/>
          <p:cNvSpPr>
            <a:spLocks noChangeArrowheads="1"/>
          </p:cNvSpPr>
          <p:nvPr/>
        </p:nvSpPr>
        <p:spPr bwMode="auto">
          <a:xfrm>
            <a:off x="3048000" y="1524000"/>
            <a:ext cx="1066800" cy="396652"/>
          </a:xfrm>
          <a:prstGeom prst="rect">
            <a:avLst/>
          </a:prstGeom>
          <a:solidFill>
            <a:srgbClr val="92D050"/>
          </a:solidFill>
          <a:ln w="9525">
            <a:solidFill>
              <a:schemeClr val="tx1"/>
            </a:solidFill>
            <a:miter lim="800000"/>
            <a:headEnd/>
            <a:tailEnd/>
          </a:ln>
          <a:effectLst/>
        </p:spPr>
        <p:txBody>
          <a:bodyPr wrap="square" lIns="57534" tIns="28768" rIns="57534" bIns="28768">
            <a:spAutoFit/>
          </a:bodyPr>
          <a:lstStyle/>
          <a:p>
            <a:pPr algn="ctr" defTabSz="571500"/>
            <a:r>
              <a:rPr lang="en-US" sz="1100" b="1" dirty="0" smtClean="0">
                <a:latin typeface="Albertus Extra Bold" pitchFamily="34" charset="0"/>
              </a:rPr>
              <a:t>Industrial </a:t>
            </a:r>
          </a:p>
          <a:p>
            <a:pPr algn="ctr" defTabSz="571500"/>
            <a:r>
              <a:rPr lang="en-US" sz="1100" b="1" dirty="0" smtClean="0">
                <a:latin typeface="Albertus Extra Bold" pitchFamily="34" charset="0"/>
              </a:rPr>
              <a:t>Sources</a:t>
            </a:r>
            <a:endParaRPr lang="en-US" sz="1100" b="1" dirty="0">
              <a:latin typeface="Albertus Extra Bold" pitchFamily="34" charset="0"/>
            </a:endParaRPr>
          </a:p>
        </p:txBody>
      </p:sp>
      <p:sp>
        <p:nvSpPr>
          <p:cNvPr id="79" name="Rectangle 19"/>
          <p:cNvSpPr>
            <a:spLocks noChangeArrowheads="1"/>
          </p:cNvSpPr>
          <p:nvPr/>
        </p:nvSpPr>
        <p:spPr bwMode="auto">
          <a:xfrm>
            <a:off x="2971800" y="2057400"/>
            <a:ext cx="1219200" cy="981428"/>
          </a:xfrm>
          <a:prstGeom prst="rect">
            <a:avLst/>
          </a:prstGeom>
          <a:solidFill>
            <a:srgbClr val="92D050">
              <a:alpha val="53000"/>
            </a:srgbClr>
          </a:solidFill>
          <a:ln w="9525">
            <a:solidFill>
              <a:schemeClr val="tx1"/>
            </a:solidFill>
            <a:miter lim="800000"/>
            <a:headEnd/>
            <a:tailEnd/>
          </a:ln>
          <a:effectLst/>
        </p:spPr>
        <p:txBody>
          <a:bodyPr wrap="square" lIns="57534" tIns="28768" rIns="57534" bIns="28768">
            <a:spAutoFit/>
          </a:bodyPr>
          <a:lstStyle/>
          <a:p>
            <a:pPr algn="ctr" defTabSz="571500"/>
            <a:r>
              <a:rPr lang="en-US" sz="1000" b="1" dirty="0" smtClean="0">
                <a:latin typeface="Albertus Extra Bold" pitchFamily="34" charset="0"/>
              </a:rPr>
              <a:t>EPA</a:t>
            </a:r>
          </a:p>
          <a:p>
            <a:pPr algn="ctr" defTabSz="571500"/>
            <a:r>
              <a:rPr lang="en-US" sz="1000" b="1" dirty="0" smtClean="0">
                <a:latin typeface="Albertus Extra Bold" pitchFamily="34" charset="0"/>
              </a:rPr>
              <a:t>New </a:t>
            </a:r>
            <a:r>
              <a:rPr lang="en-US" sz="1000" b="1" dirty="0" smtClean="0">
                <a:latin typeface="Albertus Extra Bold" pitchFamily="34" charset="0"/>
              </a:rPr>
              <a:t>Source and Existing Source Performance Standards </a:t>
            </a:r>
            <a:endParaRPr lang="en-US" sz="1000" b="1" dirty="0" smtClean="0">
              <a:latin typeface="Albertus Extra Bold" pitchFamily="34" charset="0"/>
            </a:endParaRPr>
          </a:p>
          <a:p>
            <a:pPr algn="ctr" defTabSz="571500"/>
            <a:r>
              <a:rPr lang="en-US" sz="1000" b="1" dirty="0" smtClean="0">
                <a:latin typeface="Albertus Extra Bold" pitchFamily="34" charset="0"/>
              </a:rPr>
              <a:t>(</a:t>
            </a:r>
            <a:r>
              <a:rPr lang="en-US" sz="1000" b="1" dirty="0" smtClean="0">
                <a:latin typeface="Albertus Extra Bold" pitchFamily="34" charset="0"/>
              </a:rPr>
              <a:t>NSPS , 111(d)) </a:t>
            </a:r>
            <a:endParaRPr lang="en-US" sz="1000" b="1" dirty="0">
              <a:latin typeface="Albertus Extra Bold" pitchFamily="34" charset="0"/>
            </a:endParaRPr>
          </a:p>
        </p:txBody>
      </p:sp>
      <p:sp>
        <p:nvSpPr>
          <p:cNvPr id="80" name="Rectangle 22"/>
          <p:cNvSpPr>
            <a:spLocks noChangeArrowheads="1"/>
          </p:cNvSpPr>
          <p:nvPr/>
        </p:nvSpPr>
        <p:spPr bwMode="auto">
          <a:xfrm>
            <a:off x="2971800" y="3124200"/>
            <a:ext cx="1219199" cy="488985"/>
          </a:xfrm>
          <a:prstGeom prst="rect">
            <a:avLst/>
          </a:prstGeom>
          <a:solidFill>
            <a:srgbClr val="92D050">
              <a:alpha val="60000"/>
            </a:srgbClr>
          </a:solidFill>
          <a:ln w="9525">
            <a:solidFill>
              <a:schemeClr val="tx1"/>
            </a:solidFill>
            <a:miter lim="800000"/>
            <a:headEnd/>
            <a:tailEnd/>
          </a:ln>
          <a:effectLst/>
        </p:spPr>
        <p:txBody>
          <a:bodyPr wrap="square" lIns="57534" tIns="28768" rIns="57534" bIns="28768">
            <a:spAutoFit/>
          </a:bodyPr>
          <a:lstStyle/>
          <a:p>
            <a:pPr algn="ctr" defTabSz="571500"/>
            <a:r>
              <a:rPr lang="en-US" sz="1000" b="1" dirty="0">
                <a:latin typeface="Albertus Extra Bold" pitchFamily="34" charset="0"/>
              </a:rPr>
              <a:t>Title V</a:t>
            </a:r>
          </a:p>
          <a:p>
            <a:pPr algn="ctr" defTabSz="571500"/>
            <a:r>
              <a:rPr lang="en-US" sz="1000" b="1" dirty="0">
                <a:latin typeface="Albertus Extra Bold" pitchFamily="34" charset="0"/>
              </a:rPr>
              <a:t>Operating </a:t>
            </a:r>
            <a:r>
              <a:rPr lang="en-US" sz="1000" b="1" dirty="0" smtClean="0">
                <a:latin typeface="Albertus Extra Bold" pitchFamily="34" charset="0"/>
              </a:rPr>
              <a:t>Permits</a:t>
            </a:r>
          </a:p>
          <a:p>
            <a:pPr algn="ctr" defTabSz="571500"/>
            <a:r>
              <a:rPr lang="en-US" sz="800" b="1" dirty="0" smtClean="0">
                <a:latin typeface="Albertus Extra Bold" pitchFamily="34" charset="0"/>
              </a:rPr>
              <a:t>(for larger industries)</a:t>
            </a:r>
            <a:endParaRPr lang="en-US" sz="800" b="1" dirty="0">
              <a:latin typeface="Albertus Extra Bold" pitchFamily="34" charset="0"/>
            </a:endParaRPr>
          </a:p>
        </p:txBody>
      </p:sp>
      <p:sp>
        <p:nvSpPr>
          <p:cNvPr id="86" name="Rectangle 22"/>
          <p:cNvSpPr>
            <a:spLocks noChangeArrowheads="1"/>
          </p:cNvSpPr>
          <p:nvPr/>
        </p:nvSpPr>
        <p:spPr bwMode="auto">
          <a:xfrm>
            <a:off x="2971800" y="3733800"/>
            <a:ext cx="1219200" cy="612096"/>
          </a:xfrm>
          <a:prstGeom prst="rect">
            <a:avLst/>
          </a:prstGeom>
          <a:solidFill>
            <a:srgbClr val="92D050">
              <a:alpha val="51000"/>
            </a:srgbClr>
          </a:solidFill>
          <a:ln w="9525">
            <a:solidFill>
              <a:schemeClr val="tx1"/>
            </a:solidFill>
            <a:miter lim="800000"/>
            <a:headEnd/>
            <a:tailEnd/>
          </a:ln>
          <a:effectLst/>
        </p:spPr>
        <p:txBody>
          <a:bodyPr wrap="square" lIns="57534" tIns="28768" rIns="57534" bIns="28768">
            <a:spAutoFit/>
          </a:bodyPr>
          <a:lstStyle/>
          <a:p>
            <a:pPr algn="ctr" defTabSz="571500"/>
            <a:r>
              <a:rPr lang="en-US" sz="1000" b="1" dirty="0" smtClean="0">
                <a:latin typeface="Albertus Extra Bold" pitchFamily="34" charset="0"/>
              </a:rPr>
              <a:t>ACDP</a:t>
            </a:r>
            <a:endParaRPr lang="en-US" sz="1000" b="1" dirty="0">
              <a:latin typeface="Albertus Extra Bold" pitchFamily="34" charset="0"/>
            </a:endParaRPr>
          </a:p>
          <a:p>
            <a:pPr algn="ctr" defTabSz="571500"/>
            <a:r>
              <a:rPr lang="en-US" sz="1000" b="1" dirty="0" smtClean="0">
                <a:latin typeface="Albertus Extra Bold" pitchFamily="34" charset="0"/>
              </a:rPr>
              <a:t>(Permits)</a:t>
            </a:r>
          </a:p>
          <a:p>
            <a:pPr algn="ctr" defTabSz="571500"/>
            <a:r>
              <a:rPr lang="en-US" sz="800" b="1" dirty="0" smtClean="0">
                <a:latin typeface="Albertus Extra Bold" pitchFamily="34" charset="0"/>
              </a:rPr>
              <a:t>(for smaller industries)</a:t>
            </a:r>
            <a:endParaRPr lang="en-US" sz="800" b="1" dirty="0">
              <a:latin typeface="Albertus Extra Bold" pitchFamily="34" charset="0"/>
            </a:endParaRPr>
          </a:p>
        </p:txBody>
      </p:sp>
      <p:sp>
        <p:nvSpPr>
          <p:cNvPr id="88" name="Rectangle 25"/>
          <p:cNvSpPr>
            <a:spLocks noChangeArrowheads="1"/>
          </p:cNvSpPr>
          <p:nvPr/>
        </p:nvSpPr>
        <p:spPr bwMode="auto">
          <a:xfrm>
            <a:off x="4343400" y="1524000"/>
            <a:ext cx="990600" cy="396652"/>
          </a:xfrm>
          <a:prstGeom prst="rect">
            <a:avLst/>
          </a:prstGeom>
          <a:solidFill>
            <a:schemeClr val="tx2">
              <a:lumMod val="40000"/>
              <a:lumOff val="60000"/>
            </a:schemeClr>
          </a:solidFill>
          <a:ln w="9525">
            <a:solidFill>
              <a:schemeClr val="tx1"/>
            </a:solidFill>
            <a:miter lim="800000"/>
            <a:headEnd/>
            <a:tailEnd/>
          </a:ln>
          <a:effectLst/>
        </p:spPr>
        <p:txBody>
          <a:bodyPr wrap="square" lIns="57534" tIns="28768" rIns="57534" bIns="28768">
            <a:spAutoFit/>
          </a:bodyPr>
          <a:lstStyle/>
          <a:p>
            <a:pPr algn="ctr" defTabSz="571500"/>
            <a:r>
              <a:rPr lang="en-US" sz="1100" b="1" dirty="0" smtClean="0">
                <a:latin typeface="Albertus Extra Bold" pitchFamily="34" charset="0"/>
              </a:rPr>
              <a:t>Motor </a:t>
            </a:r>
          </a:p>
          <a:p>
            <a:pPr algn="ctr" defTabSz="571500"/>
            <a:r>
              <a:rPr lang="en-US" sz="1100" b="1" dirty="0" smtClean="0">
                <a:latin typeface="Albertus Extra Bold" pitchFamily="34" charset="0"/>
              </a:rPr>
              <a:t>Vehicles</a:t>
            </a:r>
            <a:endParaRPr lang="en-US" sz="1100" b="1" dirty="0">
              <a:latin typeface="Albertus Extra Bold" pitchFamily="34" charset="0"/>
            </a:endParaRPr>
          </a:p>
        </p:txBody>
      </p:sp>
      <p:sp>
        <p:nvSpPr>
          <p:cNvPr id="89" name="Rectangle 19"/>
          <p:cNvSpPr>
            <a:spLocks noChangeArrowheads="1"/>
          </p:cNvSpPr>
          <p:nvPr/>
        </p:nvSpPr>
        <p:spPr bwMode="auto">
          <a:xfrm>
            <a:off x="4335469" y="2057400"/>
            <a:ext cx="998531" cy="827539"/>
          </a:xfrm>
          <a:prstGeom prst="rect">
            <a:avLst/>
          </a:prstGeom>
          <a:solidFill>
            <a:srgbClr val="D7E5F5"/>
          </a:solidFill>
          <a:ln w="9525">
            <a:solidFill>
              <a:schemeClr val="tx1"/>
            </a:solidFill>
            <a:miter lim="800000"/>
            <a:headEnd/>
            <a:tailEnd/>
          </a:ln>
          <a:effectLst/>
        </p:spPr>
        <p:txBody>
          <a:bodyPr wrap="square" lIns="57534" tIns="28768" rIns="57534" bIns="28768">
            <a:spAutoFit/>
          </a:bodyPr>
          <a:lstStyle/>
          <a:p>
            <a:pPr algn="ctr" defTabSz="571500"/>
            <a:r>
              <a:rPr lang="en-US" sz="1000" b="1" dirty="0" smtClean="0">
                <a:latin typeface="Albertus Extra Bold" pitchFamily="34" charset="0"/>
              </a:rPr>
              <a:t>Federal </a:t>
            </a:r>
            <a:r>
              <a:rPr lang="en-US" sz="1000" b="1" dirty="0" smtClean="0">
                <a:latin typeface="Albertus Extra Bold" pitchFamily="34" charset="0"/>
              </a:rPr>
              <a:t>Gasoline </a:t>
            </a:r>
            <a:r>
              <a:rPr lang="en-US" sz="1000" b="1" dirty="0" smtClean="0">
                <a:latin typeface="Albertus Extra Bold" pitchFamily="34" charset="0"/>
              </a:rPr>
              <a:t>&amp; Diesel </a:t>
            </a:r>
          </a:p>
          <a:p>
            <a:pPr algn="ctr" defTabSz="571500"/>
            <a:r>
              <a:rPr lang="en-US" sz="1000" b="1" dirty="0" smtClean="0">
                <a:latin typeface="Albertus Extra Bold" pitchFamily="34" charset="0"/>
              </a:rPr>
              <a:t>Engine </a:t>
            </a:r>
            <a:r>
              <a:rPr lang="en-US" sz="1000" b="1" dirty="0" smtClean="0">
                <a:latin typeface="Albertus Extra Bold" pitchFamily="34" charset="0"/>
              </a:rPr>
              <a:t>Standards</a:t>
            </a:r>
            <a:endParaRPr lang="en-US" sz="1000" b="1" dirty="0">
              <a:latin typeface="Albertus Extra Bold" pitchFamily="34" charset="0"/>
            </a:endParaRPr>
          </a:p>
        </p:txBody>
      </p:sp>
      <p:sp>
        <p:nvSpPr>
          <p:cNvPr id="90" name="Rectangle 89"/>
          <p:cNvSpPr/>
          <p:nvPr/>
        </p:nvSpPr>
        <p:spPr>
          <a:xfrm>
            <a:off x="5867400" y="914400"/>
            <a:ext cx="3048000" cy="424284"/>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Oregon Initiatives</a:t>
            </a:r>
            <a:endParaRPr lang="en-US" sz="2000" b="1" dirty="0">
              <a:solidFill>
                <a:schemeClr val="tx1"/>
              </a:solidFill>
            </a:endParaRPr>
          </a:p>
        </p:txBody>
      </p:sp>
      <p:sp>
        <p:nvSpPr>
          <p:cNvPr id="91" name="Rectangle 19"/>
          <p:cNvSpPr>
            <a:spLocks noChangeArrowheads="1"/>
          </p:cNvSpPr>
          <p:nvPr/>
        </p:nvSpPr>
        <p:spPr bwMode="auto">
          <a:xfrm>
            <a:off x="1828800" y="2057400"/>
            <a:ext cx="1018096" cy="673651"/>
          </a:xfrm>
          <a:prstGeom prst="rect">
            <a:avLst/>
          </a:prstGeom>
          <a:solidFill>
            <a:srgbClr val="FFD1A3"/>
          </a:solidFill>
          <a:ln w="9525">
            <a:solidFill>
              <a:schemeClr val="tx1"/>
            </a:solidFill>
            <a:miter lim="800000"/>
            <a:headEnd/>
            <a:tailEnd/>
          </a:ln>
          <a:effectLst/>
        </p:spPr>
        <p:txBody>
          <a:bodyPr wrap="square" lIns="57534" tIns="28768" rIns="57534" bIns="28768">
            <a:spAutoFit/>
          </a:bodyPr>
          <a:lstStyle/>
          <a:p>
            <a:pPr algn="ctr" defTabSz="571500"/>
            <a:r>
              <a:rPr lang="en-US" sz="1000" b="1" dirty="0" smtClean="0">
                <a:latin typeface="Albertus Extra Bold" pitchFamily="34" charset="0"/>
              </a:rPr>
              <a:t>No federal health standards for air toxics</a:t>
            </a:r>
            <a:endParaRPr lang="en-US" sz="1000" b="1" dirty="0">
              <a:latin typeface="Albertus Extra Bold" pitchFamily="34" charset="0"/>
            </a:endParaRPr>
          </a:p>
        </p:txBody>
      </p:sp>
      <p:sp>
        <p:nvSpPr>
          <p:cNvPr id="92" name="Rectangle 19"/>
          <p:cNvSpPr>
            <a:spLocks noChangeArrowheads="1"/>
          </p:cNvSpPr>
          <p:nvPr/>
        </p:nvSpPr>
        <p:spPr bwMode="auto">
          <a:xfrm>
            <a:off x="5791200" y="1524000"/>
            <a:ext cx="1018096" cy="381263"/>
          </a:xfrm>
          <a:prstGeom prst="rect">
            <a:avLst/>
          </a:prstGeom>
          <a:solidFill>
            <a:srgbClr val="FF9F3F"/>
          </a:solidFill>
          <a:ln w="9525">
            <a:solidFill>
              <a:schemeClr val="tx1"/>
            </a:solidFill>
            <a:miter lim="800000"/>
            <a:headEnd/>
            <a:tailEnd/>
          </a:ln>
          <a:effectLst/>
        </p:spPr>
        <p:txBody>
          <a:bodyPr wrap="square" lIns="57534" tIns="28768" rIns="57534" bIns="28768">
            <a:spAutoFit/>
          </a:bodyPr>
          <a:lstStyle/>
          <a:p>
            <a:pPr algn="ctr" defTabSz="571500"/>
            <a:r>
              <a:rPr lang="en-US" sz="1100" b="1" dirty="0" smtClean="0">
                <a:latin typeface="Albertus Extra Bold" pitchFamily="34" charset="0"/>
              </a:rPr>
              <a:t>Air Toxics</a:t>
            </a:r>
          </a:p>
          <a:p>
            <a:pPr algn="ctr" defTabSz="571500"/>
            <a:endParaRPr lang="en-US" sz="1000" b="1" dirty="0">
              <a:latin typeface="Albertus Extra Bold" pitchFamily="34" charset="0"/>
            </a:endParaRPr>
          </a:p>
        </p:txBody>
      </p:sp>
      <p:sp>
        <p:nvSpPr>
          <p:cNvPr id="93" name="Rectangle 19"/>
          <p:cNvSpPr>
            <a:spLocks noChangeArrowheads="1"/>
          </p:cNvSpPr>
          <p:nvPr/>
        </p:nvSpPr>
        <p:spPr bwMode="auto">
          <a:xfrm>
            <a:off x="5791200" y="2057400"/>
            <a:ext cx="1018096" cy="519763"/>
          </a:xfrm>
          <a:prstGeom prst="rect">
            <a:avLst/>
          </a:prstGeom>
          <a:solidFill>
            <a:srgbClr val="FFD1A3"/>
          </a:solidFill>
          <a:ln w="9525">
            <a:solidFill>
              <a:schemeClr val="tx1"/>
            </a:solidFill>
            <a:miter lim="800000"/>
            <a:headEnd/>
            <a:tailEnd/>
          </a:ln>
          <a:effectLst/>
        </p:spPr>
        <p:txBody>
          <a:bodyPr wrap="square" lIns="57534" tIns="28768" rIns="57534" bIns="28768">
            <a:spAutoFit/>
          </a:bodyPr>
          <a:lstStyle/>
          <a:p>
            <a:pPr algn="ctr" defTabSz="571500"/>
            <a:r>
              <a:rPr lang="en-US" sz="1000" b="1" dirty="0" smtClean="0">
                <a:latin typeface="Albertus Extra Bold" pitchFamily="34" charset="0"/>
              </a:rPr>
              <a:t>DEQ AQ H</a:t>
            </a:r>
            <a:r>
              <a:rPr lang="en-US" sz="1000" b="1" dirty="0" smtClean="0">
                <a:latin typeface="Albertus Extra Bold" pitchFamily="34" charset="0"/>
              </a:rPr>
              <a:t>ealth Benchmarks</a:t>
            </a:r>
            <a:endParaRPr lang="en-US" sz="1000" b="1" dirty="0">
              <a:latin typeface="Albertus Extra Bold" pitchFamily="34" charset="0"/>
            </a:endParaRPr>
          </a:p>
        </p:txBody>
      </p:sp>
      <p:sp>
        <p:nvSpPr>
          <p:cNvPr id="94" name="Rectangle 19"/>
          <p:cNvSpPr>
            <a:spLocks noChangeArrowheads="1"/>
          </p:cNvSpPr>
          <p:nvPr/>
        </p:nvSpPr>
        <p:spPr bwMode="auto">
          <a:xfrm>
            <a:off x="5791200" y="2667000"/>
            <a:ext cx="1018096" cy="1135316"/>
          </a:xfrm>
          <a:prstGeom prst="rect">
            <a:avLst/>
          </a:prstGeom>
          <a:solidFill>
            <a:srgbClr val="FFD1A3"/>
          </a:solidFill>
          <a:ln w="9525">
            <a:solidFill>
              <a:schemeClr val="tx1"/>
            </a:solidFill>
            <a:miter lim="800000"/>
            <a:headEnd/>
            <a:tailEnd/>
          </a:ln>
          <a:effectLst/>
        </p:spPr>
        <p:txBody>
          <a:bodyPr wrap="square" lIns="57534" tIns="28768" rIns="57534" bIns="28768">
            <a:spAutoFit/>
          </a:bodyPr>
          <a:lstStyle/>
          <a:p>
            <a:pPr algn="ctr" defTabSz="571500"/>
            <a:r>
              <a:rPr lang="en-US" sz="1000" b="1" dirty="0" smtClean="0">
                <a:latin typeface="Albertus Extra Bold" pitchFamily="34" charset="0"/>
              </a:rPr>
              <a:t>Special monitoring studies</a:t>
            </a:r>
          </a:p>
          <a:p>
            <a:pPr algn="ctr" defTabSz="571500"/>
            <a:r>
              <a:rPr lang="en-US" sz="1000" b="1" dirty="0" smtClean="0">
                <a:latin typeface="Albertus Extra Bold" pitchFamily="34" charset="0"/>
              </a:rPr>
              <a:t>(air quality, source identification,  &amp; health risk)</a:t>
            </a:r>
            <a:endParaRPr lang="en-US" sz="1000" b="1" dirty="0">
              <a:latin typeface="Albertus Extra Bold" pitchFamily="34" charset="0"/>
            </a:endParaRPr>
          </a:p>
        </p:txBody>
      </p:sp>
      <p:sp>
        <p:nvSpPr>
          <p:cNvPr id="95" name="Rectangle 19"/>
          <p:cNvSpPr>
            <a:spLocks noChangeArrowheads="1"/>
          </p:cNvSpPr>
          <p:nvPr/>
        </p:nvSpPr>
        <p:spPr bwMode="auto">
          <a:xfrm>
            <a:off x="5791200" y="3886200"/>
            <a:ext cx="1018096" cy="519763"/>
          </a:xfrm>
          <a:prstGeom prst="rect">
            <a:avLst/>
          </a:prstGeom>
          <a:solidFill>
            <a:srgbClr val="FFD1A3"/>
          </a:solidFill>
          <a:ln w="9525">
            <a:solidFill>
              <a:schemeClr val="tx1"/>
            </a:solidFill>
            <a:miter lim="800000"/>
            <a:headEnd/>
            <a:tailEnd/>
          </a:ln>
          <a:effectLst/>
        </p:spPr>
        <p:txBody>
          <a:bodyPr wrap="square" lIns="57534" tIns="28768" rIns="57534" bIns="28768">
            <a:spAutoFit/>
          </a:bodyPr>
          <a:lstStyle/>
          <a:p>
            <a:pPr algn="ctr" defTabSz="571500"/>
            <a:r>
              <a:rPr lang="en-US" sz="1000" b="1" dirty="0" smtClean="0">
                <a:latin typeface="Albertus Extra Bold" pitchFamily="34" charset="0"/>
              </a:rPr>
              <a:t>Clean Diesel Program.</a:t>
            </a:r>
            <a:endParaRPr lang="en-US" sz="1000" b="1" dirty="0">
              <a:latin typeface="Albertus Extra Bold" pitchFamily="34" charset="0"/>
            </a:endParaRPr>
          </a:p>
          <a:p>
            <a:pPr algn="ctr" defTabSz="571500"/>
            <a:endParaRPr lang="en-US" sz="1000" b="1" dirty="0">
              <a:latin typeface="Albertus Extra Bold" pitchFamily="34" charset="0"/>
            </a:endParaRPr>
          </a:p>
        </p:txBody>
      </p:sp>
      <p:sp>
        <p:nvSpPr>
          <p:cNvPr id="97" name="Rectangle 25"/>
          <p:cNvSpPr>
            <a:spLocks noChangeArrowheads="1"/>
          </p:cNvSpPr>
          <p:nvPr/>
        </p:nvSpPr>
        <p:spPr bwMode="auto">
          <a:xfrm>
            <a:off x="6934200" y="1524000"/>
            <a:ext cx="838200" cy="396652"/>
          </a:xfrm>
          <a:prstGeom prst="rect">
            <a:avLst/>
          </a:prstGeom>
          <a:solidFill>
            <a:schemeClr val="tx2">
              <a:lumMod val="40000"/>
              <a:lumOff val="60000"/>
            </a:schemeClr>
          </a:solidFill>
          <a:ln w="9525">
            <a:solidFill>
              <a:schemeClr val="tx1"/>
            </a:solidFill>
            <a:miter lim="800000"/>
            <a:headEnd/>
            <a:tailEnd/>
          </a:ln>
          <a:effectLst/>
        </p:spPr>
        <p:txBody>
          <a:bodyPr wrap="square" lIns="57534" tIns="28768" rIns="57534" bIns="28768">
            <a:spAutoFit/>
          </a:bodyPr>
          <a:lstStyle/>
          <a:p>
            <a:pPr algn="ctr" defTabSz="571500"/>
            <a:r>
              <a:rPr lang="en-US" sz="1100" b="1" dirty="0" smtClean="0">
                <a:latin typeface="Albertus Extra Bold" pitchFamily="34" charset="0"/>
              </a:rPr>
              <a:t>Motor </a:t>
            </a:r>
          </a:p>
          <a:p>
            <a:pPr algn="ctr" defTabSz="571500"/>
            <a:r>
              <a:rPr lang="en-US" sz="1100" b="1" dirty="0" smtClean="0">
                <a:latin typeface="Albertus Extra Bold" pitchFamily="34" charset="0"/>
              </a:rPr>
              <a:t>Vehicles</a:t>
            </a:r>
            <a:endParaRPr lang="en-US" sz="1100" b="1" dirty="0">
              <a:latin typeface="Albertus Extra Bold" pitchFamily="34" charset="0"/>
            </a:endParaRPr>
          </a:p>
        </p:txBody>
      </p:sp>
      <p:sp>
        <p:nvSpPr>
          <p:cNvPr id="98" name="Rectangle 19"/>
          <p:cNvSpPr>
            <a:spLocks noChangeArrowheads="1"/>
          </p:cNvSpPr>
          <p:nvPr/>
        </p:nvSpPr>
        <p:spPr bwMode="auto">
          <a:xfrm>
            <a:off x="6934200" y="2054905"/>
            <a:ext cx="838200" cy="365874"/>
          </a:xfrm>
          <a:prstGeom prst="rect">
            <a:avLst/>
          </a:prstGeom>
          <a:solidFill>
            <a:srgbClr val="D7E5F5"/>
          </a:solidFill>
          <a:ln w="9525">
            <a:solidFill>
              <a:schemeClr val="tx1"/>
            </a:solidFill>
            <a:miter lim="800000"/>
            <a:headEnd/>
            <a:tailEnd/>
          </a:ln>
          <a:effectLst/>
        </p:spPr>
        <p:txBody>
          <a:bodyPr wrap="square" lIns="57534" tIns="28768" rIns="57534" bIns="28768">
            <a:spAutoFit/>
          </a:bodyPr>
          <a:lstStyle/>
          <a:p>
            <a:pPr algn="ctr" fontAlgn="auto">
              <a:spcBef>
                <a:spcPct val="50000"/>
              </a:spcBef>
              <a:spcAft>
                <a:spcPts val="0"/>
              </a:spcAft>
              <a:defRPr/>
            </a:pPr>
            <a:r>
              <a:rPr lang="en-US" sz="1000" b="1" dirty="0" smtClean="0">
                <a:latin typeface="Albertus Extra Bold"/>
              </a:rPr>
              <a:t>Clean Cars </a:t>
            </a:r>
            <a:r>
              <a:rPr lang="en-US" sz="1000" b="1" dirty="0" smtClean="0">
                <a:latin typeface="Albertus Extra Bold"/>
              </a:rPr>
              <a:t>Program</a:t>
            </a:r>
            <a:endParaRPr lang="en-US" sz="1000" b="1" dirty="0">
              <a:latin typeface="Albertus Extra Bold"/>
            </a:endParaRPr>
          </a:p>
        </p:txBody>
      </p:sp>
      <p:sp>
        <p:nvSpPr>
          <p:cNvPr id="100" name="Rectangle 19"/>
          <p:cNvSpPr>
            <a:spLocks noChangeArrowheads="1"/>
          </p:cNvSpPr>
          <p:nvPr/>
        </p:nvSpPr>
        <p:spPr bwMode="auto">
          <a:xfrm>
            <a:off x="6934200" y="2514600"/>
            <a:ext cx="914400" cy="673651"/>
          </a:xfrm>
          <a:prstGeom prst="rect">
            <a:avLst/>
          </a:prstGeom>
          <a:solidFill>
            <a:srgbClr val="D7E5F5"/>
          </a:solidFill>
          <a:ln w="9525">
            <a:solidFill>
              <a:schemeClr val="tx1"/>
            </a:solidFill>
            <a:miter lim="800000"/>
            <a:headEnd/>
            <a:tailEnd/>
          </a:ln>
          <a:effectLst/>
        </p:spPr>
        <p:txBody>
          <a:bodyPr wrap="square" lIns="57534" tIns="28768" rIns="57534" bIns="28768">
            <a:spAutoFit/>
          </a:bodyPr>
          <a:lstStyle/>
          <a:p>
            <a:pPr algn="ctr" fontAlgn="auto">
              <a:spcBef>
                <a:spcPct val="50000"/>
              </a:spcBef>
              <a:spcAft>
                <a:spcPts val="0"/>
              </a:spcAft>
              <a:defRPr/>
            </a:pPr>
            <a:r>
              <a:rPr lang="en-US" sz="1000" b="1" dirty="0" smtClean="0">
                <a:latin typeface="Albertus Extra Bold"/>
              </a:rPr>
              <a:t>Vehicle  Inspection</a:t>
            </a:r>
            <a:r>
              <a:rPr lang="en-US" sz="1000" b="1" dirty="0" smtClean="0">
                <a:latin typeface="Albertus Extra Bold"/>
              </a:rPr>
              <a:t>   &amp;  M</a:t>
            </a:r>
            <a:r>
              <a:rPr lang="en-US" sz="1000" b="1" dirty="0" smtClean="0">
                <a:latin typeface="Albertus Extra Bold"/>
              </a:rPr>
              <a:t>aintenance</a:t>
            </a:r>
            <a:endParaRPr lang="en-US" sz="1000" b="1" dirty="0">
              <a:latin typeface="Albertus Extra Bold"/>
            </a:endParaRPr>
          </a:p>
        </p:txBody>
      </p:sp>
      <p:sp>
        <p:nvSpPr>
          <p:cNvPr id="101" name="Rectangle 9"/>
          <p:cNvSpPr>
            <a:spLocks noChangeArrowheads="1"/>
          </p:cNvSpPr>
          <p:nvPr/>
        </p:nvSpPr>
        <p:spPr bwMode="auto">
          <a:xfrm>
            <a:off x="7988799" y="1524000"/>
            <a:ext cx="926601" cy="396652"/>
          </a:xfrm>
          <a:prstGeom prst="rect">
            <a:avLst/>
          </a:prstGeom>
          <a:solidFill>
            <a:srgbClr val="FF7979"/>
          </a:solidFill>
          <a:ln w="9525">
            <a:solidFill>
              <a:schemeClr val="tx1"/>
            </a:solidFill>
            <a:miter lim="800000"/>
            <a:headEnd/>
            <a:tailEnd/>
          </a:ln>
          <a:effectLst/>
        </p:spPr>
        <p:txBody>
          <a:bodyPr wrap="square" lIns="57534" tIns="28768" rIns="57534" bIns="28768">
            <a:spAutoFit/>
          </a:bodyPr>
          <a:lstStyle/>
          <a:p>
            <a:pPr algn="ctr" defTabSz="571500"/>
            <a:r>
              <a:rPr lang="en-US" sz="1100" b="1" dirty="0" smtClean="0">
                <a:latin typeface="Albertus Extra Bold" pitchFamily="34" charset="0"/>
              </a:rPr>
              <a:t>Climate</a:t>
            </a:r>
          </a:p>
          <a:p>
            <a:pPr algn="ctr" defTabSz="571500"/>
            <a:r>
              <a:rPr lang="en-US" sz="1100" b="1" dirty="0" smtClean="0">
                <a:latin typeface="Albertus Extra Bold" pitchFamily="34" charset="0"/>
              </a:rPr>
              <a:t>Change</a:t>
            </a:r>
            <a:endParaRPr lang="en-US" sz="1100" b="1" dirty="0" smtClean="0">
              <a:latin typeface="Albertus Extra Bold" pitchFamily="34" charset="0"/>
            </a:endParaRPr>
          </a:p>
        </p:txBody>
      </p:sp>
      <p:sp>
        <p:nvSpPr>
          <p:cNvPr id="102" name="Rectangle 9"/>
          <p:cNvSpPr>
            <a:spLocks noChangeArrowheads="1"/>
          </p:cNvSpPr>
          <p:nvPr/>
        </p:nvSpPr>
        <p:spPr bwMode="auto">
          <a:xfrm>
            <a:off x="7988799" y="2057400"/>
            <a:ext cx="926601" cy="519763"/>
          </a:xfrm>
          <a:prstGeom prst="rect">
            <a:avLst/>
          </a:prstGeom>
          <a:solidFill>
            <a:srgbClr val="FF7979">
              <a:alpha val="49000"/>
            </a:srgbClr>
          </a:solidFill>
          <a:ln w="9525">
            <a:solidFill>
              <a:schemeClr val="tx1"/>
            </a:solidFill>
            <a:miter lim="800000"/>
            <a:headEnd/>
            <a:tailEnd/>
          </a:ln>
          <a:effectLst/>
        </p:spPr>
        <p:txBody>
          <a:bodyPr wrap="square" lIns="57534" tIns="28768" rIns="57534" bIns="28768">
            <a:spAutoFit/>
          </a:bodyPr>
          <a:lstStyle/>
          <a:p>
            <a:pPr algn="ctr" defTabSz="571500"/>
            <a:r>
              <a:rPr lang="en-US" sz="1000" b="1" dirty="0" smtClean="0">
                <a:latin typeface="Albertus Extra Bold" pitchFamily="34" charset="0"/>
              </a:rPr>
              <a:t>Clean </a:t>
            </a:r>
          </a:p>
          <a:p>
            <a:pPr algn="ctr" defTabSz="571500"/>
            <a:r>
              <a:rPr lang="en-US" sz="1000" b="1" dirty="0" smtClean="0">
                <a:latin typeface="Albertus Extra Bold" pitchFamily="34" charset="0"/>
              </a:rPr>
              <a:t>Power</a:t>
            </a:r>
          </a:p>
          <a:p>
            <a:pPr algn="ctr" defTabSz="571500"/>
            <a:r>
              <a:rPr lang="en-US" sz="1000" b="1" dirty="0" smtClean="0">
                <a:latin typeface="Albertus Extra Bold" pitchFamily="34" charset="0"/>
              </a:rPr>
              <a:t>Plan</a:t>
            </a:r>
          </a:p>
        </p:txBody>
      </p:sp>
      <p:sp>
        <p:nvSpPr>
          <p:cNvPr id="103" name="Rectangle 9"/>
          <p:cNvSpPr>
            <a:spLocks noChangeArrowheads="1"/>
          </p:cNvSpPr>
          <p:nvPr/>
        </p:nvSpPr>
        <p:spPr bwMode="auto">
          <a:xfrm>
            <a:off x="8001000" y="2667000"/>
            <a:ext cx="926601" cy="396652"/>
          </a:xfrm>
          <a:prstGeom prst="rect">
            <a:avLst/>
          </a:prstGeom>
          <a:solidFill>
            <a:srgbClr val="FF7979">
              <a:alpha val="49000"/>
            </a:srgbClr>
          </a:solidFill>
          <a:ln w="9525">
            <a:solidFill>
              <a:schemeClr val="tx1"/>
            </a:solidFill>
            <a:miter lim="800000"/>
            <a:headEnd/>
            <a:tailEnd/>
          </a:ln>
          <a:effectLst/>
        </p:spPr>
        <p:txBody>
          <a:bodyPr wrap="square" lIns="57534" tIns="28768" rIns="57534" bIns="28768">
            <a:spAutoFit/>
          </a:bodyPr>
          <a:lstStyle/>
          <a:p>
            <a:pPr algn="ctr" defTabSz="571500"/>
            <a:r>
              <a:rPr lang="en-US" sz="1100" b="1" dirty="0" smtClean="0">
                <a:latin typeface="Albertus Extra Bold" pitchFamily="34" charset="0"/>
              </a:rPr>
              <a:t>Clean </a:t>
            </a:r>
          </a:p>
          <a:p>
            <a:pPr algn="ctr" defTabSz="571500"/>
            <a:r>
              <a:rPr lang="en-US" sz="1100" b="1" dirty="0" smtClean="0">
                <a:latin typeface="Albertus Extra Bold" pitchFamily="34" charset="0"/>
              </a:rPr>
              <a:t>Fuels</a:t>
            </a:r>
          </a:p>
        </p:txBody>
      </p:sp>
      <p:sp>
        <p:nvSpPr>
          <p:cNvPr id="104" name="Rectangle 9"/>
          <p:cNvSpPr>
            <a:spLocks noChangeArrowheads="1"/>
          </p:cNvSpPr>
          <p:nvPr/>
        </p:nvSpPr>
        <p:spPr bwMode="auto">
          <a:xfrm>
            <a:off x="8001000" y="3136349"/>
            <a:ext cx="926601" cy="673651"/>
          </a:xfrm>
          <a:prstGeom prst="rect">
            <a:avLst/>
          </a:prstGeom>
          <a:solidFill>
            <a:srgbClr val="FF7979">
              <a:alpha val="50000"/>
            </a:srgbClr>
          </a:solidFill>
          <a:ln w="9525">
            <a:solidFill>
              <a:schemeClr val="tx1"/>
            </a:solidFill>
            <a:miter lim="800000"/>
            <a:headEnd/>
            <a:tailEnd/>
          </a:ln>
          <a:effectLst/>
        </p:spPr>
        <p:txBody>
          <a:bodyPr wrap="square" lIns="57534" tIns="28768" rIns="57534" bIns="28768">
            <a:spAutoFit/>
          </a:bodyPr>
          <a:lstStyle/>
          <a:p>
            <a:pPr algn="ctr" defTabSz="571500"/>
            <a:r>
              <a:rPr lang="en-US" sz="1000" b="1" dirty="0" smtClean="0">
                <a:latin typeface="Albertus Extra Bold" pitchFamily="34" charset="0"/>
              </a:rPr>
              <a:t>Legislative</a:t>
            </a:r>
          </a:p>
          <a:p>
            <a:pPr algn="ctr" defTabSz="571500"/>
            <a:r>
              <a:rPr lang="en-US" sz="1000" b="1" dirty="0" smtClean="0">
                <a:latin typeface="Albertus Extra Bold" pitchFamily="34" charset="0"/>
              </a:rPr>
              <a:t>Initiatives</a:t>
            </a:r>
          </a:p>
          <a:p>
            <a:pPr algn="ctr" defTabSz="571500"/>
            <a:r>
              <a:rPr lang="en-US" sz="1000" b="1" dirty="0" smtClean="0">
                <a:latin typeface="Albertus Extra Bold" pitchFamily="34" charset="0"/>
              </a:rPr>
              <a:t>(i.e. Cap &amp; Trade Study</a:t>
            </a:r>
          </a:p>
        </p:txBody>
      </p:sp>
      <p:sp>
        <p:nvSpPr>
          <p:cNvPr id="106" name="Rectangle 19"/>
          <p:cNvSpPr>
            <a:spLocks noChangeArrowheads="1"/>
          </p:cNvSpPr>
          <p:nvPr/>
        </p:nvSpPr>
        <p:spPr bwMode="auto">
          <a:xfrm>
            <a:off x="0" y="6461348"/>
            <a:ext cx="9144000" cy="396652"/>
          </a:xfrm>
          <a:prstGeom prst="rect">
            <a:avLst/>
          </a:prstGeom>
          <a:solidFill>
            <a:srgbClr val="FF9F3F"/>
          </a:solidFill>
          <a:ln w="9525">
            <a:solidFill>
              <a:schemeClr val="tx1"/>
            </a:solidFill>
            <a:miter lim="800000"/>
            <a:headEnd/>
            <a:tailEnd/>
          </a:ln>
          <a:effectLst/>
        </p:spPr>
        <p:txBody>
          <a:bodyPr wrap="square" lIns="57534" tIns="28768" rIns="57534" bIns="28768">
            <a:spAutoFit/>
          </a:bodyPr>
          <a:lstStyle/>
          <a:p>
            <a:pPr algn="ctr" defTabSz="571500"/>
            <a:r>
              <a:rPr lang="en-US" sz="1100" b="1" dirty="0" smtClean="0">
                <a:latin typeface="Albertus Extra Bold" pitchFamily="34" charset="0"/>
              </a:rPr>
              <a:t>Key Partnerships:  Essential to our future work are collaborative partnerships with other federal and state agencies and local governm</a:t>
            </a:r>
            <a:r>
              <a:rPr lang="en-US" sz="1100" b="1" dirty="0" smtClean="0">
                <a:latin typeface="Albertus Extra Bold" pitchFamily="34" charset="0"/>
              </a:rPr>
              <a:t>ents</a:t>
            </a:r>
            <a:r>
              <a:rPr lang="en-US" sz="1100" b="1" dirty="0" smtClean="0">
                <a:latin typeface="Albertus Extra Bold" pitchFamily="34" charset="0"/>
              </a:rPr>
              <a:t>: EPA, Health Division, ODOE, PUC, ODF, ODA, USFS, and many others.</a:t>
            </a:r>
            <a:endParaRPr lang="en-US" sz="1000" b="1" dirty="0">
              <a:latin typeface="Albertus Extra Bold" pitchFamily="34" charset="0"/>
            </a:endParaRPr>
          </a:p>
        </p:txBody>
      </p:sp>
      <p:sp>
        <p:nvSpPr>
          <p:cNvPr id="108" name="Rectangle 9"/>
          <p:cNvSpPr>
            <a:spLocks noChangeArrowheads="1"/>
          </p:cNvSpPr>
          <p:nvPr/>
        </p:nvSpPr>
        <p:spPr bwMode="auto">
          <a:xfrm>
            <a:off x="8001000" y="3899837"/>
            <a:ext cx="926601" cy="519763"/>
          </a:xfrm>
          <a:prstGeom prst="rect">
            <a:avLst/>
          </a:prstGeom>
          <a:solidFill>
            <a:srgbClr val="FF7979">
              <a:alpha val="50000"/>
            </a:srgbClr>
          </a:solidFill>
          <a:ln w="9525">
            <a:solidFill>
              <a:schemeClr val="tx1"/>
            </a:solidFill>
            <a:miter lim="800000"/>
            <a:headEnd/>
            <a:tailEnd/>
          </a:ln>
          <a:effectLst/>
        </p:spPr>
        <p:txBody>
          <a:bodyPr wrap="square" lIns="57534" tIns="28768" rIns="57534" bIns="28768">
            <a:spAutoFit/>
          </a:bodyPr>
          <a:lstStyle/>
          <a:p>
            <a:pPr algn="ctr" defTabSz="571500"/>
            <a:r>
              <a:rPr lang="en-US" sz="1000" b="1" dirty="0" smtClean="0">
                <a:latin typeface="Albertus Extra Bold" pitchFamily="34" charset="0"/>
              </a:rPr>
              <a:t>GHG Emission Reporting</a:t>
            </a:r>
          </a:p>
        </p:txBody>
      </p:sp>
      <p:sp>
        <p:nvSpPr>
          <p:cNvPr id="31" name="Oval 30"/>
          <p:cNvSpPr/>
          <p:nvPr/>
        </p:nvSpPr>
        <p:spPr>
          <a:xfrm>
            <a:off x="152400" y="4495800"/>
            <a:ext cx="8686800" cy="1905000"/>
          </a:xfrm>
          <a:prstGeom prst="ellipse">
            <a:avLst/>
          </a:prstGeom>
          <a:solidFill>
            <a:schemeClr val="accent1">
              <a:alpha val="3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Multi-Pollutant Connections and Strategies</a:t>
            </a:r>
          </a:p>
          <a:p>
            <a:pPr algn="ctr"/>
            <a:r>
              <a:rPr lang="en-US" sz="1300" b="1" i="1" dirty="0" smtClean="0">
                <a:solidFill>
                  <a:schemeClr val="tx1"/>
                </a:solidFill>
              </a:rPr>
              <a:t>Across spectrum of air quality work are opportunities for multi-pollutant reduction. </a:t>
            </a:r>
          </a:p>
          <a:p>
            <a:pPr algn="ctr"/>
            <a:endParaRPr lang="en-US" sz="1000" dirty="0" smtClean="0">
              <a:solidFill>
                <a:schemeClr val="tx1"/>
              </a:solidFill>
            </a:endParaRPr>
          </a:p>
          <a:p>
            <a:pPr algn="ctr"/>
            <a:r>
              <a:rPr lang="en-US" sz="1000" dirty="0" smtClean="0">
                <a:solidFill>
                  <a:schemeClr val="tx1"/>
                </a:solidFill>
              </a:rPr>
              <a:t>Woodstove Strategies Reduce: Fine Particulate  + Air Toxics</a:t>
            </a:r>
          </a:p>
          <a:p>
            <a:pPr algn="ctr"/>
            <a:r>
              <a:rPr lang="en-US" sz="1000" dirty="0" smtClean="0">
                <a:solidFill>
                  <a:schemeClr val="tx1"/>
                </a:solidFill>
              </a:rPr>
              <a:t>Clean Diesel Reduces: Air Toxics + Fine Particulate + Climate Change pollution</a:t>
            </a:r>
          </a:p>
          <a:p>
            <a:pPr algn="ctr"/>
            <a:r>
              <a:rPr lang="en-US" sz="1000" dirty="0" smtClean="0">
                <a:solidFill>
                  <a:schemeClr val="tx1"/>
                </a:solidFill>
              </a:rPr>
              <a:t>Industrial emission standards &amp; permitting can reduce: Criteria pollutants + air toxics + visibility impairing pollution</a:t>
            </a:r>
          </a:p>
          <a:p>
            <a:pPr algn="ctr"/>
            <a:r>
              <a:rPr lang="en-US" sz="1000" dirty="0" smtClean="0">
                <a:solidFill>
                  <a:schemeClr val="tx1"/>
                </a:solidFill>
              </a:rPr>
              <a:t>Clean vehicles/VIP reduce: ozone + GHG + air toxics</a:t>
            </a:r>
          </a:p>
          <a:p>
            <a:pPr algn="ctr"/>
            <a:endParaRPr lang="en-US" sz="1400" dirty="0">
              <a:solidFill>
                <a:schemeClr val="tx1"/>
              </a:solidFill>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0400" y="228600"/>
            <a:ext cx="5562600" cy="965277"/>
          </a:xfrm>
        </p:spPr>
        <p:txBody>
          <a:bodyPr>
            <a:normAutofit/>
          </a:bodyPr>
          <a:lstStyle/>
          <a:p>
            <a:pPr eaLnBrk="0" fontAlgn="base" hangingPunct="0">
              <a:spcAft>
                <a:spcPct val="0"/>
              </a:spcAft>
            </a:pPr>
            <a:r>
              <a:rPr lang="en-US" sz="4000" b="1" dirty="0" smtClean="0">
                <a:latin typeface="+mn-lt"/>
                <a:ea typeface="+mn-ea"/>
                <a:cs typeface="Arial" pitchFamily="34" charset="0"/>
              </a:rPr>
              <a:t>Assessing Air Quality</a:t>
            </a:r>
            <a:endParaRPr lang="en-US" sz="4000" b="1" dirty="0">
              <a:latin typeface="+mn-lt"/>
              <a:ea typeface="+mn-ea"/>
              <a:cs typeface="Arial" pitchFamily="34" charset="0"/>
            </a:endParaRPr>
          </a:p>
        </p:txBody>
      </p:sp>
      <p:sp>
        <p:nvSpPr>
          <p:cNvPr id="4" name="Slide Number Placeholder 3"/>
          <p:cNvSpPr>
            <a:spLocks noGrp="1"/>
          </p:cNvSpPr>
          <p:nvPr>
            <p:ph type="sldNum" sz="quarter" idx="12"/>
          </p:nvPr>
        </p:nvSpPr>
        <p:spPr/>
        <p:txBody>
          <a:bodyPr/>
          <a:lstStyle/>
          <a:p>
            <a:fld id="{411B1ABC-56ED-4DF6-862C-74E92E4323ED}" type="slidenum">
              <a:rPr lang="en-US" smtClean="0"/>
              <a:pPr/>
              <a:t>5</a:t>
            </a:fld>
            <a:endParaRPr lang="en-US" dirty="0"/>
          </a:p>
        </p:txBody>
      </p:sp>
      <p:pic>
        <p:nvPicPr>
          <p:cNvPr id="65537" name="Picture 1"/>
          <p:cNvPicPr>
            <a:picLocks noGrp="1" noChangeAspect="1" noChangeArrowheads="1"/>
          </p:cNvPicPr>
          <p:nvPr>
            <p:ph idx="1"/>
          </p:nvPr>
        </p:nvPicPr>
        <p:blipFill>
          <a:blip r:embed="rId3" cstate="print"/>
          <a:srcRect/>
          <a:stretch>
            <a:fillRect/>
          </a:stretch>
        </p:blipFill>
        <p:spPr bwMode="auto">
          <a:xfrm>
            <a:off x="970839" y="1143000"/>
            <a:ext cx="8173161" cy="5715000"/>
          </a:xfrm>
          <a:prstGeom prst="rect">
            <a:avLst/>
          </a:prstGeom>
          <a:noFill/>
          <a:ln w="9525">
            <a:noFill/>
            <a:miter lim="800000"/>
            <a:headEnd/>
            <a:tailEnd/>
          </a:ln>
        </p:spPr>
      </p:pic>
      <p:pic>
        <p:nvPicPr>
          <p:cNvPr id="5" name="Picture 3"/>
          <p:cNvPicPr>
            <a:picLocks noChangeAspect="1" noChangeArrowheads="1"/>
          </p:cNvPicPr>
          <p:nvPr/>
        </p:nvPicPr>
        <p:blipFill>
          <a:blip r:embed="rId4" cstate="print"/>
          <a:srcRect/>
          <a:stretch>
            <a:fillRect/>
          </a:stretch>
        </p:blipFill>
        <p:spPr bwMode="auto">
          <a:xfrm>
            <a:off x="0" y="394924"/>
            <a:ext cx="2590801" cy="1814876"/>
          </a:xfrm>
          <a:prstGeom prst="rect">
            <a:avLst/>
          </a:prstGeom>
          <a:noFill/>
          <a:ln w="9525">
            <a:noFill/>
            <a:miter lim="800000"/>
            <a:headEnd/>
            <a:tailEnd/>
          </a:ln>
          <a:effectLst/>
        </p:spPr>
      </p:pic>
      <p:sp>
        <p:nvSpPr>
          <p:cNvPr id="6" name="Rounded Rectangle 5"/>
          <p:cNvSpPr/>
          <p:nvPr/>
        </p:nvSpPr>
        <p:spPr>
          <a:xfrm>
            <a:off x="609600" y="152400"/>
            <a:ext cx="1371600" cy="6858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Monitoring </a:t>
            </a:r>
          </a:p>
          <a:p>
            <a:pPr algn="ctr"/>
            <a:r>
              <a:rPr lang="en-US" sz="1200" dirty="0" smtClean="0">
                <a:solidFill>
                  <a:schemeClr val="tx1"/>
                </a:solidFill>
              </a:rPr>
              <a:t>and Assessment</a:t>
            </a:r>
            <a:endParaRPr lang="en-US" sz="1200" dirty="0">
              <a:solidFill>
                <a:schemeClr val="tx1"/>
              </a:solidFill>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2421319" y="4427530"/>
            <a:ext cx="2073871" cy="1497795"/>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309045" y="4427530"/>
            <a:ext cx="2112275" cy="149779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62665" y="0"/>
            <a:ext cx="8229600" cy="894270"/>
          </a:xfrm>
        </p:spPr>
        <p:txBody>
          <a:bodyPr>
            <a:normAutofit/>
          </a:bodyPr>
          <a:lstStyle/>
          <a:p>
            <a:r>
              <a:rPr lang="en-US" sz="3600" b="1" dirty="0" smtClean="0"/>
              <a:t>Air Toxics Monitoring</a:t>
            </a:r>
            <a:endParaRPr lang="en-US" sz="3600" b="1" dirty="0"/>
          </a:p>
        </p:txBody>
      </p:sp>
      <p:sp>
        <p:nvSpPr>
          <p:cNvPr id="3" name="Slide Number Placeholder 2"/>
          <p:cNvSpPr>
            <a:spLocks noGrp="1"/>
          </p:cNvSpPr>
          <p:nvPr>
            <p:ph type="sldNum" sz="quarter" idx="12"/>
          </p:nvPr>
        </p:nvSpPr>
        <p:spPr/>
        <p:txBody>
          <a:bodyPr/>
          <a:lstStyle/>
          <a:p>
            <a:fld id="{64E56BEF-C22D-448A-A90D-BB9D5B0F7FF5}" type="slidenum">
              <a:rPr lang="en-US" smtClean="0"/>
              <a:pPr/>
              <a:t>6</a:t>
            </a:fld>
            <a:endParaRPr lang="en-US" dirty="0"/>
          </a:p>
        </p:txBody>
      </p:sp>
      <p:graphicFrame>
        <p:nvGraphicFramePr>
          <p:cNvPr id="14337" name="Object 1"/>
          <p:cNvGraphicFramePr>
            <a:graphicFrameLocks noChangeAspect="1"/>
          </p:cNvGraphicFramePr>
          <p:nvPr/>
        </p:nvGraphicFramePr>
        <p:xfrm>
          <a:off x="1018801" y="956049"/>
          <a:ext cx="2943599" cy="3006351"/>
        </p:xfrm>
        <a:graphic>
          <a:graphicData uri="http://schemas.openxmlformats.org/presentationml/2006/ole">
            <p:oleObj spid="_x0000_s2050" name="Bitmap Image" r:id="rId4" imgW="23304762" imgH="25000000" progId="PBrush">
              <p:embed/>
            </p:oleObj>
          </a:graphicData>
        </a:graphic>
      </p:graphicFrame>
      <p:graphicFrame>
        <p:nvGraphicFramePr>
          <p:cNvPr id="14338" name="Object 2"/>
          <p:cNvGraphicFramePr>
            <a:graphicFrameLocks noChangeAspect="1"/>
          </p:cNvGraphicFramePr>
          <p:nvPr/>
        </p:nvGraphicFramePr>
        <p:xfrm>
          <a:off x="4802486" y="1316724"/>
          <a:ext cx="4186088" cy="5415105"/>
        </p:xfrm>
        <a:graphic>
          <a:graphicData uri="http://schemas.openxmlformats.org/presentationml/2006/ole">
            <p:oleObj spid="_x0000_s2051" name="Bitmap Image" r:id="rId5" imgW="6416596" imgH="8298899" progId="PBrush">
              <p:embed/>
            </p:oleObj>
          </a:graphicData>
        </a:graphic>
      </p:graphicFrame>
      <p:sp>
        <p:nvSpPr>
          <p:cNvPr id="11" name="TextBox 10"/>
          <p:cNvSpPr txBox="1"/>
          <p:nvPr/>
        </p:nvSpPr>
        <p:spPr>
          <a:xfrm>
            <a:off x="1153955" y="3959423"/>
            <a:ext cx="2803565" cy="307777"/>
          </a:xfrm>
          <a:prstGeom prst="rect">
            <a:avLst/>
          </a:prstGeom>
          <a:noFill/>
        </p:spPr>
        <p:txBody>
          <a:bodyPr wrap="square" rtlCol="0">
            <a:spAutoFit/>
          </a:bodyPr>
          <a:lstStyle/>
          <a:p>
            <a:r>
              <a:rPr lang="en-US" sz="1400" dirty="0" smtClean="0"/>
              <a:t>Air toxics monitoring equipment</a:t>
            </a:r>
            <a:endParaRPr lang="en-US" sz="1400" dirty="0"/>
          </a:p>
        </p:txBody>
      </p:sp>
      <p:sp>
        <p:nvSpPr>
          <p:cNvPr id="12" name="TextBox 11"/>
          <p:cNvSpPr txBox="1"/>
          <p:nvPr/>
        </p:nvSpPr>
        <p:spPr>
          <a:xfrm>
            <a:off x="4725620" y="1086295"/>
            <a:ext cx="4301360" cy="307777"/>
          </a:xfrm>
          <a:prstGeom prst="rect">
            <a:avLst/>
          </a:prstGeom>
          <a:noFill/>
        </p:spPr>
        <p:txBody>
          <a:bodyPr wrap="square" rtlCol="0">
            <a:spAutoFit/>
          </a:bodyPr>
          <a:lstStyle/>
          <a:p>
            <a:r>
              <a:rPr lang="en-US" sz="1400" dirty="0" smtClean="0"/>
              <a:t>Community air toxics assessment in North Portland</a:t>
            </a:r>
            <a:endParaRPr lang="en-US" sz="1400" dirty="0"/>
          </a:p>
        </p:txBody>
      </p:sp>
      <p:sp>
        <p:nvSpPr>
          <p:cNvPr id="13" name="Rectangle 12"/>
          <p:cNvSpPr/>
          <p:nvPr/>
        </p:nvSpPr>
        <p:spPr>
          <a:xfrm>
            <a:off x="193830" y="4427530"/>
            <a:ext cx="2286000" cy="1077218"/>
          </a:xfrm>
          <a:prstGeom prst="rect">
            <a:avLst/>
          </a:prstGeom>
        </p:spPr>
        <p:txBody>
          <a:bodyPr>
            <a:spAutoFit/>
          </a:bodyPr>
          <a:lstStyle/>
          <a:p>
            <a:pPr lvl="0" algn="ctr"/>
            <a:r>
              <a:rPr lang="en-US" sz="1600" b="1" dirty="0" smtClean="0">
                <a:solidFill>
                  <a:prstClr val="black"/>
                </a:solidFill>
              </a:rPr>
              <a:t>Year-long assessments</a:t>
            </a:r>
          </a:p>
          <a:p>
            <a:pPr lvl="0"/>
            <a:endParaRPr lang="en-US" sz="1600" dirty="0" smtClean="0">
              <a:solidFill>
                <a:prstClr val="black"/>
              </a:solidFill>
            </a:endParaRPr>
          </a:p>
          <a:p>
            <a:pPr marL="228600" lvl="1">
              <a:buFont typeface="Arial" pitchFamily="34" charset="0"/>
              <a:buChar char="•"/>
            </a:pPr>
            <a:r>
              <a:rPr lang="en-US" sz="1600" dirty="0" smtClean="0">
                <a:solidFill>
                  <a:prstClr val="black"/>
                </a:solidFill>
              </a:rPr>
              <a:t> Hillsboro</a:t>
            </a:r>
          </a:p>
          <a:p>
            <a:pPr marL="228600" lvl="1">
              <a:buFont typeface="Arial" pitchFamily="34" charset="0"/>
              <a:buChar char="•"/>
            </a:pPr>
            <a:r>
              <a:rPr lang="en-US" sz="1600" dirty="0" smtClean="0">
                <a:solidFill>
                  <a:prstClr val="black"/>
                </a:solidFill>
              </a:rPr>
              <a:t> North Portland</a:t>
            </a:r>
          </a:p>
        </p:txBody>
      </p:sp>
      <p:sp>
        <p:nvSpPr>
          <p:cNvPr id="14" name="Rectangle 13"/>
          <p:cNvSpPr/>
          <p:nvPr/>
        </p:nvSpPr>
        <p:spPr>
          <a:xfrm>
            <a:off x="2344510" y="4427530"/>
            <a:ext cx="2075090" cy="1323439"/>
          </a:xfrm>
          <a:prstGeom prst="rect">
            <a:avLst/>
          </a:prstGeom>
        </p:spPr>
        <p:txBody>
          <a:bodyPr wrap="square">
            <a:spAutoFit/>
          </a:bodyPr>
          <a:lstStyle/>
          <a:p>
            <a:pPr lvl="0" algn="ctr"/>
            <a:r>
              <a:rPr lang="en-US" sz="1600" b="1" dirty="0" smtClean="0">
                <a:solidFill>
                  <a:prstClr val="black"/>
                </a:solidFill>
              </a:rPr>
              <a:t>Longer-term </a:t>
            </a:r>
            <a:endParaRPr lang="en-US" sz="1600" b="1" dirty="0" smtClean="0">
              <a:solidFill>
                <a:prstClr val="black"/>
              </a:solidFill>
            </a:endParaRPr>
          </a:p>
          <a:p>
            <a:pPr lvl="0" algn="ctr"/>
            <a:r>
              <a:rPr lang="en-US" sz="1600" b="1" dirty="0" smtClean="0">
                <a:solidFill>
                  <a:prstClr val="black"/>
                </a:solidFill>
              </a:rPr>
              <a:t>monitors</a:t>
            </a:r>
            <a:endParaRPr lang="en-US" sz="1600" b="1" dirty="0" smtClean="0">
              <a:solidFill>
                <a:prstClr val="black"/>
              </a:solidFill>
            </a:endParaRPr>
          </a:p>
          <a:p>
            <a:pPr lvl="0"/>
            <a:endParaRPr lang="en-US" sz="1600" dirty="0" smtClean="0">
              <a:solidFill>
                <a:prstClr val="black"/>
              </a:solidFill>
            </a:endParaRPr>
          </a:p>
          <a:p>
            <a:pPr marL="285750" lvl="1">
              <a:buFont typeface="Arial" pitchFamily="34" charset="0"/>
              <a:buChar char="•"/>
            </a:pPr>
            <a:r>
              <a:rPr lang="en-US" sz="1600" dirty="0" smtClean="0">
                <a:solidFill>
                  <a:prstClr val="black"/>
                </a:solidFill>
              </a:rPr>
              <a:t> Portland</a:t>
            </a:r>
          </a:p>
          <a:p>
            <a:pPr marL="285750" lvl="1">
              <a:buFont typeface="Arial" pitchFamily="34" charset="0"/>
              <a:buChar char="•"/>
            </a:pPr>
            <a:r>
              <a:rPr lang="en-US" sz="1600" dirty="0" smtClean="0">
                <a:solidFill>
                  <a:prstClr val="black"/>
                </a:solidFill>
              </a:rPr>
              <a:t> La Grande</a:t>
            </a:r>
          </a:p>
        </p:txBody>
      </p:sp>
      <p:sp>
        <p:nvSpPr>
          <p:cNvPr id="17" name="Rectangle 16"/>
          <p:cNvSpPr/>
          <p:nvPr/>
        </p:nvSpPr>
        <p:spPr>
          <a:xfrm>
            <a:off x="304800" y="6019800"/>
            <a:ext cx="4191000" cy="659595"/>
          </a:xfrm>
          <a:prstGeom prst="rect">
            <a:avLst/>
          </a:prstGeom>
          <a:solidFill>
            <a:schemeClr val="accent4">
              <a:lumMod val="60000"/>
              <a:lumOff val="40000"/>
              <a:alpha val="5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346230" y="6044625"/>
            <a:ext cx="4149570" cy="584775"/>
          </a:xfrm>
          <a:prstGeom prst="rect">
            <a:avLst/>
          </a:prstGeom>
        </p:spPr>
        <p:txBody>
          <a:bodyPr wrap="square">
            <a:spAutoFit/>
          </a:bodyPr>
          <a:lstStyle/>
          <a:p>
            <a:pPr lvl="0" algn="ctr"/>
            <a:r>
              <a:rPr lang="en-US" sz="1600" b="1" dirty="0" smtClean="0">
                <a:solidFill>
                  <a:prstClr val="black"/>
                </a:solidFill>
              </a:rPr>
              <a:t>Special Studies</a:t>
            </a:r>
            <a:endParaRPr lang="en-US" sz="1600" dirty="0" smtClean="0">
              <a:solidFill>
                <a:prstClr val="black"/>
              </a:solidFill>
            </a:endParaRPr>
          </a:p>
          <a:p>
            <a:pPr marL="228600" lvl="1">
              <a:buFont typeface="Arial" pitchFamily="34" charset="0"/>
              <a:buChar char="•"/>
            </a:pPr>
            <a:r>
              <a:rPr lang="en-US" sz="1600" dirty="0" smtClean="0">
                <a:solidFill>
                  <a:prstClr val="black"/>
                </a:solidFill>
              </a:rPr>
              <a:t> </a:t>
            </a:r>
            <a:r>
              <a:rPr lang="en-US" sz="1600" dirty="0" smtClean="0">
                <a:solidFill>
                  <a:prstClr val="black"/>
                </a:solidFill>
              </a:rPr>
              <a:t>SW Portland, North Portland</a:t>
            </a:r>
            <a:endParaRPr lang="en-US" sz="1600" dirty="0" smtClean="0">
              <a:solidFill>
                <a:prstClr val="black"/>
              </a:solidFill>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Group 112"/>
          <p:cNvGrpSpPr/>
          <p:nvPr/>
        </p:nvGrpSpPr>
        <p:grpSpPr>
          <a:xfrm>
            <a:off x="1384385" y="471815"/>
            <a:ext cx="6516329" cy="5338295"/>
            <a:chOff x="1486234" y="395005"/>
            <a:chExt cx="6132279" cy="5105241"/>
          </a:xfrm>
        </p:grpSpPr>
        <p:sp>
          <p:nvSpPr>
            <p:cNvPr id="2" name="Freeform 62"/>
            <p:cNvSpPr>
              <a:spLocks/>
            </p:cNvSpPr>
            <p:nvPr/>
          </p:nvSpPr>
          <p:spPr bwMode="auto">
            <a:xfrm>
              <a:off x="5852981" y="2059810"/>
              <a:ext cx="1565936" cy="1068151"/>
            </a:xfrm>
            <a:custGeom>
              <a:avLst/>
              <a:gdLst>
                <a:gd name="T0" fmla="*/ 1014 w 1724"/>
                <a:gd name="T1" fmla="*/ 4 h 1131"/>
                <a:gd name="T2" fmla="*/ 791 w 1724"/>
                <a:gd name="T3" fmla="*/ 4 h 1131"/>
                <a:gd name="T4" fmla="*/ 634 w 1724"/>
                <a:gd name="T5" fmla="*/ 137 h 1131"/>
                <a:gd name="T6" fmla="*/ 620 w 1724"/>
                <a:gd name="T7" fmla="*/ 98 h 1131"/>
                <a:gd name="T8" fmla="*/ 543 w 1724"/>
                <a:gd name="T9" fmla="*/ 59 h 1131"/>
                <a:gd name="T10" fmla="*/ 446 w 1724"/>
                <a:gd name="T11" fmla="*/ 137 h 1131"/>
                <a:gd name="T12" fmla="*/ 365 w 1724"/>
                <a:gd name="T13" fmla="*/ 48 h 1131"/>
                <a:gd name="T14" fmla="*/ 278 w 1724"/>
                <a:gd name="T15" fmla="*/ 74 h 1131"/>
                <a:gd name="T16" fmla="*/ 224 w 1724"/>
                <a:gd name="T17" fmla="*/ 156 h 1131"/>
                <a:gd name="T18" fmla="*/ 228 w 1724"/>
                <a:gd name="T19" fmla="*/ 241 h 1131"/>
                <a:gd name="T20" fmla="*/ 245 w 1724"/>
                <a:gd name="T21" fmla="*/ 355 h 1131"/>
                <a:gd name="T22" fmla="*/ 254 w 1724"/>
                <a:gd name="T23" fmla="*/ 445 h 1131"/>
                <a:gd name="T24" fmla="*/ 175 w 1724"/>
                <a:gd name="T25" fmla="*/ 503 h 1131"/>
                <a:gd name="T26" fmla="*/ 116 w 1724"/>
                <a:gd name="T27" fmla="*/ 496 h 1131"/>
                <a:gd name="T28" fmla="*/ 88 w 1724"/>
                <a:gd name="T29" fmla="*/ 562 h 1131"/>
                <a:gd name="T30" fmla="*/ 208 w 1724"/>
                <a:gd name="T31" fmla="*/ 574 h 1131"/>
                <a:gd name="T32" fmla="*/ 215 w 1724"/>
                <a:gd name="T33" fmla="*/ 636 h 1131"/>
                <a:gd name="T34" fmla="*/ 215 w 1724"/>
                <a:gd name="T35" fmla="*/ 700 h 1131"/>
                <a:gd name="T36" fmla="*/ 148 w 1724"/>
                <a:gd name="T37" fmla="*/ 719 h 1131"/>
                <a:gd name="T38" fmla="*/ 170 w 1724"/>
                <a:gd name="T39" fmla="*/ 797 h 1131"/>
                <a:gd name="T40" fmla="*/ 102 w 1724"/>
                <a:gd name="T41" fmla="*/ 823 h 1131"/>
                <a:gd name="T42" fmla="*/ 92 w 1724"/>
                <a:gd name="T43" fmla="*/ 890 h 1131"/>
                <a:gd name="T44" fmla="*/ 102 w 1724"/>
                <a:gd name="T45" fmla="*/ 957 h 1131"/>
                <a:gd name="T46" fmla="*/ 71 w 1724"/>
                <a:gd name="T47" fmla="*/ 1001 h 1131"/>
                <a:gd name="T48" fmla="*/ 32 w 1724"/>
                <a:gd name="T49" fmla="*/ 1065 h 1131"/>
                <a:gd name="T50" fmla="*/ 13 w 1724"/>
                <a:gd name="T51" fmla="*/ 1113 h 1131"/>
                <a:gd name="T52" fmla="*/ 157 w 1724"/>
                <a:gd name="T53" fmla="*/ 1131 h 1131"/>
                <a:gd name="T54" fmla="*/ 245 w 1724"/>
                <a:gd name="T55" fmla="*/ 1131 h 1131"/>
                <a:gd name="T56" fmla="*/ 289 w 1724"/>
                <a:gd name="T57" fmla="*/ 1106 h 1131"/>
                <a:gd name="T58" fmla="*/ 381 w 1724"/>
                <a:gd name="T59" fmla="*/ 1074 h 1131"/>
                <a:gd name="T60" fmla="*/ 430 w 1724"/>
                <a:gd name="T61" fmla="*/ 1033 h 1131"/>
                <a:gd name="T62" fmla="*/ 495 w 1724"/>
                <a:gd name="T63" fmla="*/ 969 h 1131"/>
                <a:gd name="T64" fmla="*/ 566 w 1724"/>
                <a:gd name="T65" fmla="*/ 938 h 1131"/>
                <a:gd name="T66" fmla="*/ 643 w 1724"/>
                <a:gd name="T67" fmla="*/ 921 h 1131"/>
                <a:gd name="T68" fmla="*/ 715 w 1724"/>
                <a:gd name="T69" fmla="*/ 961 h 1131"/>
                <a:gd name="T70" fmla="*/ 807 w 1724"/>
                <a:gd name="T71" fmla="*/ 938 h 1131"/>
                <a:gd name="T72" fmla="*/ 864 w 1724"/>
                <a:gd name="T73" fmla="*/ 929 h 1131"/>
                <a:gd name="T74" fmla="*/ 926 w 1724"/>
                <a:gd name="T75" fmla="*/ 994 h 1131"/>
                <a:gd name="T76" fmla="*/ 948 w 1724"/>
                <a:gd name="T77" fmla="*/ 1092 h 1131"/>
                <a:gd name="T78" fmla="*/ 1064 w 1724"/>
                <a:gd name="T79" fmla="*/ 1084 h 1131"/>
                <a:gd name="T80" fmla="*/ 1121 w 1724"/>
                <a:gd name="T81" fmla="*/ 1074 h 1131"/>
                <a:gd name="T82" fmla="*/ 1163 w 1724"/>
                <a:gd name="T83" fmla="*/ 1074 h 1131"/>
                <a:gd name="T84" fmla="*/ 1219 w 1724"/>
                <a:gd name="T85" fmla="*/ 1092 h 1131"/>
                <a:gd name="T86" fmla="*/ 1310 w 1724"/>
                <a:gd name="T87" fmla="*/ 1067 h 1131"/>
                <a:gd name="T88" fmla="*/ 1279 w 1724"/>
                <a:gd name="T89" fmla="*/ 976 h 1131"/>
                <a:gd name="T90" fmla="*/ 1299 w 1724"/>
                <a:gd name="T91" fmla="*/ 882 h 1131"/>
                <a:gd name="T92" fmla="*/ 1435 w 1724"/>
                <a:gd name="T93" fmla="*/ 523 h 1131"/>
                <a:gd name="T94" fmla="*/ 1522 w 1724"/>
                <a:gd name="T95" fmla="*/ 466 h 1131"/>
                <a:gd name="T96" fmla="*/ 1581 w 1724"/>
                <a:gd name="T97" fmla="*/ 414 h 1131"/>
                <a:gd name="T98" fmla="*/ 1597 w 1724"/>
                <a:gd name="T99" fmla="*/ 240 h 1131"/>
                <a:gd name="T100" fmla="*/ 1688 w 1724"/>
                <a:gd name="T101" fmla="*/ 90 h 1131"/>
                <a:gd name="T102" fmla="*/ 1716 w 1724"/>
                <a:gd name="T103" fmla="*/ 4 h 113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724"/>
                <a:gd name="T157" fmla="*/ 0 h 1131"/>
                <a:gd name="T158" fmla="*/ 1724 w 1724"/>
                <a:gd name="T159" fmla="*/ 1131 h 113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724" h="1131">
                  <a:moveTo>
                    <a:pt x="1716" y="4"/>
                  </a:moveTo>
                  <a:lnTo>
                    <a:pt x="1014" y="4"/>
                  </a:lnTo>
                  <a:lnTo>
                    <a:pt x="1019" y="4"/>
                  </a:lnTo>
                  <a:lnTo>
                    <a:pt x="791" y="4"/>
                  </a:lnTo>
                  <a:lnTo>
                    <a:pt x="791" y="137"/>
                  </a:lnTo>
                  <a:lnTo>
                    <a:pt x="634" y="137"/>
                  </a:lnTo>
                  <a:lnTo>
                    <a:pt x="634" y="98"/>
                  </a:lnTo>
                  <a:lnTo>
                    <a:pt x="620" y="98"/>
                  </a:lnTo>
                  <a:lnTo>
                    <a:pt x="590" y="90"/>
                  </a:lnTo>
                  <a:lnTo>
                    <a:pt x="543" y="59"/>
                  </a:lnTo>
                  <a:lnTo>
                    <a:pt x="498" y="98"/>
                  </a:lnTo>
                  <a:lnTo>
                    <a:pt x="446" y="137"/>
                  </a:lnTo>
                  <a:lnTo>
                    <a:pt x="410" y="112"/>
                  </a:lnTo>
                  <a:lnTo>
                    <a:pt x="365" y="48"/>
                  </a:lnTo>
                  <a:lnTo>
                    <a:pt x="326" y="74"/>
                  </a:lnTo>
                  <a:lnTo>
                    <a:pt x="278" y="74"/>
                  </a:lnTo>
                  <a:lnTo>
                    <a:pt x="278" y="98"/>
                  </a:lnTo>
                  <a:lnTo>
                    <a:pt x="224" y="156"/>
                  </a:lnTo>
                  <a:lnTo>
                    <a:pt x="254" y="195"/>
                  </a:lnTo>
                  <a:lnTo>
                    <a:pt x="228" y="241"/>
                  </a:lnTo>
                  <a:lnTo>
                    <a:pt x="281" y="302"/>
                  </a:lnTo>
                  <a:lnTo>
                    <a:pt x="245" y="355"/>
                  </a:lnTo>
                  <a:lnTo>
                    <a:pt x="281" y="438"/>
                  </a:lnTo>
                  <a:lnTo>
                    <a:pt x="254" y="445"/>
                  </a:lnTo>
                  <a:lnTo>
                    <a:pt x="236" y="462"/>
                  </a:lnTo>
                  <a:lnTo>
                    <a:pt x="175" y="503"/>
                  </a:lnTo>
                  <a:lnTo>
                    <a:pt x="157" y="496"/>
                  </a:lnTo>
                  <a:lnTo>
                    <a:pt x="116" y="496"/>
                  </a:lnTo>
                  <a:lnTo>
                    <a:pt x="54" y="535"/>
                  </a:lnTo>
                  <a:lnTo>
                    <a:pt x="88" y="562"/>
                  </a:lnTo>
                  <a:lnTo>
                    <a:pt x="161" y="562"/>
                  </a:lnTo>
                  <a:lnTo>
                    <a:pt x="208" y="574"/>
                  </a:lnTo>
                  <a:lnTo>
                    <a:pt x="175" y="636"/>
                  </a:lnTo>
                  <a:lnTo>
                    <a:pt x="215" y="636"/>
                  </a:lnTo>
                  <a:lnTo>
                    <a:pt x="245" y="700"/>
                  </a:lnTo>
                  <a:lnTo>
                    <a:pt x="215" y="700"/>
                  </a:lnTo>
                  <a:lnTo>
                    <a:pt x="195" y="719"/>
                  </a:lnTo>
                  <a:lnTo>
                    <a:pt x="148" y="719"/>
                  </a:lnTo>
                  <a:lnTo>
                    <a:pt x="132" y="750"/>
                  </a:lnTo>
                  <a:lnTo>
                    <a:pt x="170" y="797"/>
                  </a:lnTo>
                  <a:lnTo>
                    <a:pt x="141" y="823"/>
                  </a:lnTo>
                  <a:lnTo>
                    <a:pt x="102" y="823"/>
                  </a:lnTo>
                  <a:lnTo>
                    <a:pt x="71" y="845"/>
                  </a:lnTo>
                  <a:lnTo>
                    <a:pt x="92" y="890"/>
                  </a:lnTo>
                  <a:lnTo>
                    <a:pt x="71" y="921"/>
                  </a:lnTo>
                  <a:lnTo>
                    <a:pt x="102" y="957"/>
                  </a:lnTo>
                  <a:lnTo>
                    <a:pt x="88" y="980"/>
                  </a:lnTo>
                  <a:lnTo>
                    <a:pt x="71" y="1001"/>
                  </a:lnTo>
                  <a:lnTo>
                    <a:pt x="63" y="1026"/>
                  </a:lnTo>
                  <a:lnTo>
                    <a:pt x="32" y="1065"/>
                  </a:lnTo>
                  <a:lnTo>
                    <a:pt x="0" y="1092"/>
                  </a:lnTo>
                  <a:lnTo>
                    <a:pt x="13" y="1113"/>
                  </a:lnTo>
                  <a:lnTo>
                    <a:pt x="157" y="1113"/>
                  </a:lnTo>
                  <a:lnTo>
                    <a:pt x="157" y="1131"/>
                  </a:lnTo>
                  <a:lnTo>
                    <a:pt x="208" y="1131"/>
                  </a:lnTo>
                  <a:lnTo>
                    <a:pt x="245" y="1131"/>
                  </a:lnTo>
                  <a:lnTo>
                    <a:pt x="236" y="1113"/>
                  </a:lnTo>
                  <a:lnTo>
                    <a:pt x="289" y="1106"/>
                  </a:lnTo>
                  <a:lnTo>
                    <a:pt x="335" y="1096"/>
                  </a:lnTo>
                  <a:lnTo>
                    <a:pt x="381" y="1074"/>
                  </a:lnTo>
                  <a:lnTo>
                    <a:pt x="410" y="1015"/>
                  </a:lnTo>
                  <a:lnTo>
                    <a:pt x="430" y="1033"/>
                  </a:lnTo>
                  <a:lnTo>
                    <a:pt x="471" y="961"/>
                  </a:lnTo>
                  <a:lnTo>
                    <a:pt x="495" y="969"/>
                  </a:lnTo>
                  <a:lnTo>
                    <a:pt x="529" y="961"/>
                  </a:lnTo>
                  <a:lnTo>
                    <a:pt x="566" y="938"/>
                  </a:lnTo>
                  <a:lnTo>
                    <a:pt x="595" y="947"/>
                  </a:lnTo>
                  <a:lnTo>
                    <a:pt x="643" y="921"/>
                  </a:lnTo>
                  <a:lnTo>
                    <a:pt x="683" y="929"/>
                  </a:lnTo>
                  <a:lnTo>
                    <a:pt x="715" y="961"/>
                  </a:lnTo>
                  <a:lnTo>
                    <a:pt x="756" y="957"/>
                  </a:lnTo>
                  <a:lnTo>
                    <a:pt x="807" y="938"/>
                  </a:lnTo>
                  <a:lnTo>
                    <a:pt x="832" y="911"/>
                  </a:lnTo>
                  <a:lnTo>
                    <a:pt x="864" y="929"/>
                  </a:lnTo>
                  <a:lnTo>
                    <a:pt x="887" y="957"/>
                  </a:lnTo>
                  <a:lnTo>
                    <a:pt x="926" y="994"/>
                  </a:lnTo>
                  <a:lnTo>
                    <a:pt x="948" y="1033"/>
                  </a:lnTo>
                  <a:lnTo>
                    <a:pt x="948" y="1092"/>
                  </a:lnTo>
                  <a:lnTo>
                    <a:pt x="1041" y="1096"/>
                  </a:lnTo>
                  <a:lnTo>
                    <a:pt x="1064" y="1084"/>
                  </a:lnTo>
                  <a:lnTo>
                    <a:pt x="1093" y="1092"/>
                  </a:lnTo>
                  <a:lnTo>
                    <a:pt x="1121" y="1074"/>
                  </a:lnTo>
                  <a:lnTo>
                    <a:pt x="1142" y="1092"/>
                  </a:lnTo>
                  <a:lnTo>
                    <a:pt x="1163" y="1074"/>
                  </a:lnTo>
                  <a:lnTo>
                    <a:pt x="1180" y="1092"/>
                  </a:lnTo>
                  <a:lnTo>
                    <a:pt x="1219" y="1092"/>
                  </a:lnTo>
                  <a:lnTo>
                    <a:pt x="1249" y="1092"/>
                  </a:lnTo>
                  <a:lnTo>
                    <a:pt x="1310" y="1067"/>
                  </a:lnTo>
                  <a:lnTo>
                    <a:pt x="1299" y="976"/>
                  </a:lnTo>
                  <a:lnTo>
                    <a:pt x="1279" y="976"/>
                  </a:lnTo>
                  <a:lnTo>
                    <a:pt x="1279" y="928"/>
                  </a:lnTo>
                  <a:lnTo>
                    <a:pt x="1299" y="882"/>
                  </a:lnTo>
                  <a:lnTo>
                    <a:pt x="1299" y="823"/>
                  </a:lnTo>
                  <a:lnTo>
                    <a:pt x="1435" y="523"/>
                  </a:lnTo>
                  <a:lnTo>
                    <a:pt x="1468" y="491"/>
                  </a:lnTo>
                  <a:lnTo>
                    <a:pt x="1522" y="466"/>
                  </a:lnTo>
                  <a:lnTo>
                    <a:pt x="1522" y="425"/>
                  </a:lnTo>
                  <a:lnTo>
                    <a:pt x="1581" y="414"/>
                  </a:lnTo>
                  <a:lnTo>
                    <a:pt x="1613" y="230"/>
                  </a:lnTo>
                  <a:lnTo>
                    <a:pt x="1597" y="240"/>
                  </a:lnTo>
                  <a:lnTo>
                    <a:pt x="1597" y="196"/>
                  </a:lnTo>
                  <a:lnTo>
                    <a:pt x="1688" y="90"/>
                  </a:lnTo>
                  <a:lnTo>
                    <a:pt x="1724" y="0"/>
                  </a:lnTo>
                  <a:lnTo>
                    <a:pt x="1716" y="4"/>
                  </a:lnTo>
                  <a:close/>
                </a:path>
              </a:pathLst>
            </a:custGeom>
            <a:solidFill>
              <a:srgbClr val="CCFFCC"/>
            </a:solidFill>
            <a:ln w="9525">
              <a:noFill/>
              <a:round/>
              <a:headEnd/>
              <a:tailEnd/>
            </a:ln>
          </p:spPr>
          <p:txBody>
            <a:bodyPr/>
            <a:lstStyle/>
            <a:p>
              <a:endParaRPr lang="en-US" dirty="0"/>
            </a:p>
          </p:txBody>
        </p:sp>
        <p:sp>
          <p:nvSpPr>
            <p:cNvPr id="3" name="Rectangle 183"/>
            <p:cNvSpPr>
              <a:spLocks noChangeArrowheads="1"/>
            </p:cNvSpPr>
            <p:nvPr/>
          </p:nvSpPr>
          <p:spPr bwMode="auto">
            <a:xfrm>
              <a:off x="3629172" y="4816508"/>
              <a:ext cx="1461" cy="264379"/>
            </a:xfrm>
            <a:prstGeom prst="rect">
              <a:avLst/>
            </a:prstGeom>
            <a:noFill/>
            <a:ln w="9525">
              <a:noFill/>
              <a:miter lim="800000"/>
              <a:headEnd/>
              <a:tailEnd/>
            </a:ln>
          </p:spPr>
          <p:txBody>
            <a:bodyPr wrap="none" lIns="0" tIns="0" rIns="0" bIns="0">
              <a:spAutoFit/>
            </a:bodyPr>
            <a:lstStyle/>
            <a:p>
              <a:endParaRPr lang="en-US" dirty="0"/>
            </a:p>
          </p:txBody>
        </p:sp>
        <p:sp>
          <p:nvSpPr>
            <p:cNvPr id="4" name="Rectangle 185"/>
            <p:cNvSpPr>
              <a:spLocks noChangeArrowheads="1"/>
            </p:cNvSpPr>
            <p:nvPr/>
          </p:nvSpPr>
          <p:spPr bwMode="auto">
            <a:xfrm>
              <a:off x="3629172" y="4942621"/>
              <a:ext cx="1461" cy="262859"/>
            </a:xfrm>
            <a:prstGeom prst="rect">
              <a:avLst/>
            </a:prstGeom>
            <a:noFill/>
            <a:ln w="9525">
              <a:noFill/>
              <a:miter lim="800000"/>
              <a:headEnd/>
              <a:tailEnd/>
            </a:ln>
          </p:spPr>
          <p:txBody>
            <a:bodyPr wrap="none" lIns="0" tIns="0" rIns="0" bIns="0">
              <a:spAutoFit/>
            </a:bodyPr>
            <a:lstStyle/>
            <a:p>
              <a:endParaRPr lang="en-US" dirty="0"/>
            </a:p>
          </p:txBody>
        </p:sp>
        <p:sp>
          <p:nvSpPr>
            <p:cNvPr id="5" name="Rectangle 350"/>
            <p:cNvSpPr>
              <a:spLocks noChangeArrowheads="1"/>
            </p:cNvSpPr>
            <p:nvPr/>
          </p:nvSpPr>
          <p:spPr bwMode="auto">
            <a:xfrm>
              <a:off x="3629172" y="4816508"/>
              <a:ext cx="1461" cy="264379"/>
            </a:xfrm>
            <a:prstGeom prst="rect">
              <a:avLst/>
            </a:prstGeom>
            <a:noFill/>
            <a:ln w="9525">
              <a:noFill/>
              <a:miter lim="800000"/>
              <a:headEnd/>
              <a:tailEnd/>
            </a:ln>
          </p:spPr>
          <p:txBody>
            <a:bodyPr wrap="none" lIns="0" tIns="0" rIns="0" bIns="0">
              <a:spAutoFit/>
            </a:bodyPr>
            <a:lstStyle/>
            <a:p>
              <a:endParaRPr lang="en-US" dirty="0"/>
            </a:p>
          </p:txBody>
        </p:sp>
        <p:sp>
          <p:nvSpPr>
            <p:cNvPr id="6" name="Rectangle 352"/>
            <p:cNvSpPr>
              <a:spLocks noChangeArrowheads="1"/>
            </p:cNvSpPr>
            <p:nvPr/>
          </p:nvSpPr>
          <p:spPr bwMode="auto">
            <a:xfrm>
              <a:off x="3629172" y="4942621"/>
              <a:ext cx="1461" cy="262859"/>
            </a:xfrm>
            <a:prstGeom prst="rect">
              <a:avLst/>
            </a:prstGeom>
            <a:noFill/>
            <a:ln w="9525">
              <a:noFill/>
              <a:miter lim="800000"/>
              <a:headEnd/>
              <a:tailEnd/>
            </a:ln>
          </p:spPr>
          <p:txBody>
            <a:bodyPr wrap="none" lIns="0" tIns="0" rIns="0" bIns="0">
              <a:spAutoFit/>
            </a:bodyPr>
            <a:lstStyle/>
            <a:p>
              <a:endParaRPr lang="en-US" dirty="0"/>
            </a:p>
          </p:txBody>
        </p:sp>
        <p:sp>
          <p:nvSpPr>
            <p:cNvPr id="7" name="Rectangle 543"/>
            <p:cNvSpPr>
              <a:spLocks noChangeArrowheads="1"/>
            </p:cNvSpPr>
            <p:nvPr/>
          </p:nvSpPr>
          <p:spPr bwMode="auto">
            <a:xfrm>
              <a:off x="3629172" y="4816508"/>
              <a:ext cx="1461" cy="264379"/>
            </a:xfrm>
            <a:prstGeom prst="rect">
              <a:avLst/>
            </a:prstGeom>
            <a:noFill/>
            <a:ln w="9525">
              <a:noFill/>
              <a:miter lim="800000"/>
              <a:headEnd/>
              <a:tailEnd/>
            </a:ln>
          </p:spPr>
          <p:txBody>
            <a:bodyPr wrap="none" lIns="0" tIns="0" rIns="0" bIns="0">
              <a:spAutoFit/>
            </a:bodyPr>
            <a:lstStyle/>
            <a:p>
              <a:endParaRPr lang="en-US" dirty="0"/>
            </a:p>
          </p:txBody>
        </p:sp>
        <p:sp>
          <p:nvSpPr>
            <p:cNvPr id="8" name="Rectangle 545"/>
            <p:cNvSpPr>
              <a:spLocks noChangeArrowheads="1"/>
            </p:cNvSpPr>
            <p:nvPr/>
          </p:nvSpPr>
          <p:spPr bwMode="auto">
            <a:xfrm>
              <a:off x="3629172" y="4942621"/>
              <a:ext cx="1461" cy="262859"/>
            </a:xfrm>
            <a:prstGeom prst="rect">
              <a:avLst/>
            </a:prstGeom>
            <a:noFill/>
            <a:ln w="9525">
              <a:noFill/>
              <a:miter lim="800000"/>
              <a:headEnd/>
              <a:tailEnd/>
            </a:ln>
          </p:spPr>
          <p:txBody>
            <a:bodyPr wrap="none" lIns="0" tIns="0" rIns="0" bIns="0">
              <a:spAutoFit/>
            </a:bodyPr>
            <a:lstStyle/>
            <a:p>
              <a:endParaRPr lang="en-US" dirty="0"/>
            </a:p>
          </p:txBody>
        </p:sp>
        <p:sp>
          <p:nvSpPr>
            <p:cNvPr id="9" name="Freeform 8"/>
            <p:cNvSpPr>
              <a:spLocks/>
            </p:cNvSpPr>
            <p:nvPr/>
          </p:nvSpPr>
          <p:spPr bwMode="auto">
            <a:xfrm>
              <a:off x="1486234" y="981500"/>
              <a:ext cx="6123514" cy="4514188"/>
            </a:xfrm>
            <a:custGeom>
              <a:avLst/>
              <a:gdLst>
                <a:gd name="T0" fmla="*/ 2200 w 6746"/>
                <a:gd name="T1" fmla="*/ 621 h 4779"/>
                <a:gd name="T2" fmla="*/ 2471 w 6746"/>
                <a:gd name="T3" fmla="*/ 577 h 4779"/>
                <a:gd name="T4" fmla="*/ 2673 w 6746"/>
                <a:gd name="T5" fmla="*/ 601 h 4779"/>
                <a:gd name="T6" fmla="*/ 2801 w 6746"/>
                <a:gd name="T7" fmla="*/ 698 h 4779"/>
                <a:gd name="T8" fmla="*/ 3027 w 6746"/>
                <a:gd name="T9" fmla="*/ 656 h 4779"/>
                <a:gd name="T10" fmla="*/ 3422 w 6746"/>
                <a:gd name="T11" fmla="*/ 601 h 4779"/>
                <a:gd name="T12" fmla="*/ 3741 w 6746"/>
                <a:gd name="T13" fmla="*/ 489 h 4779"/>
                <a:gd name="T14" fmla="*/ 3923 w 6746"/>
                <a:gd name="T15" fmla="*/ 430 h 4779"/>
                <a:gd name="T16" fmla="*/ 4159 w 6746"/>
                <a:gd name="T17" fmla="*/ 337 h 4779"/>
                <a:gd name="T18" fmla="*/ 4293 w 6746"/>
                <a:gd name="T19" fmla="*/ 337 h 4779"/>
                <a:gd name="T20" fmla="*/ 4612 w 6746"/>
                <a:gd name="T21" fmla="*/ 261 h 4779"/>
                <a:gd name="T22" fmla="*/ 6392 w 6746"/>
                <a:gd name="T23" fmla="*/ 275 h 4779"/>
                <a:gd name="T24" fmla="*/ 6491 w 6746"/>
                <a:gd name="T25" fmla="*/ 411 h 4779"/>
                <a:gd name="T26" fmla="*/ 6586 w 6746"/>
                <a:gd name="T27" fmla="*/ 489 h 4779"/>
                <a:gd name="T28" fmla="*/ 6699 w 6746"/>
                <a:gd name="T29" fmla="*/ 601 h 4779"/>
                <a:gd name="T30" fmla="*/ 6686 w 6746"/>
                <a:gd name="T31" fmla="*/ 812 h 4779"/>
                <a:gd name="T32" fmla="*/ 6554 w 6746"/>
                <a:gd name="T33" fmla="*/ 1109 h 4779"/>
                <a:gd name="T34" fmla="*/ 6472 w 6746"/>
                <a:gd name="T35" fmla="*/ 1301 h 4779"/>
                <a:gd name="T36" fmla="*/ 6449 w 6746"/>
                <a:gd name="T37" fmla="*/ 1395 h 4779"/>
                <a:gd name="T38" fmla="*/ 6362 w 6746"/>
                <a:gd name="T39" fmla="*/ 1581 h 4779"/>
                <a:gd name="T40" fmla="*/ 6264 w 6746"/>
                <a:gd name="T41" fmla="*/ 1682 h 4779"/>
                <a:gd name="T42" fmla="*/ 6127 w 6746"/>
                <a:gd name="T43" fmla="*/ 1960 h 4779"/>
                <a:gd name="T44" fmla="*/ 6111 w 6746"/>
                <a:gd name="T45" fmla="*/ 2113 h 4779"/>
                <a:gd name="T46" fmla="*/ 6169 w 6746"/>
                <a:gd name="T47" fmla="*/ 2227 h 4779"/>
                <a:gd name="T48" fmla="*/ 6295 w 6746"/>
                <a:gd name="T49" fmla="*/ 2227 h 4779"/>
                <a:gd name="T50" fmla="*/ 6332 w 6746"/>
                <a:gd name="T51" fmla="*/ 2413 h 4779"/>
                <a:gd name="T52" fmla="*/ 6325 w 6746"/>
                <a:gd name="T53" fmla="*/ 2638 h 4779"/>
                <a:gd name="T54" fmla="*/ 3782 w 6746"/>
                <a:gd name="T55" fmla="*/ 4779 h 4779"/>
                <a:gd name="T56" fmla="*/ 291 w 6746"/>
                <a:gd name="T57" fmla="*/ 4779 h 4779"/>
                <a:gd name="T58" fmla="*/ 140 w 6746"/>
                <a:gd name="T59" fmla="*/ 4505 h 4779"/>
                <a:gd name="T60" fmla="*/ 92 w 6746"/>
                <a:gd name="T61" fmla="*/ 4395 h 4779"/>
                <a:gd name="T62" fmla="*/ 121 w 6746"/>
                <a:gd name="T63" fmla="*/ 4231 h 4779"/>
                <a:gd name="T64" fmla="*/ 121 w 6746"/>
                <a:gd name="T65" fmla="*/ 4038 h 4779"/>
                <a:gd name="T66" fmla="*/ 38 w 6746"/>
                <a:gd name="T67" fmla="*/ 3927 h 4779"/>
                <a:gd name="T68" fmla="*/ 38 w 6746"/>
                <a:gd name="T69" fmla="*/ 3734 h 4779"/>
                <a:gd name="T70" fmla="*/ 148 w 6746"/>
                <a:gd name="T71" fmla="*/ 3338 h 4779"/>
                <a:gd name="T72" fmla="*/ 306 w 6746"/>
                <a:gd name="T73" fmla="*/ 2926 h 4779"/>
                <a:gd name="T74" fmla="*/ 323 w 6746"/>
                <a:gd name="T75" fmla="*/ 2714 h 4779"/>
                <a:gd name="T76" fmla="*/ 345 w 6746"/>
                <a:gd name="T77" fmla="*/ 2413 h 4779"/>
                <a:gd name="T78" fmla="*/ 389 w 6746"/>
                <a:gd name="T79" fmla="*/ 2169 h 4779"/>
                <a:gd name="T80" fmla="*/ 403 w 6746"/>
                <a:gd name="T81" fmla="*/ 1940 h 4779"/>
                <a:gd name="T82" fmla="*/ 403 w 6746"/>
                <a:gd name="T83" fmla="*/ 1737 h 4779"/>
                <a:gd name="T84" fmla="*/ 430 w 6746"/>
                <a:gd name="T85" fmla="*/ 1581 h 4779"/>
                <a:gd name="T86" fmla="*/ 457 w 6746"/>
                <a:gd name="T87" fmla="*/ 1301 h 4779"/>
                <a:gd name="T88" fmla="*/ 506 w 6746"/>
                <a:gd name="T89" fmla="*/ 1057 h 4779"/>
                <a:gd name="T90" fmla="*/ 488 w 6746"/>
                <a:gd name="T91" fmla="*/ 830 h 4779"/>
                <a:gd name="T92" fmla="*/ 570 w 6746"/>
                <a:gd name="T93" fmla="*/ 812 h 4779"/>
                <a:gd name="T94" fmla="*/ 524 w 6746"/>
                <a:gd name="T95" fmla="*/ 621 h 4779"/>
                <a:gd name="T96" fmla="*/ 498 w 6746"/>
                <a:gd name="T97" fmla="*/ 375 h 4779"/>
                <a:gd name="T98" fmla="*/ 541 w 6746"/>
                <a:gd name="T99" fmla="*/ 205 h 4779"/>
                <a:gd name="T100" fmla="*/ 457 w 6746"/>
                <a:gd name="T101" fmla="*/ 15 h 4779"/>
                <a:gd name="T102" fmla="*/ 621 w 6746"/>
                <a:gd name="T103" fmla="*/ 91 h 4779"/>
                <a:gd name="T104" fmla="*/ 644 w 6746"/>
                <a:gd name="T105" fmla="*/ 15 h 4779"/>
                <a:gd name="T106" fmla="*/ 761 w 6746"/>
                <a:gd name="T107" fmla="*/ 52 h 4779"/>
                <a:gd name="T108" fmla="*/ 918 w 6746"/>
                <a:gd name="T109" fmla="*/ 0 h 4779"/>
                <a:gd name="T110" fmla="*/ 957 w 6746"/>
                <a:gd name="T111" fmla="*/ 91 h 4779"/>
                <a:gd name="T112" fmla="*/ 1168 w 6746"/>
                <a:gd name="T113" fmla="*/ 52 h 4779"/>
                <a:gd name="T114" fmla="*/ 1407 w 6746"/>
                <a:gd name="T115" fmla="*/ 275 h 4779"/>
                <a:gd name="T116" fmla="*/ 1449 w 6746"/>
                <a:gd name="T117" fmla="*/ 489 h 4779"/>
                <a:gd name="T118" fmla="*/ 1478 w 6746"/>
                <a:gd name="T119" fmla="*/ 656 h 4779"/>
                <a:gd name="T120" fmla="*/ 1713 w 6746"/>
                <a:gd name="T121" fmla="*/ 738 h 4779"/>
                <a:gd name="T122" fmla="*/ 1893 w 6746"/>
                <a:gd name="T123" fmla="*/ 774 h 477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746"/>
                <a:gd name="T187" fmla="*/ 0 h 4779"/>
                <a:gd name="T188" fmla="*/ 6746 w 6746"/>
                <a:gd name="T189" fmla="*/ 4779 h 477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746" h="4779">
                  <a:moveTo>
                    <a:pt x="1893" y="774"/>
                  </a:moveTo>
                  <a:lnTo>
                    <a:pt x="2175" y="656"/>
                  </a:lnTo>
                  <a:lnTo>
                    <a:pt x="2200" y="621"/>
                  </a:lnTo>
                  <a:lnTo>
                    <a:pt x="2249" y="601"/>
                  </a:lnTo>
                  <a:lnTo>
                    <a:pt x="2382" y="601"/>
                  </a:lnTo>
                  <a:lnTo>
                    <a:pt x="2471" y="577"/>
                  </a:lnTo>
                  <a:lnTo>
                    <a:pt x="2514" y="577"/>
                  </a:lnTo>
                  <a:lnTo>
                    <a:pt x="2595" y="601"/>
                  </a:lnTo>
                  <a:lnTo>
                    <a:pt x="2673" y="601"/>
                  </a:lnTo>
                  <a:lnTo>
                    <a:pt x="2728" y="621"/>
                  </a:lnTo>
                  <a:lnTo>
                    <a:pt x="2777" y="656"/>
                  </a:lnTo>
                  <a:lnTo>
                    <a:pt x="2801" y="698"/>
                  </a:lnTo>
                  <a:lnTo>
                    <a:pt x="2850" y="698"/>
                  </a:lnTo>
                  <a:lnTo>
                    <a:pt x="2901" y="656"/>
                  </a:lnTo>
                  <a:lnTo>
                    <a:pt x="3027" y="656"/>
                  </a:lnTo>
                  <a:lnTo>
                    <a:pt x="3279" y="549"/>
                  </a:lnTo>
                  <a:lnTo>
                    <a:pt x="3364" y="577"/>
                  </a:lnTo>
                  <a:lnTo>
                    <a:pt x="3422" y="601"/>
                  </a:lnTo>
                  <a:lnTo>
                    <a:pt x="3620" y="563"/>
                  </a:lnTo>
                  <a:lnTo>
                    <a:pt x="3669" y="507"/>
                  </a:lnTo>
                  <a:lnTo>
                    <a:pt x="3741" y="489"/>
                  </a:lnTo>
                  <a:lnTo>
                    <a:pt x="3782" y="470"/>
                  </a:lnTo>
                  <a:lnTo>
                    <a:pt x="3892" y="430"/>
                  </a:lnTo>
                  <a:lnTo>
                    <a:pt x="3923" y="430"/>
                  </a:lnTo>
                  <a:lnTo>
                    <a:pt x="4043" y="411"/>
                  </a:lnTo>
                  <a:lnTo>
                    <a:pt x="4087" y="394"/>
                  </a:lnTo>
                  <a:lnTo>
                    <a:pt x="4159" y="337"/>
                  </a:lnTo>
                  <a:lnTo>
                    <a:pt x="4214" y="354"/>
                  </a:lnTo>
                  <a:lnTo>
                    <a:pt x="4252" y="354"/>
                  </a:lnTo>
                  <a:lnTo>
                    <a:pt x="4293" y="337"/>
                  </a:lnTo>
                  <a:lnTo>
                    <a:pt x="4484" y="337"/>
                  </a:lnTo>
                  <a:lnTo>
                    <a:pt x="4573" y="305"/>
                  </a:lnTo>
                  <a:lnTo>
                    <a:pt x="4612" y="261"/>
                  </a:lnTo>
                  <a:lnTo>
                    <a:pt x="4662" y="245"/>
                  </a:lnTo>
                  <a:lnTo>
                    <a:pt x="6362" y="245"/>
                  </a:lnTo>
                  <a:lnTo>
                    <a:pt x="6392" y="275"/>
                  </a:lnTo>
                  <a:lnTo>
                    <a:pt x="6433" y="354"/>
                  </a:lnTo>
                  <a:lnTo>
                    <a:pt x="6463" y="394"/>
                  </a:lnTo>
                  <a:lnTo>
                    <a:pt x="6491" y="411"/>
                  </a:lnTo>
                  <a:lnTo>
                    <a:pt x="6515" y="470"/>
                  </a:lnTo>
                  <a:lnTo>
                    <a:pt x="6554" y="430"/>
                  </a:lnTo>
                  <a:lnTo>
                    <a:pt x="6586" y="489"/>
                  </a:lnTo>
                  <a:lnTo>
                    <a:pt x="6656" y="489"/>
                  </a:lnTo>
                  <a:lnTo>
                    <a:pt x="6686" y="523"/>
                  </a:lnTo>
                  <a:lnTo>
                    <a:pt x="6699" y="601"/>
                  </a:lnTo>
                  <a:lnTo>
                    <a:pt x="6738" y="656"/>
                  </a:lnTo>
                  <a:lnTo>
                    <a:pt x="6746" y="698"/>
                  </a:lnTo>
                  <a:lnTo>
                    <a:pt x="6686" y="812"/>
                  </a:lnTo>
                  <a:lnTo>
                    <a:pt x="6669" y="869"/>
                  </a:lnTo>
                  <a:lnTo>
                    <a:pt x="6586" y="1038"/>
                  </a:lnTo>
                  <a:lnTo>
                    <a:pt x="6554" y="1109"/>
                  </a:lnTo>
                  <a:lnTo>
                    <a:pt x="6547" y="1189"/>
                  </a:lnTo>
                  <a:lnTo>
                    <a:pt x="6515" y="1259"/>
                  </a:lnTo>
                  <a:lnTo>
                    <a:pt x="6472" y="1301"/>
                  </a:lnTo>
                  <a:lnTo>
                    <a:pt x="6433" y="1353"/>
                  </a:lnTo>
                  <a:lnTo>
                    <a:pt x="6433" y="1395"/>
                  </a:lnTo>
                  <a:lnTo>
                    <a:pt x="6449" y="1395"/>
                  </a:lnTo>
                  <a:lnTo>
                    <a:pt x="6433" y="1429"/>
                  </a:lnTo>
                  <a:lnTo>
                    <a:pt x="6407" y="1563"/>
                  </a:lnTo>
                  <a:lnTo>
                    <a:pt x="6362" y="1581"/>
                  </a:lnTo>
                  <a:lnTo>
                    <a:pt x="6347" y="1623"/>
                  </a:lnTo>
                  <a:lnTo>
                    <a:pt x="6309" y="1637"/>
                  </a:lnTo>
                  <a:lnTo>
                    <a:pt x="6264" y="1682"/>
                  </a:lnTo>
                  <a:lnTo>
                    <a:pt x="6234" y="1756"/>
                  </a:lnTo>
                  <a:lnTo>
                    <a:pt x="6178" y="1887"/>
                  </a:lnTo>
                  <a:lnTo>
                    <a:pt x="6127" y="1960"/>
                  </a:lnTo>
                  <a:lnTo>
                    <a:pt x="6127" y="2017"/>
                  </a:lnTo>
                  <a:lnTo>
                    <a:pt x="6111" y="2072"/>
                  </a:lnTo>
                  <a:lnTo>
                    <a:pt x="6111" y="2113"/>
                  </a:lnTo>
                  <a:lnTo>
                    <a:pt x="6127" y="2128"/>
                  </a:lnTo>
                  <a:lnTo>
                    <a:pt x="6127" y="2208"/>
                  </a:lnTo>
                  <a:lnTo>
                    <a:pt x="6169" y="2227"/>
                  </a:lnTo>
                  <a:lnTo>
                    <a:pt x="6219" y="2208"/>
                  </a:lnTo>
                  <a:lnTo>
                    <a:pt x="6248" y="2242"/>
                  </a:lnTo>
                  <a:lnTo>
                    <a:pt x="6295" y="2227"/>
                  </a:lnTo>
                  <a:lnTo>
                    <a:pt x="6376" y="2300"/>
                  </a:lnTo>
                  <a:lnTo>
                    <a:pt x="6376" y="2349"/>
                  </a:lnTo>
                  <a:lnTo>
                    <a:pt x="6332" y="2413"/>
                  </a:lnTo>
                  <a:lnTo>
                    <a:pt x="6332" y="2458"/>
                  </a:lnTo>
                  <a:lnTo>
                    <a:pt x="6347" y="2509"/>
                  </a:lnTo>
                  <a:lnTo>
                    <a:pt x="6325" y="2638"/>
                  </a:lnTo>
                  <a:lnTo>
                    <a:pt x="6280" y="2759"/>
                  </a:lnTo>
                  <a:lnTo>
                    <a:pt x="6280" y="4779"/>
                  </a:lnTo>
                  <a:lnTo>
                    <a:pt x="3782" y="4779"/>
                  </a:lnTo>
                  <a:lnTo>
                    <a:pt x="3035" y="4756"/>
                  </a:lnTo>
                  <a:lnTo>
                    <a:pt x="2554" y="4779"/>
                  </a:lnTo>
                  <a:lnTo>
                    <a:pt x="291" y="4779"/>
                  </a:lnTo>
                  <a:lnTo>
                    <a:pt x="221" y="4699"/>
                  </a:lnTo>
                  <a:lnTo>
                    <a:pt x="148" y="4603"/>
                  </a:lnTo>
                  <a:lnTo>
                    <a:pt x="140" y="4505"/>
                  </a:lnTo>
                  <a:lnTo>
                    <a:pt x="121" y="4491"/>
                  </a:lnTo>
                  <a:lnTo>
                    <a:pt x="121" y="4431"/>
                  </a:lnTo>
                  <a:lnTo>
                    <a:pt x="92" y="4395"/>
                  </a:lnTo>
                  <a:lnTo>
                    <a:pt x="121" y="4358"/>
                  </a:lnTo>
                  <a:lnTo>
                    <a:pt x="107" y="4283"/>
                  </a:lnTo>
                  <a:lnTo>
                    <a:pt x="121" y="4231"/>
                  </a:lnTo>
                  <a:lnTo>
                    <a:pt x="148" y="4153"/>
                  </a:lnTo>
                  <a:lnTo>
                    <a:pt x="121" y="4078"/>
                  </a:lnTo>
                  <a:lnTo>
                    <a:pt x="121" y="4038"/>
                  </a:lnTo>
                  <a:lnTo>
                    <a:pt x="79" y="4001"/>
                  </a:lnTo>
                  <a:lnTo>
                    <a:pt x="79" y="3942"/>
                  </a:lnTo>
                  <a:lnTo>
                    <a:pt x="38" y="3927"/>
                  </a:lnTo>
                  <a:lnTo>
                    <a:pt x="24" y="3869"/>
                  </a:lnTo>
                  <a:lnTo>
                    <a:pt x="0" y="3833"/>
                  </a:lnTo>
                  <a:lnTo>
                    <a:pt x="38" y="3734"/>
                  </a:lnTo>
                  <a:lnTo>
                    <a:pt x="63" y="3701"/>
                  </a:lnTo>
                  <a:lnTo>
                    <a:pt x="79" y="3658"/>
                  </a:lnTo>
                  <a:lnTo>
                    <a:pt x="148" y="3338"/>
                  </a:lnTo>
                  <a:lnTo>
                    <a:pt x="140" y="3277"/>
                  </a:lnTo>
                  <a:lnTo>
                    <a:pt x="198" y="3223"/>
                  </a:lnTo>
                  <a:lnTo>
                    <a:pt x="306" y="2926"/>
                  </a:lnTo>
                  <a:lnTo>
                    <a:pt x="323" y="2889"/>
                  </a:lnTo>
                  <a:lnTo>
                    <a:pt x="306" y="2853"/>
                  </a:lnTo>
                  <a:lnTo>
                    <a:pt x="323" y="2714"/>
                  </a:lnTo>
                  <a:lnTo>
                    <a:pt x="330" y="2683"/>
                  </a:lnTo>
                  <a:lnTo>
                    <a:pt x="345" y="2600"/>
                  </a:lnTo>
                  <a:lnTo>
                    <a:pt x="345" y="2413"/>
                  </a:lnTo>
                  <a:lnTo>
                    <a:pt x="381" y="2264"/>
                  </a:lnTo>
                  <a:lnTo>
                    <a:pt x="389" y="2227"/>
                  </a:lnTo>
                  <a:lnTo>
                    <a:pt x="389" y="2169"/>
                  </a:lnTo>
                  <a:lnTo>
                    <a:pt x="403" y="2072"/>
                  </a:lnTo>
                  <a:lnTo>
                    <a:pt x="419" y="2017"/>
                  </a:lnTo>
                  <a:lnTo>
                    <a:pt x="403" y="1940"/>
                  </a:lnTo>
                  <a:lnTo>
                    <a:pt x="419" y="1863"/>
                  </a:lnTo>
                  <a:lnTo>
                    <a:pt x="419" y="1774"/>
                  </a:lnTo>
                  <a:lnTo>
                    <a:pt x="403" y="1737"/>
                  </a:lnTo>
                  <a:lnTo>
                    <a:pt x="430" y="1693"/>
                  </a:lnTo>
                  <a:lnTo>
                    <a:pt x="419" y="1623"/>
                  </a:lnTo>
                  <a:lnTo>
                    <a:pt x="430" y="1581"/>
                  </a:lnTo>
                  <a:lnTo>
                    <a:pt x="442" y="1466"/>
                  </a:lnTo>
                  <a:lnTo>
                    <a:pt x="457" y="1411"/>
                  </a:lnTo>
                  <a:lnTo>
                    <a:pt x="457" y="1301"/>
                  </a:lnTo>
                  <a:lnTo>
                    <a:pt x="498" y="1189"/>
                  </a:lnTo>
                  <a:lnTo>
                    <a:pt x="488" y="1143"/>
                  </a:lnTo>
                  <a:lnTo>
                    <a:pt x="506" y="1057"/>
                  </a:lnTo>
                  <a:lnTo>
                    <a:pt x="488" y="974"/>
                  </a:lnTo>
                  <a:lnTo>
                    <a:pt x="524" y="900"/>
                  </a:lnTo>
                  <a:lnTo>
                    <a:pt x="488" y="830"/>
                  </a:lnTo>
                  <a:lnTo>
                    <a:pt x="506" y="812"/>
                  </a:lnTo>
                  <a:lnTo>
                    <a:pt x="570" y="848"/>
                  </a:lnTo>
                  <a:lnTo>
                    <a:pt x="570" y="812"/>
                  </a:lnTo>
                  <a:lnTo>
                    <a:pt x="506" y="718"/>
                  </a:lnTo>
                  <a:lnTo>
                    <a:pt x="506" y="677"/>
                  </a:lnTo>
                  <a:lnTo>
                    <a:pt x="524" y="621"/>
                  </a:lnTo>
                  <a:lnTo>
                    <a:pt x="498" y="549"/>
                  </a:lnTo>
                  <a:lnTo>
                    <a:pt x="488" y="470"/>
                  </a:lnTo>
                  <a:lnTo>
                    <a:pt x="498" y="375"/>
                  </a:lnTo>
                  <a:lnTo>
                    <a:pt x="469" y="305"/>
                  </a:lnTo>
                  <a:lnTo>
                    <a:pt x="506" y="261"/>
                  </a:lnTo>
                  <a:lnTo>
                    <a:pt x="541" y="205"/>
                  </a:lnTo>
                  <a:lnTo>
                    <a:pt x="506" y="91"/>
                  </a:lnTo>
                  <a:lnTo>
                    <a:pt x="498" y="52"/>
                  </a:lnTo>
                  <a:lnTo>
                    <a:pt x="457" y="15"/>
                  </a:lnTo>
                  <a:lnTo>
                    <a:pt x="488" y="0"/>
                  </a:lnTo>
                  <a:lnTo>
                    <a:pt x="506" y="0"/>
                  </a:lnTo>
                  <a:lnTo>
                    <a:pt x="621" y="91"/>
                  </a:lnTo>
                  <a:lnTo>
                    <a:pt x="655" y="70"/>
                  </a:lnTo>
                  <a:lnTo>
                    <a:pt x="612" y="31"/>
                  </a:lnTo>
                  <a:lnTo>
                    <a:pt x="644" y="15"/>
                  </a:lnTo>
                  <a:lnTo>
                    <a:pt x="684" y="15"/>
                  </a:lnTo>
                  <a:lnTo>
                    <a:pt x="712" y="52"/>
                  </a:lnTo>
                  <a:lnTo>
                    <a:pt x="761" y="52"/>
                  </a:lnTo>
                  <a:lnTo>
                    <a:pt x="818" y="31"/>
                  </a:lnTo>
                  <a:lnTo>
                    <a:pt x="851" y="0"/>
                  </a:lnTo>
                  <a:lnTo>
                    <a:pt x="918" y="0"/>
                  </a:lnTo>
                  <a:lnTo>
                    <a:pt x="918" y="31"/>
                  </a:lnTo>
                  <a:lnTo>
                    <a:pt x="944" y="52"/>
                  </a:lnTo>
                  <a:lnTo>
                    <a:pt x="957" y="91"/>
                  </a:lnTo>
                  <a:lnTo>
                    <a:pt x="1043" y="91"/>
                  </a:lnTo>
                  <a:lnTo>
                    <a:pt x="1123" y="52"/>
                  </a:lnTo>
                  <a:lnTo>
                    <a:pt x="1168" y="52"/>
                  </a:lnTo>
                  <a:lnTo>
                    <a:pt x="1288" y="129"/>
                  </a:lnTo>
                  <a:lnTo>
                    <a:pt x="1350" y="167"/>
                  </a:lnTo>
                  <a:lnTo>
                    <a:pt x="1407" y="275"/>
                  </a:lnTo>
                  <a:lnTo>
                    <a:pt x="1434" y="316"/>
                  </a:lnTo>
                  <a:lnTo>
                    <a:pt x="1449" y="394"/>
                  </a:lnTo>
                  <a:lnTo>
                    <a:pt x="1449" y="489"/>
                  </a:lnTo>
                  <a:lnTo>
                    <a:pt x="1462" y="507"/>
                  </a:lnTo>
                  <a:lnTo>
                    <a:pt x="1462" y="621"/>
                  </a:lnTo>
                  <a:lnTo>
                    <a:pt x="1478" y="656"/>
                  </a:lnTo>
                  <a:lnTo>
                    <a:pt x="1506" y="698"/>
                  </a:lnTo>
                  <a:lnTo>
                    <a:pt x="1588" y="718"/>
                  </a:lnTo>
                  <a:lnTo>
                    <a:pt x="1713" y="738"/>
                  </a:lnTo>
                  <a:lnTo>
                    <a:pt x="1796" y="755"/>
                  </a:lnTo>
                  <a:lnTo>
                    <a:pt x="1842" y="774"/>
                  </a:lnTo>
                  <a:lnTo>
                    <a:pt x="1893" y="774"/>
                  </a:lnTo>
                </a:path>
              </a:pathLst>
            </a:custGeom>
            <a:noFill/>
            <a:ln w="13970" cap="rnd">
              <a:solidFill>
                <a:srgbClr val="000000"/>
              </a:solidFill>
              <a:round/>
              <a:headEnd/>
              <a:tailEnd/>
            </a:ln>
          </p:spPr>
          <p:txBody>
            <a:bodyPr/>
            <a:lstStyle/>
            <a:p>
              <a:endParaRPr lang="en-US" dirty="0"/>
            </a:p>
          </p:txBody>
        </p:sp>
        <p:sp>
          <p:nvSpPr>
            <p:cNvPr id="10" name="Freeform 11"/>
            <p:cNvSpPr>
              <a:spLocks/>
            </p:cNvSpPr>
            <p:nvPr/>
          </p:nvSpPr>
          <p:spPr bwMode="auto">
            <a:xfrm>
              <a:off x="3469949" y="1525451"/>
              <a:ext cx="311142" cy="499889"/>
            </a:xfrm>
            <a:custGeom>
              <a:avLst/>
              <a:gdLst>
                <a:gd name="T0" fmla="*/ 2 w 341"/>
                <a:gd name="T1" fmla="*/ 83 h 531"/>
                <a:gd name="T2" fmla="*/ 100 w 341"/>
                <a:gd name="T3" fmla="*/ 268 h 531"/>
                <a:gd name="T4" fmla="*/ 132 w 341"/>
                <a:gd name="T5" fmla="*/ 362 h 531"/>
                <a:gd name="T6" fmla="*/ 157 w 341"/>
                <a:gd name="T7" fmla="*/ 510 h 531"/>
                <a:gd name="T8" fmla="*/ 167 w 341"/>
                <a:gd name="T9" fmla="*/ 531 h 531"/>
                <a:gd name="T10" fmla="*/ 316 w 341"/>
                <a:gd name="T11" fmla="*/ 531 h 531"/>
                <a:gd name="T12" fmla="*/ 316 w 341"/>
                <a:gd name="T13" fmla="*/ 261 h 531"/>
                <a:gd name="T14" fmla="*/ 341 w 341"/>
                <a:gd name="T15" fmla="*/ 261 h 531"/>
                <a:gd name="T16" fmla="*/ 341 w 341"/>
                <a:gd name="T17" fmla="*/ 0 h 531"/>
                <a:gd name="T18" fmla="*/ 314 w 341"/>
                <a:gd name="T19" fmla="*/ 0 h 531"/>
                <a:gd name="T20" fmla="*/ 207 w 341"/>
                <a:gd name="T21" fmla="*/ 20 h 531"/>
                <a:gd name="T22" fmla="*/ 59 w 341"/>
                <a:gd name="T23" fmla="*/ 20 h 531"/>
                <a:gd name="T24" fmla="*/ 30 w 341"/>
                <a:gd name="T25" fmla="*/ 39 h 531"/>
                <a:gd name="T26" fmla="*/ 0 w 341"/>
                <a:gd name="T27" fmla="*/ 79 h 531"/>
                <a:gd name="T28" fmla="*/ 2 w 341"/>
                <a:gd name="T29" fmla="*/ 83 h 5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41"/>
                <a:gd name="T46" fmla="*/ 0 h 531"/>
                <a:gd name="T47" fmla="*/ 341 w 341"/>
                <a:gd name="T48" fmla="*/ 531 h 5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41" h="531">
                  <a:moveTo>
                    <a:pt x="2" y="83"/>
                  </a:moveTo>
                  <a:lnTo>
                    <a:pt x="100" y="268"/>
                  </a:lnTo>
                  <a:lnTo>
                    <a:pt x="132" y="362"/>
                  </a:lnTo>
                  <a:lnTo>
                    <a:pt x="157" y="510"/>
                  </a:lnTo>
                  <a:lnTo>
                    <a:pt x="167" y="531"/>
                  </a:lnTo>
                  <a:lnTo>
                    <a:pt x="316" y="531"/>
                  </a:lnTo>
                  <a:lnTo>
                    <a:pt x="316" y="261"/>
                  </a:lnTo>
                  <a:lnTo>
                    <a:pt x="341" y="261"/>
                  </a:lnTo>
                  <a:lnTo>
                    <a:pt x="341" y="0"/>
                  </a:lnTo>
                  <a:lnTo>
                    <a:pt x="314" y="0"/>
                  </a:lnTo>
                  <a:lnTo>
                    <a:pt x="207" y="20"/>
                  </a:lnTo>
                  <a:lnTo>
                    <a:pt x="59" y="20"/>
                  </a:lnTo>
                  <a:lnTo>
                    <a:pt x="30" y="39"/>
                  </a:lnTo>
                  <a:lnTo>
                    <a:pt x="0" y="79"/>
                  </a:lnTo>
                  <a:lnTo>
                    <a:pt x="2" y="83"/>
                  </a:lnTo>
                  <a:close/>
                </a:path>
              </a:pathLst>
            </a:custGeom>
            <a:solidFill>
              <a:srgbClr val="CCFFCC"/>
            </a:solidFill>
            <a:ln w="9525">
              <a:noFill/>
              <a:round/>
              <a:headEnd/>
              <a:tailEnd/>
            </a:ln>
          </p:spPr>
          <p:txBody>
            <a:bodyPr/>
            <a:lstStyle/>
            <a:p>
              <a:endParaRPr lang="en-US" dirty="0"/>
            </a:p>
          </p:txBody>
        </p:sp>
        <p:sp>
          <p:nvSpPr>
            <p:cNvPr id="11" name="Freeform 12"/>
            <p:cNvSpPr>
              <a:spLocks/>
            </p:cNvSpPr>
            <p:nvPr/>
          </p:nvSpPr>
          <p:spPr bwMode="auto">
            <a:xfrm>
              <a:off x="3469949" y="1525451"/>
              <a:ext cx="311142" cy="499889"/>
            </a:xfrm>
            <a:custGeom>
              <a:avLst/>
              <a:gdLst>
                <a:gd name="T0" fmla="*/ 2 w 341"/>
                <a:gd name="T1" fmla="*/ 83 h 531"/>
                <a:gd name="T2" fmla="*/ 100 w 341"/>
                <a:gd name="T3" fmla="*/ 268 h 531"/>
                <a:gd name="T4" fmla="*/ 132 w 341"/>
                <a:gd name="T5" fmla="*/ 362 h 531"/>
                <a:gd name="T6" fmla="*/ 157 w 341"/>
                <a:gd name="T7" fmla="*/ 510 h 531"/>
                <a:gd name="T8" fmla="*/ 167 w 341"/>
                <a:gd name="T9" fmla="*/ 531 h 531"/>
                <a:gd name="T10" fmla="*/ 316 w 341"/>
                <a:gd name="T11" fmla="*/ 531 h 531"/>
                <a:gd name="T12" fmla="*/ 316 w 341"/>
                <a:gd name="T13" fmla="*/ 261 h 531"/>
                <a:gd name="T14" fmla="*/ 341 w 341"/>
                <a:gd name="T15" fmla="*/ 261 h 531"/>
                <a:gd name="T16" fmla="*/ 341 w 341"/>
                <a:gd name="T17" fmla="*/ 0 h 531"/>
                <a:gd name="T18" fmla="*/ 314 w 341"/>
                <a:gd name="T19" fmla="*/ 0 h 531"/>
                <a:gd name="T20" fmla="*/ 207 w 341"/>
                <a:gd name="T21" fmla="*/ 20 h 531"/>
                <a:gd name="T22" fmla="*/ 59 w 341"/>
                <a:gd name="T23" fmla="*/ 20 h 531"/>
                <a:gd name="T24" fmla="*/ 30 w 341"/>
                <a:gd name="T25" fmla="*/ 39 h 531"/>
                <a:gd name="T26" fmla="*/ 0 w 341"/>
                <a:gd name="T27" fmla="*/ 79 h 531"/>
                <a:gd name="T28" fmla="*/ 2 w 341"/>
                <a:gd name="T29" fmla="*/ 83 h 5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41"/>
                <a:gd name="T46" fmla="*/ 0 h 531"/>
                <a:gd name="T47" fmla="*/ 341 w 341"/>
                <a:gd name="T48" fmla="*/ 531 h 5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41" h="531">
                  <a:moveTo>
                    <a:pt x="2" y="83"/>
                  </a:moveTo>
                  <a:lnTo>
                    <a:pt x="100" y="268"/>
                  </a:lnTo>
                  <a:lnTo>
                    <a:pt x="132" y="362"/>
                  </a:lnTo>
                  <a:lnTo>
                    <a:pt x="157" y="510"/>
                  </a:lnTo>
                  <a:lnTo>
                    <a:pt x="167" y="531"/>
                  </a:lnTo>
                  <a:lnTo>
                    <a:pt x="316" y="531"/>
                  </a:lnTo>
                  <a:lnTo>
                    <a:pt x="316" y="261"/>
                  </a:lnTo>
                  <a:lnTo>
                    <a:pt x="341" y="261"/>
                  </a:lnTo>
                  <a:lnTo>
                    <a:pt x="341" y="0"/>
                  </a:lnTo>
                  <a:lnTo>
                    <a:pt x="314" y="0"/>
                  </a:lnTo>
                  <a:lnTo>
                    <a:pt x="207" y="20"/>
                  </a:lnTo>
                  <a:lnTo>
                    <a:pt x="59" y="20"/>
                  </a:lnTo>
                  <a:lnTo>
                    <a:pt x="30" y="39"/>
                  </a:lnTo>
                  <a:lnTo>
                    <a:pt x="0" y="79"/>
                  </a:lnTo>
                  <a:lnTo>
                    <a:pt x="2" y="83"/>
                  </a:lnTo>
                </a:path>
              </a:pathLst>
            </a:custGeom>
            <a:noFill/>
            <a:ln w="6985" cap="rnd">
              <a:solidFill>
                <a:srgbClr val="000000"/>
              </a:solidFill>
              <a:round/>
              <a:headEnd/>
              <a:tailEnd/>
            </a:ln>
          </p:spPr>
          <p:txBody>
            <a:bodyPr/>
            <a:lstStyle/>
            <a:p>
              <a:endParaRPr lang="en-US" dirty="0"/>
            </a:p>
          </p:txBody>
        </p:sp>
        <p:sp>
          <p:nvSpPr>
            <p:cNvPr id="12" name="Freeform 14"/>
            <p:cNvSpPr>
              <a:spLocks/>
            </p:cNvSpPr>
            <p:nvPr/>
          </p:nvSpPr>
          <p:spPr bwMode="auto">
            <a:xfrm>
              <a:off x="4098077" y="1505699"/>
              <a:ext cx="514188" cy="660946"/>
            </a:xfrm>
            <a:custGeom>
              <a:avLst/>
              <a:gdLst>
                <a:gd name="T0" fmla="*/ 125 w 566"/>
                <a:gd name="T1" fmla="*/ 129 h 700"/>
                <a:gd name="T2" fmla="*/ 125 w 566"/>
                <a:gd name="T3" fmla="*/ 175 h 700"/>
                <a:gd name="T4" fmla="*/ 132 w 566"/>
                <a:gd name="T5" fmla="*/ 195 h 700"/>
                <a:gd name="T6" fmla="*/ 118 w 566"/>
                <a:gd name="T7" fmla="*/ 228 h 700"/>
                <a:gd name="T8" fmla="*/ 149 w 566"/>
                <a:gd name="T9" fmla="*/ 258 h 700"/>
                <a:gd name="T10" fmla="*/ 138 w 566"/>
                <a:gd name="T11" fmla="*/ 299 h 700"/>
                <a:gd name="T12" fmla="*/ 138 w 566"/>
                <a:gd name="T13" fmla="*/ 394 h 700"/>
                <a:gd name="T14" fmla="*/ 88 w 566"/>
                <a:gd name="T15" fmla="*/ 485 h 700"/>
                <a:gd name="T16" fmla="*/ 52 w 566"/>
                <a:gd name="T17" fmla="*/ 498 h 700"/>
                <a:gd name="T18" fmla="*/ 25 w 566"/>
                <a:gd name="T19" fmla="*/ 526 h 700"/>
                <a:gd name="T20" fmla="*/ 0 w 566"/>
                <a:gd name="T21" fmla="*/ 581 h 700"/>
                <a:gd name="T22" fmla="*/ 59 w 566"/>
                <a:gd name="T23" fmla="*/ 592 h 700"/>
                <a:gd name="T24" fmla="*/ 138 w 566"/>
                <a:gd name="T25" fmla="*/ 638 h 700"/>
                <a:gd name="T26" fmla="*/ 274 w 566"/>
                <a:gd name="T27" fmla="*/ 700 h 700"/>
                <a:gd name="T28" fmla="*/ 300 w 566"/>
                <a:gd name="T29" fmla="*/ 655 h 700"/>
                <a:gd name="T30" fmla="*/ 333 w 566"/>
                <a:gd name="T31" fmla="*/ 647 h 700"/>
                <a:gd name="T32" fmla="*/ 324 w 566"/>
                <a:gd name="T33" fmla="*/ 605 h 700"/>
                <a:gd name="T34" fmla="*/ 300 w 566"/>
                <a:gd name="T35" fmla="*/ 572 h 700"/>
                <a:gd name="T36" fmla="*/ 316 w 566"/>
                <a:gd name="T37" fmla="*/ 529 h 700"/>
                <a:gd name="T38" fmla="*/ 351 w 566"/>
                <a:gd name="T39" fmla="*/ 505 h 700"/>
                <a:gd name="T40" fmla="*/ 382 w 566"/>
                <a:gd name="T41" fmla="*/ 445 h 700"/>
                <a:gd name="T42" fmla="*/ 403 w 566"/>
                <a:gd name="T43" fmla="*/ 425 h 700"/>
                <a:gd name="T44" fmla="*/ 447 w 566"/>
                <a:gd name="T45" fmla="*/ 425 h 700"/>
                <a:gd name="T46" fmla="*/ 467 w 566"/>
                <a:gd name="T47" fmla="*/ 425 h 700"/>
                <a:gd name="T48" fmla="*/ 475 w 566"/>
                <a:gd name="T49" fmla="*/ 394 h 700"/>
                <a:gd name="T50" fmla="*/ 489 w 566"/>
                <a:gd name="T51" fmla="*/ 412 h 700"/>
                <a:gd name="T52" fmla="*/ 506 w 566"/>
                <a:gd name="T53" fmla="*/ 387 h 700"/>
                <a:gd name="T54" fmla="*/ 511 w 566"/>
                <a:gd name="T55" fmla="*/ 355 h 700"/>
                <a:gd name="T56" fmla="*/ 550 w 566"/>
                <a:gd name="T57" fmla="*/ 292 h 700"/>
                <a:gd name="T58" fmla="*/ 547 w 566"/>
                <a:gd name="T59" fmla="*/ 228 h 700"/>
                <a:gd name="T60" fmla="*/ 566 w 566"/>
                <a:gd name="T61" fmla="*/ 164 h 700"/>
                <a:gd name="T62" fmla="*/ 547 w 566"/>
                <a:gd name="T63" fmla="*/ 133 h 700"/>
                <a:gd name="T64" fmla="*/ 526 w 566"/>
                <a:gd name="T65" fmla="*/ 99 h 700"/>
                <a:gd name="T66" fmla="*/ 506 w 566"/>
                <a:gd name="T67" fmla="*/ 71 h 700"/>
                <a:gd name="T68" fmla="*/ 457 w 566"/>
                <a:gd name="T69" fmla="*/ 49 h 700"/>
                <a:gd name="T70" fmla="*/ 403 w 566"/>
                <a:gd name="T71" fmla="*/ 31 h 700"/>
                <a:gd name="T72" fmla="*/ 390 w 566"/>
                <a:gd name="T73" fmla="*/ 0 h 700"/>
                <a:gd name="T74" fmla="*/ 116 w 566"/>
                <a:gd name="T75" fmla="*/ 99 h 70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66"/>
                <a:gd name="T115" fmla="*/ 0 h 700"/>
                <a:gd name="T116" fmla="*/ 566 w 566"/>
                <a:gd name="T117" fmla="*/ 700 h 70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66" h="700">
                  <a:moveTo>
                    <a:pt x="113" y="99"/>
                  </a:moveTo>
                  <a:lnTo>
                    <a:pt x="125" y="129"/>
                  </a:lnTo>
                  <a:lnTo>
                    <a:pt x="132" y="174"/>
                  </a:lnTo>
                  <a:lnTo>
                    <a:pt x="125" y="175"/>
                  </a:lnTo>
                  <a:lnTo>
                    <a:pt x="118" y="192"/>
                  </a:lnTo>
                  <a:lnTo>
                    <a:pt x="132" y="195"/>
                  </a:lnTo>
                  <a:lnTo>
                    <a:pt x="125" y="209"/>
                  </a:lnTo>
                  <a:lnTo>
                    <a:pt x="118" y="228"/>
                  </a:lnTo>
                  <a:lnTo>
                    <a:pt x="125" y="251"/>
                  </a:lnTo>
                  <a:lnTo>
                    <a:pt x="149" y="258"/>
                  </a:lnTo>
                  <a:lnTo>
                    <a:pt x="161" y="279"/>
                  </a:lnTo>
                  <a:lnTo>
                    <a:pt x="138" y="299"/>
                  </a:lnTo>
                  <a:lnTo>
                    <a:pt x="108" y="338"/>
                  </a:lnTo>
                  <a:lnTo>
                    <a:pt x="138" y="394"/>
                  </a:lnTo>
                  <a:lnTo>
                    <a:pt x="95" y="473"/>
                  </a:lnTo>
                  <a:lnTo>
                    <a:pt x="88" y="485"/>
                  </a:lnTo>
                  <a:lnTo>
                    <a:pt x="70" y="491"/>
                  </a:lnTo>
                  <a:lnTo>
                    <a:pt x="52" y="498"/>
                  </a:lnTo>
                  <a:lnTo>
                    <a:pt x="33" y="509"/>
                  </a:lnTo>
                  <a:lnTo>
                    <a:pt x="25" y="526"/>
                  </a:lnTo>
                  <a:lnTo>
                    <a:pt x="2" y="544"/>
                  </a:lnTo>
                  <a:lnTo>
                    <a:pt x="0" y="581"/>
                  </a:lnTo>
                  <a:lnTo>
                    <a:pt x="13" y="592"/>
                  </a:lnTo>
                  <a:lnTo>
                    <a:pt x="59" y="592"/>
                  </a:lnTo>
                  <a:lnTo>
                    <a:pt x="101" y="638"/>
                  </a:lnTo>
                  <a:lnTo>
                    <a:pt x="138" y="638"/>
                  </a:lnTo>
                  <a:lnTo>
                    <a:pt x="138" y="692"/>
                  </a:lnTo>
                  <a:lnTo>
                    <a:pt x="274" y="700"/>
                  </a:lnTo>
                  <a:lnTo>
                    <a:pt x="266" y="675"/>
                  </a:lnTo>
                  <a:lnTo>
                    <a:pt x="300" y="655"/>
                  </a:lnTo>
                  <a:lnTo>
                    <a:pt x="328" y="652"/>
                  </a:lnTo>
                  <a:lnTo>
                    <a:pt x="333" y="647"/>
                  </a:lnTo>
                  <a:lnTo>
                    <a:pt x="333" y="621"/>
                  </a:lnTo>
                  <a:lnTo>
                    <a:pt x="324" y="605"/>
                  </a:lnTo>
                  <a:lnTo>
                    <a:pt x="315" y="592"/>
                  </a:lnTo>
                  <a:lnTo>
                    <a:pt x="300" y="572"/>
                  </a:lnTo>
                  <a:lnTo>
                    <a:pt x="307" y="554"/>
                  </a:lnTo>
                  <a:lnTo>
                    <a:pt x="316" y="529"/>
                  </a:lnTo>
                  <a:lnTo>
                    <a:pt x="328" y="519"/>
                  </a:lnTo>
                  <a:lnTo>
                    <a:pt x="351" y="505"/>
                  </a:lnTo>
                  <a:lnTo>
                    <a:pt x="365" y="480"/>
                  </a:lnTo>
                  <a:lnTo>
                    <a:pt x="382" y="445"/>
                  </a:lnTo>
                  <a:lnTo>
                    <a:pt x="403" y="438"/>
                  </a:lnTo>
                  <a:lnTo>
                    <a:pt x="403" y="425"/>
                  </a:lnTo>
                  <a:lnTo>
                    <a:pt x="418" y="412"/>
                  </a:lnTo>
                  <a:lnTo>
                    <a:pt x="447" y="425"/>
                  </a:lnTo>
                  <a:lnTo>
                    <a:pt x="457" y="432"/>
                  </a:lnTo>
                  <a:lnTo>
                    <a:pt x="467" y="425"/>
                  </a:lnTo>
                  <a:lnTo>
                    <a:pt x="467" y="407"/>
                  </a:lnTo>
                  <a:lnTo>
                    <a:pt x="475" y="394"/>
                  </a:lnTo>
                  <a:lnTo>
                    <a:pt x="481" y="401"/>
                  </a:lnTo>
                  <a:lnTo>
                    <a:pt x="489" y="412"/>
                  </a:lnTo>
                  <a:lnTo>
                    <a:pt x="506" y="415"/>
                  </a:lnTo>
                  <a:lnTo>
                    <a:pt x="506" y="387"/>
                  </a:lnTo>
                  <a:lnTo>
                    <a:pt x="511" y="381"/>
                  </a:lnTo>
                  <a:lnTo>
                    <a:pt x="511" y="355"/>
                  </a:lnTo>
                  <a:lnTo>
                    <a:pt x="541" y="320"/>
                  </a:lnTo>
                  <a:lnTo>
                    <a:pt x="550" y="292"/>
                  </a:lnTo>
                  <a:lnTo>
                    <a:pt x="547" y="261"/>
                  </a:lnTo>
                  <a:lnTo>
                    <a:pt x="547" y="228"/>
                  </a:lnTo>
                  <a:lnTo>
                    <a:pt x="566" y="205"/>
                  </a:lnTo>
                  <a:lnTo>
                    <a:pt x="566" y="164"/>
                  </a:lnTo>
                  <a:lnTo>
                    <a:pt x="566" y="144"/>
                  </a:lnTo>
                  <a:lnTo>
                    <a:pt x="547" y="133"/>
                  </a:lnTo>
                  <a:lnTo>
                    <a:pt x="535" y="113"/>
                  </a:lnTo>
                  <a:lnTo>
                    <a:pt x="526" y="99"/>
                  </a:lnTo>
                  <a:lnTo>
                    <a:pt x="506" y="91"/>
                  </a:lnTo>
                  <a:lnTo>
                    <a:pt x="506" y="71"/>
                  </a:lnTo>
                  <a:lnTo>
                    <a:pt x="481" y="58"/>
                  </a:lnTo>
                  <a:lnTo>
                    <a:pt x="457" y="49"/>
                  </a:lnTo>
                  <a:lnTo>
                    <a:pt x="432" y="47"/>
                  </a:lnTo>
                  <a:lnTo>
                    <a:pt x="403" y="31"/>
                  </a:lnTo>
                  <a:lnTo>
                    <a:pt x="390" y="18"/>
                  </a:lnTo>
                  <a:lnTo>
                    <a:pt x="390" y="0"/>
                  </a:lnTo>
                  <a:lnTo>
                    <a:pt x="153" y="99"/>
                  </a:lnTo>
                  <a:lnTo>
                    <a:pt x="116" y="99"/>
                  </a:lnTo>
                  <a:lnTo>
                    <a:pt x="113" y="99"/>
                  </a:lnTo>
                  <a:close/>
                </a:path>
              </a:pathLst>
            </a:custGeom>
            <a:solidFill>
              <a:srgbClr val="CCFFCC"/>
            </a:solidFill>
            <a:ln w="9525">
              <a:noFill/>
              <a:round/>
              <a:headEnd/>
              <a:tailEnd/>
            </a:ln>
          </p:spPr>
          <p:txBody>
            <a:bodyPr/>
            <a:lstStyle/>
            <a:p>
              <a:endParaRPr lang="en-US" dirty="0"/>
            </a:p>
          </p:txBody>
        </p:sp>
        <p:sp>
          <p:nvSpPr>
            <p:cNvPr id="13" name="Freeform 15"/>
            <p:cNvSpPr>
              <a:spLocks/>
            </p:cNvSpPr>
            <p:nvPr/>
          </p:nvSpPr>
          <p:spPr bwMode="auto">
            <a:xfrm>
              <a:off x="4098077" y="1505699"/>
              <a:ext cx="514188" cy="660946"/>
            </a:xfrm>
            <a:custGeom>
              <a:avLst/>
              <a:gdLst>
                <a:gd name="T0" fmla="*/ 125 w 566"/>
                <a:gd name="T1" fmla="*/ 129 h 700"/>
                <a:gd name="T2" fmla="*/ 125 w 566"/>
                <a:gd name="T3" fmla="*/ 175 h 700"/>
                <a:gd name="T4" fmla="*/ 132 w 566"/>
                <a:gd name="T5" fmla="*/ 195 h 700"/>
                <a:gd name="T6" fmla="*/ 118 w 566"/>
                <a:gd name="T7" fmla="*/ 228 h 700"/>
                <a:gd name="T8" fmla="*/ 149 w 566"/>
                <a:gd name="T9" fmla="*/ 258 h 700"/>
                <a:gd name="T10" fmla="*/ 138 w 566"/>
                <a:gd name="T11" fmla="*/ 299 h 700"/>
                <a:gd name="T12" fmla="*/ 138 w 566"/>
                <a:gd name="T13" fmla="*/ 394 h 700"/>
                <a:gd name="T14" fmla="*/ 88 w 566"/>
                <a:gd name="T15" fmla="*/ 485 h 700"/>
                <a:gd name="T16" fmla="*/ 52 w 566"/>
                <a:gd name="T17" fmla="*/ 498 h 700"/>
                <a:gd name="T18" fmla="*/ 25 w 566"/>
                <a:gd name="T19" fmla="*/ 526 h 700"/>
                <a:gd name="T20" fmla="*/ 0 w 566"/>
                <a:gd name="T21" fmla="*/ 581 h 700"/>
                <a:gd name="T22" fmla="*/ 59 w 566"/>
                <a:gd name="T23" fmla="*/ 592 h 700"/>
                <a:gd name="T24" fmla="*/ 138 w 566"/>
                <a:gd name="T25" fmla="*/ 638 h 700"/>
                <a:gd name="T26" fmla="*/ 274 w 566"/>
                <a:gd name="T27" fmla="*/ 700 h 700"/>
                <a:gd name="T28" fmla="*/ 300 w 566"/>
                <a:gd name="T29" fmla="*/ 655 h 700"/>
                <a:gd name="T30" fmla="*/ 333 w 566"/>
                <a:gd name="T31" fmla="*/ 647 h 700"/>
                <a:gd name="T32" fmla="*/ 324 w 566"/>
                <a:gd name="T33" fmla="*/ 605 h 700"/>
                <a:gd name="T34" fmla="*/ 300 w 566"/>
                <a:gd name="T35" fmla="*/ 572 h 700"/>
                <a:gd name="T36" fmla="*/ 316 w 566"/>
                <a:gd name="T37" fmla="*/ 529 h 700"/>
                <a:gd name="T38" fmla="*/ 351 w 566"/>
                <a:gd name="T39" fmla="*/ 505 h 700"/>
                <a:gd name="T40" fmla="*/ 382 w 566"/>
                <a:gd name="T41" fmla="*/ 445 h 700"/>
                <a:gd name="T42" fmla="*/ 403 w 566"/>
                <a:gd name="T43" fmla="*/ 425 h 700"/>
                <a:gd name="T44" fmla="*/ 447 w 566"/>
                <a:gd name="T45" fmla="*/ 425 h 700"/>
                <a:gd name="T46" fmla="*/ 467 w 566"/>
                <a:gd name="T47" fmla="*/ 425 h 700"/>
                <a:gd name="T48" fmla="*/ 475 w 566"/>
                <a:gd name="T49" fmla="*/ 394 h 700"/>
                <a:gd name="T50" fmla="*/ 489 w 566"/>
                <a:gd name="T51" fmla="*/ 412 h 700"/>
                <a:gd name="T52" fmla="*/ 506 w 566"/>
                <a:gd name="T53" fmla="*/ 387 h 700"/>
                <a:gd name="T54" fmla="*/ 511 w 566"/>
                <a:gd name="T55" fmla="*/ 355 h 700"/>
                <a:gd name="T56" fmla="*/ 550 w 566"/>
                <a:gd name="T57" fmla="*/ 292 h 700"/>
                <a:gd name="T58" fmla="*/ 547 w 566"/>
                <a:gd name="T59" fmla="*/ 228 h 700"/>
                <a:gd name="T60" fmla="*/ 566 w 566"/>
                <a:gd name="T61" fmla="*/ 164 h 700"/>
                <a:gd name="T62" fmla="*/ 547 w 566"/>
                <a:gd name="T63" fmla="*/ 133 h 700"/>
                <a:gd name="T64" fmla="*/ 526 w 566"/>
                <a:gd name="T65" fmla="*/ 99 h 700"/>
                <a:gd name="T66" fmla="*/ 506 w 566"/>
                <a:gd name="T67" fmla="*/ 71 h 700"/>
                <a:gd name="T68" fmla="*/ 457 w 566"/>
                <a:gd name="T69" fmla="*/ 49 h 700"/>
                <a:gd name="T70" fmla="*/ 403 w 566"/>
                <a:gd name="T71" fmla="*/ 31 h 700"/>
                <a:gd name="T72" fmla="*/ 390 w 566"/>
                <a:gd name="T73" fmla="*/ 0 h 700"/>
                <a:gd name="T74" fmla="*/ 116 w 566"/>
                <a:gd name="T75" fmla="*/ 99 h 70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66"/>
                <a:gd name="T115" fmla="*/ 0 h 700"/>
                <a:gd name="T116" fmla="*/ 566 w 566"/>
                <a:gd name="T117" fmla="*/ 700 h 70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66" h="700">
                  <a:moveTo>
                    <a:pt x="113" y="99"/>
                  </a:moveTo>
                  <a:lnTo>
                    <a:pt x="125" y="129"/>
                  </a:lnTo>
                  <a:lnTo>
                    <a:pt x="132" y="174"/>
                  </a:lnTo>
                  <a:lnTo>
                    <a:pt x="125" y="175"/>
                  </a:lnTo>
                  <a:lnTo>
                    <a:pt x="118" y="192"/>
                  </a:lnTo>
                  <a:lnTo>
                    <a:pt x="132" y="195"/>
                  </a:lnTo>
                  <a:lnTo>
                    <a:pt x="125" y="209"/>
                  </a:lnTo>
                  <a:lnTo>
                    <a:pt x="118" y="228"/>
                  </a:lnTo>
                  <a:lnTo>
                    <a:pt x="125" y="251"/>
                  </a:lnTo>
                  <a:lnTo>
                    <a:pt x="149" y="258"/>
                  </a:lnTo>
                  <a:lnTo>
                    <a:pt x="161" y="279"/>
                  </a:lnTo>
                  <a:lnTo>
                    <a:pt x="138" y="299"/>
                  </a:lnTo>
                  <a:lnTo>
                    <a:pt x="108" y="338"/>
                  </a:lnTo>
                  <a:lnTo>
                    <a:pt x="138" y="394"/>
                  </a:lnTo>
                  <a:lnTo>
                    <a:pt x="95" y="473"/>
                  </a:lnTo>
                  <a:lnTo>
                    <a:pt x="88" y="485"/>
                  </a:lnTo>
                  <a:lnTo>
                    <a:pt x="70" y="491"/>
                  </a:lnTo>
                  <a:lnTo>
                    <a:pt x="52" y="498"/>
                  </a:lnTo>
                  <a:lnTo>
                    <a:pt x="33" y="509"/>
                  </a:lnTo>
                  <a:lnTo>
                    <a:pt x="25" y="526"/>
                  </a:lnTo>
                  <a:lnTo>
                    <a:pt x="2" y="544"/>
                  </a:lnTo>
                  <a:lnTo>
                    <a:pt x="0" y="581"/>
                  </a:lnTo>
                  <a:lnTo>
                    <a:pt x="13" y="592"/>
                  </a:lnTo>
                  <a:lnTo>
                    <a:pt x="59" y="592"/>
                  </a:lnTo>
                  <a:lnTo>
                    <a:pt x="101" y="638"/>
                  </a:lnTo>
                  <a:lnTo>
                    <a:pt x="138" y="638"/>
                  </a:lnTo>
                  <a:lnTo>
                    <a:pt x="138" y="692"/>
                  </a:lnTo>
                  <a:lnTo>
                    <a:pt x="274" y="700"/>
                  </a:lnTo>
                  <a:lnTo>
                    <a:pt x="266" y="675"/>
                  </a:lnTo>
                  <a:lnTo>
                    <a:pt x="300" y="655"/>
                  </a:lnTo>
                  <a:lnTo>
                    <a:pt x="328" y="652"/>
                  </a:lnTo>
                  <a:lnTo>
                    <a:pt x="333" y="647"/>
                  </a:lnTo>
                  <a:lnTo>
                    <a:pt x="333" y="621"/>
                  </a:lnTo>
                  <a:lnTo>
                    <a:pt x="324" y="605"/>
                  </a:lnTo>
                  <a:lnTo>
                    <a:pt x="315" y="592"/>
                  </a:lnTo>
                  <a:lnTo>
                    <a:pt x="300" y="572"/>
                  </a:lnTo>
                  <a:lnTo>
                    <a:pt x="307" y="554"/>
                  </a:lnTo>
                  <a:lnTo>
                    <a:pt x="316" y="529"/>
                  </a:lnTo>
                  <a:lnTo>
                    <a:pt x="328" y="519"/>
                  </a:lnTo>
                  <a:lnTo>
                    <a:pt x="351" y="505"/>
                  </a:lnTo>
                  <a:lnTo>
                    <a:pt x="365" y="480"/>
                  </a:lnTo>
                  <a:lnTo>
                    <a:pt x="382" y="445"/>
                  </a:lnTo>
                  <a:lnTo>
                    <a:pt x="403" y="438"/>
                  </a:lnTo>
                  <a:lnTo>
                    <a:pt x="403" y="425"/>
                  </a:lnTo>
                  <a:lnTo>
                    <a:pt x="418" y="412"/>
                  </a:lnTo>
                  <a:lnTo>
                    <a:pt x="447" y="425"/>
                  </a:lnTo>
                  <a:lnTo>
                    <a:pt x="457" y="432"/>
                  </a:lnTo>
                  <a:lnTo>
                    <a:pt x="467" y="425"/>
                  </a:lnTo>
                  <a:lnTo>
                    <a:pt x="467" y="407"/>
                  </a:lnTo>
                  <a:lnTo>
                    <a:pt x="475" y="394"/>
                  </a:lnTo>
                  <a:lnTo>
                    <a:pt x="481" y="401"/>
                  </a:lnTo>
                  <a:lnTo>
                    <a:pt x="489" y="412"/>
                  </a:lnTo>
                  <a:lnTo>
                    <a:pt x="506" y="415"/>
                  </a:lnTo>
                  <a:lnTo>
                    <a:pt x="506" y="387"/>
                  </a:lnTo>
                  <a:lnTo>
                    <a:pt x="511" y="381"/>
                  </a:lnTo>
                  <a:lnTo>
                    <a:pt x="511" y="355"/>
                  </a:lnTo>
                  <a:lnTo>
                    <a:pt x="541" y="320"/>
                  </a:lnTo>
                  <a:lnTo>
                    <a:pt x="550" y="292"/>
                  </a:lnTo>
                  <a:lnTo>
                    <a:pt x="547" y="261"/>
                  </a:lnTo>
                  <a:lnTo>
                    <a:pt x="547" y="228"/>
                  </a:lnTo>
                  <a:lnTo>
                    <a:pt x="566" y="205"/>
                  </a:lnTo>
                  <a:lnTo>
                    <a:pt x="566" y="164"/>
                  </a:lnTo>
                  <a:lnTo>
                    <a:pt x="566" y="144"/>
                  </a:lnTo>
                  <a:lnTo>
                    <a:pt x="547" y="133"/>
                  </a:lnTo>
                  <a:lnTo>
                    <a:pt x="535" y="113"/>
                  </a:lnTo>
                  <a:lnTo>
                    <a:pt x="526" y="99"/>
                  </a:lnTo>
                  <a:lnTo>
                    <a:pt x="506" y="91"/>
                  </a:lnTo>
                  <a:lnTo>
                    <a:pt x="506" y="71"/>
                  </a:lnTo>
                  <a:lnTo>
                    <a:pt x="481" y="58"/>
                  </a:lnTo>
                  <a:lnTo>
                    <a:pt x="457" y="49"/>
                  </a:lnTo>
                  <a:lnTo>
                    <a:pt x="432" y="47"/>
                  </a:lnTo>
                  <a:lnTo>
                    <a:pt x="403" y="31"/>
                  </a:lnTo>
                  <a:lnTo>
                    <a:pt x="390" y="18"/>
                  </a:lnTo>
                  <a:lnTo>
                    <a:pt x="390" y="0"/>
                  </a:lnTo>
                  <a:lnTo>
                    <a:pt x="153" y="99"/>
                  </a:lnTo>
                  <a:lnTo>
                    <a:pt x="116" y="99"/>
                  </a:lnTo>
                  <a:lnTo>
                    <a:pt x="113" y="99"/>
                  </a:lnTo>
                </a:path>
              </a:pathLst>
            </a:custGeom>
            <a:noFill/>
            <a:ln w="6985" cap="rnd">
              <a:solidFill>
                <a:srgbClr val="000000"/>
              </a:solidFill>
              <a:round/>
              <a:headEnd/>
              <a:tailEnd/>
            </a:ln>
          </p:spPr>
          <p:txBody>
            <a:bodyPr/>
            <a:lstStyle/>
            <a:p>
              <a:endParaRPr lang="en-US" dirty="0"/>
            </a:p>
          </p:txBody>
        </p:sp>
        <p:sp>
          <p:nvSpPr>
            <p:cNvPr id="14" name="Freeform 17"/>
            <p:cNvSpPr>
              <a:spLocks/>
            </p:cNvSpPr>
            <p:nvPr/>
          </p:nvSpPr>
          <p:spPr bwMode="auto">
            <a:xfrm>
              <a:off x="3551752" y="2912679"/>
              <a:ext cx="1411096" cy="739956"/>
            </a:xfrm>
            <a:custGeom>
              <a:avLst/>
              <a:gdLst>
                <a:gd name="T0" fmla="*/ 0 w 1555"/>
                <a:gd name="T1" fmla="*/ 781 h 781"/>
                <a:gd name="T2" fmla="*/ 1555 w 1555"/>
                <a:gd name="T3" fmla="*/ 779 h 781"/>
                <a:gd name="T4" fmla="*/ 1555 w 1555"/>
                <a:gd name="T5" fmla="*/ 687 h 781"/>
                <a:gd name="T6" fmla="*/ 1235 w 1555"/>
                <a:gd name="T7" fmla="*/ 688 h 781"/>
                <a:gd name="T8" fmla="*/ 1228 w 1555"/>
                <a:gd name="T9" fmla="*/ 615 h 781"/>
                <a:gd name="T10" fmla="*/ 1111 w 1555"/>
                <a:gd name="T11" fmla="*/ 615 h 781"/>
                <a:gd name="T12" fmla="*/ 1119 w 1555"/>
                <a:gd name="T13" fmla="*/ 534 h 781"/>
                <a:gd name="T14" fmla="*/ 811 w 1555"/>
                <a:gd name="T15" fmla="*/ 534 h 781"/>
                <a:gd name="T16" fmla="*/ 811 w 1555"/>
                <a:gd name="T17" fmla="*/ 475 h 781"/>
                <a:gd name="T18" fmla="*/ 676 w 1555"/>
                <a:gd name="T19" fmla="*/ 475 h 781"/>
                <a:gd name="T20" fmla="*/ 673 w 1555"/>
                <a:gd name="T21" fmla="*/ 371 h 781"/>
                <a:gd name="T22" fmla="*/ 676 w 1555"/>
                <a:gd name="T23" fmla="*/ 306 h 781"/>
                <a:gd name="T24" fmla="*/ 560 w 1555"/>
                <a:gd name="T25" fmla="*/ 306 h 781"/>
                <a:gd name="T26" fmla="*/ 560 w 1555"/>
                <a:gd name="T27" fmla="*/ 191 h 781"/>
                <a:gd name="T28" fmla="*/ 499 w 1555"/>
                <a:gd name="T29" fmla="*/ 193 h 781"/>
                <a:gd name="T30" fmla="*/ 499 w 1555"/>
                <a:gd name="T31" fmla="*/ 6 h 781"/>
                <a:gd name="T32" fmla="*/ 41 w 1555"/>
                <a:gd name="T33" fmla="*/ 0 h 781"/>
                <a:gd name="T34" fmla="*/ 0 w 1555"/>
                <a:gd name="T35" fmla="*/ 93 h 781"/>
                <a:gd name="T36" fmla="*/ 18 w 1555"/>
                <a:gd name="T37" fmla="*/ 114 h 781"/>
                <a:gd name="T38" fmla="*/ 61 w 1555"/>
                <a:gd name="T39" fmla="*/ 142 h 781"/>
                <a:gd name="T40" fmla="*/ 89 w 1555"/>
                <a:gd name="T41" fmla="*/ 180 h 781"/>
                <a:gd name="T42" fmla="*/ 69 w 1555"/>
                <a:gd name="T43" fmla="*/ 232 h 781"/>
                <a:gd name="T44" fmla="*/ 94 w 1555"/>
                <a:gd name="T45" fmla="*/ 294 h 781"/>
                <a:gd name="T46" fmla="*/ 86 w 1555"/>
                <a:gd name="T47" fmla="*/ 318 h 781"/>
                <a:gd name="T48" fmla="*/ 86 w 1555"/>
                <a:gd name="T49" fmla="*/ 343 h 781"/>
                <a:gd name="T50" fmla="*/ 89 w 1555"/>
                <a:gd name="T51" fmla="*/ 384 h 781"/>
                <a:gd name="T52" fmla="*/ 55 w 1555"/>
                <a:gd name="T53" fmla="*/ 436 h 781"/>
                <a:gd name="T54" fmla="*/ 72 w 1555"/>
                <a:gd name="T55" fmla="*/ 464 h 781"/>
                <a:gd name="T56" fmla="*/ 61 w 1555"/>
                <a:gd name="T57" fmla="*/ 648 h 781"/>
                <a:gd name="T58" fmla="*/ 61 w 1555"/>
                <a:gd name="T59" fmla="*/ 697 h 781"/>
                <a:gd name="T60" fmla="*/ 61 w 1555"/>
                <a:gd name="T61" fmla="*/ 736 h 781"/>
                <a:gd name="T62" fmla="*/ 0 w 1555"/>
                <a:gd name="T63" fmla="*/ 779 h 781"/>
                <a:gd name="T64" fmla="*/ 0 w 1555"/>
                <a:gd name="T65" fmla="*/ 781 h 78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55"/>
                <a:gd name="T100" fmla="*/ 0 h 781"/>
                <a:gd name="T101" fmla="*/ 1555 w 1555"/>
                <a:gd name="T102" fmla="*/ 781 h 78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55" h="781">
                  <a:moveTo>
                    <a:pt x="0" y="781"/>
                  </a:moveTo>
                  <a:lnTo>
                    <a:pt x="1555" y="779"/>
                  </a:lnTo>
                  <a:lnTo>
                    <a:pt x="1555" y="687"/>
                  </a:lnTo>
                  <a:lnTo>
                    <a:pt x="1235" y="688"/>
                  </a:lnTo>
                  <a:lnTo>
                    <a:pt x="1228" y="615"/>
                  </a:lnTo>
                  <a:lnTo>
                    <a:pt x="1111" y="615"/>
                  </a:lnTo>
                  <a:lnTo>
                    <a:pt x="1119" y="534"/>
                  </a:lnTo>
                  <a:lnTo>
                    <a:pt x="811" y="534"/>
                  </a:lnTo>
                  <a:lnTo>
                    <a:pt x="811" y="475"/>
                  </a:lnTo>
                  <a:lnTo>
                    <a:pt x="676" y="475"/>
                  </a:lnTo>
                  <a:lnTo>
                    <a:pt x="673" y="371"/>
                  </a:lnTo>
                  <a:lnTo>
                    <a:pt x="676" y="306"/>
                  </a:lnTo>
                  <a:lnTo>
                    <a:pt x="560" y="306"/>
                  </a:lnTo>
                  <a:lnTo>
                    <a:pt x="560" y="191"/>
                  </a:lnTo>
                  <a:lnTo>
                    <a:pt x="499" y="193"/>
                  </a:lnTo>
                  <a:lnTo>
                    <a:pt x="499" y="6"/>
                  </a:lnTo>
                  <a:lnTo>
                    <a:pt x="41" y="0"/>
                  </a:lnTo>
                  <a:lnTo>
                    <a:pt x="0" y="93"/>
                  </a:lnTo>
                  <a:lnTo>
                    <a:pt x="18" y="114"/>
                  </a:lnTo>
                  <a:lnTo>
                    <a:pt x="61" y="142"/>
                  </a:lnTo>
                  <a:lnTo>
                    <a:pt x="89" y="180"/>
                  </a:lnTo>
                  <a:lnTo>
                    <a:pt x="69" y="232"/>
                  </a:lnTo>
                  <a:lnTo>
                    <a:pt x="94" y="294"/>
                  </a:lnTo>
                  <a:lnTo>
                    <a:pt x="86" y="318"/>
                  </a:lnTo>
                  <a:lnTo>
                    <a:pt x="86" y="343"/>
                  </a:lnTo>
                  <a:lnTo>
                    <a:pt x="89" y="384"/>
                  </a:lnTo>
                  <a:lnTo>
                    <a:pt x="55" y="436"/>
                  </a:lnTo>
                  <a:lnTo>
                    <a:pt x="72" y="464"/>
                  </a:lnTo>
                  <a:lnTo>
                    <a:pt x="61" y="648"/>
                  </a:lnTo>
                  <a:lnTo>
                    <a:pt x="61" y="697"/>
                  </a:lnTo>
                  <a:lnTo>
                    <a:pt x="61" y="736"/>
                  </a:lnTo>
                  <a:lnTo>
                    <a:pt x="0" y="779"/>
                  </a:lnTo>
                  <a:lnTo>
                    <a:pt x="0" y="781"/>
                  </a:lnTo>
                  <a:close/>
                </a:path>
              </a:pathLst>
            </a:custGeom>
            <a:solidFill>
              <a:srgbClr val="CCFFCC"/>
            </a:solidFill>
            <a:ln w="9525">
              <a:noFill/>
              <a:round/>
              <a:headEnd/>
              <a:tailEnd/>
            </a:ln>
          </p:spPr>
          <p:txBody>
            <a:bodyPr/>
            <a:lstStyle/>
            <a:p>
              <a:endParaRPr lang="en-US" dirty="0"/>
            </a:p>
          </p:txBody>
        </p:sp>
        <p:sp>
          <p:nvSpPr>
            <p:cNvPr id="15" name="Freeform 20"/>
            <p:cNvSpPr>
              <a:spLocks/>
            </p:cNvSpPr>
            <p:nvPr/>
          </p:nvSpPr>
          <p:spPr bwMode="auto">
            <a:xfrm>
              <a:off x="3256678" y="3657194"/>
              <a:ext cx="1168610" cy="1843052"/>
            </a:xfrm>
            <a:custGeom>
              <a:avLst/>
              <a:gdLst>
                <a:gd name="T0" fmla="*/ 953 w 1288"/>
                <a:gd name="T1" fmla="*/ 0 h 1951"/>
                <a:gd name="T2" fmla="*/ 953 w 1288"/>
                <a:gd name="T3" fmla="*/ 380 h 1951"/>
                <a:gd name="T4" fmla="*/ 928 w 1288"/>
                <a:gd name="T5" fmla="*/ 380 h 1951"/>
                <a:gd name="T6" fmla="*/ 928 w 1288"/>
                <a:gd name="T7" fmla="*/ 1121 h 1951"/>
                <a:gd name="T8" fmla="*/ 1288 w 1288"/>
                <a:gd name="T9" fmla="*/ 1121 h 1951"/>
                <a:gd name="T10" fmla="*/ 1288 w 1288"/>
                <a:gd name="T11" fmla="*/ 1948 h 1951"/>
                <a:gd name="T12" fmla="*/ 0 w 1288"/>
                <a:gd name="T13" fmla="*/ 1951 h 1951"/>
                <a:gd name="T14" fmla="*/ 9 w 1288"/>
                <a:gd name="T15" fmla="*/ 631 h 1951"/>
                <a:gd name="T16" fmla="*/ 112 w 1288"/>
                <a:gd name="T17" fmla="*/ 631 h 1951"/>
                <a:gd name="T18" fmla="*/ 154 w 1288"/>
                <a:gd name="T19" fmla="*/ 644 h 1951"/>
                <a:gd name="T20" fmla="*/ 188 w 1288"/>
                <a:gd name="T21" fmla="*/ 658 h 1951"/>
                <a:gd name="T22" fmla="*/ 220 w 1288"/>
                <a:gd name="T23" fmla="*/ 697 h 1951"/>
                <a:gd name="T24" fmla="*/ 255 w 1288"/>
                <a:gd name="T25" fmla="*/ 727 h 1951"/>
                <a:gd name="T26" fmla="*/ 294 w 1288"/>
                <a:gd name="T27" fmla="*/ 746 h 1951"/>
                <a:gd name="T28" fmla="*/ 327 w 1288"/>
                <a:gd name="T29" fmla="*/ 729 h 1951"/>
                <a:gd name="T30" fmla="*/ 337 w 1288"/>
                <a:gd name="T31" fmla="*/ 697 h 1951"/>
                <a:gd name="T32" fmla="*/ 286 w 1288"/>
                <a:gd name="T33" fmla="*/ 606 h 1951"/>
                <a:gd name="T34" fmla="*/ 370 w 1288"/>
                <a:gd name="T35" fmla="*/ 520 h 1951"/>
                <a:gd name="T36" fmla="*/ 444 w 1288"/>
                <a:gd name="T37" fmla="*/ 466 h 1951"/>
                <a:gd name="T38" fmla="*/ 444 w 1288"/>
                <a:gd name="T39" fmla="*/ 397 h 1951"/>
                <a:gd name="T40" fmla="*/ 433 w 1288"/>
                <a:gd name="T41" fmla="*/ 348 h 1951"/>
                <a:gd name="T42" fmla="*/ 398 w 1288"/>
                <a:gd name="T43" fmla="*/ 283 h 1951"/>
                <a:gd name="T44" fmla="*/ 332 w 1288"/>
                <a:gd name="T45" fmla="*/ 197 h 1951"/>
                <a:gd name="T46" fmla="*/ 269 w 1288"/>
                <a:gd name="T47" fmla="*/ 150 h 1951"/>
                <a:gd name="T48" fmla="*/ 269 w 1288"/>
                <a:gd name="T49" fmla="*/ 140 h 1951"/>
                <a:gd name="T50" fmla="*/ 332 w 1288"/>
                <a:gd name="T51" fmla="*/ 110 h 1951"/>
                <a:gd name="T52" fmla="*/ 332 w 1288"/>
                <a:gd name="T53" fmla="*/ 75 h 1951"/>
                <a:gd name="T54" fmla="*/ 294 w 1288"/>
                <a:gd name="T55" fmla="*/ 36 h 1951"/>
                <a:gd name="T56" fmla="*/ 286 w 1288"/>
                <a:gd name="T57" fmla="*/ 19 h 1951"/>
                <a:gd name="T58" fmla="*/ 344 w 1288"/>
                <a:gd name="T59" fmla="*/ 0 h 1951"/>
                <a:gd name="T60" fmla="*/ 953 w 1288"/>
                <a:gd name="T61" fmla="*/ 0 h 195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288"/>
                <a:gd name="T94" fmla="*/ 0 h 1951"/>
                <a:gd name="T95" fmla="*/ 1288 w 1288"/>
                <a:gd name="T96" fmla="*/ 1951 h 195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288" h="1951">
                  <a:moveTo>
                    <a:pt x="953" y="0"/>
                  </a:moveTo>
                  <a:lnTo>
                    <a:pt x="953" y="380"/>
                  </a:lnTo>
                  <a:lnTo>
                    <a:pt x="928" y="380"/>
                  </a:lnTo>
                  <a:lnTo>
                    <a:pt x="928" y="1121"/>
                  </a:lnTo>
                  <a:lnTo>
                    <a:pt x="1288" y="1121"/>
                  </a:lnTo>
                  <a:lnTo>
                    <a:pt x="1288" y="1948"/>
                  </a:lnTo>
                  <a:lnTo>
                    <a:pt x="0" y="1951"/>
                  </a:lnTo>
                  <a:lnTo>
                    <a:pt x="9" y="631"/>
                  </a:lnTo>
                  <a:lnTo>
                    <a:pt x="112" y="631"/>
                  </a:lnTo>
                  <a:lnTo>
                    <a:pt x="154" y="644"/>
                  </a:lnTo>
                  <a:lnTo>
                    <a:pt x="188" y="658"/>
                  </a:lnTo>
                  <a:lnTo>
                    <a:pt x="220" y="697"/>
                  </a:lnTo>
                  <a:lnTo>
                    <a:pt x="255" y="727"/>
                  </a:lnTo>
                  <a:lnTo>
                    <a:pt x="294" y="746"/>
                  </a:lnTo>
                  <a:lnTo>
                    <a:pt x="327" y="729"/>
                  </a:lnTo>
                  <a:lnTo>
                    <a:pt x="337" y="697"/>
                  </a:lnTo>
                  <a:lnTo>
                    <a:pt x="286" y="606"/>
                  </a:lnTo>
                  <a:lnTo>
                    <a:pt x="370" y="520"/>
                  </a:lnTo>
                  <a:lnTo>
                    <a:pt x="444" y="466"/>
                  </a:lnTo>
                  <a:lnTo>
                    <a:pt x="444" y="397"/>
                  </a:lnTo>
                  <a:lnTo>
                    <a:pt x="433" y="348"/>
                  </a:lnTo>
                  <a:lnTo>
                    <a:pt x="398" y="283"/>
                  </a:lnTo>
                  <a:lnTo>
                    <a:pt x="332" y="197"/>
                  </a:lnTo>
                  <a:lnTo>
                    <a:pt x="269" y="150"/>
                  </a:lnTo>
                  <a:lnTo>
                    <a:pt x="269" y="140"/>
                  </a:lnTo>
                  <a:lnTo>
                    <a:pt x="332" y="110"/>
                  </a:lnTo>
                  <a:lnTo>
                    <a:pt x="332" y="75"/>
                  </a:lnTo>
                  <a:lnTo>
                    <a:pt x="294" y="36"/>
                  </a:lnTo>
                  <a:lnTo>
                    <a:pt x="286" y="19"/>
                  </a:lnTo>
                  <a:lnTo>
                    <a:pt x="344" y="0"/>
                  </a:lnTo>
                  <a:lnTo>
                    <a:pt x="953" y="0"/>
                  </a:lnTo>
                  <a:close/>
                </a:path>
              </a:pathLst>
            </a:custGeom>
            <a:solidFill>
              <a:srgbClr val="CCFFCC"/>
            </a:solidFill>
            <a:ln w="9525">
              <a:noFill/>
              <a:round/>
              <a:headEnd/>
              <a:tailEnd/>
            </a:ln>
          </p:spPr>
          <p:txBody>
            <a:bodyPr/>
            <a:lstStyle/>
            <a:p>
              <a:endParaRPr lang="en-US" dirty="0"/>
            </a:p>
          </p:txBody>
        </p:sp>
        <p:sp>
          <p:nvSpPr>
            <p:cNvPr id="16" name="Freeform 21"/>
            <p:cNvSpPr>
              <a:spLocks/>
            </p:cNvSpPr>
            <p:nvPr/>
          </p:nvSpPr>
          <p:spPr bwMode="auto">
            <a:xfrm>
              <a:off x="3256678" y="3657194"/>
              <a:ext cx="1168610" cy="1843052"/>
            </a:xfrm>
            <a:custGeom>
              <a:avLst/>
              <a:gdLst>
                <a:gd name="T0" fmla="*/ 953 w 1288"/>
                <a:gd name="T1" fmla="*/ 0 h 1951"/>
                <a:gd name="T2" fmla="*/ 953 w 1288"/>
                <a:gd name="T3" fmla="*/ 380 h 1951"/>
                <a:gd name="T4" fmla="*/ 928 w 1288"/>
                <a:gd name="T5" fmla="*/ 380 h 1951"/>
                <a:gd name="T6" fmla="*/ 928 w 1288"/>
                <a:gd name="T7" fmla="*/ 1121 h 1951"/>
                <a:gd name="T8" fmla="*/ 1288 w 1288"/>
                <a:gd name="T9" fmla="*/ 1121 h 1951"/>
                <a:gd name="T10" fmla="*/ 1288 w 1288"/>
                <a:gd name="T11" fmla="*/ 1948 h 1951"/>
                <a:gd name="T12" fmla="*/ 0 w 1288"/>
                <a:gd name="T13" fmla="*/ 1951 h 1951"/>
                <a:gd name="T14" fmla="*/ 9 w 1288"/>
                <a:gd name="T15" fmla="*/ 631 h 1951"/>
                <a:gd name="T16" fmla="*/ 112 w 1288"/>
                <a:gd name="T17" fmla="*/ 631 h 1951"/>
                <a:gd name="T18" fmla="*/ 154 w 1288"/>
                <a:gd name="T19" fmla="*/ 644 h 1951"/>
                <a:gd name="T20" fmla="*/ 188 w 1288"/>
                <a:gd name="T21" fmla="*/ 658 h 1951"/>
                <a:gd name="T22" fmla="*/ 220 w 1288"/>
                <a:gd name="T23" fmla="*/ 697 h 1951"/>
                <a:gd name="T24" fmla="*/ 255 w 1288"/>
                <a:gd name="T25" fmla="*/ 727 h 1951"/>
                <a:gd name="T26" fmla="*/ 294 w 1288"/>
                <a:gd name="T27" fmla="*/ 746 h 1951"/>
                <a:gd name="T28" fmla="*/ 327 w 1288"/>
                <a:gd name="T29" fmla="*/ 729 h 1951"/>
                <a:gd name="T30" fmla="*/ 337 w 1288"/>
                <a:gd name="T31" fmla="*/ 697 h 1951"/>
                <a:gd name="T32" fmla="*/ 286 w 1288"/>
                <a:gd name="T33" fmla="*/ 606 h 1951"/>
                <a:gd name="T34" fmla="*/ 370 w 1288"/>
                <a:gd name="T35" fmla="*/ 521 h 1951"/>
                <a:gd name="T36" fmla="*/ 444 w 1288"/>
                <a:gd name="T37" fmla="*/ 466 h 1951"/>
                <a:gd name="T38" fmla="*/ 444 w 1288"/>
                <a:gd name="T39" fmla="*/ 397 h 1951"/>
                <a:gd name="T40" fmla="*/ 434 w 1288"/>
                <a:gd name="T41" fmla="*/ 348 h 1951"/>
                <a:gd name="T42" fmla="*/ 398 w 1288"/>
                <a:gd name="T43" fmla="*/ 283 h 1951"/>
                <a:gd name="T44" fmla="*/ 332 w 1288"/>
                <a:gd name="T45" fmla="*/ 197 h 1951"/>
                <a:gd name="T46" fmla="*/ 269 w 1288"/>
                <a:gd name="T47" fmla="*/ 150 h 1951"/>
                <a:gd name="T48" fmla="*/ 269 w 1288"/>
                <a:gd name="T49" fmla="*/ 140 h 1951"/>
                <a:gd name="T50" fmla="*/ 332 w 1288"/>
                <a:gd name="T51" fmla="*/ 111 h 1951"/>
                <a:gd name="T52" fmla="*/ 332 w 1288"/>
                <a:gd name="T53" fmla="*/ 76 h 1951"/>
                <a:gd name="T54" fmla="*/ 294 w 1288"/>
                <a:gd name="T55" fmla="*/ 36 h 1951"/>
                <a:gd name="T56" fmla="*/ 286 w 1288"/>
                <a:gd name="T57" fmla="*/ 19 h 1951"/>
                <a:gd name="T58" fmla="*/ 344 w 1288"/>
                <a:gd name="T59" fmla="*/ 0 h 1951"/>
                <a:gd name="T60" fmla="*/ 953 w 1288"/>
                <a:gd name="T61" fmla="*/ 0 h 195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288"/>
                <a:gd name="T94" fmla="*/ 0 h 1951"/>
                <a:gd name="T95" fmla="*/ 1288 w 1288"/>
                <a:gd name="T96" fmla="*/ 1951 h 195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288" h="1951">
                  <a:moveTo>
                    <a:pt x="953" y="0"/>
                  </a:moveTo>
                  <a:lnTo>
                    <a:pt x="953" y="380"/>
                  </a:lnTo>
                  <a:lnTo>
                    <a:pt x="928" y="380"/>
                  </a:lnTo>
                  <a:lnTo>
                    <a:pt x="928" y="1121"/>
                  </a:lnTo>
                  <a:lnTo>
                    <a:pt x="1288" y="1121"/>
                  </a:lnTo>
                  <a:lnTo>
                    <a:pt x="1288" y="1948"/>
                  </a:lnTo>
                  <a:lnTo>
                    <a:pt x="0" y="1951"/>
                  </a:lnTo>
                  <a:lnTo>
                    <a:pt x="9" y="631"/>
                  </a:lnTo>
                  <a:lnTo>
                    <a:pt x="112" y="631"/>
                  </a:lnTo>
                  <a:lnTo>
                    <a:pt x="154" y="644"/>
                  </a:lnTo>
                  <a:lnTo>
                    <a:pt x="188" y="658"/>
                  </a:lnTo>
                  <a:lnTo>
                    <a:pt x="220" y="697"/>
                  </a:lnTo>
                  <a:lnTo>
                    <a:pt x="255" y="727"/>
                  </a:lnTo>
                  <a:lnTo>
                    <a:pt x="294" y="746"/>
                  </a:lnTo>
                  <a:lnTo>
                    <a:pt x="327" y="729"/>
                  </a:lnTo>
                  <a:lnTo>
                    <a:pt x="337" y="697"/>
                  </a:lnTo>
                  <a:lnTo>
                    <a:pt x="286" y="606"/>
                  </a:lnTo>
                  <a:lnTo>
                    <a:pt x="370" y="521"/>
                  </a:lnTo>
                  <a:lnTo>
                    <a:pt x="444" y="466"/>
                  </a:lnTo>
                  <a:lnTo>
                    <a:pt x="444" y="397"/>
                  </a:lnTo>
                  <a:lnTo>
                    <a:pt x="434" y="348"/>
                  </a:lnTo>
                  <a:lnTo>
                    <a:pt x="398" y="283"/>
                  </a:lnTo>
                  <a:lnTo>
                    <a:pt x="332" y="197"/>
                  </a:lnTo>
                  <a:lnTo>
                    <a:pt x="269" y="150"/>
                  </a:lnTo>
                  <a:lnTo>
                    <a:pt x="269" y="140"/>
                  </a:lnTo>
                  <a:lnTo>
                    <a:pt x="332" y="111"/>
                  </a:lnTo>
                  <a:lnTo>
                    <a:pt x="332" y="76"/>
                  </a:lnTo>
                  <a:lnTo>
                    <a:pt x="294" y="36"/>
                  </a:lnTo>
                  <a:lnTo>
                    <a:pt x="286" y="19"/>
                  </a:lnTo>
                  <a:lnTo>
                    <a:pt x="344" y="0"/>
                  </a:lnTo>
                  <a:lnTo>
                    <a:pt x="953" y="0"/>
                  </a:lnTo>
                </a:path>
              </a:pathLst>
            </a:custGeom>
            <a:noFill/>
            <a:ln w="6985" cap="rnd">
              <a:solidFill>
                <a:srgbClr val="000000"/>
              </a:solidFill>
              <a:round/>
              <a:headEnd/>
              <a:tailEnd/>
            </a:ln>
          </p:spPr>
          <p:txBody>
            <a:bodyPr/>
            <a:lstStyle/>
            <a:p>
              <a:endParaRPr lang="en-US" dirty="0"/>
            </a:p>
          </p:txBody>
        </p:sp>
        <p:sp>
          <p:nvSpPr>
            <p:cNvPr id="17" name="Freeform 23"/>
            <p:cNvSpPr>
              <a:spLocks/>
            </p:cNvSpPr>
            <p:nvPr/>
          </p:nvSpPr>
          <p:spPr bwMode="auto">
            <a:xfrm>
              <a:off x="4098077" y="3654155"/>
              <a:ext cx="1113101" cy="1844572"/>
            </a:xfrm>
            <a:custGeom>
              <a:avLst/>
              <a:gdLst>
                <a:gd name="T0" fmla="*/ 358 w 1224"/>
                <a:gd name="T1" fmla="*/ 1942 h 1951"/>
                <a:gd name="T2" fmla="*/ 358 w 1224"/>
                <a:gd name="T3" fmla="*/ 1119 h 1951"/>
                <a:gd name="T4" fmla="*/ 0 w 1224"/>
                <a:gd name="T5" fmla="*/ 1119 h 1951"/>
                <a:gd name="T6" fmla="*/ 0 w 1224"/>
                <a:gd name="T7" fmla="*/ 382 h 1951"/>
                <a:gd name="T8" fmla="*/ 21 w 1224"/>
                <a:gd name="T9" fmla="*/ 382 h 1951"/>
                <a:gd name="T10" fmla="*/ 25 w 1224"/>
                <a:gd name="T11" fmla="*/ 0 h 1951"/>
                <a:gd name="T12" fmla="*/ 959 w 1224"/>
                <a:gd name="T13" fmla="*/ 0 h 1951"/>
                <a:gd name="T14" fmla="*/ 959 w 1224"/>
                <a:gd name="T15" fmla="*/ 402 h 1951"/>
                <a:gd name="T16" fmla="*/ 923 w 1224"/>
                <a:gd name="T17" fmla="*/ 402 h 1951"/>
                <a:gd name="T18" fmla="*/ 923 w 1224"/>
                <a:gd name="T19" fmla="*/ 1110 h 1951"/>
                <a:gd name="T20" fmla="*/ 1224 w 1224"/>
                <a:gd name="T21" fmla="*/ 1110 h 1951"/>
                <a:gd name="T22" fmla="*/ 1224 w 1224"/>
                <a:gd name="T23" fmla="*/ 1951 h 1951"/>
                <a:gd name="T24" fmla="*/ 354 w 1224"/>
                <a:gd name="T25" fmla="*/ 1951 h 1951"/>
                <a:gd name="T26" fmla="*/ 358 w 1224"/>
                <a:gd name="T27" fmla="*/ 1942 h 19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24"/>
                <a:gd name="T43" fmla="*/ 0 h 1951"/>
                <a:gd name="T44" fmla="*/ 1224 w 1224"/>
                <a:gd name="T45" fmla="*/ 1951 h 19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24" h="1951">
                  <a:moveTo>
                    <a:pt x="358" y="1942"/>
                  </a:moveTo>
                  <a:lnTo>
                    <a:pt x="358" y="1119"/>
                  </a:lnTo>
                  <a:lnTo>
                    <a:pt x="0" y="1119"/>
                  </a:lnTo>
                  <a:lnTo>
                    <a:pt x="0" y="382"/>
                  </a:lnTo>
                  <a:lnTo>
                    <a:pt x="21" y="382"/>
                  </a:lnTo>
                  <a:lnTo>
                    <a:pt x="25" y="0"/>
                  </a:lnTo>
                  <a:lnTo>
                    <a:pt x="959" y="0"/>
                  </a:lnTo>
                  <a:lnTo>
                    <a:pt x="959" y="402"/>
                  </a:lnTo>
                  <a:lnTo>
                    <a:pt x="923" y="402"/>
                  </a:lnTo>
                  <a:lnTo>
                    <a:pt x="923" y="1110"/>
                  </a:lnTo>
                  <a:lnTo>
                    <a:pt x="1224" y="1110"/>
                  </a:lnTo>
                  <a:lnTo>
                    <a:pt x="1224" y="1951"/>
                  </a:lnTo>
                  <a:lnTo>
                    <a:pt x="354" y="1951"/>
                  </a:lnTo>
                  <a:lnTo>
                    <a:pt x="358" y="1942"/>
                  </a:lnTo>
                  <a:close/>
                </a:path>
              </a:pathLst>
            </a:custGeom>
            <a:solidFill>
              <a:srgbClr val="CCFFCC"/>
            </a:solidFill>
            <a:ln w="9525">
              <a:noFill/>
              <a:round/>
              <a:headEnd/>
              <a:tailEnd/>
            </a:ln>
          </p:spPr>
          <p:txBody>
            <a:bodyPr/>
            <a:lstStyle/>
            <a:p>
              <a:endParaRPr lang="en-US" dirty="0"/>
            </a:p>
          </p:txBody>
        </p:sp>
        <p:sp>
          <p:nvSpPr>
            <p:cNvPr id="18" name="Freeform 24"/>
            <p:cNvSpPr>
              <a:spLocks/>
            </p:cNvSpPr>
            <p:nvPr/>
          </p:nvSpPr>
          <p:spPr bwMode="auto">
            <a:xfrm>
              <a:off x="4098077" y="3654155"/>
              <a:ext cx="1113101" cy="1844572"/>
            </a:xfrm>
            <a:custGeom>
              <a:avLst/>
              <a:gdLst>
                <a:gd name="T0" fmla="*/ 358 w 1224"/>
                <a:gd name="T1" fmla="*/ 1942 h 1951"/>
                <a:gd name="T2" fmla="*/ 358 w 1224"/>
                <a:gd name="T3" fmla="*/ 1119 h 1951"/>
                <a:gd name="T4" fmla="*/ 0 w 1224"/>
                <a:gd name="T5" fmla="*/ 1119 h 1951"/>
                <a:gd name="T6" fmla="*/ 0 w 1224"/>
                <a:gd name="T7" fmla="*/ 382 h 1951"/>
                <a:gd name="T8" fmla="*/ 21 w 1224"/>
                <a:gd name="T9" fmla="*/ 382 h 1951"/>
                <a:gd name="T10" fmla="*/ 25 w 1224"/>
                <a:gd name="T11" fmla="*/ 0 h 1951"/>
                <a:gd name="T12" fmla="*/ 959 w 1224"/>
                <a:gd name="T13" fmla="*/ 0 h 1951"/>
                <a:gd name="T14" fmla="*/ 959 w 1224"/>
                <a:gd name="T15" fmla="*/ 402 h 1951"/>
                <a:gd name="T16" fmla="*/ 923 w 1224"/>
                <a:gd name="T17" fmla="*/ 402 h 1951"/>
                <a:gd name="T18" fmla="*/ 923 w 1224"/>
                <a:gd name="T19" fmla="*/ 1110 h 1951"/>
                <a:gd name="T20" fmla="*/ 1224 w 1224"/>
                <a:gd name="T21" fmla="*/ 1110 h 1951"/>
                <a:gd name="T22" fmla="*/ 1224 w 1224"/>
                <a:gd name="T23" fmla="*/ 1951 h 1951"/>
                <a:gd name="T24" fmla="*/ 354 w 1224"/>
                <a:gd name="T25" fmla="*/ 1951 h 1951"/>
                <a:gd name="T26" fmla="*/ 358 w 1224"/>
                <a:gd name="T27" fmla="*/ 1942 h 19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24"/>
                <a:gd name="T43" fmla="*/ 0 h 1951"/>
                <a:gd name="T44" fmla="*/ 1224 w 1224"/>
                <a:gd name="T45" fmla="*/ 1951 h 19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24" h="1951">
                  <a:moveTo>
                    <a:pt x="358" y="1942"/>
                  </a:moveTo>
                  <a:lnTo>
                    <a:pt x="358" y="1119"/>
                  </a:lnTo>
                  <a:lnTo>
                    <a:pt x="0" y="1119"/>
                  </a:lnTo>
                  <a:lnTo>
                    <a:pt x="0" y="382"/>
                  </a:lnTo>
                  <a:lnTo>
                    <a:pt x="21" y="382"/>
                  </a:lnTo>
                  <a:lnTo>
                    <a:pt x="25" y="0"/>
                  </a:lnTo>
                  <a:lnTo>
                    <a:pt x="959" y="0"/>
                  </a:lnTo>
                  <a:lnTo>
                    <a:pt x="959" y="402"/>
                  </a:lnTo>
                  <a:lnTo>
                    <a:pt x="923" y="402"/>
                  </a:lnTo>
                  <a:lnTo>
                    <a:pt x="923" y="1110"/>
                  </a:lnTo>
                  <a:lnTo>
                    <a:pt x="1224" y="1110"/>
                  </a:lnTo>
                  <a:lnTo>
                    <a:pt x="1224" y="1951"/>
                  </a:lnTo>
                  <a:lnTo>
                    <a:pt x="354" y="1951"/>
                  </a:lnTo>
                  <a:lnTo>
                    <a:pt x="358" y="1942"/>
                  </a:lnTo>
                </a:path>
              </a:pathLst>
            </a:custGeom>
            <a:noFill/>
            <a:ln w="6985" cap="rnd">
              <a:solidFill>
                <a:srgbClr val="000000"/>
              </a:solidFill>
              <a:round/>
              <a:headEnd/>
              <a:tailEnd/>
            </a:ln>
          </p:spPr>
          <p:txBody>
            <a:bodyPr/>
            <a:lstStyle/>
            <a:p>
              <a:endParaRPr lang="en-US" dirty="0"/>
            </a:p>
          </p:txBody>
        </p:sp>
        <p:sp>
          <p:nvSpPr>
            <p:cNvPr id="19" name="Freeform 26"/>
            <p:cNvSpPr>
              <a:spLocks/>
            </p:cNvSpPr>
            <p:nvPr/>
          </p:nvSpPr>
          <p:spPr bwMode="auto">
            <a:xfrm>
              <a:off x="4007509" y="2763777"/>
              <a:ext cx="1073660" cy="800732"/>
            </a:xfrm>
            <a:custGeom>
              <a:avLst/>
              <a:gdLst>
                <a:gd name="T0" fmla="*/ 1055 w 1184"/>
                <a:gd name="T1" fmla="*/ 844 h 845"/>
                <a:gd name="T2" fmla="*/ 735 w 1184"/>
                <a:gd name="T3" fmla="*/ 845 h 845"/>
                <a:gd name="T4" fmla="*/ 741 w 1184"/>
                <a:gd name="T5" fmla="*/ 809 h 845"/>
                <a:gd name="T6" fmla="*/ 735 w 1184"/>
                <a:gd name="T7" fmla="*/ 770 h 845"/>
                <a:gd name="T8" fmla="*/ 611 w 1184"/>
                <a:gd name="T9" fmla="*/ 770 h 845"/>
                <a:gd name="T10" fmla="*/ 611 w 1184"/>
                <a:gd name="T11" fmla="*/ 737 h 845"/>
                <a:gd name="T12" fmla="*/ 618 w 1184"/>
                <a:gd name="T13" fmla="*/ 695 h 845"/>
                <a:gd name="T14" fmla="*/ 312 w 1184"/>
                <a:gd name="T15" fmla="*/ 695 h 845"/>
                <a:gd name="T16" fmla="*/ 312 w 1184"/>
                <a:gd name="T17" fmla="*/ 633 h 845"/>
                <a:gd name="T18" fmla="*/ 176 w 1184"/>
                <a:gd name="T19" fmla="*/ 633 h 845"/>
                <a:gd name="T20" fmla="*/ 176 w 1184"/>
                <a:gd name="T21" fmla="*/ 466 h 845"/>
                <a:gd name="T22" fmla="*/ 65 w 1184"/>
                <a:gd name="T23" fmla="*/ 466 h 845"/>
                <a:gd name="T24" fmla="*/ 65 w 1184"/>
                <a:gd name="T25" fmla="*/ 353 h 845"/>
                <a:gd name="T26" fmla="*/ 0 w 1184"/>
                <a:gd name="T27" fmla="*/ 353 h 845"/>
                <a:gd name="T28" fmla="*/ 0 w 1184"/>
                <a:gd name="T29" fmla="*/ 157 h 845"/>
                <a:gd name="T30" fmla="*/ 109 w 1184"/>
                <a:gd name="T31" fmla="*/ 157 h 845"/>
                <a:gd name="T32" fmla="*/ 109 w 1184"/>
                <a:gd name="T33" fmla="*/ 72 h 845"/>
                <a:gd name="T34" fmla="*/ 213 w 1184"/>
                <a:gd name="T35" fmla="*/ 72 h 845"/>
                <a:gd name="T36" fmla="*/ 213 w 1184"/>
                <a:gd name="T37" fmla="*/ 0 h 845"/>
                <a:gd name="T38" fmla="*/ 422 w 1184"/>
                <a:gd name="T39" fmla="*/ 2 h 845"/>
                <a:gd name="T40" fmla="*/ 422 w 1184"/>
                <a:gd name="T41" fmla="*/ 149 h 845"/>
                <a:gd name="T42" fmla="*/ 763 w 1184"/>
                <a:gd name="T43" fmla="*/ 149 h 845"/>
                <a:gd name="T44" fmla="*/ 763 w 1184"/>
                <a:gd name="T45" fmla="*/ 243 h 845"/>
                <a:gd name="T46" fmla="*/ 952 w 1184"/>
                <a:gd name="T47" fmla="*/ 243 h 845"/>
                <a:gd name="T48" fmla="*/ 952 w 1184"/>
                <a:gd name="T49" fmla="*/ 347 h 845"/>
                <a:gd name="T50" fmla="*/ 1184 w 1184"/>
                <a:gd name="T51" fmla="*/ 347 h 845"/>
                <a:gd name="T52" fmla="*/ 1184 w 1184"/>
                <a:gd name="T53" fmla="*/ 633 h 845"/>
                <a:gd name="T54" fmla="*/ 1092 w 1184"/>
                <a:gd name="T55" fmla="*/ 633 h 845"/>
                <a:gd name="T56" fmla="*/ 1092 w 1184"/>
                <a:gd name="T57" fmla="*/ 844 h 845"/>
                <a:gd name="T58" fmla="*/ 1058 w 1184"/>
                <a:gd name="T59" fmla="*/ 844 h 845"/>
                <a:gd name="T60" fmla="*/ 1055 w 1184"/>
                <a:gd name="T61" fmla="*/ 844 h 84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184"/>
                <a:gd name="T94" fmla="*/ 0 h 845"/>
                <a:gd name="T95" fmla="*/ 1184 w 1184"/>
                <a:gd name="T96" fmla="*/ 845 h 84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184" h="845">
                  <a:moveTo>
                    <a:pt x="1055" y="844"/>
                  </a:moveTo>
                  <a:lnTo>
                    <a:pt x="735" y="845"/>
                  </a:lnTo>
                  <a:lnTo>
                    <a:pt x="741" y="809"/>
                  </a:lnTo>
                  <a:lnTo>
                    <a:pt x="735" y="770"/>
                  </a:lnTo>
                  <a:lnTo>
                    <a:pt x="611" y="770"/>
                  </a:lnTo>
                  <a:lnTo>
                    <a:pt x="611" y="737"/>
                  </a:lnTo>
                  <a:lnTo>
                    <a:pt x="618" y="695"/>
                  </a:lnTo>
                  <a:lnTo>
                    <a:pt x="312" y="695"/>
                  </a:lnTo>
                  <a:lnTo>
                    <a:pt x="312" y="633"/>
                  </a:lnTo>
                  <a:lnTo>
                    <a:pt x="176" y="633"/>
                  </a:lnTo>
                  <a:lnTo>
                    <a:pt x="176" y="466"/>
                  </a:lnTo>
                  <a:lnTo>
                    <a:pt x="65" y="466"/>
                  </a:lnTo>
                  <a:lnTo>
                    <a:pt x="65" y="353"/>
                  </a:lnTo>
                  <a:lnTo>
                    <a:pt x="0" y="353"/>
                  </a:lnTo>
                  <a:lnTo>
                    <a:pt x="0" y="157"/>
                  </a:lnTo>
                  <a:lnTo>
                    <a:pt x="109" y="157"/>
                  </a:lnTo>
                  <a:lnTo>
                    <a:pt x="109" y="72"/>
                  </a:lnTo>
                  <a:lnTo>
                    <a:pt x="213" y="72"/>
                  </a:lnTo>
                  <a:lnTo>
                    <a:pt x="213" y="0"/>
                  </a:lnTo>
                  <a:lnTo>
                    <a:pt x="422" y="2"/>
                  </a:lnTo>
                  <a:lnTo>
                    <a:pt x="422" y="149"/>
                  </a:lnTo>
                  <a:lnTo>
                    <a:pt x="763" y="149"/>
                  </a:lnTo>
                  <a:lnTo>
                    <a:pt x="763" y="243"/>
                  </a:lnTo>
                  <a:lnTo>
                    <a:pt x="952" y="243"/>
                  </a:lnTo>
                  <a:lnTo>
                    <a:pt x="952" y="347"/>
                  </a:lnTo>
                  <a:lnTo>
                    <a:pt x="1184" y="347"/>
                  </a:lnTo>
                  <a:lnTo>
                    <a:pt x="1184" y="633"/>
                  </a:lnTo>
                  <a:lnTo>
                    <a:pt x="1092" y="633"/>
                  </a:lnTo>
                  <a:lnTo>
                    <a:pt x="1092" y="844"/>
                  </a:lnTo>
                  <a:lnTo>
                    <a:pt x="1058" y="844"/>
                  </a:lnTo>
                  <a:lnTo>
                    <a:pt x="1055" y="844"/>
                  </a:lnTo>
                  <a:close/>
                </a:path>
              </a:pathLst>
            </a:custGeom>
            <a:solidFill>
              <a:srgbClr val="CCFFCC"/>
            </a:solidFill>
            <a:ln w="9525">
              <a:noFill/>
              <a:round/>
              <a:headEnd/>
              <a:tailEnd/>
            </a:ln>
          </p:spPr>
          <p:txBody>
            <a:bodyPr/>
            <a:lstStyle/>
            <a:p>
              <a:endParaRPr lang="en-US" dirty="0"/>
            </a:p>
          </p:txBody>
        </p:sp>
        <p:sp>
          <p:nvSpPr>
            <p:cNvPr id="20" name="Freeform 27"/>
            <p:cNvSpPr>
              <a:spLocks/>
            </p:cNvSpPr>
            <p:nvPr/>
          </p:nvSpPr>
          <p:spPr bwMode="auto">
            <a:xfrm>
              <a:off x="4007509" y="2763777"/>
              <a:ext cx="1073660" cy="800732"/>
            </a:xfrm>
            <a:custGeom>
              <a:avLst/>
              <a:gdLst>
                <a:gd name="T0" fmla="*/ 1055 w 1184"/>
                <a:gd name="T1" fmla="*/ 844 h 845"/>
                <a:gd name="T2" fmla="*/ 735 w 1184"/>
                <a:gd name="T3" fmla="*/ 845 h 845"/>
                <a:gd name="T4" fmla="*/ 741 w 1184"/>
                <a:gd name="T5" fmla="*/ 809 h 845"/>
                <a:gd name="T6" fmla="*/ 735 w 1184"/>
                <a:gd name="T7" fmla="*/ 770 h 845"/>
                <a:gd name="T8" fmla="*/ 611 w 1184"/>
                <a:gd name="T9" fmla="*/ 770 h 845"/>
                <a:gd name="T10" fmla="*/ 611 w 1184"/>
                <a:gd name="T11" fmla="*/ 737 h 845"/>
                <a:gd name="T12" fmla="*/ 618 w 1184"/>
                <a:gd name="T13" fmla="*/ 695 h 845"/>
                <a:gd name="T14" fmla="*/ 312 w 1184"/>
                <a:gd name="T15" fmla="*/ 695 h 845"/>
                <a:gd name="T16" fmla="*/ 312 w 1184"/>
                <a:gd name="T17" fmla="*/ 633 h 845"/>
                <a:gd name="T18" fmla="*/ 176 w 1184"/>
                <a:gd name="T19" fmla="*/ 633 h 845"/>
                <a:gd name="T20" fmla="*/ 176 w 1184"/>
                <a:gd name="T21" fmla="*/ 466 h 845"/>
                <a:gd name="T22" fmla="*/ 65 w 1184"/>
                <a:gd name="T23" fmla="*/ 466 h 845"/>
                <a:gd name="T24" fmla="*/ 65 w 1184"/>
                <a:gd name="T25" fmla="*/ 353 h 845"/>
                <a:gd name="T26" fmla="*/ 0 w 1184"/>
                <a:gd name="T27" fmla="*/ 353 h 845"/>
                <a:gd name="T28" fmla="*/ 0 w 1184"/>
                <a:gd name="T29" fmla="*/ 157 h 845"/>
                <a:gd name="T30" fmla="*/ 109 w 1184"/>
                <a:gd name="T31" fmla="*/ 157 h 845"/>
                <a:gd name="T32" fmla="*/ 109 w 1184"/>
                <a:gd name="T33" fmla="*/ 72 h 845"/>
                <a:gd name="T34" fmla="*/ 213 w 1184"/>
                <a:gd name="T35" fmla="*/ 72 h 845"/>
                <a:gd name="T36" fmla="*/ 213 w 1184"/>
                <a:gd name="T37" fmla="*/ 0 h 845"/>
                <a:gd name="T38" fmla="*/ 422 w 1184"/>
                <a:gd name="T39" fmla="*/ 2 h 845"/>
                <a:gd name="T40" fmla="*/ 422 w 1184"/>
                <a:gd name="T41" fmla="*/ 149 h 845"/>
                <a:gd name="T42" fmla="*/ 763 w 1184"/>
                <a:gd name="T43" fmla="*/ 149 h 845"/>
                <a:gd name="T44" fmla="*/ 763 w 1184"/>
                <a:gd name="T45" fmla="*/ 243 h 845"/>
                <a:gd name="T46" fmla="*/ 952 w 1184"/>
                <a:gd name="T47" fmla="*/ 243 h 845"/>
                <a:gd name="T48" fmla="*/ 952 w 1184"/>
                <a:gd name="T49" fmla="*/ 347 h 845"/>
                <a:gd name="T50" fmla="*/ 1184 w 1184"/>
                <a:gd name="T51" fmla="*/ 347 h 845"/>
                <a:gd name="T52" fmla="*/ 1184 w 1184"/>
                <a:gd name="T53" fmla="*/ 633 h 845"/>
                <a:gd name="T54" fmla="*/ 1092 w 1184"/>
                <a:gd name="T55" fmla="*/ 633 h 845"/>
                <a:gd name="T56" fmla="*/ 1092 w 1184"/>
                <a:gd name="T57" fmla="*/ 844 h 845"/>
                <a:gd name="T58" fmla="*/ 1058 w 1184"/>
                <a:gd name="T59" fmla="*/ 844 h 845"/>
                <a:gd name="T60" fmla="*/ 1055 w 1184"/>
                <a:gd name="T61" fmla="*/ 844 h 84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184"/>
                <a:gd name="T94" fmla="*/ 0 h 845"/>
                <a:gd name="T95" fmla="*/ 1184 w 1184"/>
                <a:gd name="T96" fmla="*/ 845 h 84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184" h="845">
                  <a:moveTo>
                    <a:pt x="1055" y="844"/>
                  </a:moveTo>
                  <a:lnTo>
                    <a:pt x="735" y="845"/>
                  </a:lnTo>
                  <a:lnTo>
                    <a:pt x="741" y="809"/>
                  </a:lnTo>
                  <a:lnTo>
                    <a:pt x="735" y="770"/>
                  </a:lnTo>
                  <a:lnTo>
                    <a:pt x="611" y="770"/>
                  </a:lnTo>
                  <a:lnTo>
                    <a:pt x="611" y="737"/>
                  </a:lnTo>
                  <a:lnTo>
                    <a:pt x="618" y="695"/>
                  </a:lnTo>
                  <a:lnTo>
                    <a:pt x="312" y="695"/>
                  </a:lnTo>
                  <a:lnTo>
                    <a:pt x="312" y="633"/>
                  </a:lnTo>
                  <a:lnTo>
                    <a:pt x="176" y="633"/>
                  </a:lnTo>
                  <a:lnTo>
                    <a:pt x="176" y="466"/>
                  </a:lnTo>
                  <a:lnTo>
                    <a:pt x="65" y="466"/>
                  </a:lnTo>
                  <a:lnTo>
                    <a:pt x="65" y="353"/>
                  </a:lnTo>
                  <a:lnTo>
                    <a:pt x="0" y="353"/>
                  </a:lnTo>
                  <a:lnTo>
                    <a:pt x="0" y="157"/>
                  </a:lnTo>
                  <a:lnTo>
                    <a:pt x="109" y="157"/>
                  </a:lnTo>
                  <a:lnTo>
                    <a:pt x="109" y="72"/>
                  </a:lnTo>
                  <a:lnTo>
                    <a:pt x="213" y="72"/>
                  </a:lnTo>
                  <a:lnTo>
                    <a:pt x="213" y="0"/>
                  </a:lnTo>
                  <a:lnTo>
                    <a:pt x="422" y="2"/>
                  </a:lnTo>
                  <a:lnTo>
                    <a:pt x="422" y="149"/>
                  </a:lnTo>
                  <a:lnTo>
                    <a:pt x="763" y="149"/>
                  </a:lnTo>
                  <a:lnTo>
                    <a:pt x="763" y="243"/>
                  </a:lnTo>
                  <a:lnTo>
                    <a:pt x="952" y="243"/>
                  </a:lnTo>
                  <a:lnTo>
                    <a:pt x="952" y="347"/>
                  </a:lnTo>
                  <a:lnTo>
                    <a:pt x="1184" y="347"/>
                  </a:lnTo>
                  <a:lnTo>
                    <a:pt x="1184" y="633"/>
                  </a:lnTo>
                  <a:lnTo>
                    <a:pt x="1092" y="633"/>
                  </a:lnTo>
                  <a:lnTo>
                    <a:pt x="1092" y="844"/>
                  </a:lnTo>
                  <a:lnTo>
                    <a:pt x="1058" y="844"/>
                  </a:lnTo>
                  <a:lnTo>
                    <a:pt x="1055" y="844"/>
                  </a:lnTo>
                </a:path>
              </a:pathLst>
            </a:custGeom>
            <a:noFill/>
            <a:ln w="6985" cap="rnd">
              <a:solidFill>
                <a:srgbClr val="000000"/>
              </a:solidFill>
              <a:round/>
              <a:headEnd/>
              <a:tailEnd/>
            </a:ln>
          </p:spPr>
          <p:txBody>
            <a:bodyPr/>
            <a:lstStyle/>
            <a:p>
              <a:endParaRPr lang="en-US" dirty="0"/>
            </a:p>
          </p:txBody>
        </p:sp>
        <p:sp>
          <p:nvSpPr>
            <p:cNvPr id="21" name="Freeform 29"/>
            <p:cNvSpPr>
              <a:spLocks/>
            </p:cNvSpPr>
            <p:nvPr/>
          </p:nvSpPr>
          <p:spPr bwMode="auto">
            <a:xfrm>
              <a:off x="4346406" y="1449480"/>
              <a:ext cx="664646" cy="721724"/>
            </a:xfrm>
            <a:custGeom>
              <a:avLst/>
              <a:gdLst>
                <a:gd name="T0" fmla="*/ 130 w 734"/>
                <a:gd name="T1" fmla="*/ 82 h 763"/>
                <a:gd name="T2" fmla="*/ 133 w 734"/>
                <a:gd name="T3" fmla="*/ 92 h 763"/>
                <a:gd name="T4" fmla="*/ 166 w 734"/>
                <a:gd name="T5" fmla="*/ 108 h 763"/>
                <a:gd name="T6" fmla="*/ 201 w 734"/>
                <a:gd name="T7" fmla="*/ 112 h 763"/>
                <a:gd name="T8" fmla="*/ 229 w 734"/>
                <a:gd name="T9" fmla="*/ 120 h 763"/>
                <a:gd name="T10" fmla="*/ 247 w 734"/>
                <a:gd name="T11" fmla="*/ 148 h 763"/>
                <a:gd name="T12" fmla="*/ 278 w 734"/>
                <a:gd name="T13" fmla="*/ 175 h 763"/>
                <a:gd name="T14" fmla="*/ 286 w 734"/>
                <a:gd name="T15" fmla="*/ 203 h 763"/>
                <a:gd name="T16" fmla="*/ 304 w 734"/>
                <a:gd name="T17" fmla="*/ 203 h 763"/>
                <a:gd name="T18" fmla="*/ 304 w 734"/>
                <a:gd name="T19" fmla="*/ 254 h 763"/>
                <a:gd name="T20" fmla="*/ 272 w 734"/>
                <a:gd name="T21" fmla="*/ 292 h 763"/>
                <a:gd name="T22" fmla="*/ 272 w 734"/>
                <a:gd name="T23" fmla="*/ 338 h 763"/>
                <a:gd name="T24" fmla="*/ 286 w 734"/>
                <a:gd name="T25" fmla="*/ 339 h 763"/>
                <a:gd name="T26" fmla="*/ 286 w 734"/>
                <a:gd name="T27" fmla="*/ 353 h 763"/>
                <a:gd name="T28" fmla="*/ 272 w 734"/>
                <a:gd name="T29" fmla="*/ 379 h 763"/>
                <a:gd name="T30" fmla="*/ 254 w 734"/>
                <a:gd name="T31" fmla="*/ 395 h 763"/>
                <a:gd name="T32" fmla="*/ 237 w 734"/>
                <a:gd name="T33" fmla="*/ 419 h 763"/>
                <a:gd name="T34" fmla="*/ 235 w 734"/>
                <a:gd name="T35" fmla="*/ 467 h 763"/>
                <a:gd name="T36" fmla="*/ 212 w 734"/>
                <a:gd name="T37" fmla="*/ 450 h 763"/>
                <a:gd name="T38" fmla="*/ 188 w 734"/>
                <a:gd name="T39" fmla="*/ 480 h 763"/>
                <a:gd name="T40" fmla="*/ 170 w 734"/>
                <a:gd name="T41" fmla="*/ 467 h 763"/>
                <a:gd name="T42" fmla="*/ 154 w 734"/>
                <a:gd name="T43" fmla="*/ 467 h 763"/>
                <a:gd name="T44" fmla="*/ 133 w 734"/>
                <a:gd name="T45" fmla="*/ 473 h 763"/>
                <a:gd name="T46" fmla="*/ 142 w 734"/>
                <a:gd name="T47" fmla="*/ 487 h 763"/>
                <a:gd name="T48" fmla="*/ 130 w 734"/>
                <a:gd name="T49" fmla="*/ 492 h 763"/>
                <a:gd name="T50" fmla="*/ 83 w 734"/>
                <a:gd name="T51" fmla="*/ 558 h 763"/>
                <a:gd name="T52" fmla="*/ 65 w 734"/>
                <a:gd name="T53" fmla="*/ 558 h 763"/>
                <a:gd name="T54" fmla="*/ 31 w 734"/>
                <a:gd name="T55" fmla="*/ 623 h 763"/>
                <a:gd name="T56" fmla="*/ 44 w 734"/>
                <a:gd name="T57" fmla="*/ 644 h 763"/>
                <a:gd name="T58" fmla="*/ 71 w 734"/>
                <a:gd name="T59" fmla="*/ 676 h 763"/>
                <a:gd name="T60" fmla="*/ 71 w 734"/>
                <a:gd name="T61" fmla="*/ 706 h 763"/>
                <a:gd name="T62" fmla="*/ 44 w 734"/>
                <a:gd name="T63" fmla="*/ 706 h 763"/>
                <a:gd name="T64" fmla="*/ 0 w 734"/>
                <a:gd name="T65" fmla="*/ 728 h 763"/>
                <a:gd name="T66" fmla="*/ 0 w 734"/>
                <a:gd name="T67" fmla="*/ 742 h 763"/>
                <a:gd name="T68" fmla="*/ 9 w 734"/>
                <a:gd name="T69" fmla="*/ 756 h 763"/>
                <a:gd name="T70" fmla="*/ 693 w 734"/>
                <a:gd name="T71" fmla="*/ 763 h 763"/>
                <a:gd name="T72" fmla="*/ 693 w 734"/>
                <a:gd name="T73" fmla="*/ 714 h 763"/>
                <a:gd name="T74" fmla="*/ 734 w 734"/>
                <a:gd name="T75" fmla="*/ 714 h 763"/>
                <a:gd name="T76" fmla="*/ 734 w 734"/>
                <a:gd name="T77" fmla="*/ 613 h 763"/>
                <a:gd name="T78" fmla="*/ 601 w 734"/>
                <a:gd name="T79" fmla="*/ 613 h 763"/>
                <a:gd name="T80" fmla="*/ 601 w 734"/>
                <a:gd name="T81" fmla="*/ 515 h 763"/>
                <a:gd name="T82" fmla="*/ 530 w 734"/>
                <a:gd name="T83" fmla="*/ 515 h 763"/>
                <a:gd name="T84" fmla="*/ 530 w 734"/>
                <a:gd name="T85" fmla="*/ 299 h 763"/>
                <a:gd name="T86" fmla="*/ 568 w 734"/>
                <a:gd name="T87" fmla="*/ 299 h 763"/>
                <a:gd name="T88" fmla="*/ 568 w 734"/>
                <a:gd name="T89" fmla="*/ 0 h 763"/>
                <a:gd name="T90" fmla="*/ 511 w 734"/>
                <a:gd name="T91" fmla="*/ 21 h 763"/>
                <a:gd name="T92" fmla="*/ 469 w 734"/>
                <a:gd name="T93" fmla="*/ 78 h 763"/>
                <a:gd name="T94" fmla="*/ 286 w 734"/>
                <a:gd name="T95" fmla="*/ 108 h 763"/>
                <a:gd name="T96" fmla="*/ 123 w 734"/>
                <a:gd name="T97" fmla="*/ 56 h 763"/>
                <a:gd name="T98" fmla="*/ 130 w 734"/>
                <a:gd name="T99" fmla="*/ 59 h 763"/>
                <a:gd name="T100" fmla="*/ 130 w 734"/>
                <a:gd name="T101" fmla="*/ 82 h 76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734"/>
                <a:gd name="T154" fmla="*/ 0 h 763"/>
                <a:gd name="T155" fmla="*/ 734 w 734"/>
                <a:gd name="T156" fmla="*/ 763 h 76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734" h="763">
                  <a:moveTo>
                    <a:pt x="130" y="82"/>
                  </a:moveTo>
                  <a:lnTo>
                    <a:pt x="133" y="92"/>
                  </a:lnTo>
                  <a:lnTo>
                    <a:pt x="166" y="108"/>
                  </a:lnTo>
                  <a:lnTo>
                    <a:pt x="201" y="112"/>
                  </a:lnTo>
                  <a:lnTo>
                    <a:pt x="229" y="120"/>
                  </a:lnTo>
                  <a:lnTo>
                    <a:pt x="247" y="148"/>
                  </a:lnTo>
                  <a:lnTo>
                    <a:pt x="278" y="175"/>
                  </a:lnTo>
                  <a:lnTo>
                    <a:pt x="286" y="203"/>
                  </a:lnTo>
                  <a:lnTo>
                    <a:pt x="304" y="203"/>
                  </a:lnTo>
                  <a:lnTo>
                    <a:pt x="304" y="254"/>
                  </a:lnTo>
                  <a:lnTo>
                    <a:pt x="272" y="292"/>
                  </a:lnTo>
                  <a:lnTo>
                    <a:pt x="272" y="338"/>
                  </a:lnTo>
                  <a:lnTo>
                    <a:pt x="286" y="339"/>
                  </a:lnTo>
                  <a:lnTo>
                    <a:pt x="286" y="353"/>
                  </a:lnTo>
                  <a:lnTo>
                    <a:pt x="272" y="379"/>
                  </a:lnTo>
                  <a:lnTo>
                    <a:pt x="254" y="395"/>
                  </a:lnTo>
                  <a:lnTo>
                    <a:pt x="237" y="419"/>
                  </a:lnTo>
                  <a:lnTo>
                    <a:pt x="235" y="467"/>
                  </a:lnTo>
                  <a:lnTo>
                    <a:pt x="212" y="450"/>
                  </a:lnTo>
                  <a:lnTo>
                    <a:pt x="188" y="480"/>
                  </a:lnTo>
                  <a:lnTo>
                    <a:pt x="170" y="467"/>
                  </a:lnTo>
                  <a:lnTo>
                    <a:pt x="154" y="467"/>
                  </a:lnTo>
                  <a:lnTo>
                    <a:pt x="133" y="473"/>
                  </a:lnTo>
                  <a:lnTo>
                    <a:pt x="142" y="487"/>
                  </a:lnTo>
                  <a:lnTo>
                    <a:pt x="130" y="492"/>
                  </a:lnTo>
                  <a:lnTo>
                    <a:pt x="83" y="558"/>
                  </a:lnTo>
                  <a:lnTo>
                    <a:pt x="65" y="558"/>
                  </a:lnTo>
                  <a:lnTo>
                    <a:pt x="31" y="623"/>
                  </a:lnTo>
                  <a:lnTo>
                    <a:pt x="44" y="644"/>
                  </a:lnTo>
                  <a:lnTo>
                    <a:pt x="71" y="676"/>
                  </a:lnTo>
                  <a:lnTo>
                    <a:pt x="71" y="706"/>
                  </a:lnTo>
                  <a:lnTo>
                    <a:pt x="44" y="706"/>
                  </a:lnTo>
                  <a:lnTo>
                    <a:pt x="0" y="728"/>
                  </a:lnTo>
                  <a:lnTo>
                    <a:pt x="0" y="742"/>
                  </a:lnTo>
                  <a:lnTo>
                    <a:pt x="9" y="756"/>
                  </a:lnTo>
                  <a:lnTo>
                    <a:pt x="693" y="763"/>
                  </a:lnTo>
                  <a:lnTo>
                    <a:pt x="693" y="714"/>
                  </a:lnTo>
                  <a:lnTo>
                    <a:pt x="734" y="714"/>
                  </a:lnTo>
                  <a:lnTo>
                    <a:pt x="734" y="613"/>
                  </a:lnTo>
                  <a:lnTo>
                    <a:pt x="601" y="613"/>
                  </a:lnTo>
                  <a:lnTo>
                    <a:pt x="601" y="515"/>
                  </a:lnTo>
                  <a:lnTo>
                    <a:pt x="530" y="515"/>
                  </a:lnTo>
                  <a:lnTo>
                    <a:pt x="530" y="299"/>
                  </a:lnTo>
                  <a:lnTo>
                    <a:pt x="568" y="299"/>
                  </a:lnTo>
                  <a:lnTo>
                    <a:pt x="568" y="0"/>
                  </a:lnTo>
                  <a:lnTo>
                    <a:pt x="511" y="21"/>
                  </a:lnTo>
                  <a:lnTo>
                    <a:pt x="469" y="78"/>
                  </a:lnTo>
                  <a:lnTo>
                    <a:pt x="286" y="108"/>
                  </a:lnTo>
                  <a:lnTo>
                    <a:pt x="123" y="56"/>
                  </a:lnTo>
                  <a:lnTo>
                    <a:pt x="130" y="59"/>
                  </a:lnTo>
                  <a:lnTo>
                    <a:pt x="130" y="82"/>
                  </a:lnTo>
                  <a:close/>
                </a:path>
              </a:pathLst>
            </a:custGeom>
            <a:solidFill>
              <a:srgbClr val="CCFFCC"/>
            </a:solidFill>
            <a:ln w="9525">
              <a:noFill/>
              <a:round/>
              <a:headEnd/>
              <a:tailEnd/>
            </a:ln>
          </p:spPr>
          <p:txBody>
            <a:bodyPr/>
            <a:lstStyle/>
            <a:p>
              <a:endParaRPr lang="en-US" dirty="0"/>
            </a:p>
          </p:txBody>
        </p:sp>
        <p:sp>
          <p:nvSpPr>
            <p:cNvPr id="22" name="Freeform 32"/>
            <p:cNvSpPr>
              <a:spLocks/>
            </p:cNvSpPr>
            <p:nvPr/>
          </p:nvSpPr>
          <p:spPr bwMode="auto">
            <a:xfrm>
              <a:off x="4325956" y="2160568"/>
              <a:ext cx="758135" cy="935961"/>
            </a:xfrm>
            <a:custGeom>
              <a:avLst/>
              <a:gdLst>
                <a:gd name="T0" fmla="*/ 0 w 835"/>
                <a:gd name="T1" fmla="*/ 1 h 991"/>
                <a:gd name="T2" fmla="*/ 32 w 835"/>
                <a:gd name="T3" fmla="*/ 136 h 991"/>
                <a:gd name="T4" fmla="*/ 32 w 835"/>
                <a:gd name="T5" fmla="*/ 170 h 991"/>
                <a:gd name="T6" fmla="*/ 64 w 835"/>
                <a:gd name="T7" fmla="*/ 208 h 991"/>
                <a:gd name="T8" fmla="*/ 54 w 835"/>
                <a:gd name="T9" fmla="*/ 239 h 991"/>
                <a:gd name="T10" fmla="*/ 86 w 835"/>
                <a:gd name="T11" fmla="*/ 264 h 991"/>
                <a:gd name="T12" fmla="*/ 107 w 835"/>
                <a:gd name="T13" fmla="*/ 291 h 991"/>
                <a:gd name="T14" fmla="*/ 86 w 835"/>
                <a:gd name="T15" fmla="*/ 305 h 991"/>
                <a:gd name="T16" fmla="*/ 115 w 835"/>
                <a:gd name="T17" fmla="*/ 343 h 991"/>
                <a:gd name="T18" fmla="*/ 77 w 835"/>
                <a:gd name="T19" fmla="*/ 365 h 991"/>
                <a:gd name="T20" fmla="*/ 77 w 835"/>
                <a:gd name="T21" fmla="*/ 786 h 991"/>
                <a:gd name="T22" fmla="*/ 413 w 835"/>
                <a:gd name="T23" fmla="*/ 786 h 991"/>
                <a:gd name="T24" fmla="*/ 413 w 835"/>
                <a:gd name="T25" fmla="*/ 880 h 991"/>
                <a:gd name="T26" fmla="*/ 606 w 835"/>
                <a:gd name="T27" fmla="*/ 880 h 991"/>
                <a:gd name="T28" fmla="*/ 606 w 835"/>
                <a:gd name="T29" fmla="*/ 984 h 991"/>
                <a:gd name="T30" fmla="*/ 835 w 835"/>
                <a:gd name="T31" fmla="*/ 991 h 991"/>
                <a:gd name="T32" fmla="*/ 835 w 835"/>
                <a:gd name="T33" fmla="*/ 268 h 991"/>
                <a:gd name="T34" fmla="*/ 815 w 835"/>
                <a:gd name="T35" fmla="*/ 268 h 991"/>
                <a:gd name="T36" fmla="*/ 815 w 835"/>
                <a:gd name="T37" fmla="*/ 67 h 991"/>
                <a:gd name="T38" fmla="*/ 712 w 835"/>
                <a:gd name="T39" fmla="*/ 67 h 991"/>
                <a:gd name="T40" fmla="*/ 712 w 835"/>
                <a:gd name="T41" fmla="*/ 11 h 991"/>
                <a:gd name="T42" fmla="*/ 22 w 835"/>
                <a:gd name="T43" fmla="*/ 11 h 991"/>
                <a:gd name="T44" fmla="*/ 11 w 835"/>
                <a:gd name="T45" fmla="*/ 0 h 991"/>
                <a:gd name="T46" fmla="*/ 0 w 835"/>
                <a:gd name="T47" fmla="*/ 1 h 99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35"/>
                <a:gd name="T73" fmla="*/ 0 h 991"/>
                <a:gd name="T74" fmla="*/ 835 w 835"/>
                <a:gd name="T75" fmla="*/ 991 h 99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35" h="991">
                  <a:moveTo>
                    <a:pt x="0" y="1"/>
                  </a:moveTo>
                  <a:lnTo>
                    <a:pt x="32" y="136"/>
                  </a:lnTo>
                  <a:lnTo>
                    <a:pt x="32" y="170"/>
                  </a:lnTo>
                  <a:lnTo>
                    <a:pt x="64" y="208"/>
                  </a:lnTo>
                  <a:lnTo>
                    <a:pt x="54" y="239"/>
                  </a:lnTo>
                  <a:lnTo>
                    <a:pt x="86" y="264"/>
                  </a:lnTo>
                  <a:lnTo>
                    <a:pt x="107" y="291"/>
                  </a:lnTo>
                  <a:lnTo>
                    <a:pt x="86" y="305"/>
                  </a:lnTo>
                  <a:lnTo>
                    <a:pt x="115" y="343"/>
                  </a:lnTo>
                  <a:lnTo>
                    <a:pt x="77" y="365"/>
                  </a:lnTo>
                  <a:lnTo>
                    <a:pt x="77" y="786"/>
                  </a:lnTo>
                  <a:lnTo>
                    <a:pt x="413" y="786"/>
                  </a:lnTo>
                  <a:lnTo>
                    <a:pt x="413" y="880"/>
                  </a:lnTo>
                  <a:lnTo>
                    <a:pt x="606" y="880"/>
                  </a:lnTo>
                  <a:lnTo>
                    <a:pt x="606" y="984"/>
                  </a:lnTo>
                  <a:lnTo>
                    <a:pt x="835" y="991"/>
                  </a:lnTo>
                  <a:lnTo>
                    <a:pt x="835" y="268"/>
                  </a:lnTo>
                  <a:lnTo>
                    <a:pt x="815" y="268"/>
                  </a:lnTo>
                  <a:lnTo>
                    <a:pt x="815" y="67"/>
                  </a:lnTo>
                  <a:lnTo>
                    <a:pt x="712" y="67"/>
                  </a:lnTo>
                  <a:lnTo>
                    <a:pt x="712" y="11"/>
                  </a:lnTo>
                  <a:lnTo>
                    <a:pt x="22" y="11"/>
                  </a:lnTo>
                  <a:lnTo>
                    <a:pt x="11" y="0"/>
                  </a:lnTo>
                  <a:lnTo>
                    <a:pt x="0" y="1"/>
                  </a:lnTo>
                  <a:close/>
                </a:path>
              </a:pathLst>
            </a:custGeom>
            <a:solidFill>
              <a:srgbClr val="CCFFCC"/>
            </a:solidFill>
            <a:ln w="9525">
              <a:noFill/>
              <a:round/>
              <a:headEnd/>
              <a:tailEnd/>
            </a:ln>
          </p:spPr>
          <p:txBody>
            <a:bodyPr/>
            <a:lstStyle/>
            <a:p>
              <a:endParaRPr lang="en-US" dirty="0"/>
            </a:p>
          </p:txBody>
        </p:sp>
        <p:sp>
          <p:nvSpPr>
            <p:cNvPr id="23" name="Freeform 33"/>
            <p:cNvSpPr>
              <a:spLocks/>
            </p:cNvSpPr>
            <p:nvPr/>
          </p:nvSpPr>
          <p:spPr bwMode="auto">
            <a:xfrm>
              <a:off x="4325956" y="2160568"/>
              <a:ext cx="758135" cy="935961"/>
            </a:xfrm>
            <a:custGeom>
              <a:avLst/>
              <a:gdLst>
                <a:gd name="T0" fmla="*/ 0 w 835"/>
                <a:gd name="T1" fmla="*/ 1 h 991"/>
                <a:gd name="T2" fmla="*/ 32 w 835"/>
                <a:gd name="T3" fmla="*/ 136 h 991"/>
                <a:gd name="T4" fmla="*/ 32 w 835"/>
                <a:gd name="T5" fmla="*/ 170 h 991"/>
                <a:gd name="T6" fmla="*/ 64 w 835"/>
                <a:gd name="T7" fmla="*/ 208 h 991"/>
                <a:gd name="T8" fmla="*/ 54 w 835"/>
                <a:gd name="T9" fmla="*/ 239 h 991"/>
                <a:gd name="T10" fmla="*/ 86 w 835"/>
                <a:gd name="T11" fmla="*/ 264 h 991"/>
                <a:gd name="T12" fmla="*/ 107 w 835"/>
                <a:gd name="T13" fmla="*/ 291 h 991"/>
                <a:gd name="T14" fmla="*/ 86 w 835"/>
                <a:gd name="T15" fmla="*/ 305 h 991"/>
                <a:gd name="T16" fmla="*/ 115 w 835"/>
                <a:gd name="T17" fmla="*/ 343 h 991"/>
                <a:gd name="T18" fmla="*/ 77 w 835"/>
                <a:gd name="T19" fmla="*/ 365 h 991"/>
                <a:gd name="T20" fmla="*/ 77 w 835"/>
                <a:gd name="T21" fmla="*/ 786 h 991"/>
                <a:gd name="T22" fmla="*/ 413 w 835"/>
                <a:gd name="T23" fmla="*/ 786 h 991"/>
                <a:gd name="T24" fmla="*/ 413 w 835"/>
                <a:gd name="T25" fmla="*/ 880 h 991"/>
                <a:gd name="T26" fmla="*/ 606 w 835"/>
                <a:gd name="T27" fmla="*/ 880 h 991"/>
                <a:gd name="T28" fmla="*/ 606 w 835"/>
                <a:gd name="T29" fmla="*/ 984 h 991"/>
                <a:gd name="T30" fmla="*/ 835 w 835"/>
                <a:gd name="T31" fmla="*/ 991 h 991"/>
                <a:gd name="T32" fmla="*/ 835 w 835"/>
                <a:gd name="T33" fmla="*/ 268 h 991"/>
                <a:gd name="T34" fmla="*/ 815 w 835"/>
                <a:gd name="T35" fmla="*/ 268 h 991"/>
                <a:gd name="T36" fmla="*/ 815 w 835"/>
                <a:gd name="T37" fmla="*/ 67 h 991"/>
                <a:gd name="T38" fmla="*/ 712 w 835"/>
                <a:gd name="T39" fmla="*/ 67 h 991"/>
                <a:gd name="T40" fmla="*/ 712 w 835"/>
                <a:gd name="T41" fmla="*/ 11 h 991"/>
                <a:gd name="T42" fmla="*/ 22 w 835"/>
                <a:gd name="T43" fmla="*/ 11 h 991"/>
                <a:gd name="T44" fmla="*/ 11 w 835"/>
                <a:gd name="T45" fmla="*/ 0 h 991"/>
                <a:gd name="T46" fmla="*/ 0 w 835"/>
                <a:gd name="T47" fmla="*/ 1 h 99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35"/>
                <a:gd name="T73" fmla="*/ 0 h 991"/>
                <a:gd name="T74" fmla="*/ 835 w 835"/>
                <a:gd name="T75" fmla="*/ 991 h 99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35" h="991">
                  <a:moveTo>
                    <a:pt x="0" y="1"/>
                  </a:moveTo>
                  <a:lnTo>
                    <a:pt x="32" y="136"/>
                  </a:lnTo>
                  <a:lnTo>
                    <a:pt x="32" y="170"/>
                  </a:lnTo>
                  <a:lnTo>
                    <a:pt x="64" y="208"/>
                  </a:lnTo>
                  <a:lnTo>
                    <a:pt x="54" y="239"/>
                  </a:lnTo>
                  <a:lnTo>
                    <a:pt x="86" y="264"/>
                  </a:lnTo>
                  <a:lnTo>
                    <a:pt x="107" y="291"/>
                  </a:lnTo>
                  <a:lnTo>
                    <a:pt x="86" y="305"/>
                  </a:lnTo>
                  <a:lnTo>
                    <a:pt x="115" y="343"/>
                  </a:lnTo>
                  <a:lnTo>
                    <a:pt x="77" y="365"/>
                  </a:lnTo>
                  <a:lnTo>
                    <a:pt x="77" y="786"/>
                  </a:lnTo>
                  <a:lnTo>
                    <a:pt x="413" y="786"/>
                  </a:lnTo>
                  <a:lnTo>
                    <a:pt x="413" y="880"/>
                  </a:lnTo>
                  <a:lnTo>
                    <a:pt x="606" y="880"/>
                  </a:lnTo>
                  <a:lnTo>
                    <a:pt x="606" y="984"/>
                  </a:lnTo>
                  <a:lnTo>
                    <a:pt x="835" y="991"/>
                  </a:lnTo>
                  <a:lnTo>
                    <a:pt x="835" y="268"/>
                  </a:lnTo>
                  <a:lnTo>
                    <a:pt x="815" y="268"/>
                  </a:lnTo>
                  <a:lnTo>
                    <a:pt x="815" y="67"/>
                  </a:lnTo>
                  <a:lnTo>
                    <a:pt x="712" y="67"/>
                  </a:lnTo>
                  <a:lnTo>
                    <a:pt x="712" y="11"/>
                  </a:lnTo>
                  <a:lnTo>
                    <a:pt x="22" y="11"/>
                  </a:lnTo>
                  <a:lnTo>
                    <a:pt x="11" y="0"/>
                  </a:lnTo>
                  <a:lnTo>
                    <a:pt x="0" y="1"/>
                  </a:lnTo>
                </a:path>
              </a:pathLst>
            </a:custGeom>
            <a:noFill/>
            <a:ln w="6985" cap="rnd">
              <a:solidFill>
                <a:srgbClr val="000000"/>
              </a:solidFill>
              <a:round/>
              <a:headEnd/>
              <a:tailEnd/>
            </a:ln>
          </p:spPr>
          <p:txBody>
            <a:bodyPr/>
            <a:lstStyle/>
            <a:p>
              <a:endParaRPr lang="en-US" dirty="0"/>
            </a:p>
          </p:txBody>
        </p:sp>
        <p:sp>
          <p:nvSpPr>
            <p:cNvPr id="24" name="Freeform 35"/>
            <p:cNvSpPr>
              <a:spLocks/>
            </p:cNvSpPr>
            <p:nvPr/>
          </p:nvSpPr>
          <p:spPr bwMode="auto">
            <a:xfrm>
              <a:off x="4826996" y="1299059"/>
              <a:ext cx="663186" cy="922286"/>
            </a:xfrm>
            <a:custGeom>
              <a:avLst/>
              <a:gdLst>
                <a:gd name="T0" fmla="*/ 28 w 730"/>
                <a:gd name="T1" fmla="*/ 163 h 979"/>
                <a:gd name="T2" fmla="*/ 28 w 730"/>
                <a:gd name="T3" fmla="*/ 452 h 979"/>
                <a:gd name="T4" fmla="*/ 0 w 730"/>
                <a:gd name="T5" fmla="*/ 452 h 979"/>
                <a:gd name="T6" fmla="*/ 0 w 730"/>
                <a:gd name="T7" fmla="*/ 674 h 979"/>
                <a:gd name="T8" fmla="*/ 60 w 730"/>
                <a:gd name="T9" fmla="*/ 674 h 979"/>
                <a:gd name="T10" fmla="*/ 60 w 730"/>
                <a:gd name="T11" fmla="*/ 762 h 979"/>
                <a:gd name="T12" fmla="*/ 203 w 730"/>
                <a:gd name="T13" fmla="*/ 770 h 979"/>
                <a:gd name="T14" fmla="*/ 203 w 730"/>
                <a:gd name="T15" fmla="*/ 865 h 979"/>
                <a:gd name="T16" fmla="*/ 165 w 730"/>
                <a:gd name="T17" fmla="*/ 865 h 979"/>
                <a:gd name="T18" fmla="*/ 165 w 730"/>
                <a:gd name="T19" fmla="*/ 979 h 979"/>
                <a:gd name="T20" fmla="*/ 271 w 730"/>
                <a:gd name="T21" fmla="*/ 979 h 979"/>
                <a:gd name="T22" fmla="*/ 689 w 730"/>
                <a:gd name="T23" fmla="*/ 979 h 979"/>
                <a:gd name="T24" fmla="*/ 689 w 730"/>
                <a:gd name="T25" fmla="*/ 875 h 979"/>
                <a:gd name="T26" fmla="*/ 730 w 730"/>
                <a:gd name="T27" fmla="*/ 875 h 979"/>
                <a:gd name="T28" fmla="*/ 730 w 730"/>
                <a:gd name="T29" fmla="*/ 448 h 979"/>
                <a:gd name="T30" fmla="*/ 649 w 730"/>
                <a:gd name="T31" fmla="*/ 448 h 979"/>
                <a:gd name="T32" fmla="*/ 649 w 730"/>
                <a:gd name="T33" fmla="*/ 375 h 979"/>
                <a:gd name="T34" fmla="*/ 559 w 730"/>
                <a:gd name="T35" fmla="*/ 375 h 979"/>
                <a:gd name="T36" fmla="*/ 559 w 730"/>
                <a:gd name="T37" fmla="*/ 21 h 979"/>
                <a:gd name="T38" fmla="*/ 490 w 730"/>
                <a:gd name="T39" fmla="*/ 0 h 979"/>
                <a:gd name="T40" fmla="*/ 422 w 730"/>
                <a:gd name="T41" fmla="*/ 58 h 979"/>
                <a:gd name="T42" fmla="*/ 217 w 730"/>
                <a:gd name="T43" fmla="*/ 104 h 979"/>
                <a:gd name="T44" fmla="*/ 37 w 730"/>
                <a:gd name="T45" fmla="*/ 163 h 979"/>
                <a:gd name="T46" fmla="*/ 28 w 730"/>
                <a:gd name="T47" fmla="*/ 163 h 9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30"/>
                <a:gd name="T73" fmla="*/ 0 h 979"/>
                <a:gd name="T74" fmla="*/ 730 w 730"/>
                <a:gd name="T75" fmla="*/ 979 h 97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30" h="979">
                  <a:moveTo>
                    <a:pt x="28" y="163"/>
                  </a:moveTo>
                  <a:lnTo>
                    <a:pt x="28" y="452"/>
                  </a:lnTo>
                  <a:lnTo>
                    <a:pt x="0" y="452"/>
                  </a:lnTo>
                  <a:lnTo>
                    <a:pt x="0" y="674"/>
                  </a:lnTo>
                  <a:lnTo>
                    <a:pt x="60" y="674"/>
                  </a:lnTo>
                  <a:lnTo>
                    <a:pt x="60" y="762"/>
                  </a:lnTo>
                  <a:lnTo>
                    <a:pt x="203" y="770"/>
                  </a:lnTo>
                  <a:lnTo>
                    <a:pt x="203" y="865"/>
                  </a:lnTo>
                  <a:lnTo>
                    <a:pt x="165" y="865"/>
                  </a:lnTo>
                  <a:lnTo>
                    <a:pt x="165" y="979"/>
                  </a:lnTo>
                  <a:lnTo>
                    <a:pt x="271" y="979"/>
                  </a:lnTo>
                  <a:lnTo>
                    <a:pt x="689" y="979"/>
                  </a:lnTo>
                  <a:lnTo>
                    <a:pt x="689" y="875"/>
                  </a:lnTo>
                  <a:lnTo>
                    <a:pt x="730" y="875"/>
                  </a:lnTo>
                  <a:lnTo>
                    <a:pt x="730" y="448"/>
                  </a:lnTo>
                  <a:lnTo>
                    <a:pt x="649" y="448"/>
                  </a:lnTo>
                  <a:lnTo>
                    <a:pt x="649" y="375"/>
                  </a:lnTo>
                  <a:lnTo>
                    <a:pt x="559" y="375"/>
                  </a:lnTo>
                  <a:lnTo>
                    <a:pt x="559" y="21"/>
                  </a:lnTo>
                  <a:lnTo>
                    <a:pt x="490" y="0"/>
                  </a:lnTo>
                  <a:lnTo>
                    <a:pt x="422" y="58"/>
                  </a:lnTo>
                  <a:lnTo>
                    <a:pt x="217" y="104"/>
                  </a:lnTo>
                  <a:lnTo>
                    <a:pt x="37" y="163"/>
                  </a:lnTo>
                  <a:lnTo>
                    <a:pt x="28" y="163"/>
                  </a:lnTo>
                  <a:close/>
                </a:path>
              </a:pathLst>
            </a:custGeom>
            <a:solidFill>
              <a:srgbClr val="CCFFCC"/>
            </a:solidFill>
            <a:ln w="9525">
              <a:noFill/>
              <a:round/>
              <a:headEnd/>
              <a:tailEnd/>
            </a:ln>
          </p:spPr>
          <p:txBody>
            <a:bodyPr/>
            <a:lstStyle/>
            <a:p>
              <a:endParaRPr lang="en-US" dirty="0"/>
            </a:p>
          </p:txBody>
        </p:sp>
        <p:sp>
          <p:nvSpPr>
            <p:cNvPr id="25" name="Freeform 36"/>
            <p:cNvSpPr>
              <a:spLocks/>
            </p:cNvSpPr>
            <p:nvPr/>
          </p:nvSpPr>
          <p:spPr bwMode="auto">
            <a:xfrm>
              <a:off x="4826996" y="1299059"/>
              <a:ext cx="663186" cy="922286"/>
            </a:xfrm>
            <a:custGeom>
              <a:avLst/>
              <a:gdLst>
                <a:gd name="T0" fmla="*/ 28 w 730"/>
                <a:gd name="T1" fmla="*/ 163 h 979"/>
                <a:gd name="T2" fmla="*/ 28 w 730"/>
                <a:gd name="T3" fmla="*/ 452 h 979"/>
                <a:gd name="T4" fmla="*/ 0 w 730"/>
                <a:gd name="T5" fmla="*/ 452 h 979"/>
                <a:gd name="T6" fmla="*/ 0 w 730"/>
                <a:gd name="T7" fmla="*/ 674 h 979"/>
                <a:gd name="T8" fmla="*/ 60 w 730"/>
                <a:gd name="T9" fmla="*/ 674 h 979"/>
                <a:gd name="T10" fmla="*/ 60 w 730"/>
                <a:gd name="T11" fmla="*/ 762 h 979"/>
                <a:gd name="T12" fmla="*/ 203 w 730"/>
                <a:gd name="T13" fmla="*/ 770 h 979"/>
                <a:gd name="T14" fmla="*/ 203 w 730"/>
                <a:gd name="T15" fmla="*/ 865 h 979"/>
                <a:gd name="T16" fmla="*/ 165 w 730"/>
                <a:gd name="T17" fmla="*/ 865 h 979"/>
                <a:gd name="T18" fmla="*/ 165 w 730"/>
                <a:gd name="T19" fmla="*/ 979 h 979"/>
                <a:gd name="T20" fmla="*/ 271 w 730"/>
                <a:gd name="T21" fmla="*/ 979 h 979"/>
                <a:gd name="T22" fmla="*/ 689 w 730"/>
                <a:gd name="T23" fmla="*/ 979 h 979"/>
                <a:gd name="T24" fmla="*/ 689 w 730"/>
                <a:gd name="T25" fmla="*/ 875 h 979"/>
                <a:gd name="T26" fmla="*/ 730 w 730"/>
                <a:gd name="T27" fmla="*/ 875 h 979"/>
                <a:gd name="T28" fmla="*/ 730 w 730"/>
                <a:gd name="T29" fmla="*/ 448 h 979"/>
                <a:gd name="T30" fmla="*/ 649 w 730"/>
                <a:gd name="T31" fmla="*/ 448 h 979"/>
                <a:gd name="T32" fmla="*/ 649 w 730"/>
                <a:gd name="T33" fmla="*/ 375 h 979"/>
                <a:gd name="T34" fmla="*/ 559 w 730"/>
                <a:gd name="T35" fmla="*/ 375 h 979"/>
                <a:gd name="T36" fmla="*/ 559 w 730"/>
                <a:gd name="T37" fmla="*/ 21 h 979"/>
                <a:gd name="T38" fmla="*/ 490 w 730"/>
                <a:gd name="T39" fmla="*/ 0 h 979"/>
                <a:gd name="T40" fmla="*/ 422 w 730"/>
                <a:gd name="T41" fmla="*/ 58 h 979"/>
                <a:gd name="T42" fmla="*/ 217 w 730"/>
                <a:gd name="T43" fmla="*/ 104 h 979"/>
                <a:gd name="T44" fmla="*/ 37 w 730"/>
                <a:gd name="T45" fmla="*/ 163 h 979"/>
                <a:gd name="T46" fmla="*/ 28 w 730"/>
                <a:gd name="T47" fmla="*/ 163 h 9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30"/>
                <a:gd name="T73" fmla="*/ 0 h 979"/>
                <a:gd name="T74" fmla="*/ 730 w 730"/>
                <a:gd name="T75" fmla="*/ 979 h 97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30" h="979">
                  <a:moveTo>
                    <a:pt x="28" y="163"/>
                  </a:moveTo>
                  <a:lnTo>
                    <a:pt x="28" y="452"/>
                  </a:lnTo>
                  <a:lnTo>
                    <a:pt x="0" y="452"/>
                  </a:lnTo>
                  <a:lnTo>
                    <a:pt x="0" y="674"/>
                  </a:lnTo>
                  <a:lnTo>
                    <a:pt x="60" y="674"/>
                  </a:lnTo>
                  <a:lnTo>
                    <a:pt x="60" y="762"/>
                  </a:lnTo>
                  <a:lnTo>
                    <a:pt x="203" y="770"/>
                  </a:lnTo>
                  <a:lnTo>
                    <a:pt x="203" y="865"/>
                  </a:lnTo>
                  <a:lnTo>
                    <a:pt x="165" y="865"/>
                  </a:lnTo>
                  <a:lnTo>
                    <a:pt x="165" y="979"/>
                  </a:lnTo>
                  <a:lnTo>
                    <a:pt x="271" y="979"/>
                  </a:lnTo>
                  <a:lnTo>
                    <a:pt x="689" y="979"/>
                  </a:lnTo>
                  <a:lnTo>
                    <a:pt x="689" y="875"/>
                  </a:lnTo>
                  <a:lnTo>
                    <a:pt x="730" y="875"/>
                  </a:lnTo>
                  <a:lnTo>
                    <a:pt x="730" y="448"/>
                  </a:lnTo>
                  <a:lnTo>
                    <a:pt x="649" y="448"/>
                  </a:lnTo>
                  <a:lnTo>
                    <a:pt x="649" y="375"/>
                  </a:lnTo>
                  <a:lnTo>
                    <a:pt x="559" y="375"/>
                  </a:lnTo>
                  <a:lnTo>
                    <a:pt x="559" y="21"/>
                  </a:lnTo>
                  <a:lnTo>
                    <a:pt x="490" y="0"/>
                  </a:lnTo>
                  <a:lnTo>
                    <a:pt x="422" y="58"/>
                  </a:lnTo>
                  <a:lnTo>
                    <a:pt x="217" y="104"/>
                  </a:lnTo>
                  <a:lnTo>
                    <a:pt x="37" y="163"/>
                  </a:lnTo>
                  <a:lnTo>
                    <a:pt x="28" y="163"/>
                  </a:lnTo>
                </a:path>
              </a:pathLst>
            </a:custGeom>
            <a:noFill/>
            <a:ln w="6985" cap="rnd">
              <a:solidFill>
                <a:srgbClr val="000000"/>
              </a:solidFill>
              <a:round/>
              <a:headEnd/>
              <a:tailEnd/>
            </a:ln>
          </p:spPr>
          <p:txBody>
            <a:bodyPr/>
            <a:lstStyle/>
            <a:p>
              <a:endParaRPr lang="en-US" dirty="0"/>
            </a:p>
          </p:txBody>
        </p:sp>
        <p:sp>
          <p:nvSpPr>
            <p:cNvPr id="26" name="Freeform 38"/>
            <p:cNvSpPr>
              <a:spLocks/>
            </p:cNvSpPr>
            <p:nvPr/>
          </p:nvSpPr>
          <p:spPr bwMode="auto">
            <a:xfrm>
              <a:off x="5329499" y="1213971"/>
              <a:ext cx="975789" cy="1007373"/>
            </a:xfrm>
            <a:custGeom>
              <a:avLst/>
              <a:gdLst>
                <a:gd name="T0" fmla="*/ 0 w 1074"/>
                <a:gd name="T1" fmla="*/ 103 h 1068"/>
                <a:gd name="T2" fmla="*/ 0 w 1074"/>
                <a:gd name="T3" fmla="*/ 463 h 1068"/>
                <a:gd name="T4" fmla="*/ 100 w 1074"/>
                <a:gd name="T5" fmla="*/ 463 h 1068"/>
                <a:gd name="T6" fmla="*/ 100 w 1074"/>
                <a:gd name="T7" fmla="*/ 536 h 1068"/>
                <a:gd name="T8" fmla="*/ 182 w 1074"/>
                <a:gd name="T9" fmla="*/ 536 h 1068"/>
                <a:gd name="T10" fmla="*/ 182 w 1074"/>
                <a:gd name="T11" fmla="*/ 954 h 1068"/>
                <a:gd name="T12" fmla="*/ 142 w 1074"/>
                <a:gd name="T13" fmla="*/ 954 h 1068"/>
                <a:gd name="T14" fmla="*/ 131 w 1074"/>
                <a:gd name="T15" fmla="*/ 1068 h 1068"/>
                <a:gd name="T16" fmla="*/ 638 w 1074"/>
                <a:gd name="T17" fmla="*/ 1068 h 1068"/>
                <a:gd name="T18" fmla="*/ 638 w 1074"/>
                <a:gd name="T19" fmla="*/ 985 h 1068"/>
                <a:gd name="T20" fmla="*/ 604 w 1074"/>
                <a:gd name="T21" fmla="*/ 985 h 1068"/>
                <a:gd name="T22" fmla="*/ 604 w 1074"/>
                <a:gd name="T23" fmla="*/ 852 h 1068"/>
                <a:gd name="T24" fmla="*/ 546 w 1074"/>
                <a:gd name="T25" fmla="*/ 852 h 1068"/>
                <a:gd name="T26" fmla="*/ 546 w 1074"/>
                <a:gd name="T27" fmla="*/ 808 h 1068"/>
                <a:gd name="T28" fmla="*/ 511 w 1074"/>
                <a:gd name="T29" fmla="*/ 795 h 1068"/>
                <a:gd name="T30" fmla="*/ 511 w 1074"/>
                <a:gd name="T31" fmla="*/ 679 h 1068"/>
                <a:gd name="T32" fmla="*/ 564 w 1074"/>
                <a:gd name="T33" fmla="*/ 679 h 1068"/>
                <a:gd name="T34" fmla="*/ 564 w 1074"/>
                <a:gd name="T35" fmla="*/ 651 h 1068"/>
                <a:gd name="T36" fmla="*/ 694 w 1074"/>
                <a:gd name="T37" fmla="*/ 651 h 1068"/>
                <a:gd name="T38" fmla="*/ 694 w 1074"/>
                <a:gd name="T39" fmla="*/ 585 h 1068"/>
                <a:gd name="T40" fmla="*/ 858 w 1074"/>
                <a:gd name="T41" fmla="*/ 585 h 1068"/>
                <a:gd name="T42" fmla="*/ 858 w 1074"/>
                <a:gd name="T43" fmla="*/ 529 h 1068"/>
                <a:gd name="T44" fmla="*/ 913 w 1074"/>
                <a:gd name="T45" fmla="*/ 529 h 1068"/>
                <a:gd name="T46" fmla="*/ 913 w 1074"/>
                <a:gd name="T47" fmla="*/ 297 h 1068"/>
                <a:gd name="T48" fmla="*/ 969 w 1074"/>
                <a:gd name="T49" fmla="*/ 297 h 1068"/>
                <a:gd name="T50" fmla="*/ 969 w 1074"/>
                <a:gd name="T51" fmla="*/ 223 h 1068"/>
                <a:gd name="T52" fmla="*/ 999 w 1074"/>
                <a:gd name="T53" fmla="*/ 223 h 1068"/>
                <a:gd name="T54" fmla="*/ 999 w 1074"/>
                <a:gd name="T55" fmla="*/ 157 h 1068"/>
                <a:gd name="T56" fmla="*/ 1074 w 1074"/>
                <a:gd name="T57" fmla="*/ 157 h 1068"/>
                <a:gd name="T58" fmla="*/ 1074 w 1074"/>
                <a:gd name="T59" fmla="*/ 101 h 1068"/>
                <a:gd name="T60" fmla="*/ 1027 w 1074"/>
                <a:gd name="T61" fmla="*/ 101 h 1068"/>
                <a:gd name="T62" fmla="*/ 1027 w 1074"/>
                <a:gd name="T63" fmla="*/ 0 h 1068"/>
                <a:gd name="T64" fmla="*/ 432 w 1074"/>
                <a:gd name="T65" fmla="*/ 0 h 1068"/>
                <a:gd name="T66" fmla="*/ 332 w 1074"/>
                <a:gd name="T67" fmla="*/ 70 h 1068"/>
                <a:gd name="T68" fmla="*/ 271 w 1074"/>
                <a:gd name="T69" fmla="*/ 89 h 1068"/>
                <a:gd name="T70" fmla="*/ 75 w 1074"/>
                <a:gd name="T71" fmla="*/ 92 h 1068"/>
                <a:gd name="T72" fmla="*/ 6 w 1074"/>
                <a:gd name="T73" fmla="*/ 112 h 1068"/>
                <a:gd name="T74" fmla="*/ 0 w 1074"/>
                <a:gd name="T75" fmla="*/ 103 h 106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74"/>
                <a:gd name="T115" fmla="*/ 0 h 1068"/>
                <a:gd name="T116" fmla="*/ 1074 w 1074"/>
                <a:gd name="T117" fmla="*/ 1068 h 106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74" h="1068">
                  <a:moveTo>
                    <a:pt x="0" y="103"/>
                  </a:moveTo>
                  <a:lnTo>
                    <a:pt x="0" y="463"/>
                  </a:lnTo>
                  <a:lnTo>
                    <a:pt x="100" y="463"/>
                  </a:lnTo>
                  <a:lnTo>
                    <a:pt x="100" y="536"/>
                  </a:lnTo>
                  <a:lnTo>
                    <a:pt x="182" y="536"/>
                  </a:lnTo>
                  <a:lnTo>
                    <a:pt x="182" y="954"/>
                  </a:lnTo>
                  <a:lnTo>
                    <a:pt x="142" y="954"/>
                  </a:lnTo>
                  <a:lnTo>
                    <a:pt x="131" y="1068"/>
                  </a:lnTo>
                  <a:lnTo>
                    <a:pt x="638" y="1068"/>
                  </a:lnTo>
                  <a:lnTo>
                    <a:pt x="638" y="985"/>
                  </a:lnTo>
                  <a:lnTo>
                    <a:pt x="604" y="985"/>
                  </a:lnTo>
                  <a:lnTo>
                    <a:pt x="604" y="852"/>
                  </a:lnTo>
                  <a:lnTo>
                    <a:pt x="546" y="852"/>
                  </a:lnTo>
                  <a:lnTo>
                    <a:pt x="546" y="808"/>
                  </a:lnTo>
                  <a:lnTo>
                    <a:pt x="511" y="795"/>
                  </a:lnTo>
                  <a:lnTo>
                    <a:pt x="511" y="679"/>
                  </a:lnTo>
                  <a:lnTo>
                    <a:pt x="564" y="679"/>
                  </a:lnTo>
                  <a:lnTo>
                    <a:pt x="564" y="651"/>
                  </a:lnTo>
                  <a:lnTo>
                    <a:pt x="694" y="651"/>
                  </a:lnTo>
                  <a:lnTo>
                    <a:pt x="694" y="585"/>
                  </a:lnTo>
                  <a:lnTo>
                    <a:pt x="858" y="585"/>
                  </a:lnTo>
                  <a:lnTo>
                    <a:pt x="858" y="529"/>
                  </a:lnTo>
                  <a:lnTo>
                    <a:pt x="913" y="529"/>
                  </a:lnTo>
                  <a:lnTo>
                    <a:pt x="913" y="297"/>
                  </a:lnTo>
                  <a:lnTo>
                    <a:pt x="969" y="297"/>
                  </a:lnTo>
                  <a:lnTo>
                    <a:pt x="969" y="223"/>
                  </a:lnTo>
                  <a:lnTo>
                    <a:pt x="999" y="223"/>
                  </a:lnTo>
                  <a:lnTo>
                    <a:pt x="999" y="157"/>
                  </a:lnTo>
                  <a:lnTo>
                    <a:pt x="1074" y="157"/>
                  </a:lnTo>
                  <a:lnTo>
                    <a:pt x="1074" y="101"/>
                  </a:lnTo>
                  <a:lnTo>
                    <a:pt x="1027" y="101"/>
                  </a:lnTo>
                  <a:lnTo>
                    <a:pt x="1027" y="0"/>
                  </a:lnTo>
                  <a:lnTo>
                    <a:pt x="432" y="0"/>
                  </a:lnTo>
                  <a:lnTo>
                    <a:pt x="332" y="70"/>
                  </a:lnTo>
                  <a:lnTo>
                    <a:pt x="271" y="89"/>
                  </a:lnTo>
                  <a:lnTo>
                    <a:pt x="75" y="92"/>
                  </a:lnTo>
                  <a:lnTo>
                    <a:pt x="6" y="112"/>
                  </a:lnTo>
                  <a:lnTo>
                    <a:pt x="0" y="103"/>
                  </a:lnTo>
                  <a:close/>
                </a:path>
              </a:pathLst>
            </a:custGeom>
            <a:solidFill>
              <a:srgbClr val="CCFFCC"/>
            </a:solidFill>
            <a:ln w="9525">
              <a:noFill/>
              <a:round/>
              <a:headEnd/>
              <a:tailEnd/>
            </a:ln>
          </p:spPr>
          <p:txBody>
            <a:bodyPr/>
            <a:lstStyle/>
            <a:p>
              <a:endParaRPr lang="en-US" dirty="0"/>
            </a:p>
          </p:txBody>
        </p:sp>
        <p:sp>
          <p:nvSpPr>
            <p:cNvPr id="27" name="Freeform 41"/>
            <p:cNvSpPr>
              <a:spLocks/>
            </p:cNvSpPr>
            <p:nvPr/>
          </p:nvSpPr>
          <p:spPr bwMode="auto">
            <a:xfrm>
              <a:off x="5785256" y="1303616"/>
              <a:ext cx="1007926" cy="929883"/>
            </a:xfrm>
            <a:custGeom>
              <a:avLst/>
              <a:gdLst>
                <a:gd name="T0" fmla="*/ 761 w 1109"/>
                <a:gd name="T1" fmla="*/ 8 h 986"/>
                <a:gd name="T2" fmla="*/ 715 w 1109"/>
                <a:gd name="T3" fmla="*/ 113 h 986"/>
                <a:gd name="T4" fmla="*/ 732 w 1109"/>
                <a:gd name="T5" fmla="*/ 196 h 986"/>
                <a:gd name="T6" fmla="*/ 756 w 1109"/>
                <a:gd name="T7" fmla="*/ 217 h 986"/>
                <a:gd name="T8" fmla="*/ 814 w 1109"/>
                <a:gd name="T9" fmla="*/ 415 h 986"/>
                <a:gd name="T10" fmla="*/ 838 w 1109"/>
                <a:gd name="T11" fmla="*/ 495 h 986"/>
                <a:gd name="T12" fmla="*/ 854 w 1109"/>
                <a:gd name="T13" fmla="*/ 586 h 986"/>
                <a:gd name="T14" fmla="*/ 881 w 1109"/>
                <a:gd name="T15" fmla="*/ 607 h 986"/>
                <a:gd name="T16" fmla="*/ 905 w 1109"/>
                <a:gd name="T17" fmla="*/ 626 h 986"/>
                <a:gd name="T18" fmla="*/ 921 w 1109"/>
                <a:gd name="T19" fmla="*/ 645 h 986"/>
                <a:gd name="T20" fmla="*/ 958 w 1109"/>
                <a:gd name="T21" fmla="*/ 703 h 986"/>
                <a:gd name="T22" fmla="*/ 1109 w 1109"/>
                <a:gd name="T23" fmla="*/ 731 h 986"/>
                <a:gd name="T24" fmla="*/ 888 w 1109"/>
                <a:gd name="T25" fmla="*/ 829 h 986"/>
                <a:gd name="T26" fmla="*/ 731 w 1109"/>
                <a:gd name="T27" fmla="*/ 962 h 986"/>
                <a:gd name="T28" fmla="*/ 699 w 1109"/>
                <a:gd name="T29" fmla="*/ 927 h 986"/>
                <a:gd name="T30" fmla="*/ 656 w 1109"/>
                <a:gd name="T31" fmla="*/ 894 h 986"/>
                <a:gd name="T32" fmla="*/ 610 w 1109"/>
                <a:gd name="T33" fmla="*/ 901 h 986"/>
                <a:gd name="T34" fmla="*/ 578 w 1109"/>
                <a:gd name="T35" fmla="*/ 939 h 986"/>
                <a:gd name="T36" fmla="*/ 500 w 1109"/>
                <a:gd name="T37" fmla="*/ 934 h 986"/>
                <a:gd name="T38" fmla="*/ 460 w 1109"/>
                <a:gd name="T39" fmla="*/ 887 h 986"/>
                <a:gd name="T40" fmla="*/ 385 w 1109"/>
                <a:gd name="T41" fmla="*/ 901 h 986"/>
                <a:gd name="T42" fmla="*/ 335 w 1109"/>
                <a:gd name="T43" fmla="*/ 967 h 986"/>
                <a:gd name="T44" fmla="*/ 264 w 1109"/>
                <a:gd name="T45" fmla="*/ 957 h 986"/>
                <a:gd name="T46" fmla="*/ 196 w 1109"/>
                <a:gd name="T47" fmla="*/ 977 h 986"/>
                <a:gd name="T48" fmla="*/ 148 w 1109"/>
                <a:gd name="T49" fmla="*/ 986 h 986"/>
                <a:gd name="T50" fmla="*/ 132 w 1109"/>
                <a:gd name="T51" fmla="*/ 901 h 986"/>
                <a:gd name="T52" fmla="*/ 98 w 1109"/>
                <a:gd name="T53" fmla="*/ 767 h 986"/>
                <a:gd name="T54" fmla="*/ 40 w 1109"/>
                <a:gd name="T55" fmla="*/ 711 h 986"/>
                <a:gd name="T56" fmla="*/ 0 w 1109"/>
                <a:gd name="T57" fmla="*/ 572 h 986"/>
                <a:gd name="T58" fmla="*/ 56 w 1109"/>
                <a:gd name="T59" fmla="*/ 557 h 986"/>
                <a:gd name="T60" fmla="*/ 189 w 1109"/>
                <a:gd name="T61" fmla="*/ 481 h 986"/>
                <a:gd name="T62" fmla="*/ 343 w 1109"/>
                <a:gd name="T63" fmla="*/ 423 h 986"/>
                <a:gd name="T64" fmla="*/ 404 w 1109"/>
                <a:gd name="T65" fmla="*/ 197 h 986"/>
                <a:gd name="T66" fmla="*/ 459 w 1109"/>
                <a:gd name="T67" fmla="*/ 113 h 986"/>
                <a:gd name="T68" fmla="*/ 486 w 1109"/>
                <a:gd name="T69" fmla="*/ 49 h 986"/>
                <a:gd name="T70" fmla="*/ 569 w 1109"/>
                <a:gd name="T71" fmla="*/ 0 h 98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09"/>
                <a:gd name="T109" fmla="*/ 0 h 986"/>
                <a:gd name="T110" fmla="*/ 1109 w 1109"/>
                <a:gd name="T111" fmla="*/ 986 h 98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09" h="986">
                  <a:moveTo>
                    <a:pt x="565" y="8"/>
                  </a:moveTo>
                  <a:lnTo>
                    <a:pt x="761" y="8"/>
                  </a:lnTo>
                  <a:lnTo>
                    <a:pt x="761" y="113"/>
                  </a:lnTo>
                  <a:lnTo>
                    <a:pt x="715" y="113"/>
                  </a:lnTo>
                  <a:lnTo>
                    <a:pt x="715" y="196"/>
                  </a:lnTo>
                  <a:lnTo>
                    <a:pt x="732" y="196"/>
                  </a:lnTo>
                  <a:lnTo>
                    <a:pt x="732" y="217"/>
                  </a:lnTo>
                  <a:lnTo>
                    <a:pt x="756" y="217"/>
                  </a:lnTo>
                  <a:lnTo>
                    <a:pt x="756" y="415"/>
                  </a:lnTo>
                  <a:lnTo>
                    <a:pt x="814" y="415"/>
                  </a:lnTo>
                  <a:lnTo>
                    <a:pt x="814" y="495"/>
                  </a:lnTo>
                  <a:lnTo>
                    <a:pt x="838" y="495"/>
                  </a:lnTo>
                  <a:lnTo>
                    <a:pt x="838" y="586"/>
                  </a:lnTo>
                  <a:lnTo>
                    <a:pt x="854" y="586"/>
                  </a:lnTo>
                  <a:lnTo>
                    <a:pt x="854" y="607"/>
                  </a:lnTo>
                  <a:lnTo>
                    <a:pt x="881" y="607"/>
                  </a:lnTo>
                  <a:lnTo>
                    <a:pt x="881" y="626"/>
                  </a:lnTo>
                  <a:lnTo>
                    <a:pt x="905" y="626"/>
                  </a:lnTo>
                  <a:lnTo>
                    <a:pt x="905" y="645"/>
                  </a:lnTo>
                  <a:lnTo>
                    <a:pt x="921" y="645"/>
                  </a:lnTo>
                  <a:lnTo>
                    <a:pt x="921" y="703"/>
                  </a:lnTo>
                  <a:lnTo>
                    <a:pt x="958" y="703"/>
                  </a:lnTo>
                  <a:lnTo>
                    <a:pt x="958" y="731"/>
                  </a:lnTo>
                  <a:lnTo>
                    <a:pt x="1109" y="731"/>
                  </a:lnTo>
                  <a:lnTo>
                    <a:pt x="1109" y="829"/>
                  </a:lnTo>
                  <a:lnTo>
                    <a:pt x="888" y="829"/>
                  </a:lnTo>
                  <a:lnTo>
                    <a:pt x="888" y="962"/>
                  </a:lnTo>
                  <a:lnTo>
                    <a:pt x="731" y="962"/>
                  </a:lnTo>
                  <a:lnTo>
                    <a:pt x="731" y="927"/>
                  </a:lnTo>
                  <a:lnTo>
                    <a:pt x="699" y="927"/>
                  </a:lnTo>
                  <a:lnTo>
                    <a:pt x="681" y="903"/>
                  </a:lnTo>
                  <a:lnTo>
                    <a:pt x="656" y="894"/>
                  </a:lnTo>
                  <a:lnTo>
                    <a:pt x="630" y="887"/>
                  </a:lnTo>
                  <a:lnTo>
                    <a:pt x="610" y="901"/>
                  </a:lnTo>
                  <a:lnTo>
                    <a:pt x="608" y="927"/>
                  </a:lnTo>
                  <a:lnTo>
                    <a:pt x="578" y="939"/>
                  </a:lnTo>
                  <a:lnTo>
                    <a:pt x="537" y="957"/>
                  </a:lnTo>
                  <a:lnTo>
                    <a:pt x="500" y="934"/>
                  </a:lnTo>
                  <a:lnTo>
                    <a:pt x="473" y="913"/>
                  </a:lnTo>
                  <a:lnTo>
                    <a:pt x="460" y="887"/>
                  </a:lnTo>
                  <a:lnTo>
                    <a:pt x="428" y="894"/>
                  </a:lnTo>
                  <a:lnTo>
                    <a:pt x="385" y="901"/>
                  </a:lnTo>
                  <a:lnTo>
                    <a:pt x="363" y="934"/>
                  </a:lnTo>
                  <a:lnTo>
                    <a:pt x="335" y="967"/>
                  </a:lnTo>
                  <a:lnTo>
                    <a:pt x="296" y="979"/>
                  </a:lnTo>
                  <a:lnTo>
                    <a:pt x="264" y="957"/>
                  </a:lnTo>
                  <a:lnTo>
                    <a:pt x="215" y="946"/>
                  </a:lnTo>
                  <a:lnTo>
                    <a:pt x="196" y="977"/>
                  </a:lnTo>
                  <a:lnTo>
                    <a:pt x="173" y="986"/>
                  </a:lnTo>
                  <a:lnTo>
                    <a:pt x="148" y="986"/>
                  </a:lnTo>
                  <a:lnTo>
                    <a:pt x="132" y="977"/>
                  </a:lnTo>
                  <a:lnTo>
                    <a:pt x="132" y="901"/>
                  </a:lnTo>
                  <a:lnTo>
                    <a:pt x="98" y="901"/>
                  </a:lnTo>
                  <a:lnTo>
                    <a:pt x="98" y="767"/>
                  </a:lnTo>
                  <a:lnTo>
                    <a:pt x="40" y="767"/>
                  </a:lnTo>
                  <a:lnTo>
                    <a:pt x="40" y="711"/>
                  </a:lnTo>
                  <a:lnTo>
                    <a:pt x="0" y="696"/>
                  </a:lnTo>
                  <a:lnTo>
                    <a:pt x="0" y="572"/>
                  </a:lnTo>
                  <a:lnTo>
                    <a:pt x="56" y="572"/>
                  </a:lnTo>
                  <a:lnTo>
                    <a:pt x="56" y="557"/>
                  </a:lnTo>
                  <a:lnTo>
                    <a:pt x="189" y="557"/>
                  </a:lnTo>
                  <a:lnTo>
                    <a:pt x="189" y="481"/>
                  </a:lnTo>
                  <a:lnTo>
                    <a:pt x="343" y="481"/>
                  </a:lnTo>
                  <a:lnTo>
                    <a:pt x="343" y="423"/>
                  </a:lnTo>
                  <a:lnTo>
                    <a:pt x="404" y="423"/>
                  </a:lnTo>
                  <a:lnTo>
                    <a:pt x="404" y="197"/>
                  </a:lnTo>
                  <a:lnTo>
                    <a:pt x="459" y="197"/>
                  </a:lnTo>
                  <a:lnTo>
                    <a:pt x="459" y="113"/>
                  </a:lnTo>
                  <a:lnTo>
                    <a:pt x="486" y="113"/>
                  </a:lnTo>
                  <a:lnTo>
                    <a:pt x="486" y="49"/>
                  </a:lnTo>
                  <a:lnTo>
                    <a:pt x="569" y="49"/>
                  </a:lnTo>
                  <a:lnTo>
                    <a:pt x="569" y="0"/>
                  </a:lnTo>
                  <a:lnTo>
                    <a:pt x="565" y="8"/>
                  </a:lnTo>
                  <a:close/>
                </a:path>
              </a:pathLst>
            </a:custGeom>
            <a:solidFill>
              <a:srgbClr val="CCFFCC"/>
            </a:solidFill>
            <a:ln w="9525">
              <a:noFill/>
              <a:round/>
              <a:headEnd/>
              <a:tailEnd/>
            </a:ln>
          </p:spPr>
          <p:txBody>
            <a:bodyPr/>
            <a:lstStyle/>
            <a:p>
              <a:endParaRPr lang="en-US" dirty="0"/>
            </a:p>
          </p:txBody>
        </p:sp>
        <p:sp>
          <p:nvSpPr>
            <p:cNvPr id="28" name="Freeform 42"/>
            <p:cNvSpPr>
              <a:spLocks/>
            </p:cNvSpPr>
            <p:nvPr/>
          </p:nvSpPr>
          <p:spPr bwMode="auto">
            <a:xfrm>
              <a:off x="5785256" y="1303616"/>
              <a:ext cx="1007926" cy="929883"/>
            </a:xfrm>
            <a:custGeom>
              <a:avLst/>
              <a:gdLst>
                <a:gd name="T0" fmla="*/ 761 w 1109"/>
                <a:gd name="T1" fmla="*/ 8 h 986"/>
                <a:gd name="T2" fmla="*/ 715 w 1109"/>
                <a:gd name="T3" fmla="*/ 113 h 986"/>
                <a:gd name="T4" fmla="*/ 732 w 1109"/>
                <a:gd name="T5" fmla="*/ 196 h 986"/>
                <a:gd name="T6" fmla="*/ 756 w 1109"/>
                <a:gd name="T7" fmla="*/ 217 h 986"/>
                <a:gd name="T8" fmla="*/ 814 w 1109"/>
                <a:gd name="T9" fmla="*/ 415 h 986"/>
                <a:gd name="T10" fmla="*/ 838 w 1109"/>
                <a:gd name="T11" fmla="*/ 495 h 986"/>
                <a:gd name="T12" fmla="*/ 854 w 1109"/>
                <a:gd name="T13" fmla="*/ 586 h 986"/>
                <a:gd name="T14" fmla="*/ 881 w 1109"/>
                <a:gd name="T15" fmla="*/ 607 h 986"/>
                <a:gd name="T16" fmla="*/ 905 w 1109"/>
                <a:gd name="T17" fmla="*/ 626 h 986"/>
                <a:gd name="T18" fmla="*/ 921 w 1109"/>
                <a:gd name="T19" fmla="*/ 645 h 986"/>
                <a:gd name="T20" fmla="*/ 958 w 1109"/>
                <a:gd name="T21" fmla="*/ 703 h 986"/>
                <a:gd name="T22" fmla="*/ 1109 w 1109"/>
                <a:gd name="T23" fmla="*/ 731 h 986"/>
                <a:gd name="T24" fmla="*/ 888 w 1109"/>
                <a:gd name="T25" fmla="*/ 829 h 986"/>
                <a:gd name="T26" fmla="*/ 731 w 1109"/>
                <a:gd name="T27" fmla="*/ 962 h 986"/>
                <a:gd name="T28" fmla="*/ 699 w 1109"/>
                <a:gd name="T29" fmla="*/ 927 h 986"/>
                <a:gd name="T30" fmla="*/ 656 w 1109"/>
                <a:gd name="T31" fmla="*/ 894 h 986"/>
                <a:gd name="T32" fmla="*/ 610 w 1109"/>
                <a:gd name="T33" fmla="*/ 901 h 986"/>
                <a:gd name="T34" fmla="*/ 578 w 1109"/>
                <a:gd name="T35" fmla="*/ 939 h 986"/>
                <a:gd name="T36" fmla="*/ 500 w 1109"/>
                <a:gd name="T37" fmla="*/ 934 h 986"/>
                <a:gd name="T38" fmla="*/ 460 w 1109"/>
                <a:gd name="T39" fmla="*/ 887 h 986"/>
                <a:gd name="T40" fmla="*/ 385 w 1109"/>
                <a:gd name="T41" fmla="*/ 901 h 986"/>
                <a:gd name="T42" fmla="*/ 335 w 1109"/>
                <a:gd name="T43" fmla="*/ 967 h 986"/>
                <a:gd name="T44" fmla="*/ 264 w 1109"/>
                <a:gd name="T45" fmla="*/ 957 h 986"/>
                <a:gd name="T46" fmla="*/ 196 w 1109"/>
                <a:gd name="T47" fmla="*/ 977 h 986"/>
                <a:gd name="T48" fmla="*/ 148 w 1109"/>
                <a:gd name="T49" fmla="*/ 986 h 986"/>
                <a:gd name="T50" fmla="*/ 132 w 1109"/>
                <a:gd name="T51" fmla="*/ 901 h 986"/>
                <a:gd name="T52" fmla="*/ 98 w 1109"/>
                <a:gd name="T53" fmla="*/ 767 h 986"/>
                <a:gd name="T54" fmla="*/ 40 w 1109"/>
                <a:gd name="T55" fmla="*/ 711 h 986"/>
                <a:gd name="T56" fmla="*/ 0 w 1109"/>
                <a:gd name="T57" fmla="*/ 572 h 986"/>
                <a:gd name="T58" fmla="*/ 56 w 1109"/>
                <a:gd name="T59" fmla="*/ 557 h 986"/>
                <a:gd name="T60" fmla="*/ 189 w 1109"/>
                <a:gd name="T61" fmla="*/ 481 h 986"/>
                <a:gd name="T62" fmla="*/ 343 w 1109"/>
                <a:gd name="T63" fmla="*/ 423 h 986"/>
                <a:gd name="T64" fmla="*/ 404 w 1109"/>
                <a:gd name="T65" fmla="*/ 197 h 986"/>
                <a:gd name="T66" fmla="*/ 459 w 1109"/>
                <a:gd name="T67" fmla="*/ 113 h 986"/>
                <a:gd name="T68" fmla="*/ 486 w 1109"/>
                <a:gd name="T69" fmla="*/ 49 h 986"/>
                <a:gd name="T70" fmla="*/ 569 w 1109"/>
                <a:gd name="T71" fmla="*/ 0 h 98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09"/>
                <a:gd name="T109" fmla="*/ 0 h 986"/>
                <a:gd name="T110" fmla="*/ 1109 w 1109"/>
                <a:gd name="T111" fmla="*/ 986 h 98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09" h="986">
                  <a:moveTo>
                    <a:pt x="565" y="8"/>
                  </a:moveTo>
                  <a:lnTo>
                    <a:pt x="761" y="8"/>
                  </a:lnTo>
                  <a:lnTo>
                    <a:pt x="761" y="113"/>
                  </a:lnTo>
                  <a:lnTo>
                    <a:pt x="715" y="113"/>
                  </a:lnTo>
                  <a:lnTo>
                    <a:pt x="715" y="196"/>
                  </a:lnTo>
                  <a:lnTo>
                    <a:pt x="732" y="196"/>
                  </a:lnTo>
                  <a:lnTo>
                    <a:pt x="732" y="217"/>
                  </a:lnTo>
                  <a:lnTo>
                    <a:pt x="756" y="217"/>
                  </a:lnTo>
                  <a:lnTo>
                    <a:pt x="756" y="415"/>
                  </a:lnTo>
                  <a:lnTo>
                    <a:pt x="814" y="415"/>
                  </a:lnTo>
                  <a:lnTo>
                    <a:pt x="814" y="495"/>
                  </a:lnTo>
                  <a:lnTo>
                    <a:pt x="838" y="495"/>
                  </a:lnTo>
                  <a:lnTo>
                    <a:pt x="838" y="586"/>
                  </a:lnTo>
                  <a:lnTo>
                    <a:pt x="854" y="586"/>
                  </a:lnTo>
                  <a:lnTo>
                    <a:pt x="854" y="607"/>
                  </a:lnTo>
                  <a:lnTo>
                    <a:pt x="881" y="607"/>
                  </a:lnTo>
                  <a:lnTo>
                    <a:pt x="881" y="626"/>
                  </a:lnTo>
                  <a:lnTo>
                    <a:pt x="905" y="626"/>
                  </a:lnTo>
                  <a:lnTo>
                    <a:pt x="905" y="645"/>
                  </a:lnTo>
                  <a:lnTo>
                    <a:pt x="921" y="645"/>
                  </a:lnTo>
                  <a:lnTo>
                    <a:pt x="921" y="703"/>
                  </a:lnTo>
                  <a:lnTo>
                    <a:pt x="958" y="703"/>
                  </a:lnTo>
                  <a:lnTo>
                    <a:pt x="958" y="731"/>
                  </a:lnTo>
                  <a:lnTo>
                    <a:pt x="1109" y="731"/>
                  </a:lnTo>
                  <a:lnTo>
                    <a:pt x="1109" y="829"/>
                  </a:lnTo>
                  <a:lnTo>
                    <a:pt x="888" y="829"/>
                  </a:lnTo>
                  <a:lnTo>
                    <a:pt x="888" y="962"/>
                  </a:lnTo>
                  <a:lnTo>
                    <a:pt x="731" y="962"/>
                  </a:lnTo>
                  <a:lnTo>
                    <a:pt x="731" y="927"/>
                  </a:lnTo>
                  <a:lnTo>
                    <a:pt x="699" y="927"/>
                  </a:lnTo>
                  <a:lnTo>
                    <a:pt x="681" y="903"/>
                  </a:lnTo>
                  <a:lnTo>
                    <a:pt x="656" y="894"/>
                  </a:lnTo>
                  <a:lnTo>
                    <a:pt x="630" y="887"/>
                  </a:lnTo>
                  <a:lnTo>
                    <a:pt x="610" y="901"/>
                  </a:lnTo>
                  <a:lnTo>
                    <a:pt x="608" y="927"/>
                  </a:lnTo>
                  <a:lnTo>
                    <a:pt x="578" y="939"/>
                  </a:lnTo>
                  <a:lnTo>
                    <a:pt x="537" y="957"/>
                  </a:lnTo>
                  <a:lnTo>
                    <a:pt x="500" y="934"/>
                  </a:lnTo>
                  <a:lnTo>
                    <a:pt x="473" y="913"/>
                  </a:lnTo>
                  <a:lnTo>
                    <a:pt x="460" y="887"/>
                  </a:lnTo>
                  <a:lnTo>
                    <a:pt x="428" y="894"/>
                  </a:lnTo>
                  <a:lnTo>
                    <a:pt x="385" y="901"/>
                  </a:lnTo>
                  <a:lnTo>
                    <a:pt x="363" y="934"/>
                  </a:lnTo>
                  <a:lnTo>
                    <a:pt x="335" y="967"/>
                  </a:lnTo>
                  <a:lnTo>
                    <a:pt x="296" y="979"/>
                  </a:lnTo>
                  <a:lnTo>
                    <a:pt x="264" y="957"/>
                  </a:lnTo>
                  <a:lnTo>
                    <a:pt x="215" y="946"/>
                  </a:lnTo>
                  <a:lnTo>
                    <a:pt x="196" y="977"/>
                  </a:lnTo>
                  <a:lnTo>
                    <a:pt x="173" y="986"/>
                  </a:lnTo>
                  <a:lnTo>
                    <a:pt x="148" y="986"/>
                  </a:lnTo>
                  <a:lnTo>
                    <a:pt x="132" y="977"/>
                  </a:lnTo>
                  <a:lnTo>
                    <a:pt x="132" y="901"/>
                  </a:lnTo>
                  <a:lnTo>
                    <a:pt x="98" y="901"/>
                  </a:lnTo>
                  <a:lnTo>
                    <a:pt x="98" y="767"/>
                  </a:lnTo>
                  <a:lnTo>
                    <a:pt x="40" y="767"/>
                  </a:lnTo>
                  <a:lnTo>
                    <a:pt x="40" y="711"/>
                  </a:lnTo>
                  <a:lnTo>
                    <a:pt x="0" y="696"/>
                  </a:lnTo>
                  <a:lnTo>
                    <a:pt x="0" y="572"/>
                  </a:lnTo>
                  <a:lnTo>
                    <a:pt x="56" y="572"/>
                  </a:lnTo>
                  <a:lnTo>
                    <a:pt x="56" y="557"/>
                  </a:lnTo>
                  <a:lnTo>
                    <a:pt x="189" y="557"/>
                  </a:lnTo>
                  <a:lnTo>
                    <a:pt x="189" y="481"/>
                  </a:lnTo>
                  <a:lnTo>
                    <a:pt x="343" y="481"/>
                  </a:lnTo>
                  <a:lnTo>
                    <a:pt x="343" y="423"/>
                  </a:lnTo>
                  <a:lnTo>
                    <a:pt x="404" y="423"/>
                  </a:lnTo>
                  <a:lnTo>
                    <a:pt x="404" y="197"/>
                  </a:lnTo>
                  <a:lnTo>
                    <a:pt x="459" y="197"/>
                  </a:lnTo>
                  <a:lnTo>
                    <a:pt x="459" y="113"/>
                  </a:lnTo>
                  <a:lnTo>
                    <a:pt x="486" y="113"/>
                  </a:lnTo>
                  <a:lnTo>
                    <a:pt x="486" y="49"/>
                  </a:lnTo>
                  <a:lnTo>
                    <a:pt x="569" y="49"/>
                  </a:lnTo>
                  <a:lnTo>
                    <a:pt x="569" y="0"/>
                  </a:lnTo>
                  <a:lnTo>
                    <a:pt x="565" y="8"/>
                  </a:lnTo>
                </a:path>
              </a:pathLst>
            </a:custGeom>
            <a:noFill/>
            <a:ln w="6985" cap="rnd">
              <a:solidFill>
                <a:srgbClr val="000000"/>
              </a:solidFill>
              <a:round/>
              <a:headEnd/>
              <a:tailEnd/>
            </a:ln>
          </p:spPr>
          <p:txBody>
            <a:bodyPr/>
            <a:lstStyle/>
            <a:p>
              <a:endParaRPr lang="en-US" dirty="0"/>
            </a:p>
          </p:txBody>
        </p:sp>
        <p:sp>
          <p:nvSpPr>
            <p:cNvPr id="29" name="Freeform 44"/>
            <p:cNvSpPr>
              <a:spLocks/>
            </p:cNvSpPr>
            <p:nvPr/>
          </p:nvSpPr>
          <p:spPr bwMode="auto">
            <a:xfrm>
              <a:off x="6229328" y="1203335"/>
              <a:ext cx="1374577" cy="875184"/>
            </a:xfrm>
            <a:custGeom>
              <a:avLst/>
              <a:gdLst>
                <a:gd name="T0" fmla="*/ 0 w 1516"/>
                <a:gd name="T1" fmla="*/ 0 h 926"/>
                <a:gd name="T2" fmla="*/ 0 w 1516"/>
                <a:gd name="T3" fmla="*/ 97 h 926"/>
                <a:gd name="T4" fmla="*/ 254 w 1516"/>
                <a:gd name="T5" fmla="*/ 97 h 926"/>
                <a:gd name="T6" fmla="*/ 254 w 1516"/>
                <a:gd name="T7" fmla="*/ 210 h 926"/>
                <a:gd name="T8" fmla="*/ 206 w 1516"/>
                <a:gd name="T9" fmla="*/ 210 h 926"/>
                <a:gd name="T10" fmla="*/ 206 w 1516"/>
                <a:gd name="T11" fmla="*/ 288 h 926"/>
                <a:gd name="T12" fmla="*/ 232 w 1516"/>
                <a:gd name="T13" fmla="*/ 288 h 926"/>
                <a:gd name="T14" fmla="*/ 232 w 1516"/>
                <a:gd name="T15" fmla="*/ 313 h 926"/>
                <a:gd name="T16" fmla="*/ 254 w 1516"/>
                <a:gd name="T17" fmla="*/ 313 h 926"/>
                <a:gd name="T18" fmla="*/ 254 w 1516"/>
                <a:gd name="T19" fmla="*/ 508 h 926"/>
                <a:gd name="T20" fmla="*/ 303 w 1516"/>
                <a:gd name="T21" fmla="*/ 508 h 926"/>
                <a:gd name="T22" fmla="*/ 303 w 1516"/>
                <a:gd name="T23" fmla="*/ 591 h 926"/>
                <a:gd name="T24" fmla="*/ 329 w 1516"/>
                <a:gd name="T25" fmla="*/ 591 h 926"/>
                <a:gd name="T26" fmla="*/ 329 w 1516"/>
                <a:gd name="T27" fmla="*/ 685 h 926"/>
                <a:gd name="T28" fmla="*/ 353 w 1516"/>
                <a:gd name="T29" fmla="*/ 685 h 926"/>
                <a:gd name="T30" fmla="*/ 353 w 1516"/>
                <a:gd name="T31" fmla="*/ 704 h 926"/>
                <a:gd name="T32" fmla="*/ 381 w 1516"/>
                <a:gd name="T33" fmla="*/ 704 h 926"/>
                <a:gd name="T34" fmla="*/ 381 w 1516"/>
                <a:gd name="T35" fmla="*/ 717 h 926"/>
                <a:gd name="T36" fmla="*/ 411 w 1516"/>
                <a:gd name="T37" fmla="*/ 717 h 926"/>
                <a:gd name="T38" fmla="*/ 411 w 1516"/>
                <a:gd name="T39" fmla="*/ 740 h 926"/>
                <a:gd name="T40" fmla="*/ 413 w 1516"/>
                <a:gd name="T41" fmla="*/ 740 h 926"/>
                <a:gd name="T42" fmla="*/ 413 w 1516"/>
                <a:gd name="T43" fmla="*/ 794 h 926"/>
                <a:gd name="T44" fmla="*/ 452 w 1516"/>
                <a:gd name="T45" fmla="*/ 794 h 926"/>
                <a:gd name="T46" fmla="*/ 452 w 1516"/>
                <a:gd name="T47" fmla="*/ 828 h 926"/>
                <a:gd name="T48" fmla="*/ 610 w 1516"/>
                <a:gd name="T49" fmla="*/ 828 h 926"/>
                <a:gd name="T50" fmla="*/ 610 w 1516"/>
                <a:gd name="T51" fmla="*/ 926 h 926"/>
                <a:gd name="T52" fmla="*/ 1312 w 1516"/>
                <a:gd name="T53" fmla="*/ 926 h 926"/>
                <a:gd name="T54" fmla="*/ 1312 w 1516"/>
                <a:gd name="T55" fmla="*/ 883 h 926"/>
                <a:gd name="T56" fmla="*/ 1435 w 1516"/>
                <a:gd name="T57" fmla="*/ 613 h 926"/>
                <a:gd name="T58" fmla="*/ 1428 w 1516"/>
                <a:gd name="T59" fmla="*/ 594 h 926"/>
                <a:gd name="T60" fmla="*/ 1516 w 1516"/>
                <a:gd name="T61" fmla="*/ 452 h 926"/>
                <a:gd name="T62" fmla="*/ 1457 w 1516"/>
                <a:gd name="T63" fmla="*/ 342 h 926"/>
                <a:gd name="T64" fmla="*/ 1449 w 1516"/>
                <a:gd name="T65" fmla="*/ 279 h 926"/>
                <a:gd name="T66" fmla="*/ 1441 w 1516"/>
                <a:gd name="T67" fmla="*/ 272 h 926"/>
                <a:gd name="T68" fmla="*/ 1441 w 1516"/>
                <a:gd name="T69" fmla="*/ 250 h 926"/>
                <a:gd name="T70" fmla="*/ 1360 w 1516"/>
                <a:gd name="T71" fmla="*/ 250 h 926"/>
                <a:gd name="T72" fmla="*/ 1320 w 1516"/>
                <a:gd name="T73" fmla="*/ 196 h 926"/>
                <a:gd name="T74" fmla="*/ 1278 w 1516"/>
                <a:gd name="T75" fmla="*/ 231 h 926"/>
                <a:gd name="T76" fmla="*/ 1243 w 1516"/>
                <a:gd name="T77" fmla="*/ 174 h 926"/>
                <a:gd name="T78" fmla="*/ 1234 w 1516"/>
                <a:gd name="T79" fmla="*/ 174 h 926"/>
                <a:gd name="T80" fmla="*/ 1125 w 1516"/>
                <a:gd name="T81" fmla="*/ 5 h 926"/>
                <a:gd name="T82" fmla="*/ 7 w 1516"/>
                <a:gd name="T83" fmla="*/ 5 h 926"/>
                <a:gd name="T84" fmla="*/ 0 w 1516"/>
                <a:gd name="T85" fmla="*/ 0 h 92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516"/>
                <a:gd name="T130" fmla="*/ 0 h 926"/>
                <a:gd name="T131" fmla="*/ 1516 w 1516"/>
                <a:gd name="T132" fmla="*/ 926 h 92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516" h="926">
                  <a:moveTo>
                    <a:pt x="0" y="0"/>
                  </a:moveTo>
                  <a:lnTo>
                    <a:pt x="0" y="97"/>
                  </a:lnTo>
                  <a:lnTo>
                    <a:pt x="254" y="97"/>
                  </a:lnTo>
                  <a:lnTo>
                    <a:pt x="254" y="210"/>
                  </a:lnTo>
                  <a:lnTo>
                    <a:pt x="206" y="210"/>
                  </a:lnTo>
                  <a:lnTo>
                    <a:pt x="206" y="288"/>
                  </a:lnTo>
                  <a:lnTo>
                    <a:pt x="232" y="288"/>
                  </a:lnTo>
                  <a:lnTo>
                    <a:pt x="232" y="313"/>
                  </a:lnTo>
                  <a:lnTo>
                    <a:pt x="254" y="313"/>
                  </a:lnTo>
                  <a:lnTo>
                    <a:pt x="254" y="508"/>
                  </a:lnTo>
                  <a:lnTo>
                    <a:pt x="303" y="508"/>
                  </a:lnTo>
                  <a:lnTo>
                    <a:pt x="303" y="591"/>
                  </a:lnTo>
                  <a:lnTo>
                    <a:pt x="329" y="591"/>
                  </a:lnTo>
                  <a:lnTo>
                    <a:pt x="329" y="685"/>
                  </a:lnTo>
                  <a:lnTo>
                    <a:pt x="353" y="685"/>
                  </a:lnTo>
                  <a:lnTo>
                    <a:pt x="353" y="704"/>
                  </a:lnTo>
                  <a:lnTo>
                    <a:pt x="381" y="704"/>
                  </a:lnTo>
                  <a:lnTo>
                    <a:pt x="381" y="717"/>
                  </a:lnTo>
                  <a:lnTo>
                    <a:pt x="411" y="717"/>
                  </a:lnTo>
                  <a:lnTo>
                    <a:pt x="411" y="740"/>
                  </a:lnTo>
                  <a:lnTo>
                    <a:pt x="413" y="740"/>
                  </a:lnTo>
                  <a:lnTo>
                    <a:pt x="413" y="794"/>
                  </a:lnTo>
                  <a:lnTo>
                    <a:pt x="452" y="794"/>
                  </a:lnTo>
                  <a:lnTo>
                    <a:pt x="452" y="828"/>
                  </a:lnTo>
                  <a:lnTo>
                    <a:pt x="610" y="828"/>
                  </a:lnTo>
                  <a:lnTo>
                    <a:pt x="610" y="926"/>
                  </a:lnTo>
                  <a:lnTo>
                    <a:pt x="1312" y="926"/>
                  </a:lnTo>
                  <a:lnTo>
                    <a:pt x="1312" y="883"/>
                  </a:lnTo>
                  <a:lnTo>
                    <a:pt x="1435" y="613"/>
                  </a:lnTo>
                  <a:lnTo>
                    <a:pt x="1428" y="594"/>
                  </a:lnTo>
                  <a:lnTo>
                    <a:pt x="1516" y="452"/>
                  </a:lnTo>
                  <a:lnTo>
                    <a:pt x="1457" y="342"/>
                  </a:lnTo>
                  <a:lnTo>
                    <a:pt x="1449" y="279"/>
                  </a:lnTo>
                  <a:lnTo>
                    <a:pt x="1441" y="272"/>
                  </a:lnTo>
                  <a:lnTo>
                    <a:pt x="1441" y="250"/>
                  </a:lnTo>
                  <a:lnTo>
                    <a:pt x="1360" y="250"/>
                  </a:lnTo>
                  <a:lnTo>
                    <a:pt x="1320" y="196"/>
                  </a:lnTo>
                  <a:lnTo>
                    <a:pt x="1278" y="231"/>
                  </a:lnTo>
                  <a:lnTo>
                    <a:pt x="1243" y="174"/>
                  </a:lnTo>
                  <a:lnTo>
                    <a:pt x="1234" y="174"/>
                  </a:lnTo>
                  <a:lnTo>
                    <a:pt x="1125" y="5"/>
                  </a:lnTo>
                  <a:lnTo>
                    <a:pt x="7" y="5"/>
                  </a:lnTo>
                  <a:lnTo>
                    <a:pt x="0" y="0"/>
                  </a:lnTo>
                  <a:close/>
                </a:path>
              </a:pathLst>
            </a:custGeom>
            <a:solidFill>
              <a:srgbClr val="CCFFCC"/>
            </a:solidFill>
            <a:ln w="9525">
              <a:noFill/>
              <a:round/>
              <a:headEnd/>
              <a:tailEnd/>
            </a:ln>
          </p:spPr>
          <p:txBody>
            <a:bodyPr/>
            <a:lstStyle/>
            <a:p>
              <a:endParaRPr lang="en-US" dirty="0"/>
            </a:p>
          </p:txBody>
        </p:sp>
        <p:sp>
          <p:nvSpPr>
            <p:cNvPr id="30" name="Freeform 45"/>
            <p:cNvSpPr>
              <a:spLocks/>
            </p:cNvSpPr>
            <p:nvPr/>
          </p:nvSpPr>
          <p:spPr bwMode="auto">
            <a:xfrm>
              <a:off x="6243936" y="1213971"/>
              <a:ext cx="1374577" cy="875184"/>
            </a:xfrm>
            <a:custGeom>
              <a:avLst/>
              <a:gdLst>
                <a:gd name="T0" fmla="*/ 0 w 1516"/>
                <a:gd name="T1" fmla="*/ 0 h 926"/>
                <a:gd name="T2" fmla="*/ 0 w 1516"/>
                <a:gd name="T3" fmla="*/ 97 h 926"/>
                <a:gd name="T4" fmla="*/ 254 w 1516"/>
                <a:gd name="T5" fmla="*/ 97 h 926"/>
                <a:gd name="T6" fmla="*/ 254 w 1516"/>
                <a:gd name="T7" fmla="*/ 210 h 926"/>
                <a:gd name="T8" fmla="*/ 206 w 1516"/>
                <a:gd name="T9" fmla="*/ 210 h 926"/>
                <a:gd name="T10" fmla="*/ 206 w 1516"/>
                <a:gd name="T11" fmla="*/ 288 h 926"/>
                <a:gd name="T12" fmla="*/ 232 w 1516"/>
                <a:gd name="T13" fmla="*/ 288 h 926"/>
                <a:gd name="T14" fmla="*/ 232 w 1516"/>
                <a:gd name="T15" fmla="*/ 313 h 926"/>
                <a:gd name="T16" fmla="*/ 254 w 1516"/>
                <a:gd name="T17" fmla="*/ 313 h 926"/>
                <a:gd name="T18" fmla="*/ 254 w 1516"/>
                <a:gd name="T19" fmla="*/ 508 h 926"/>
                <a:gd name="T20" fmla="*/ 303 w 1516"/>
                <a:gd name="T21" fmla="*/ 508 h 926"/>
                <a:gd name="T22" fmla="*/ 303 w 1516"/>
                <a:gd name="T23" fmla="*/ 591 h 926"/>
                <a:gd name="T24" fmla="*/ 329 w 1516"/>
                <a:gd name="T25" fmla="*/ 591 h 926"/>
                <a:gd name="T26" fmla="*/ 329 w 1516"/>
                <a:gd name="T27" fmla="*/ 685 h 926"/>
                <a:gd name="T28" fmla="*/ 353 w 1516"/>
                <a:gd name="T29" fmla="*/ 685 h 926"/>
                <a:gd name="T30" fmla="*/ 353 w 1516"/>
                <a:gd name="T31" fmla="*/ 704 h 926"/>
                <a:gd name="T32" fmla="*/ 381 w 1516"/>
                <a:gd name="T33" fmla="*/ 704 h 926"/>
                <a:gd name="T34" fmla="*/ 381 w 1516"/>
                <a:gd name="T35" fmla="*/ 717 h 926"/>
                <a:gd name="T36" fmla="*/ 411 w 1516"/>
                <a:gd name="T37" fmla="*/ 717 h 926"/>
                <a:gd name="T38" fmla="*/ 411 w 1516"/>
                <a:gd name="T39" fmla="*/ 740 h 926"/>
                <a:gd name="T40" fmla="*/ 413 w 1516"/>
                <a:gd name="T41" fmla="*/ 740 h 926"/>
                <a:gd name="T42" fmla="*/ 413 w 1516"/>
                <a:gd name="T43" fmla="*/ 794 h 926"/>
                <a:gd name="T44" fmla="*/ 452 w 1516"/>
                <a:gd name="T45" fmla="*/ 794 h 926"/>
                <a:gd name="T46" fmla="*/ 452 w 1516"/>
                <a:gd name="T47" fmla="*/ 828 h 926"/>
                <a:gd name="T48" fmla="*/ 610 w 1516"/>
                <a:gd name="T49" fmla="*/ 828 h 926"/>
                <a:gd name="T50" fmla="*/ 610 w 1516"/>
                <a:gd name="T51" fmla="*/ 926 h 926"/>
                <a:gd name="T52" fmla="*/ 1312 w 1516"/>
                <a:gd name="T53" fmla="*/ 926 h 926"/>
                <a:gd name="T54" fmla="*/ 1312 w 1516"/>
                <a:gd name="T55" fmla="*/ 883 h 926"/>
                <a:gd name="T56" fmla="*/ 1435 w 1516"/>
                <a:gd name="T57" fmla="*/ 613 h 926"/>
                <a:gd name="T58" fmla="*/ 1428 w 1516"/>
                <a:gd name="T59" fmla="*/ 594 h 926"/>
                <a:gd name="T60" fmla="*/ 1516 w 1516"/>
                <a:gd name="T61" fmla="*/ 452 h 926"/>
                <a:gd name="T62" fmla="*/ 1457 w 1516"/>
                <a:gd name="T63" fmla="*/ 342 h 926"/>
                <a:gd name="T64" fmla="*/ 1449 w 1516"/>
                <a:gd name="T65" fmla="*/ 279 h 926"/>
                <a:gd name="T66" fmla="*/ 1441 w 1516"/>
                <a:gd name="T67" fmla="*/ 272 h 926"/>
                <a:gd name="T68" fmla="*/ 1441 w 1516"/>
                <a:gd name="T69" fmla="*/ 250 h 926"/>
                <a:gd name="T70" fmla="*/ 1360 w 1516"/>
                <a:gd name="T71" fmla="*/ 250 h 926"/>
                <a:gd name="T72" fmla="*/ 1320 w 1516"/>
                <a:gd name="T73" fmla="*/ 196 h 926"/>
                <a:gd name="T74" fmla="*/ 1278 w 1516"/>
                <a:gd name="T75" fmla="*/ 231 h 926"/>
                <a:gd name="T76" fmla="*/ 1243 w 1516"/>
                <a:gd name="T77" fmla="*/ 174 h 926"/>
                <a:gd name="T78" fmla="*/ 1234 w 1516"/>
                <a:gd name="T79" fmla="*/ 174 h 926"/>
                <a:gd name="T80" fmla="*/ 1125 w 1516"/>
                <a:gd name="T81" fmla="*/ 5 h 926"/>
                <a:gd name="T82" fmla="*/ 7 w 1516"/>
                <a:gd name="T83" fmla="*/ 5 h 926"/>
                <a:gd name="T84" fmla="*/ 0 w 1516"/>
                <a:gd name="T85" fmla="*/ 0 h 92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516"/>
                <a:gd name="T130" fmla="*/ 0 h 926"/>
                <a:gd name="T131" fmla="*/ 1516 w 1516"/>
                <a:gd name="T132" fmla="*/ 926 h 92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516" h="926">
                  <a:moveTo>
                    <a:pt x="0" y="0"/>
                  </a:moveTo>
                  <a:lnTo>
                    <a:pt x="0" y="97"/>
                  </a:lnTo>
                  <a:lnTo>
                    <a:pt x="254" y="97"/>
                  </a:lnTo>
                  <a:lnTo>
                    <a:pt x="254" y="210"/>
                  </a:lnTo>
                  <a:lnTo>
                    <a:pt x="206" y="210"/>
                  </a:lnTo>
                  <a:lnTo>
                    <a:pt x="206" y="288"/>
                  </a:lnTo>
                  <a:lnTo>
                    <a:pt x="232" y="288"/>
                  </a:lnTo>
                  <a:lnTo>
                    <a:pt x="232" y="313"/>
                  </a:lnTo>
                  <a:lnTo>
                    <a:pt x="254" y="313"/>
                  </a:lnTo>
                  <a:lnTo>
                    <a:pt x="254" y="508"/>
                  </a:lnTo>
                  <a:lnTo>
                    <a:pt x="303" y="508"/>
                  </a:lnTo>
                  <a:lnTo>
                    <a:pt x="303" y="591"/>
                  </a:lnTo>
                  <a:lnTo>
                    <a:pt x="329" y="591"/>
                  </a:lnTo>
                  <a:lnTo>
                    <a:pt x="329" y="685"/>
                  </a:lnTo>
                  <a:lnTo>
                    <a:pt x="353" y="685"/>
                  </a:lnTo>
                  <a:lnTo>
                    <a:pt x="353" y="704"/>
                  </a:lnTo>
                  <a:lnTo>
                    <a:pt x="381" y="704"/>
                  </a:lnTo>
                  <a:lnTo>
                    <a:pt x="381" y="717"/>
                  </a:lnTo>
                  <a:lnTo>
                    <a:pt x="411" y="717"/>
                  </a:lnTo>
                  <a:lnTo>
                    <a:pt x="411" y="740"/>
                  </a:lnTo>
                  <a:lnTo>
                    <a:pt x="413" y="740"/>
                  </a:lnTo>
                  <a:lnTo>
                    <a:pt x="413" y="794"/>
                  </a:lnTo>
                  <a:lnTo>
                    <a:pt x="452" y="794"/>
                  </a:lnTo>
                  <a:lnTo>
                    <a:pt x="452" y="828"/>
                  </a:lnTo>
                  <a:lnTo>
                    <a:pt x="610" y="828"/>
                  </a:lnTo>
                  <a:lnTo>
                    <a:pt x="610" y="926"/>
                  </a:lnTo>
                  <a:lnTo>
                    <a:pt x="1312" y="926"/>
                  </a:lnTo>
                  <a:lnTo>
                    <a:pt x="1312" y="883"/>
                  </a:lnTo>
                  <a:lnTo>
                    <a:pt x="1435" y="613"/>
                  </a:lnTo>
                  <a:lnTo>
                    <a:pt x="1428" y="594"/>
                  </a:lnTo>
                  <a:lnTo>
                    <a:pt x="1516" y="452"/>
                  </a:lnTo>
                  <a:lnTo>
                    <a:pt x="1457" y="342"/>
                  </a:lnTo>
                  <a:lnTo>
                    <a:pt x="1449" y="279"/>
                  </a:lnTo>
                  <a:lnTo>
                    <a:pt x="1441" y="272"/>
                  </a:lnTo>
                  <a:lnTo>
                    <a:pt x="1441" y="250"/>
                  </a:lnTo>
                  <a:lnTo>
                    <a:pt x="1360" y="250"/>
                  </a:lnTo>
                  <a:lnTo>
                    <a:pt x="1320" y="196"/>
                  </a:lnTo>
                  <a:lnTo>
                    <a:pt x="1278" y="231"/>
                  </a:lnTo>
                  <a:lnTo>
                    <a:pt x="1243" y="174"/>
                  </a:lnTo>
                  <a:lnTo>
                    <a:pt x="1234" y="174"/>
                  </a:lnTo>
                  <a:lnTo>
                    <a:pt x="1125" y="5"/>
                  </a:lnTo>
                  <a:lnTo>
                    <a:pt x="7" y="5"/>
                  </a:lnTo>
                  <a:lnTo>
                    <a:pt x="0" y="0"/>
                  </a:lnTo>
                </a:path>
              </a:pathLst>
            </a:custGeom>
            <a:noFill/>
            <a:ln w="6985" cap="rnd">
              <a:solidFill>
                <a:srgbClr val="000000"/>
              </a:solidFill>
              <a:round/>
              <a:headEnd/>
              <a:tailEnd/>
            </a:ln>
          </p:spPr>
          <p:txBody>
            <a:bodyPr/>
            <a:lstStyle/>
            <a:p>
              <a:endParaRPr lang="en-US" dirty="0"/>
            </a:p>
          </p:txBody>
        </p:sp>
        <p:sp>
          <p:nvSpPr>
            <p:cNvPr id="31" name="Freeform 47"/>
            <p:cNvSpPr>
              <a:spLocks/>
            </p:cNvSpPr>
            <p:nvPr/>
          </p:nvSpPr>
          <p:spPr bwMode="auto">
            <a:xfrm>
              <a:off x="3506468" y="1531529"/>
              <a:ext cx="902751" cy="897976"/>
            </a:xfrm>
            <a:custGeom>
              <a:avLst/>
              <a:gdLst>
                <a:gd name="T0" fmla="*/ 50 w 996"/>
                <a:gd name="T1" fmla="*/ 906 h 949"/>
                <a:gd name="T2" fmla="*/ 0 w 996"/>
                <a:gd name="T3" fmla="*/ 822 h 949"/>
                <a:gd name="T4" fmla="*/ 50 w 996"/>
                <a:gd name="T5" fmla="*/ 786 h 949"/>
                <a:gd name="T6" fmla="*/ 106 w 996"/>
                <a:gd name="T7" fmla="*/ 703 h 949"/>
                <a:gd name="T8" fmla="*/ 65 w 996"/>
                <a:gd name="T9" fmla="*/ 637 h 949"/>
                <a:gd name="T10" fmla="*/ 90 w 996"/>
                <a:gd name="T11" fmla="*/ 574 h 949"/>
                <a:gd name="T12" fmla="*/ 125 w 996"/>
                <a:gd name="T13" fmla="*/ 518 h 949"/>
                <a:gd name="T14" fmla="*/ 278 w 996"/>
                <a:gd name="T15" fmla="*/ 264 h 949"/>
                <a:gd name="T16" fmla="*/ 302 w 996"/>
                <a:gd name="T17" fmla="*/ 94 h 949"/>
                <a:gd name="T18" fmla="*/ 309 w 996"/>
                <a:gd name="T19" fmla="*/ 0 h 949"/>
                <a:gd name="T20" fmla="*/ 432 w 996"/>
                <a:gd name="T21" fmla="*/ 21 h 949"/>
                <a:gd name="T22" fmla="*/ 522 w 996"/>
                <a:gd name="T23" fmla="*/ 49 h 949"/>
                <a:gd name="T24" fmla="*/ 584 w 996"/>
                <a:gd name="T25" fmla="*/ 122 h 949"/>
                <a:gd name="T26" fmla="*/ 677 w 996"/>
                <a:gd name="T27" fmla="*/ 78 h 949"/>
                <a:gd name="T28" fmla="*/ 770 w 996"/>
                <a:gd name="T29" fmla="*/ 83 h 949"/>
                <a:gd name="T30" fmla="*/ 773 w 996"/>
                <a:gd name="T31" fmla="*/ 150 h 949"/>
                <a:gd name="T32" fmla="*/ 765 w 996"/>
                <a:gd name="T33" fmla="*/ 203 h 949"/>
                <a:gd name="T34" fmla="*/ 791 w 996"/>
                <a:gd name="T35" fmla="*/ 231 h 949"/>
                <a:gd name="T36" fmla="*/ 807 w 996"/>
                <a:gd name="T37" fmla="*/ 254 h 949"/>
                <a:gd name="T38" fmla="*/ 781 w 996"/>
                <a:gd name="T39" fmla="*/ 275 h 949"/>
                <a:gd name="T40" fmla="*/ 761 w 996"/>
                <a:gd name="T41" fmla="*/ 317 h 949"/>
                <a:gd name="T42" fmla="*/ 781 w 996"/>
                <a:gd name="T43" fmla="*/ 339 h 949"/>
                <a:gd name="T44" fmla="*/ 773 w 996"/>
                <a:gd name="T45" fmla="*/ 383 h 949"/>
                <a:gd name="T46" fmla="*/ 744 w 996"/>
                <a:gd name="T47" fmla="*/ 453 h 949"/>
                <a:gd name="T48" fmla="*/ 691 w 996"/>
                <a:gd name="T49" fmla="*/ 484 h 949"/>
                <a:gd name="T50" fmla="*/ 653 w 996"/>
                <a:gd name="T51" fmla="*/ 546 h 949"/>
                <a:gd name="T52" fmla="*/ 704 w 996"/>
                <a:gd name="T53" fmla="*/ 564 h 949"/>
                <a:gd name="T54" fmla="*/ 739 w 996"/>
                <a:gd name="T55" fmla="*/ 601 h 949"/>
                <a:gd name="T56" fmla="*/ 781 w 996"/>
                <a:gd name="T57" fmla="*/ 613 h 949"/>
                <a:gd name="T58" fmla="*/ 791 w 996"/>
                <a:gd name="T59" fmla="*/ 671 h 949"/>
                <a:gd name="T60" fmla="*/ 915 w 996"/>
                <a:gd name="T61" fmla="*/ 699 h 949"/>
                <a:gd name="T62" fmla="*/ 938 w 996"/>
                <a:gd name="T63" fmla="*/ 842 h 949"/>
                <a:gd name="T64" fmla="*/ 964 w 996"/>
                <a:gd name="T65" fmla="*/ 911 h 949"/>
                <a:gd name="T66" fmla="*/ 58 w 996"/>
                <a:gd name="T67" fmla="*/ 949 h 949"/>
                <a:gd name="T68" fmla="*/ 72 w 996"/>
                <a:gd name="T69" fmla="*/ 915 h 94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96"/>
                <a:gd name="T106" fmla="*/ 0 h 949"/>
                <a:gd name="T107" fmla="*/ 996 w 996"/>
                <a:gd name="T108" fmla="*/ 949 h 94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96" h="949">
                  <a:moveTo>
                    <a:pt x="72" y="915"/>
                  </a:moveTo>
                  <a:lnTo>
                    <a:pt x="50" y="906"/>
                  </a:lnTo>
                  <a:lnTo>
                    <a:pt x="36" y="880"/>
                  </a:lnTo>
                  <a:lnTo>
                    <a:pt x="0" y="822"/>
                  </a:lnTo>
                  <a:lnTo>
                    <a:pt x="15" y="793"/>
                  </a:lnTo>
                  <a:lnTo>
                    <a:pt x="50" y="786"/>
                  </a:lnTo>
                  <a:lnTo>
                    <a:pt x="80" y="738"/>
                  </a:lnTo>
                  <a:lnTo>
                    <a:pt x="106" y="703"/>
                  </a:lnTo>
                  <a:lnTo>
                    <a:pt x="84" y="675"/>
                  </a:lnTo>
                  <a:lnTo>
                    <a:pt x="65" y="637"/>
                  </a:lnTo>
                  <a:lnTo>
                    <a:pt x="55" y="603"/>
                  </a:lnTo>
                  <a:lnTo>
                    <a:pt x="90" y="574"/>
                  </a:lnTo>
                  <a:lnTo>
                    <a:pt x="109" y="553"/>
                  </a:lnTo>
                  <a:lnTo>
                    <a:pt x="125" y="518"/>
                  </a:lnTo>
                  <a:lnTo>
                    <a:pt x="278" y="518"/>
                  </a:lnTo>
                  <a:lnTo>
                    <a:pt x="278" y="264"/>
                  </a:lnTo>
                  <a:lnTo>
                    <a:pt x="302" y="264"/>
                  </a:lnTo>
                  <a:lnTo>
                    <a:pt x="302" y="94"/>
                  </a:lnTo>
                  <a:lnTo>
                    <a:pt x="302" y="7"/>
                  </a:lnTo>
                  <a:lnTo>
                    <a:pt x="309" y="0"/>
                  </a:lnTo>
                  <a:lnTo>
                    <a:pt x="357" y="21"/>
                  </a:lnTo>
                  <a:lnTo>
                    <a:pt x="432" y="21"/>
                  </a:lnTo>
                  <a:lnTo>
                    <a:pt x="470" y="28"/>
                  </a:lnTo>
                  <a:lnTo>
                    <a:pt x="522" y="49"/>
                  </a:lnTo>
                  <a:lnTo>
                    <a:pt x="562" y="85"/>
                  </a:lnTo>
                  <a:lnTo>
                    <a:pt x="584" y="122"/>
                  </a:lnTo>
                  <a:lnTo>
                    <a:pt x="637" y="122"/>
                  </a:lnTo>
                  <a:lnTo>
                    <a:pt x="677" y="78"/>
                  </a:lnTo>
                  <a:lnTo>
                    <a:pt x="770" y="78"/>
                  </a:lnTo>
                  <a:lnTo>
                    <a:pt x="770" y="83"/>
                  </a:lnTo>
                  <a:lnTo>
                    <a:pt x="779" y="113"/>
                  </a:lnTo>
                  <a:lnTo>
                    <a:pt x="773" y="150"/>
                  </a:lnTo>
                  <a:lnTo>
                    <a:pt x="779" y="191"/>
                  </a:lnTo>
                  <a:lnTo>
                    <a:pt x="765" y="203"/>
                  </a:lnTo>
                  <a:lnTo>
                    <a:pt x="770" y="220"/>
                  </a:lnTo>
                  <a:lnTo>
                    <a:pt x="791" y="231"/>
                  </a:lnTo>
                  <a:lnTo>
                    <a:pt x="796" y="231"/>
                  </a:lnTo>
                  <a:lnTo>
                    <a:pt x="807" y="254"/>
                  </a:lnTo>
                  <a:lnTo>
                    <a:pt x="796" y="268"/>
                  </a:lnTo>
                  <a:lnTo>
                    <a:pt x="781" y="275"/>
                  </a:lnTo>
                  <a:lnTo>
                    <a:pt x="773" y="294"/>
                  </a:lnTo>
                  <a:lnTo>
                    <a:pt x="761" y="317"/>
                  </a:lnTo>
                  <a:lnTo>
                    <a:pt x="779" y="341"/>
                  </a:lnTo>
                  <a:lnTo>
                    <a:pt x="781" y="339"/>
                  </a:lnTo>
                  <a:lnTo>
                    <a:pt x="785" y="367"/>
                  </a:lnTo>
                  <a:lnTo>
                    <a:pt x="773" y="383"/>
                  </a:lnTo>
                  <a:lnTo>
                    <a:pt x="761" y="424"/>
                  </a:lnTo>
                  <a:lnTo>
                    <a:pt x="744" y="453"/>
                  </a:lnTo>
                  <a:lnTo>
                    <a:pt x="720" y="471"/>
                  </a:lnTo>
                  <a:lnTo>
                    <a:pt x="691" y="484"/>
                  </a:lnTo>
                  <a:lnTo>
                    <a:pt x="671" y="498"/>
                  </a:lnTo>
                  <a:lnTo>
                    <a:pt x="653" y="546"/>
                  </a:lnTo>
                  <a:lnTo>
                    <a:pt x="663" y="564"/>
                  </a:lnTo>
                  <a:lnTo>
                    <a:pt x="704" y="564"/>
                  </a:lnTo>
                  <a:lnTo>
                    <a:pt x="720" y="578"/>
                  </a:lnTo>
                  <a:lnTo>
                    <a:pt x="739" y="601"/>
                  </a:lnTo>
                  <a:lnTo>
                    <a:pt x="754" y="613"/>
                  </a:lnTo>
                  <a:lnTo>
                    <a:pt x="781" y="613"/>
                  </a:lnTo>
                  <a:lnTo>
                    <a:pt x="781" y="645"/>
                  </a:lnTo>
                  <a:lnTo>
                    <a:pt x="791" y="671"/>
                  </a:lnTo>
                  <a:lnTo>
                    <a:pt x="922" y="671"/>
                  </a:lnTo>
                  <a:lnTo>
                    <a:pt x="915" y="699"/>
                  </a:lnTo>
                  <a:lnTo>
                    <a:pt x="938" y="793"/>
                  </a:lnTo>
                  <a:lnTo>
                    <a:pt x="938" y="842"/>
                  </a:lnTo>
                  <a:lnTo>
                    <a:pt x="968" y="870"/>
                  </a:lnTo>
                  <a:lnTo>
                    <a:pt x="964" y="911"/>
                  </a:lnTo>
                  <a:lnTo>
                    <a:pt x="996" y="949"/>
                  </a:lnTo>
                  <a:lnTo>
                    <a:pt x="58" y="949"/>
                  </a:lnTo>
                  <a:lnTo>
                    <a:pt x="72" y="949"/>
                  </a:lnTo>
                  <a:lnTo>
                    <a:pt x="72" y="915"/>
                  </a:lnTo>
                  <a:close/>
                </a:path>
              </a:pathLst>
            </a:custGeom>
            <a:solidFill>
              <a:srgbClr val="CCFFCC"/>
            </a:solidFill>
            <a:ln w="9525">
              <a:noFill/>
              <a:round/>
              <a:headEnd/>
              <a:tailEnd/>
            </a:ln>
          </p:spPr>
          <p:txBody>
            <a:bodyPr/>
            <a:lstStyle/>
            <a:p>
              <a:endParaRPr lang="en-US" dirty="0"/>
            </a:p>
          </p:txBody>
        </p:sp>
        <p:sp>
          <p:nvSpPr>
            <p:cNvPr id="32" name="Freeform 50"/>
            <p:cNvSpPr>
              <a:spLocks/>
            </p:cNvSpPr>
            <p:nvPr/>
          </p:nvSpPr>
          <p:spPr bwMode="auto">
            <a:xfrm>
              <a:off x="3551752" y="2424946"/>
              <a:ext cx="872074" cy="495330"/>
            </a:xfrm>
            <a:custGeom>
              <a:avLst/>
              <a:gdLst>
                <a:gd name="T0" fmla="*/ 15 w 962"/>
                <a:gd name="T1" fmla="*/ 0 h 524"/>
                <a:gd name="T2" fmla="*/ 936 w 962"/>
                <a:gd name="T3" fmla="*/ 0 h 524"/>
                <a:gd name="T4" fmla="*/ 960 w 962"/>
                <a:gd name="T5" fmla="*/ 27 h 524"/>
                <a:gd name="T6" fmla="*/ 936 w 962"/>
                <a:gd name="T7" fmla="*/ 36 h 524"/>
                <a:gd name="T8" fmla="*/ 962 w 962"/>
                <a:gd name="T9" fmla="*/ 72 h 524"/>
                <a:gd name="T10" fmla="*/ 922 w 962"/>
                <a:gd name="T11" fmla="*/ 99 h 524"/>
                <a:gd name="T12" fmla="*/ 922 w 962"/>
                <a:gd name="T13" fmla="*/ 371 h 524"/>
                <a:gd name="T14" fmla="*/ 707 w 962"/>
                <a:gd name="T15" fmla="*/ 371 h 524"/>
                <a:gd name="T16" fmla="*/ 707 w 962"/>
                <a:gd name="T17" fmla="*/ 438 h 524"/>
                <a:gd name="T18" fmla="*/ 607 w 962"/>
                <a:gd name="T19" fmla="*/ 438 h 524"/>
                <a:gd name="T20" fmla="*/ 607 w 962"/>
                <a:gd name="T21" fmla="*/ 524 h 524"/>
                <a:gd name="T22" fmla="*/ 37 w 962"/>
                <a:gd name="T23" fmla="*/ 524 h 524"/>
                <a:gd name="T24" fmla="*/ 37 w 962"/>
                <a:gd name="T25" fmla="*/ 509 h 524"/>
                <a:gd name="T26" fmla="*/ 32 w 962"/>
                <a:gd name="T27" fmla="*/ 503 h 524"/>
                <a:gd name="T28" fmla="*/ 37 w 962"/>
                <a:gd name="T29" fmla="*/ 496 h 524"/>
                <a:gd name="T30" fmla="*/ 37 w 962"/>
                <a:gd name="T31" fmla="*/ 471 h 524"/>
                <a:gd name="T32" fmla="*/ 25 w 962"/>
                <a:gd name="T33" fmla="*/ 466 h 524"/>
                <a:gd name="T34" fmla="*/ 37 w 962"/>
                <a:gd name="T35" fmla="*/ 448 h 524"/>
                <a:gd name="T36" fmla="*/ 37 w 962"/>
                <a:gd name="T37" fmla="*/ 392 h 524"/>
                <a:gd name="T38" fmla="*/ 0 w 962"/>
                <a:gd name="T39" fmla="*/ 367 h 524"/>
                <a:gd name="T40" fmla="*/ 32 w 962"/>
                <a:gd name="T41" fmla="*/ 308 h 524"/>
                <a:gd name="T42" fmla="*/ 32 w 962"/>
                <a:gd name="T43" fmla="*/ 294 h 524"/>
                <a:gd name="T44" fmla="*/ 0 w 962"/>
                <a:gd name="T45" fmla="*/ 271 h 524"/>
                <a:gd name="T46" fmla="*/ 15 w 962"/>
                <a:gd name="T47" fmla="*/ 256 h 524"/>
                <a:gd name="T48" fmla="*/ 17 w 962"/>
                <a:gd name="T49" fmla="*/ 245 h 524"/>
                <a:gd name="T50" fmla="*/ 25 w 962"/>
                <a:gd name="T51" fmla="*/ 233 h 524"/>
                <a:gd name="T52" fmla="*/ 25 w 962"/>
                <a:gd name="T53" fmla="*/ 204 h 524"/>
                <a:gd name="T54" fmla="*/ 7 w 962"/>
                <a:gd name="T55" fmla="*/ 186 h 524"/>
                <a:gd name="T56" fmla="*/ 25 w 962"/>
                <a:gd name="T57" fmla="*/ 167 h 524"/>
                <a:gd name="T58" fmla="*/ 25 w 962"/>
                <a:gd name="T59" fmla="*/ 155 h 524"/>
                <a:gd name="T60" fmla="*/ 0 w 962"/>
                <a:gd name="T61" fmla="*/ 135 h 524"/>
                <a:gd name="T62" fmla="*/ 25 w 962"/>
                <a:gd name="T63" fmla="*/ 99 h 524"/>
                <a:gd name="T64" fmla="*/ 25 w 962"/>
                <a:gd name="T65" fmla="*/ 72 h 524"/>
                <a:gd name="T66" fmla="*/ 17 w 962"/>
                <a:gd name="T67" fmla="*/ 72 h 524"/>
                <a:gd name="T68" fmla="*/ 25 w 962"/>
                <a:gd name="T69" fmla="*/ 62 h 524"/>
                <a:gd name="T70" fmla="*/ 25 w 962"/>
                <a:gd name="T71" fmla="*/ 23 h 524"/>
                <a:gd name="T72" fmla="*/ 7 w 962"/>
                <a:gd name="T73" fmla="*/ 0 h 524"/>
                <a:gd name="T74" fmla="*/ 15 w 962"/>
                <a:gd name="T75" fmla="*/ 0 h 52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62"/>
                <a:gd name="T115" fmla="*/ 0 h 524"/>
                <a:gd name="T116" fmla="*/ 962 w 962"/>
                <a:gd name="T117" fmla="*/ 524 h 52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62" h="524">
                  <a:moveTo>
                    <a:pt x="15" y="0"/>
                  </a:moveTo>
                  <a:lnTo>
                    <a:pt x="936" y="0"/>
                  </a:lnTo>
                  <a:lnTo>
                    <a:pt x="960" y="27"/>
                  </a:lnTo>
                  <a:lnTo>
                    <a:pt x="936" y="36"/>
                  </a:lnTo>
                  <a:lnTo>
                    <a:pt x="962" y="72"/>
                  </a:lnTo>
                  <a:lnTo>
                    <a:pt x="922" y="99"/>
                  </a:lnTo>
                  <a:lnTo>
                    <a:pt x="922" y="371"/>
                  </a:lnTo>
                  <a:lnTo>
                    <a:pt x="707" y="371"/>
                  </a:lnTo>
                  <a:lnTo>
                    <a:pt x="707" y="438"/>
                  </a:lnTo>
                  <a:lnTo>
                    <a:pt x="607" y="438"/>
                  </a:lnTo>
                  <a:lnTo>
                    <a:pt x="607" y="524"/>
                  </a:lnTo>
                  <a:lnTo>
                    <a:pt x="37" y="524"/>
                  </a:lnTo>
                  <a:lnTo>
                    <a:pt x="37" y="509"/>
                  </a:lnTo>
                  <a:lnTo>
                    <a:pt x="32" y="503"/>
                  </a:lnTo>
                  <a:lnTo>
                    <a:pt x="37" y="496"/>
                  </a:lnTo>
                  <a:lnTo>
                    <a:pt x="37" y="471"/>
                  </a:lnTo>
                  <a:lnTo>
                    <a:pt x="25" y="466"/>
                  </a:lnTo>
                  <a:lnTo>
                    <a:pt x="37" y="448"/>
                  </a:lnTo>
                  <a:lnTo>
                    <a:pt x="37" y="392"/>
                  </a:lnTo>
                  <a:lnTo>
                    <a:pt x="0" y="367"/>
                  </a:lnTo>
                  <a:lnTo>
                    <a:pt x="32" y="308"/>
                  </a:lnTo>
                  <a:lnTo>
                    <a:pt x="32" y="294"/>
                  </a:lnTo>
                  <a:lnTo>
                    <a:pt x="0" y="271"/>
                  </a:lnTo>
                  <a:lnTo>
                    <a:pt x="15" y="256"/>
                  </a:lnTo>
                  <a:lnTo>
                    <a:pt x="17" y="245"/>
                  </a:lnTo>
                  <a:lnTo>
                    <a:pt x="25" y="233"/>
                  </a:lnTo>
                  <a:lnTo>
                    <a:pt x="25" y="204"/>
                  </a:lnTo>
                  <a:lnTo>
                    <a:pt x="7" y="186"/>
                  </a:lnTo>
                  <a:lnTo>
                    <a:pt x="25" y="167"/>
                  </a:lnTo>
                  <a:lnTo>
                    <a:pt x="25" y="155"/>
                  </a:lnTo>
                  <a:lnTo>
                    <a:pt x="0" y="135"/>
                  </a:lnTo>
                  <a:lnTo>
                    <a:pt x="25" y="99"/>
                  </a:lnTo>
                  <a:lnTo>
                    <a:pt x="25" y="72"/>
                  </a:lnTo>
                  <a:lnTo>
                    <a:pt x="17" y="72"/>
                  </a:lnTo>
                  <a:lnTo>
                    <a:pt x="25" y="62"/>
                  </a:lnTo>
                  <a:lnTo>
                    <a:pt x="25" y="23"/>
                  </a:lnTo>
                  <a:lnTo>
                    <a:pt x="7" y="0"/>
                  </a:lnTo>
                  <a:lnTo>
                    <a:pt x="15" y="0"/>
                  </a:lnTo>
                  <a:close/>
                </a:path>
              </a:pathLst>
            </a:custGeom>
            <a:solidFill>
              <a:srgbClr val="CCFFCC"/>
            </a:solidFill>
            <a:ln w="9525">
              <a:noFill/>
              <a:round/>
              <a:headEnd/>
              <a:tailEnd/>
            </a:ln>
          </p:spPr>
          <p:txBody>
            <a:bodyPr/>
            <a:lstStyle/>
            <a:p>
              <a:endParaRPr lang="en-US" dirty="0"/>
            </a:p>
          </p:txBody>
        </p:sp>
        <p:sp>
          <p:nvSpPr>
            <p:cNvPr id="33" name="Freeform 51"/>
            <p:cNvSpPr>
              <a:spLocks/>
            </p:cNvSpPr>
            <p:nvPr/>
          </p:nvSpPr>
          <p:spPr bwMode="auto">
            <a:xfrm>
              <a:off x="3551752" y="2424946"/>
              <a:ext cx="872074" cy="495330"/>
            </a:xfrm>
            <a:custGeom>
              <a:avLst/>
              <a:gdLst>
                <a:gd name="T0" fmla="*/ 15 w 962"/>
                <a:gd name="T1" fmla="*/ 0 h 524"/>
                <a:gd name="T2" fmla="*/ 936 w 962"/>
                <a:gd name="T3" fmla="*/ 0 h 524"/>
                <a:gd name="T4" fmla="*/ 960 w 962"/>
                <a:gd name="T5" fmla="*/ 27 h 524"/>
                <a:gd name="T6" fmla="*/ 936 w 962"/>
                <a:gd name="T7" fmla="*/ 36 h 524"/>
                <a:gd name="T8" fmla="*/ 962 w 962"/>
                <a:gd name="T9" fmla="*/ 72 h 524"/>
                <a:gd name="T10" fmla="*/ 922 w 962"/>
                <a:gd name="T11" fmla="*/ 99 h 524"/>
                <a:gd name="T12" fmla="*/ 922 w 962"/>
                <a:gd name="T13" fmla="*/ 371 h 524"/>
                <a:gd name="T14" fmla="*/ 707 w 962"/>
                <a:gd name="T15" fmla="*/ 371 h 524"/>
                <a:gd name="T16" fmla="*/ 707 w 962"/>
                <a:gd name="T17" fmla="*/ 438 h 524"/>
                <a:gd name="T18" fmla="*/ 607 w 962"/>
                <a:gd name="T19" fmla="*/ 438 h 524"/>
                <a:gd name="T20" fmla="*/ 607 w 962"/>
                <a:gd name="T21" fmla="*/ 524 h 524"/>
                <a:gd name="T22" fmla="*/ 37 w 962"/>
                <a:gd name="T23" fmla="*/ 524 h 524"/>
                <a:gd name="T24" fmla="*/ 37 w 962"/>
                <a:gd name="T25" fmla="*/ 509 h 524"/>
                <a:gd name="T26" fmla="*/ 32 w 962"/>
                <a:gd name="T27" fmla="*/ 503 h 524"/>
                <a:gd name="T28" fmla="*/ 37 w 962"/>
                <a:gd name="T29" fmla="*/ 496 h 524"/>
                <a:gd name="T30" fmla="*/ 37 w 962"/>
                <a:gd name="T31" fmla="*/ 471 h 524"/>
                <a:gd name="T32" fmla="*/ 25 w 962"/>
                <a:gd name="T33" fmla="*/ 466 h 524"/>
                <a:gd name="T34" fmla="*/ 37 w 962"/>
                <a:gd name="T35" fmla="*/ 448 h 524"/>
                <a:gd name="T36" fmla="*/ 37 w 962"/>
                <a:gd name="T37" fmla="*/ 392 h 524"/>
                <a:gd name="T38" fmla="*/ 0 w 962"/>
                <a:gd name="T39" fmla="*/ 367 h 524"/>
                <a:gd name="T40" fmla="*/ 32 w 962"/>
                <a:gd name="T41" fmla="*/ 308 h 524"/>
                <a:gd name="T42" fmla="*/ 32 w 962"/>
                <a:gd name="T43" fmla="*/ 294 h 524"/>
                <a:gd name="T44" fmla="*/ 0 w 962"/>
                <a:gd name="T45" fmla="*/ 271 h 524"/>
                <a:gd name="T46" fmla="*/ 15 w 962"/>
                <a:gd name="T47" fmla="*/ 256 h 524"/>
                <a:gd name="T48" fmla="*/ 17 w 962"/>
                <a:gd name="T49" fmla="*/ 245 h 524"/>
                <a:gd name="T50" fmla="*/ 25 w 962"/>
                <a:gd name="T51" fmla="*/ 233 h 524"/>
                <a:gd name="T52" fmla="*/ 25 w 962"/>
                <a:gd name="T53" fmla="*/ 204 h 524"/>
                <a:gd name="T54" fmla="*/ 7 w 962"/>
                <a:gd name="T55" fmla="*/ 186 h 524"/>
                <a:gd name="T56" fmla="*/ 25 w 962"/>
                <a:gd name="T57" fmla="*/ 167 h 524"/>
                <a:gd name="T58" fmla="*/ 25 w 962"/>
                <a:gd name="T59" fmla="*/ 155 h 524"/>
                <a:gd name="T60" fmla="*/ 0 w 962"/>
                <a:gd name="T61" fmla="*/ 135 h 524"/>
                <a:gd name="T62" fmla="*/ 25 w 962"/>
                <a:gd name="T63" fmla="*/ 99 h 524"/>
                <a:gd name="T64" fmla="*/ 25 w 962"/>
                <a:gd name="T65" fmla="*/ 72 h 524"/>
                <a:gd name="T66" fmla="*/ 17 w 962"/>
                <a:gd name="T67" fmla="*/ 72 h 524"/>
                <a:gd name="T68" fmla="*/ 25 w 962"/>
                <a:gd name="T69" fmla="*/ 62 h 524"/>
                <a:gd name="T70" fmla="*/ 25 w 962"/>
                <a:gd name="T71" fmla="*/ 23 h 524"/>
                <a:gd name="T72" fmla="*/ 7 w 962"/>
                <a:gd name="T73" fmla="*/ 0 h 524"/>
                <a:gd name="T74" fmla="*/ 15 w 962"/>
                <a:gd name="T75" fmla="*/ 0 h 52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62"/>
                <a:gd name="T115" fmla="*/ 0 h 524"/>
                <a:gd name="T116" fmla="*/ 962 w 962"/>
                <a:gd name="T117" fmla="*/ 524 h 52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62" h="524">
                  <a:moveTo>
                    <a:pt x="15" y="0"/>
                  </a:moveTo>
                  <a:lnTo>
                    <a:pt x="936" y="0"/>
                  </a:lnTo>
                  <a:lnTo>
                    <a:pt x="960" y="27"/>
                  </a:lnTo>
                  <a:lnTo>
                    <a:pt x="936" y="36"/>
                  </a:lnTo>
                  <a:lnTo>
                    <a:pt x="962" y="72"/>
                  </a:lnTo>
                  <a:lnTo>
                    <a:pt x="922" y="99"/>
                  </a:lnTo>
                  <a:lnTo>
                    <a:pt x="922" y="371"/>
                  </a:lnTo>
                  <a:lnTo>
                    <a:pt x="707" y="371"/>
                  </a:lnTo>
                  <a:lnTo>
                    <a:pt x="707" y="438"/>
                  </a:lnTo>
                  <a:lnTo>
                    <a:pt x="607" y="438"/>
                  </a:lnTo>
                  <a:lnTo>
                    <a:pt x="607" y="524"/>
                  </a:lnTo>
                  <a:lnTo>
                    <a:pt x="37" y="524"/>
                  </a:lnTo>
                  <a:lnTo>
                    <a:pt x="37" y="509"/>
                  </a:lnTo>
                  <a:lnTo>
                    <a:pt x="32" y="503"/>
                  </a:lnTo>
                  <a:lnTo>
                    <a:pt x="37" y="496"/>
                  </a:lnTo>
                  <a:lnTo>
                    <a:pt x="37" y="471"/>
                  </a:lnTo>
                  <a:lnTo>
                    <a:pt x="25" y="466"/>
                  </a:lnTo>
                  <a:lnTo>
                    <a:pt x="37" y="448"/>
                  </a:lnTo>
                  <a:lnTo>
                    <a:pt x="37" y="392"/>
                  </a:lnTo>
                  <a:lnTo>
                    <a:pt x="0" y="367"/>
                  </a:lnTo>
                  <a:lnTo>
                    <a:pt x="32" y="308"/>
                  </a:lnTo>
                  <a:lnTo>
                    <a:pt x="32" y="294"/>
                  </a:lnTo>
                  <a:lnTo>
                    <a:pt x="0" y="271"/>
                  </a:lnTo>
                  <a:lnTo>
                    <a:pt x="15" y="256"/>
                  </a:lnTo>
                  <a:lnTo>
                    <a:pt x="17" y="245"/>
                  </a:lnTo>
                  <a:lnTo>
                    <a:pt x="25" y="233"/>
                  </a:lnTo>
                  <a:lnTo>
                    <a:pt x="25" y="204"/>
                  </a:lnTo>
                  <a:lnTo>
                    <a:pt x="7" y="186"/>
                  </a:lnTo>
                  <a:lnTo>
                    <a:pt x="25" y="167"/>
                  </a:lnTo>
                  <a:lnTo>
                    <a:pt x="25" y="155"/>
                  </a:lnTo>
                  <a:lnTo>
                    <a:pt x="0" y="135"/>
                  </a:lnTo>
                  <a:lnTo>
                    <a:pt x="25" y="99"/>
                  </a:lnTo>
                  <a:lnTo>
                    <a:pt x="25" y="72"/>
                  </a:lnTo>
                  <a:lnTo>
                    <a:pt x="17" y="72"/>
                  </a:lnTo>
                  <a:lnTo>
                    <a:pt x="25" y="62"/>
                  </a:lnTo>
                  <a:lnTo>
                    <a:pt x="25" y="23"/>
                  </a:lnTo>
                  <a:lnTo>
                    <a:pt x="7" y="0"/>
                  </a:lnTo>
                  <a:lnTo>
                    <a:pt x="15" y="0"/>
                  </a:lnTo>
                </a:path>
              </a:pathLst>
            </a:custGeom>
            <a:noFill/>
            <a:ln w="6985" cap="rnd">
              <a:solidFill>
                <a:srgbClr val="000000"/>
              </a:solidFill>
              <a:round/>
              <a:headEnd/>
              <a:tailEnd/>
            </a:ln>
          </p:spPr>
          <p:txBody>
            <a:bodyPr/>
            <a:lstStyle/>
            <a:p>
              <a:endParaRPr lang="en-US" dirty="0"/>
            </a:p>
          </p:txBody>
        </p:sp>
        <p:sp>
          <p:nvSpPr>
            <p:cNvPr id="34" name="Freeform 53"/>
            <p:cNvSpPr>
              <a:spLocks/>
            </p:cNvSpPr>
            <p:nvPr/>
          </p:nvSpPr>
          <p:spPr bwMode="auto">
            <a:xfrm>
              <a:off x="4938014" y="3287975"/>
              <a:ext cx="1167149" cy="2210752"/>
            </a:xfrm>
            <a:custGeom>
              <a:avLst/>
              <a:gdLst>
                <a:gd name="T0" fmla="*/ 159 w 1284"/>
                <a:gd name="T1" fmla="*/ 83 h 2340"/>
                <a:gd name="T2" fmla="*/ 68 w 1284"/>
                <a:gd name="T3" fmla="*/ 83 h 2340"/>
                <a:gd name="T4" fmla="*/ 68 w 1284"/>
                <a:gd name="T5" fmla="*/ 292 h 2340"/>
                <a:gd name="T6" fmla="*/ 31 w 1284"/>
                <a:gd name="T7" fmla="*/ 292 h 2340"/>
                <a:gd name="T8" fmla="*/ 31 w 1284"/>
                <a:gd name="T9" fmla="*/ 388 h 2340"/>
                <a:gd name="T10" fmla="*/ 39 w 1284"/>
                <a:gd name="T11" fmla="*/ 388 h 2340"/>
                <a:gd name="T12" fmla="*/ 39 w 1284"/>
                <a:gd name="T13" fmla="*/ 789 h 2340"/>
                <a:gd name="T14" fmla="*/ 0 w 1284"/>
                <a:gd name="T15" fmla="*/ 789 h 2340"/>
                <a:gd name="T16" fmla="*/ 0 w 1284"/>
                <a:gd name="T17" fmla="*/ 1503 h 2340"/>
                <a:gd name="T18" fmla="*/ 307 w 1284"/>
                <a:gd name="T19" fmla="*/ 1503 h 2340"/>
                <a:gd name="T20" fmla="*/ 307 w 1284"/>
                <a:gd name="T21" fmla="*/ 2340 h 2340"/>
                <a:gd name="T22" fmla="*/ 1284 w 1284"/>
                <a:gd name="T23" fmla="*/ 2340 h 2340"/>
                <a:gd name="T24" fmla="*/ 1284 w 1284"/>
                <a:gd name="T25" fmla="*/ 2016 h 2340"/>
                <a:gd name="T26" fmla="*/ 1256 w 1284"/>
                <a:gd name="T27" fmla="*/ 2016 h 2340"/>
                <a:gd name="T28" fmla="*/ 1256 w 1284"/>
                <a:gd name="T29" fmla="*/ 1171 h 2340"/>
                <a:gd name="T30" fmla="*/ 1233 w 1284"/>
                <a:gd name="T31" fmla="*/ 1171 h 2340"/>
                <a:gd name="T32" fmla="*/ 1233 w 1284"/>
                <a:gd name="T33" fmla="*/ 7 h 2340"/>
                <a:gd name="T34" fmla="*/ 1233 w 1284"/>
                <a:gd name="T35" fmla="*/ 14 h 2340"/>
                <a:gd name="T36" fmla="*/ 1053 w 1284"/>
                <a:gd name="T37" fmla="*/ 14 h 2340"/>
                <a:gd name="T38" fmla="*/ 1053 w 1284"/>
                <a:gd name="T39" fmla="*/ 0 h 2340"/>
                <a:gd name="T40" fmla="*/ 858 w 1284"/>
                <a:gd name="T41" fmla="*/ 0 h 2340"/>
                <a:gd name="T42" fmla="*/ 858 w 1284"/>
                <a:gd name="T43" fmla="*/ 83 h 2340"/>
                <a:gd name="T44" fmla="*/ 163 w 1284"/>
                <a:gd name="T45" fmla="*/ 83 h 2340"/>
                <a:gd name="T46" fmla="*/ 159 w 1284"/>
                <a:gd name="T47" fmla="*/ 83 h 234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284"/>
                <a:gd name="T73" fmla="*/ 0 h 2340"/>
                <a:gd name="T74" fmla="*/ 1284 w 1284"/>
                <a:gd name="T75" fmla="*/ 2340 h 234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284" h="2340">
                  <a:moveTo>
                    <a:pt x="159" y="83"/>
                  </a:moveTo>
                  <a:lnTo>
                    <a:pt x="68" y="83"/>
                  </a:lnTo>
                  <a:lnTo>
                    <a:pt x="68" y="292"/>
                  </a:lnTo>
                  <a:lnTo>
                    <a:pt x="31" y="292"/>
                  </a:lnTo>
                  <a:lnTo>
                    <a:pt x="31" y="388"/>
                  </a:lnTo>
                  <a:lnTo>
                    <a:pt x="39" y="388"/>
                  </a:lnTo>
                  <a:lnTo>
                    <a:pt x="39" y="789"/>
                  </a:lnTo>
                  <a:lnTo>
                    <a:pt x="0" y="789"/>
                  </a:lnTo>
                  <a:lnTo>
                    <a:pt x="0" y="1503"/>
                  </a:lnTo>
                  <a:lnTo>
                    <a:pt x="307" y="1503"/>
                  </a:lnTo>
                  <a:lnTo>
                    <a:pt x="307" y="2340"/>
                  </a:lnTo>
                  <a:lnTo>
                    <a:pt x="1284" y="2340"/>
                  </a:lnTo>
                  <a:lnTo>
                    <a:pt x="1284" y="2016"/>
                  </a:lnTo>
                  <a:lnTo>
                    <a:pt x="1256" y="2016"/>
                  </a:lnTo>
                  <a:lnTo>
                    <a:pt x="1256" y="1171"/>
                  </a:lnTo>
                  <a:lnTo>
                    <a:pt x="1233" y="1171"/>
                  </a:lnTo>
                  <a:lnTo>
                    <a:pt x="1233" y="7"/>
                  </a:lnTo>
                  <a:lnTo>
                    <a:pt x="1233" y="14"/>
                  </a:lnTo>
                  <a:lnTo>
                    <a:pt x="1053" y="14"/>
                  </a:lnTo>
                  <a:lnTo>
                    <a:pt x="1053" y="0"/>
                  </a:lnTo>
                  <a:lnTo>
                    <a:pt x="858" y="0"/>
                  </a:lnTo>
                  <a:lnTo>
                    <a:pt x="858" y="83"/>
                  </a:lnTo>
                  <a:lnTo>
                    <a:pt x="163" y="83"/>
                  </a:lnTo>
                  <a:lnTo>
                    <a:pt x="159" y="83"/>
                  </a:lnTo>
                  <a:close/>
                </a:path>
              </a:pathLst>
            </a:custGeom>
            <a:solidFill>
              <a:srgbClr val="CCFFCC"/>
            </a:solidFill>
            <a:ln w="9525">
              <a:noFill/>
              <a:round/>
              <a:headEnd/>
              <a:tailEnd/>
            </a:ln>
          </p:spPr>
          <p:txBody>
            <a:bodyPr/>
            <a:lstStyle/>
            <a:p>
              <a:endParaRPr lang="en-US" dirty="0"/>
            </a:p>
          </p:txBody>
        </p:sp>
        <p:sp>
          <p:nvSpPr>
            <p:cNvPr id="35" name="Freeform 54"/>
            <p:cNvSpPr>
              <a:spLocks/>
            </p:cNvSpPr>
            <p:nvPr/>
          </p:nvSpPr>
          <p:spPr bwMode="auto">
            <a:xfrm>
              <a:off x="4938014" y="3287975"/>
              <a:ext cx="1167149" cy="2210752"/>
            </a:xfrm>
            <a:custGeom>
              <a:avLst/>
              <a:gdLst>
                <a:gd name="T0" fmla="*/ 159 w 1284"/>
                <a:gd name="T1" fmla="*/ 83 h 2340"/>
                <a:gd name="T2" fmla="*/ 68 w 1284"/>
                <a:gd name="T3" fmla="*/ 83 h 2340"/>
                <a:gd name="T4" fmla="*/ 68 w 1284"/>
                <a:gd name="T5" fmla="*/ 292 h 2340"/>
                <a:gd name="T6" fmla="*/ 31 w 1284"/>
                <a:gd name="T7" fmla="*/ 292 h 2340"/>
                <a:gd name="T8" fmla="*/ 31 w 1284"/>
                <a:gd name="T9" fmla="*/ 388 h 2340"/>
                <a:gd name="T10" fmla="*/ 39 w 1284"/>
                <a:gd name="T11" fmla="*/ 388 h 2340"/>
                <a:gd name="T12" fmla="*/ 39 w 1284"/>
                <a:gd name="T13" fmla="*/ 789 h 2340"/>
                <a:gd name="T14" fmla="*/ 0 w 1284"/>
                <a:gd name="T15" fmla="*/ 789 h 2340"/>
                <a:gd name="T16" fmla="*/ 0 w 1284"/>
                <a:gd name="T17" fmla="*/ 1503 h 2340"/>
                <a:gd name="T18" fmla="*/ 307 w 1284"/>
                <a:gd name="T19" fmla="*/ 1503 h 2340"/>
                <a:gd name="T20" fmla="*/ 307 w 1284"/>
                <a:gd name="T21" fmla="*/ 2340 h 2340"/>
                <a:gd name="T22" fmla="*/ 1284 w 1284"/>
                <a:gd name="T23" fmla="*/ 2340 h 2340"/>
                <a:gd name="T24" fmla="*/ 1284 w 1284"/>
                <a:gd name="T25" fmla="*/ 2016 h 2340"/>
                <a:gd name="T26" fmla="*/ 1256 w 1284"/>
                <a:gd name="T27" fmla="*/ 2016 h 2340"/>
                <a:gd name="T28" fmla="*/ 1256 w 1284"/>
                <a:gd name="T29" fmla="*/ 1171 h 2340"/>
                <a:gd name="T30" fmla="*/ 1233 w 1284"/>
                <a:gd name="T31" fmla="*/ 1171 h 2340"/>
                <a:gd name="T32" fmla="*/ 1233 w 1284"/>
                <a:gd name="T33" fmla="*/ 7 h 2340"/>
                <a:gd name="T34" fmla="*/ 1233 w 1284"/>
                <a:gd name="T35" fmla="*/ 14 h 2340"/>
                <a:gd name="T36" fmla="*/ 1053 w 1284"/>
                <a:gd name="T37" fmla="*/ 14 h 2340"/>
                <a:gd name="T38" fmla="*/ 1053 w 1284"/>
                <a:gd name="T39" fmla="*/ 0 h 2340"/>
                <a:gd name="T40" fmla="*/ 858 w 1284"/>
                <a:gd name="T41" fmla="*/ 0 h 2340"/>
                <a:gd name="T42" fmla="*/ 858 w 1284"/>
                <a:gd name="T43" fmla="*/ 83 h 2340"/>
                <a:gd name="T44" fmla="*/ 163 w 1284"/>
                <a:gd name="T45" fmla="*/ 83 h 2340"/>
                <a:gd name="T46" fmla="*/ 159 w 1284"/>
                <a:gd name="T47" fmla="*/ 83 h 234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284"/>
                <a:gd name="T73" fmla="*/ 0 h 2340"/>
                <a:gd name="T74" fmla="*/ 1284 w 1284"/>
                <a:gd name="T75" fmla="*/ 2340 h 234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284" h="2340">
                  <a:moveTo>
                    <a:pt x="159" y="83"/>
                  </a:moveTo>
                  <a:lnTo>
                    <a:pt x="68" y="83"/>
                  </a:lnTo>
                  <a:lnTo>
                    <a:pt x="68" y="292"/>
                  </a:lnTo>
                  <a:lnTo>
                    <a:pt x="31" y="292"/>
                  </a:lnTo>
                  <a:lnTo>
                    <a:pt x="31" y="388"/>
                  </a:lnTo>
                  <a:lnTo>
                    <a:pt x="39" y="388"/>
                  </a:lnTo>
                  <a:lnTo>
                    <a:pt x="39" y="789"/>
                  </a:lnTo>
                  <a:lnTo>
                    <a:pt x="0" y="789"/>
                  </a:lnTo>
                  <a:lnTo>
                    <a:pt x="0" y="1503"/>
                  </a:lnTo>
                  <a:lnTo>
                    <a:pt x="307" y="1503"/>
                  </a:lnTo>
                  <a:lnTo>
                    <a:pt x="307" y="2340"/>
                  </a:lnTo>
                  <a:lnTo>
                    <a:pt x="1284" y="2340"/>
                  </a:lnTo>
                  <a:lnTo>
                    <a:pt x="1284" y="2016"/>
                  </a:lnTo>
                  <a:lnTo>
                    <a:pt x="1256" y="2016"/>
                  </a:lnTo>
                  <a:lnTo>
                    <a:pt x="1256" y="1171"/>
                  </a:lnTo>
                  <a:lnTo>
                    <a:pt x="1233" y="1171"/>
                  </a:lnTo>
                  <a:lnTo>
                    <a:pt x="1233" y="7"/>
                  </a:lnTo>
                  <a:lnTo>
                    <a:pt x="1233" y="14"/>
                  </a:lnTo>
                  <a:lnTo>
                    <a:pt x="1053" y="14"/>
                  </a:lnTo>
                  <a:lnTo>
                    <a:pt x="1053" y="0"/>
                  </a:lnTo>
                  <a:lnTo>
                    <a:pt x="858" y="0"/>
                  </a:lnTo>
                  <a:lnTo>
                    <a:pt x="858" y="83"/>
                  </a:lnTo>
                  <a:lnTo>
                    <a:pt x="163" y="83"/>
                  </a:lnTo>
                  <a:lnTo>
                    <a:pt x="159" y="83"/>
                  </a:lnTo>
                </a:path>
              </a:pathLst>
            </a:custGeom>
            <a:noFill/>
            <a:ln w="6985" cap="rnd">
              <a:solidFill>
                <a:srgbClr val="000000"/>
              </a:solidFill>
              <a:round/>
              <a:headEnd/>
              <a:tailEnd/>
            </a:ln>
          </p:spPr>
          <p:txBody>
            <a:bodyPr/>
            <a:lstStyle/>
            <a:p>
              <a:endParaRPr lang="en-US" dirty="0"/>
            </a:p>
          </p:txBody>
        </p:sp>
        <p:sp>
          <p:nvSpPr>
            <p:cNvPr id="36" name="Freeform 56"/>
            <p:cNvSpPr>
              <a:spLocks/>
            </p:cNvSpPr>
            <p:nvPr/>
          </p:nvSpPr>
          <p:spPr bwMode="auto">
            <a:xfrm>
              <a:off x="6056958" y="2929393"/>
              <a:ext cx="1224119" cy="2561737"/>
            </a:xfrm>
            <a:custGeom>
              <a:avLst/>
              <a:gdLst>
                <a:gd name="T0" fmla="*/ 0 w 1349"/>
                <a:gd name="T1" fmla="*/ 382 h 2711"/>
                <a:gd name="T2" fmla="*/ 15 w 1349"/>
                <a:gd name="T3" fmla="*/ 1541 h 2711"/>
                <a:gd name="T4" fmla="*/ 55 w 1349"/>
                <a:gd name="T5" fmla="*/ 2385 h 2711"/>
                <a:gd name="T6" fmla="*/ 1251 w 1349"/>
                <a:gd name="T7" fmla="*/ 2711 h 2711"/>
                <a:gd name="T8" fmla="*/ 1313 w 1349"/>
                <a:gd name="T9" fmla="*/ 467 h 2711"/>
                <a:gd name="T10" fmla="*/ 1291 w 1349"/>
                <a:gd name="T11" fmla="*/ 348 h 2711"/>
                <a:gd name="T12" fmla="*/ 1347 w 1349"/>
                <a:gd name="T13" fmla="*/ 233 h 2711"/>
                <a:gd name="T14" fmla="*/ 1259 w 1349"/>
                <a:gd name="T15" fmla="*/ 164 h 2711"/>
                <a:gd name="T16" fmla="*/ 1183 w 1349"/>
                <a:gd name="T17" fmla="*/ 146 h 2711"/>
                <a:gd name="T18" fmla="*/ 1107 w 1349"/>
                <a:gd name="T19" fmla="*/ 147 h 2711"/>
                <a:gd name="T20" fmla="*/ 1084 w 1349"/>
                <a:gd name="T21" fmla="*/ 164 h 2711"/>
                <a:gd name="T22" fmla="*/ 1065 w 1349"/>
                <a:gd name="T23" fmla="*/ 175 h 2711"/>
                <a:gd name="T24" fmla="*/ 1037 w 1349"/>
                <a:gd name="T25" fmla="*/ 171 h 2711"/>
                <a:gd name="T26" fmla="*/ 1016 w 1349"/>
                <a:gd name="T27" fmla="*/ 164 h 2711"/>
                <a:gd name="T28" fmla="*/ 988 w 1349"/>
                <a:gd name="T29" fmla="*/ 171 h 2711"/>
                <a:gd name="T30" fmla="*/ 983 w 1349"/>
                <a:gd name="T31" fmla="*/ 171 h 2711"/>
                <a:gd name="T32" fmla="*/ 967 w 1349"/>
                <a:gd name="T33" fmla="*/ 171 h 2711"/>
                <a:gd name="T34" fmla="*/ 953 w 1349"/>
                <a:gd name="T35" fmla="*/ 164 h 2711"/>
                <a:gd name="T36" fmla="*/ 890 w 1349"/>
                <a:gd name="T37" fmla="*/ 164 h 2711"/>
                <a:gd name="T38" fmla="*/ 845 w 1349"/>
                <a:gd name="T39" fmla="*/ 164 h 2711"/>
                <a:gd name="T40" fmla="*/ 771 w 1349"/>
                <a:gd name="T41" fmla="*/ 171 h 2711"/>
                <a:gd name="T42" fmla="*/ 746 w 1349"/>
                <a:gd name="T43" fmla="*/ 154 h 2711"/>
                <a:gd name="T44" fmla="*/ 746 w 1349"/>
                <a:gd name="T45" fmla="*/ 118 h 2711"/>
                <a:gd name="T46" fmla="*/ 714 w 1349"/>
                <a:gd name="T47" fmla="*/ 79 h 2711"/>
                <a:gd name="T48" fmla="*/ 677 w 1349"/>
                <a:gd name="T49" fmla="*/ 50 h 2711"/>
                <a:gd name="T50" fmla="*/ 645 w 1349"/>
                <a:gd name="T51" fmla="*/ 22 h 2711"/>
                <a:gd name="T52" fmla="*/ 604 w 1349"/>
                <a:gd name="T53" fmla="*/ 10 h 2711"/>
                <a:gd name="T54" fmla="*/ 562 w 1349"/>
                <a:gd name="T55" fmla="*/ 34 h 2711"/>
                <a:gd name="T56" fmla="*/ 521 w 1349"/>
                <a:gd name="T57" fmla="*/ 43 h 2711"/>
                <a:gd name="T58" fmla="*/ 481 w 1349"/>
                <a:gd name="T59" fmla="*/ 34 h 2711"/>
                <a:gd name="T60" fmla="*/ 461 w 1349"/>
                <a:gd name="T61" fmla="*/ 10 h 2711"/>
                <a:gd name="T62" fmla="*/ 413 w 1349"/>
                <a:gd name="T63" fmla="*/ 10 h 2711"/>
                <a:gd name="T64" fmla="*/ 358 w 1349"/>
                <a:gd name="T65" fmla="*/ 34 h 2711"/>
                <a:gd name="T66" fmla="*/ 313 w 1349"/>
                <a:gd name="T67" fmla="*/ 43 h 2711"/>
                <a:gd name="T68" fmla="*/ 265 w 1349"/>
                <a:gd name="T69" fmla="*/ 62 h 2711"/>
                <a:gd name="T70" fmla="*/ 244 w 1349"/>
                <a:gd name="T71" fmla="*/ 91 h 2711"/>
                <a:gd name="T72" fmla="*/ 223 w 1349"/>
                <a:gd name="T73" fmla="*/ 126 h 2711"/>
                <a:gd name="T74" fmla="*/ 197 w 1349"/>
                <a:gd name="T75" fmla="*/ 114 h 2711"/>
                <a:gd name="T76" fmla="*/ 168 w 1349"/>
                <a:gd name="T77" fmla="*/ 142 h 2711"/>
                <a:gd name="T78" fmla="*/ 148 w 1349"/>
                <a:gd name="T79" fmla="*/ 154 h 2711"/>
                <a:gd name="T80" fmla="*/ 130 w 1349"/>
                <a:gd name="T81" fmla="*/ 171 h 2711"/>
                <a:gd name="T82" fmla="*/ 101 w 1349"/>
                <a:gd name="T83" fmla="*/ 191 h 2711"/>
                <a:gd name="T84" fmla="*/ 0 w 1349"/>
                <a:gd name="T85" fmla="*/ 210 h 271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49"/>
                <a:gd name="T130" fmla="*/ 0 h 2711"/>
                <a:gd name="T131" fmla="*/ 1349 w 1349"/>
                <a:gd name="T132" fmla="*/ 2711 h 271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49" h="2711">
                  <a:moveTo>
                    <a:pt x="0" y="210"/>
                  </a:moveTo>
                  <a:lnTo>
                    <a:pt x="0" y="382"/>
                  </a:lnTo>
                  <a:lnTo>
                    <a:pt x="0" y="1541"/>
                  </a:lnTo>
                  <a:lnTo>
                    <a:pt x="15" y="1541"/>
                  </a:lnTo>
                  <a:lnTo>
                    <a:pt x="15" y="2385"/>
                  </a:lnTo>
                  <a:lnTo>
                    <a:pt x="55" y="2385"/>
                  </a:lnTo>
                  <a:lnTo>
                    <a:pt x="52" y="2711"/>
                  </a:lnTo>
                  <a:lnTo>
                    <a:pt x="1251" y="2711"/>
                  </a:lnTo>
                  <a:lnTo>
                    <a:pt x="1251" y="694"/>
                  </a:lnTo>
                  <a:lnTo>
                    <a:pt x="1313" y="467"/>
                  </a:lnTo>
                  <a:lnTo>
                    <a:pt x="1291" y="414"/>
                  </a:lnTo>
                  <a:lnTo>
                    <a:pt x="1291" y="348"/>
                  </a:lnTo>
                  <a:lnTo>
                    <a:pt x="1347" y="281"/>
                  </a:lnTo>
                  <a:lnTo>
                    <a:pt x="1347" y="233"/>
                  </a:lnTo>
                  <a:lnTo>
                    <a:pt x="1349" y="233"/>
                  </a:lnTo>
                  <a:lnTo>
                    <a:pt x="1259" y="164"/>
                  </a:lnTo>
                  <a:lnTo>
                    <a:pt x="1214" y="184"/>
                  </a:lnTo>
                  <a:lnTo>
                    <a:pt x="1183" y="146"/>
                  </a:lnTo>
                  <a:lnTo>
                    <a:pt x="1127" y="167"/>
                  </a:lnTo>
                  <a:lnTo>
                    <a:pt x="1107" y="147"/>
                  </a:lnTo>
                  <a:lnTo>
                    <a:pt x="1092" y="164"/>
                  </a:lnTo>
                  <a:lnTo>
                    <a:pt x="1084" y="164"/>
                  </a:lnTo>
                  <a:lnTo>
                    <a:pt x="1084" y="171"/>
                  </a:lnTo>
                  <a:lnTo>
                    <a:pt x="1065" y="175"/>
                  </a:lnTo>
                  <a:lnTo>
                    <a:pt x="1044" y="164"/>
                  </a:lnTo>
                  <a:lnTo>
                    <a:pt x="1037" y="171"/>
                  </a:lnTo>
                  <a:lnTo>
                    <a:pt x="1028" y="164"/>
                  </a:lnTo>
                  <a:lnTo>
                    <a:pt x="1016" y="164"/>
                  </a:lnTo>
                  <a:lnTo>
                    <a:pt x="1008" y="164"/>
                  </a:lnTo>
                  <a:lnTo>
                    <a:pt x="988" y="171"/>
                  </a:lnTo>
                  <a:lnTo>
                    <a:pt x="983" y="164"/>
                  </a:lnTo>
                  <a:lnTo>
                    <a:pt x="983" y="171"/>
                  </a:lnTo>
                  <a:lnTo>
                    <a:pt x="976" y="171"/>
                  </a:lnTo>
                  <a:lnTo>
                    <a:pt x="967" y="171"/>
                  </a:lnTo>
                  <a:lnTo>
                    <a:pt x="967" y="164"/>
                  </a:lnTo>
                  <a:lnTo>
                    <a:pt x="953" y="164"/>
                  </a:lnTo>
                  <a:lnTo>
                    <a:pt x="921" y="171"/>
                  </a:lnTo>
                  <a:lnTo>
                    <a:pt x="890" y="164"/>
                  </a:lnTo>
                  <a:lnTo>
                    <a:pt x="877" y="175"/>
                  </a:lnTo>
                  <a:lnTo>
                    <a:pt x="845" y="164"/>
                  </a:lnTo>
                  <a:lnTo>
                    <a:pt x="794" y="171"/>
                  </a:lnTo>
                  <a:lnTo>
                    <a:pt x="771" y="171"/>
                  </a:lnTo>
                  <a:lnTo>
                    <a:pt x="755" y="171"/>
                  </a:lnTo>
                  <a:lnTo>
                    <a:pt x="746" y="154"/>
                  </a:lnTo>
                  <a:lnTo>
                    <a:pt x="746" y="142"/>
                  </a:lnTo>
                  <a:lnTo>
                    <a:pt x="746" y="118"/>
                  </a:lnTo>
                  <a:lnTo>
                    <a:pt x="723" y="85"/>
                  </a:lnTo>
                  <a:lnTo>
                    <a:pt x="714" y="79"/>
                  </a:lnTo>
                  <a:lnTo>
                    <a:pt x="714" y="56"/>
                  </a:lnTo>
                  <a:lnTo>
                    <a:pt x="677" y="50"/>
                  </a:lnTo>
                  <a:lnTo>
                    <a:pt x="664" y="29"/>
                  </a:lnTo>
                  <a:lnTo>
                    <a:pt x="645" y="22"/>
                  </a:lnTo>
                  <a:lnTo>
                    <a:pt x="620" y="0"/>
                  </a:lnTo>
                  <a:lnTo>
                    <a:pt x="604" y="10"/>
                  </a:lnTo>
                  <a:lnTo>
                    <a:pt x="596" y="29"/>
                  </a:lnTo>
                  <a:lnTo>
                    <a:pt x="562" y="34"/>
                  </a:lnTo>
                  <a:lnTo>
                    <a:pt x="544" y="34"/>
                  </a:lnTo>
                  <a:lnTo>
                    <a:pt x="521" y="43"/>
                  </a:lnTo>
                  <a:lnTo>
                    <a:pt x="503" y="50"/>
                  </a:lnTo>
                  <a:lnTo>
                    <a:pt x="481" y="34"/>
                  </a:lnTo>
                  <a:lnTo>
                    <a:pt x="461" y="29"/>
                  </a:lnTo>
                  <a:lnTo>
                    <a:pt x="461" y="10"/>
                  </a:lnTo>
                  <a:lnTo>
                    <a:pt x="441" y="10"/>
                  </a:lnTo>
                  <a:lnTo>
                    <a:pt x="413" y="10"/>
                  </a:lnTo>
                  <a:lnTo>
                    <a:pt x="380" y="22"/>
                  </a:lnTo>
                  <a:lnTo>
                    <a:pt x="358" y="34"/>
                  </a:lnTo>
                  <a:lnTo>
                    <a:pt x="334" y="34"/>
                  </a:lnTo>
                  <a:lnTo>
                    <a:pt x="313" y="43"/>
                  </a:lnTo>
                  <a:lnTo>
                    <a:pt x="291" y="56"/>
                  </a:lnTo>
                  <a:lnTo>
                    <a:pt x="265" y="62"/>
                  </a:lnTo>
                  <a:lnTo>
                    <a:pt x="250" y="79"/>
                  </a:lnTo>
                  <a:lnTo>
                    <a:pt x="244" y="91"/>
                  </a:lnTo>
                  <a:lnTo>
                    <a:pt x="234" y="114"/>
                  </a:lnTo>
                  <a:lnTo>
                    <a:pt x="223" y="126"/>
                  </a:lnTo>
                  <a:lnTo>
                    <a:pt x="207" y="118"/>
                  </a:lnTo>
                  <a:lnTo>
                    <a:pt x="197" y="114"/>
                  </a:lnTo>
                  <a:lnTo>
                    <a:pt x="182" y="126"/>
                  </a:lnTo>
                  <a:lnTo>
                    <a:pt x="168" y="142"/>
                  </a:lnTo>
                  <a:lnTo>
                    <a:pt x="157" y="147"/>
                  </a:lnTo>
                  <a:lnTo>
                    <a:pt x="148" y="154"/>
                  </a:lnTo>
                  <a:lnTo>
                    <a:pt x="148" y="164"/>
                  </a:lnTo>
                  <a:lnTo>
                    <a:pt x="130" y="171"/>
                  </a:lnTo>
                  <a:lnTo>
                    <a:pt x="120" y="184"/>
                  </a:lnTo>
                  <a:lnTo>
                    <a:pt x="101" y="191"/>
                  </a:lnTo>
                  <a:lnTo>
                    <a:pt x="31" y="199"/>
                  </a:lnTo>
                  <a:lnTo>
                    <a:pt x="0" y="210"/>
                  </a:lnTo>
                  <a:close/>
                </a:path>
              </a:pathLst>
            </a:custGeom>
            <a:solidFill>
              <a:srgbClr val="CCFFCC"/>
            </a:solidFill>
            <a:ln w="9525">
              <a:noFill/>
              <a:round/>
              <a:headEnd/>
              <a:tailEnd/>
            </a:ln>
          </p:spPr>
          <p:txBody>
            <a:bodyPr/>
            <a:lstStyle/>
            <a:p>
              <a:endParaRPr lang="en-US" dirty="0"/>
            </a:p>
          </p:txBody>
        </p:sp>
        <p:sp>
          <p:nvSpPr>
            <p:cNvPr id="37" name="Freeform 57"/>
            <p:cNvSpPr>
              <a:spLocks/>
            </p:cNvSpPr>
            <p:nvPr/>
          </p:nvSpPr>
          <p:spPr bwMode="auto">
            <a:xfrm>
              <a:off x="6056958" y="2929393"/>
              <a:ext cx="1224119" cy="2561737"/>
            </a:xfrm>
            <a:custGeom>
              <a:avLst/>
              <a:gdLst>
                <a:gd name="T0" fmla="*/ 0 w 1349"/>
                <a:gd name="T1" fmla="*/ 382 h 2711"/>
                <a:gd name="T2" fmla="*/ 15 w 1349"/>
                <a:gd name="T3" fmla="*/ 1541 h 2711"/>
                <a:gd name="T4" fmla="*/ 55 w 1349"/>
                <a:gd name="T5" fmla="*/ 2385 h 2711"/>
                <a:gd name="T6" fmla="*/ 1251 w 1349"/>
                <a:gd name="T7" fmla="*/ 2711 h 2711"/>
                <a:gd name="T8" fmla="*/ 1313 w 1349"/>
                <a:gd name="T9" fmla="*/ 467 h 2711"/>
                <a:gd name="T10" fmla="*/ 1291 w 1349"/>
                <a:gd name="T11" fmla="*/ 348 h 2711"/>
                <a:gd name="T12" fmla="*/ 1347 w 1349"/>
                <a:gd name="T13" fmla="*/ 233 h 2711"/>
                <a:gd name="T14" fmla="*/ 1259 w 1349"/>
                <a:gd name="T15" fmla="*/ 164 h 2711"/>
                <a:gd name="T16" fmla="*/ 1183 w 1349"/>
                <a:gd name="T17" fmla="*/ 146 h 2711"/>
                <a:gd name="T18" fmla="*/ 1107 w 1349"/>
                <a:gd name="T19" fmla="*/ 147 h 2711"/>
                <a:gd name="T20" fmla="*/ 1084 w 1349"/>
                <a:gd name="T21" fmla="*/ 164 h 2711"/>
                <a:gd name="T22" fmla="*/ 1065 w 1349"/>
                <a:gd name="T23" fmla="*/ 175 h 2711"/>
                <a:gd name="T24" fmla="*/ 1037 w 1349"/>
                <a:gd name="T25" fmla="*/ 171 h 2711"/>
                <a:gd name="T26" fmla="*/ 1016 w 1349"/>
                <a:gd name="T27" fmla="*/ 164 h 2711"/>
                <a:gd name="T28" fmla="*/ 988 w 1349"/>
                <a:gd name="T29" fmla="*/ 171 h 2711"/>
                <a:gd name="T30" fmla="*/ 983 w 1349"/>
                <a:gd name="T31" fmla="*/ 171 h 2711"/>
                <a:gd name="T32" fmla="*/ 967 w 1349"/>
                <a:gd name="T33" fmla="*/ 171 h 2711"/>
                <a:gd name="T34" fmla="*/ 953 w 1349"/>
                <a:gd name="T35" fmla="*/ 164 h 2711"/>
                <a:gd name="T36" fmla="*/ 890 w 1349"/>
                <a:gd name="T37" fmla="*/ 164 h 2711"/>
                <a:gd name="T38" fmla="*/ 845 w 1349"/>
                <a:gd name="T39" fmla="*/ 164 h 2711"/>
                <a:gd name="T40" fmla="*/ 771 w 1349"/>
                <a:gd name="T41" fmla="*/ 171 h 2711"/>
                <a:gd name="T42" fmla="*/ 746 w 1349"/>
                <a:gd name="T43" fmla="*/ 154 h 2711"/>
                <a:gd name="T44" fmla="*/ 746 w 1349"/>
                <a:gd name="T45" fmla="*/ 118 h 2711"/>
                <a:gd name="T46" fmla="*/ 714 w 1349"/>
                <a:gd name="T47" fmla="*/ 79 h 2711"/>
                <a:gd name="T48" fmla="*/ 677 w 1349"/>
                <a:gd name="T49" fmla="*/ 50 h 2711"/>
                <a:gd name="T50" fmla="*/ 645 w 1349"/>
                <a:gd name="T51" fmla="*/ 22 h 2711"/>
                <a:gd name="T52" fmla="*/ 604 w 1349"/>
                <a:gd name="T53" fmla="*/ 10 h 2711"/>
                <a:gd name="T54" fmla="*/ 562 w 1349"/>
                <a:gd name="T55" fmla="*/ 34 h 2711"/>
                <a:gd name="T56" fmla="*/ 521 w 1349"/>
                <a:gd name="T57" fmla="*/ 43 h 2711"/>
                <a:gd name="T58" fmla="*/ 481 w 1349"/>
                <a:gd name="T59" fmla="*/ 34 h 2711"/>
                <a:gd name="T60" fmla="*/ 461 w 1349"/>
                <a:gd name="T61" fmla="*/ 10 h 2711"/>
                <a:gd name="T62" fmla="*/ 413 w 1349"/>
                <a:gd name="T63" fmla="*/ 10 h 2711"/>
                <a:gd name="T64" fmla="*/ 358 w 1349"/>
                <a:gd name="T65" fmla="*/ 34 h 2711"/>
                <a:gd name="T66" fmla="*/ 313 w 1349"/>
                <a:gd name="T67" fmla="*/ 43 h 2711"/>
                <a:gd name="T68" fmla="*/ 265 w 1349"/>
                <a:gd name="T69" fmla="*/ 62 h 2711"/>
                <a:gd name="T70" fmla="*/ 244 w 1349"/>
                <a:gd name="T71" fmla="*/ 91 h 2711"/>
                <a:gd name="T72" fmla="*/ 223 w 1349"/>
                <a:gd name="T73" fmla="*/ 126 h 2711"/>
                <a:gd name="T74" fmla="*/ 197 w 1349"/>
                <a:gd name="T75" fmla="*/ 114 h 2711"/>
                <a:gd name="T76" fmla="*/ 168 w 1349"/>
                <a:gd name="T77" fmla="*/ 142 h 2711"/>
                <a:gd name="T78" fmla="*/ 148 w 1349"/>
                <a:gd name="T79" fmla="*/ 154 h 2711"/>
                <a:gd name="T80" fmla="*/ 130 w 1349"/>
                <a:gd name="T81" fmla="*/ 171 h 2711"/>
                <a:gd name="T82" fmla="*/ 101 w 1349"/>
                <a:gd name="T83" fmla="*/ 191 h 2711"/>
                <a:gd name="T84" fmla="*/ 0 w 1349"/>
                <a:gd name="T85" fmla="*/ 210 h 271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49"/>
                <a:gd name="T130" fmla="*/ 0 h 2711"/>
                <a:gd name="T131" fmla="*/ 1349 w 1349"/>
                <a:gd name="T132" fmla="*/ 2711 h 271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49" h="2711">
                  <a:moveTo>
                    <a:pt x="0" y="210"/>
                  </a:moveTo>
                  <a:lnTo>
                    <a:pt x="0" y="382"/>
                  </a:lnTo>
                  <a:lnTo>
                    <a:pt x="0" y="1541"/>
                  </a:lnTo>
                  <a:lnTo>
                    <a:pt x="15" y="1541"/>
                  </a:lnTo>
                  <a:lnTo>
                    <a:pt x="15" y="2385"/>
                  </a:lnTo>
                  <a:lnTo>
                    <a:pt x="55" y="2385"/>
                  </a:lnTo>
                  <a:lnTo>
                    <a:pt x="52" y="2711"/>
                  </a:lnTo>
                  <a:lnTo>
                    <a:pt x="1251" y="2711"/>
                  </a:lnTo>
                  <a:lnTo>
                    <a:pt x="1251" y="694"/>
                  </a:lnTo>
                  <a:lnTo>
                    <a:pt x="1313" y="467"/>
                  </a:lnTo>
                  <a:lnTo>
                    <a:pt x="1291" y="414"/>
                  </a:lnTo>
                  <a:lnTo>
                    <a:pt x="1291" y="348"/>
                  </a:lnTo>
                  <a:lnTo>
                    <a:pt x="1347" y="281"/>
                  </a:lnTo>
                  <a:lnTo>
                    <a:pt x="1347" y="233"/>
                  </a:lnTo>
                  <a:lnTo>
                    <a:pt x="1349" y="233"/>
                  </a:lnTo>
                  <a:lnTo>
                    <a:pt x="1259" y="164"/>
                  </a:lnTo>
                  <a:lnTo>
                    <a:pt x="1214" y="184"/>
                  </a:lnTo>
                  <a:lnTo>
                    <a:pt x="1183" y="146"/>
                  </a:lnTo>
                  <a:lnTo>
                    <a:pt x="1127" y="167"/>
                  </a:lnTo>
                  <a:lnTo>
                    <a:pt x="1107" y="147"/>
                  </a:lnTo>
                  <a:lnTo>
                    <a:pt x="1092" y="164"/>
                  </a:lnTo>
                  <a:lnTo>
                    <a:pt x="1084" y="164"/>
                  </a:lnTo>
                  <a:lnTo>
                    <a:pt x="1084" y="171"/>
                  </a:lnTo>
                  <a:lnTo>
                    <a:pt x="1065" y="175"/>
                  </a:lnTo>
                  <a:lnTo>
                    <a:pt x="1044" y="164"/>
                  </a:lnTo>
                  <a:lnTo>
                    <a:pt x="1037" y="171"/>
                  </a:lnTo>
                  <a:lnTo>
                    <a:pt x="1028" y="164"/>
                  </a:lnTo>
                  <a:lnTo>
                    <a:pt x="1016" y="164"/>
                  </a:lnTo>
                  <a:lnTo>
                    <a:pt x="1008" y="164"/>
                  </a:lnTo>
                  <a:lnTo>
                    <a:pt x="988" y="171"/>
                  </a:lnTo>
                  <a:lnTo>
                    <a:pt x="983" y="164"/>
                  </a:lnTo>
                  <a:lnTo>
                    <a:pt x="983" y="171"/>
                  </a:lnTo>
                  <a:lnTo>
                    <a:pt x="976" y="171"/>
                  </a:lnTo>
                  <a:lnTo>
                    <a:pt x="967" y="171"/>
                  </a:lnTo>
                  <a:lnTo>
                    <a:pt x="967" y="164"/>
                  </a:lnTo>
                  <a:lnTo>
                    <a:pt x="953" y="164"/>
                  </a:lnTo>
                  <a:lnTo>
                    <a:pt x="921" y="171"/>
                  </a:lnTo>
                  <a:lnTo>
                    <a:pt x="890" y="164"/>
                  </a:lnTo>
                  <a:lnTo>
                    <a:pt x="877" y="175"/>
                  </a:lnTo>
                  <a:lnTo>
                    <a:pt x="845" y="164"/>
                  </a:lnTo>
                  <a:lnTo>
                    <a:pt x="794" y="171"/>
                  </a:lnTo>
                  <a:lnTo>
                    <a:pt x="771" y="171"/>
                  </a:lnTo>
                  <a:lnTo>
                    <a:pt x="755" y="171"/>
                  </a:lnTo>
                  <a:lnTo>
                    <a:pt x="746" y="154"/>
                  </a:lnTo>
                  <a:lnTo>
                    <a:pt x="746" y="142"/>
                  </a:lnTo>
                  <a:lnTo>
                    <a:pt x="746" y="118"/>
                  </a:lnTo>
                  <a:lnTo>
                    <a:pt x="723" y="85"/>
                  </a:lnTo>
                  <a:lnTo>
                    <a:pt x="714" y="79"/>
                  </a:lnTo>
                  <a:lnTo>
                    <a:pt x="714" y="56"/>
                  </a:lnTo>
                  <a:lnTo>
                    <a:pt x="677" y="50"/>
                  </a:lnTo>
                  <a:lnTo>
                    <a:pt x="664" y="29"/>
                  </a:lnTo>
                  <a:lnTo>
                    <a:pt x="645" y="22"/>
                  </a:lnTo>
                  <a:lnTo>
                    <a:pt x="620" y="0"/>
                  </a:lnTo>
                  <a:lnTo>
                    <a:pt x="604" y="10"/>
                  </a:lnTo>
                  <a:lnTo>
                    <a:pt x="596" y="29"/>
                  </a:lnTo>
                  <a:lnTo>
                    <a:pt x="562" y="34"/>
                  </a:lnTo>
                  <a:lnTo>
                    <a:pt x="544" y="34"/>
                  </a:lnTo>
                  <a:lnTo>
                    <a:pt x="521" y="43"/>
                  </a:lnTo>
                  <a:lnTo>
                    <a:pt x="503" y="50"/>
                  </a:lnTo>
                  <a:lnTo>
                    <a:pt x="481" y="34"/>
                  </a:lnTo>
                  <a:lnTo>
                    <a:pt x="461" y="29"/>
                  </a:lnTo>
                  <a:lnTo>
                    <a:pt x="461" y="10"/>
                  </a:lnTo>
                  <a:lnTo>
                    <a:pt x="441" y="10"/>
                  </a:lnTo>
                  <a:lnTo>
                    <a:pt x="413" y="10"/>
                  </a:lnTo>
                  <a:lnTo>
                    <a:pt x="380" y="22"/>
                  </a:lnTo>
                  <a:lnTo>
                    <a:pt x="358" y="34"/>
                  </a:lnTo>
                  <a:lnTo>
                    <a:pt x="334" y="34"/>
                  </a:lnTo>
                  <a:lnTo>
                    <a:pt x="313" y="43"/>
                  </a:lnTo>
                  <a:lnTo>
                    <a:pt x="291" y="56"/>
                  </a:lnTo>
                  <a:lnTo>
                    <a:pt x="265" y="62"/>
                  </a:lnTo>
                  <a:lnTo>
                    <a:pt x="250" y="79"/>
                  </a:lnTo>
                  <a:lnTo>
                    <a:pt x="244" y="91"/>
                  </a:lnTo>
                  <a:lnTo>
                    <a:pt x="234" y="114"/>
                  </a:lnTo>
                  <a:lnTo>
                    <a:pt x="223" y="126"/>
                  </a:lnTo>
                  <a:lnTo>
                    <a:pt x="207" y="118"/>
                  </a:lnTo>
                  <a:lnTo>
                    <a:pt x="197" y="114"/>
                  </a:lnTo>
                  <a:lnTo>
                    <a:pt x="182" y="126"/>
                  </a:lnTo>
                  <a:lnTo>
                    <a:pt x="168" y="142"/>
                  </a:lnTo>
                  <a:lnTo>
                    <a:pt x="157" y="147"/>
                  </a:lnTo>
                  <a:lnTo>
                    <a:pt x="148" y="154"/>
                  </a:lnTo>
                  <a:lnTo>
                    <a:pt x="148" y="164"/>
                  </a:lnTo>
                  <a:lnTo>
                    <a:pt x="130" y="171"/>
                  </a:lnTo>
                  <a:lnTo>
                    <a:pt x="120" y="184"/>
                  </a:lnTo>
                  <a:lnTo>
                    <a:pt x="101" y="191"/>
                  </a:lnTo>
                  <a:lnTo>
                    <a:pt x="31" y="199"/>
                  </a:lnTo>
                  <a:lnTo>
                    <a:pt x="0" y="210"/>
                  </a:lnTo>
                </a:path>
              </a:pathLst>
            </a:custGeom>
            <a:noFill/>
            <a:ln w="6985" cap="rnd">
              <a:solidFill>
                <a:srgbClr val="000000"/>
              </a:solidFill>
              <a:round/>
              <a:headEnd/>
              <a:tailEnd/>
            </a:ln>
          </p:spPr>
          <p:txBody>
            <a:bodyPr/>
            <a:lstStyle/>
            <a:p>
              <a:endParaRPr lang="en-US" dirty="0"/>
            </a:p>
          </p:txBody>
        </p:sp>
        <p:sp>
          <p:nvSpPr>
            <p:cNvPr id="38" name="Freeform 59"/>
            <p:cNvSpPr>
              <a:spLocks/>
            </p:cNvSpPr>
            <p:nvPr/>
          </p:nvSpPr>
          <p:spPr bwMode="auto">
            <a:xfrm>
              <a:off x="5060718" y="2203111"/>
              <a:ext cx="1067817" cy="1160835"/>
            </a:xfrm>
            <a:custGeom>
              <a:avLst/>
              <a:gdLst>
                <a:gd name="T0" fmla="*/ 1059 w 1175"/>
                <a:gd name="T1" fmla="*/ 0 h 1228"/>
                <a:gd name="T2" fmla="*/ 998 w 1175"/>
                <a:gd name="T3" fmla="*/ 0 h 1228"/>
                <a:gd name="T4" fmla="*/ 962 w 1175"/>
                <a:gd name="T5" fmla="*/ 36 h 1228"/>
                <a:gd name="T6" fmla="*/ 0 w 1175"/>
                <a:gd name="T7" fmla="*/ 20 h 1228"/>
                <a:gd name="T8" fmla="*/ 28 w 1175"/>
                <a:gd name="T9" fmla="*/ 227 h 1228"/>
                <a:gd name="T10" fmla="*/ 743 w 1175"/>
                <a:gd name="T11" fmla="*/ 1228 h 1228"/>
                <a:gd name="T12" fmla="*/ 910 w 1175"/>
                <a:gd name="T13" fmla="*/ 1150 h 1228"/>
                <a:gd name="T14" fmla="*/ 1107 w 1175"/>
                <a:gd name="T15" fmla="*/ 1171 h 1228"/>
                <a:gd name="T16" fmla="*/ 1049 w 1175"/>
                <a:gd name="T17" fmla="*/ 988 h 1228"/>
                <a:gd name="T18" fmla="*/ 903 w 1175"/>
                <a:gd name="T19" fmla="*/ 978 h 1228"/>
                <a:gd name="T20" fmla="*/ 902 w 1175"/>
                <a:gd name="T21" fmla="*/ 925 h 1228"/>
                <a:gd name="T22" fmla="*/ 938 w 1175"/>
                <a:gd name="T23" fmla="*/ 904 h 1228"/>
                <a:gd name="T24" fmla="*/ 992 w 1175"/>
                <a:gd name="T25" fmla="*/ 828 h 1228"/>
                <a:gd name="T26" fmla="*/ 970 w 1175"/>
                <a:gd name="T27" fmla="*/ 778 h 1228"/>
                <a:gd name="T28" fmla="*/ 970 w 1175"/>
                <a:gd name="T29" fmla="*/ 726 h 1228"/>
                <a:gd name="T30" fmla="*/ 998 w 1175"/>
                <a:gd name="T31" fmla="*/ 685 h 1228"/>
                <a:gd name="T32" fmla="*/ 1054 w 1175"/>
                <a:gd name="T33" fmla="*/ 668 h 1228"/>
                <a:gd name="T34" fmla="*/ 1029 w 1175"/>
                <a:gd name="T35" fmla="*/ 619 h 1228"/>
                <a:gd name="T36" fmla="*/ 1062 w 1175"/>
                <a:gd name="T37" fmla="*/ 584 h 1228"/>
                <a:gd name="T38" fmla="*/ 1136 w 1175"/>
                <a:gd name="T39" fmla="*/ 564 h 1228"/>
                <a:gd name="T40" fmla="*/ 1097 w 1175"/>
                <a:gd name="T41" fmla="*/ 511 h 1228"/>
                <a:gd name="T42" fmla="*/ 1088 w 1175"/>
                <a:gd name="T43" fmla="*/ 486 h 1228"/>
                <a:gd name="T44" fmla="*/ 1076 w 1175"/>
                <a:gd name="T45" fmla="*/ 437 h 1228"/>
                <a:gd name="T46" fmla="*/ 992 w 1175"/>
                <a:gd name="T47" fmla="*/ 428 h 1228"/>
                <a:gd name="T48" fmla="*/ 992 w 1175"/>
                <a:gd name="T49" fmla="*/ 372 h 1228"/>
                <a:gd name="T50" fmla="*/ 1076 w 1175"/>
                <a:gd name="T51" fmla="*/ 380 h 1228"/>
                <a:gd name="T52" fmla="*/ 1129 w 1175"/>
                <a:gd name="T53" fmla="*/ 330 h 1228"/>
                <a:gd name="T54" fmla="*/ 1175 w 1175"/>
                <a:gd name="T55" fmla="*/ 303 h 1228"/>
                <a:gd name="T56" fmla="*/ 1136 w 1175"/>
                <a:gd name="T57" fmla="*/ 237 h 1228"/>
                <a:gd name="T58" fmla="*/ 1172 w 1175"/>
                <a:gd name="T59" fmla="*/ 171 h 1228"/>
                <a:gd name="T60" fmla="*/ 1129 w 1175"/>
                <a:gd name="T61" fmla="*/ 128 h 1228"/>
                <a:gd name="T62" fmla="*/ 1136 w 1175"/>
                <a:gd name="T63" fmla="*/ 59 h 1228"/>
                <a:gd name="T64" fmla="*/ 1117 w 1175"/>
                <a:gd name="T65" fmla="*/ 20 h 12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75"/>
                <a:gd name="T100" fmla="*/ 0 h 1228"/>
                <a:gd name="T101" fmla="*/ 1175 w 1175"/>
                <a:gd name="T102" fmla="*/ 1228 h 12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75" h="1228">
                  <a:moveTo>
                    <a:pt x="1107" y="30"/>
                  </a:moveTo>
                  <a:lnTo>
                    <a:pt x="1059" y="0"/>
                  </a:lnTo>
                  <a:lnTo>
                    <a:pt x="1013" y="0"/>
                  </a:lnTo>
                  <a:lnTo>
                    <a:pt x="998" y="0"/>
                  </a:lnTo>
                  <a:lnTo>
                    <a:pt x="985" y="36"/>
                  </a:lnTo>
                  <a:lnTo>
                    <a:pt x="962" y="36"/>
                  </a:lnTo>
                  <a:lnTo>
                    <a:pt x="938" y="20"/>
                  </a:lnTo>
                  <a:lnTo>
                    <a:pt x="0" y="20"/>
                  </a:lnTo>
                  <a:lnTo>
                    <a:pt x="0" y="227"/>
                  </a:lnTo>
                  <a:lnTo>
                    <a:pt x="28" y="227"/>
                  </a:lnTo>
                  <a:lnTo>
                    <a:pt x="28" y="1228"/>
                  </a:lnTo>
                  <a:lnTo>
                    <a:pt x="743" y="1228"/>
                  </a:lnTo>
                  <a:lnTo>
                    <a:pt x="743" y="1150"/>
                  </a:lnTo>
                  <a:lnTo>
                    <a:pt x="910" y="1150"/>
                  </a:lnTo>
                  <a:lnTo>
                    <a:pt x="910" y="1171"/>
                  </a:lnTo>
                  <a:lnTo>
                    <a:pt x="1107" y="1171"/>
                  </a:lnTo>
                  <a:lnTo>
                    <a:pt x="1104" y="988"/>
                  </a:lnTo>
                  <a:lnTo>
                    <a:pt x="1049" y="988"/>
                  </a:lnTo>
                  <a:lnTo>
                    <a:pt x="1049" y="978"/>
                  </a:lnTo>
                  <a:lnTo>
                    <a:pt x="903" y="978"/>
                  </a:lnTo>
                  <a:lnTo>
                    <a:pt x="892" y="953"/>
                  </a:lnTo>
                  <a:lnTo>
                    <a:pt x="902" y="925"/>
                  </a:lnTo>
                  <a:lnTo>
                    <a:pt x="922" y="919"/>
                  </a:lnTo>
                  <a:lnTo>
                    <a:pt x="938" y="904"/>
                  </a:lnTo>
                  <a:lnTo>
                    <a:pt x="970" y="856"/>
                  </a:lnTo>
                  <a:lnTo>
                    <a:pt x="992" y="828"/>
                  </a:lnTo>
                  <a:lnTo>
                    <a:pt x="979" y="807"/>
                  </a:lnTo>
                  <a:lnTo>
                    <a:pt x="970" y="778"/>
                  </a:lnTo>
                  <a:lnTo>
                    <a:pt x="987" y="750"/>
                  </a:lnTo>
                  <a:lnTo>
                    <a:pt x="970" y="726"/>
                  </a:lnTo>
                  <a:lnTo>
                    <a:pt x="979" y="687"/>
                  </a:lnTo>
                  <a:lnTo>
                    <a:pt x="998" y="685"/>
                  </a:lnTo>
                  <a:lnTo>
                    <a:pt x="1029" y="696"/>
                  </a:lnTo>
                  <a:lnTo>
                    <a:pt x="1054" y="668"/>
                  </a:lnTo>
                  <a:lnTo>
                    <a:pt x="1049" y="649"/>
                  </a:lnTo>
                  <a:lnTo>
                    <a:pt x="1029" y="619"/>
                  </a:lnTo>
                  <a:lnTo>
                    <a:pt x="1035" y="598"/>
                  </a:lnTo>
                  <a:lnTo>
                    <a:pt x="1062" y="584"/>
                  </a:lnTo>
                  <a:lnTo>
                    <a:pt x="1076" y="584"/>
                  </a:lnTo>
                  <a:lnTo>
                    <a:pt x="1136" y="564"/>
                  </a:lnTo>
                  <a:lnTo>
                    <a:pt x="1127" y="524"/>
                  </a:lnTo>
                  <a:lnTo>
                    <a:pt x="1097" y="511"/>
                  </a:lnTo>
                  <a:lnTo>
                    <a:pt x="1076" y="497"/>
                  </a:lnTo>
                  <a:lnTo>
                    <a:pt x="1088" y="486"/>
                  </a:lnTo>
                  <a:lnTo>
                    <a:pt x="1104" y="449"/>
                  </a:lnTo>
                  <a:lnTo>
                    <a:pt x="1076" y="437"/>
                  </a:lnTo>
                  <a:lnTo>
                    <a:pt x="1029" y="428"/>
                  </a:lnTo>
                  <a:lnTo>
                    <a:pt x="992" y="428"/>
                  </a:lnTo>
                  <a:lnTo>
                    <a:pt x="952" y="410"/>
                  </a:lnTo>
                  <a:lnTo>
                    <a:pt x="992" y="372"/>
                  </a:lnTo>
                  <a:lnTo>
                    <a:pt x="1040" y="365"/>
                  </a:lnTo>
                  <a:lnTo>
                    <a:pt x="1076" y="380"/>
                  </a:lnTo>
                  <a:lnTo>
                    <a:pt x="1113" y="360"/>
                  </a:lnTo>
                  <a:lnTo>
                    <a:pt x="1129" y="330"/>
                  </a:lnTo>
                  <a:lnTo>
                    <a:pt x="1158" y="320"/>
                  </a:lnTo>
                  <a:lnTo>
                    <a:pt x="1175" y="303"/>
                  </a:lnTo>
                  <a:lnTo>
                    <a:pt x="1152" y="257"/>
                  </a:lnTo>
                  <a:lnTo>
                    <a:pt x="1136" y="237"/>
                  </a:lnTo>
                  <a:lnTo>
                    <a:pt x="1158" y="202"/>
                  </a:lnTo>
                  <a:lnTo>
                    <a:pt x="1172" y="171"/>
                  </a:lnTo>
                  <a:lnTo>
                    <a:pt x="1152" y="143"/>
                  </a:lnTo>
                  <a:lnTo>
                    <a:pt x="1129" y="128"/>
                  </a:lnTo>
                  <a:lnTo>
                    <a:pt x="1127" y="84"/>
                  </a:lnTo>
                  <a:lnTo>
                    <a:pt x="1136" y="59"/>
                  </a:lnTo>
                  <a:lnTo>
                    <a:pt x="1113" y="36"/>
                  </a:lnTo>
                  <a:lnTo>
                    <a:pt x="1117" y="20"/>
                  </a:lnTo>
                  <a:lnTo>
                    <a:pt x="1107" y="30"/>
                  </a:lnTo>
                  <a:close/>
                </a:path>
              </a:pathLst>
            </a:custGeom>
            <a:solidFill>
              <a:srgbClr val="CCFFCC"/>
            </a:solidFill>
            <a:ln w="9525">
              <a:noFill/>
              <a:round/>
              <a:headEnd/>
              <a:tailEnd/>
            </a:ln>
          </p:spPr>
          <p:txBody>
            <a:bodyPr/>
            <a:lstStyle/>
            <a:p>
              <a:endParaRPr lang="en-US" dirty="0"/>
            </a:p>
          </p:txBody>
        </p:sp>
        <p:sp>
          <p:nvSpPr>
            <p:cNvPr id="39" name="Freeform 60"/>
            <p:cNvSpPr>
              <a:spLocks/>
            </p:cNvSpPr>
            <p:nvPr/>
          </p:nvSpPr>
          <p:spPr bwMode="auto">
            <a:xfrm>
              <a:off x="5060718" y="2203111"/>
              <a:ext cx="1067817" cy="1160835"/>
            </a:xfrm>
            <a:custGeom>
              <a:avLst/>
              <a:gdLst>
                <a:gd name="T0" fmla="*/ 1059 w 1175"/>
                <a:gd name="T1" fmla="*/ 0 h 1228"/>
                <a:gd name="T2" fmla="*/ 998 w 1175"/>
                <a:gd name="T3" fmla="*/ 0 h 1228"/>
                <a:gd name="T4" fmla="*/ 962 w 1175"/>
                <a:gd name="T5" fmla="*/ 36 h 1228"/>
                <a:gd name="T6" fmla="*/ 0 w 1175"/>
                <a:gd name="T7" fmla="*/ 20 h 1228"/>
                <a:gd name="T8" fmla="*/ 28 w 1175"/>
                <a:gd name="T9" fmla="*/ 227 h 1228"/>
                <a:gd name="T10" fmla="*/ 743 w 1175"/>
                <a:gd name="T11" fmla="*/ 1228 h 1228"/>
                <a:gd name="T12" fmla="*/ 910 w 1175"/>
                <a:gd name="T13" fmla="*/ 1150 h 1228"/>
                <a:gd name="T14" fmla="*/ 1107 w 1175"/>
                <a:gd name="T15" fmla="*/ 1171 h 1228"/>
                <a:gd name="T16" fmla="*/ 1049 w 1175"/>
                <a:gd name="T17" fmla="*/ 988 h 1228"/>
                <a:gd name="T18" fmla="*/ 903 w 1175"/>
                <a:gd name="T19" fmla="*/ 978 h 1228"/>
                <a:gd name="T20" fmla="*/ 902 w 1175"/>
                <a:gd name="T21" fmla="*/ 925 h 1228"/>
                <a:gd name="T22" fmla="*/ 938 w 1175"/>
                <a:gd name="T23" fmla="*/ 904 h 1228"/>
                <a:gd name="T24" fmla="*/ 992 w 1175"/>
                <a:gd name="T25" fmla="*/ 828 h 1228"/>
                <a:gd name="T26" fmla="*/ 970 w 1175"/>
                <a:gd name="T27" fmla="*/ 778 h 1228"/>
                <a:gd name="T28" fmla="*/ 970 w 1175"/>
                <a:gd name="T29" fmla="*/ 726 h 1228"/>
                <a:gd name="T30" fmla="*/ 998 w 1175"/>
                <a:gd name="T31" fmla="*/ 685 h 1228"/>
                <a:gd name="T32" fmla="*/ 1054 w 1175"/>
                <a:gd name="T33" fmla="*/ 668 h 1228"/>
                <a:gd name="T34" fmla="*/ 1029 w 1175"/>
                <a:gd name="T35" fmla="*/ 619 h 1228"/>
                <a:gd name="T36" fmla="*/ 1062 w 1175"/>
                <a:gd name="T37" fmla="*/ 584 h 1228"/>
                <a:gd name="T38" fmla="*/ 1136 w 1175"/>
                <a:gd name="T39" fmla="*/ 564 h 1228"/>
                <a:gd name="T40" fmla="*/ 1097 w 1175"/>
                <a:gd name="T41" fmla="*/ 511 h 1228"/>
                <a:gd name="T42" fmla="*/ 1088 w 1175"/>
                <a:gd name="T43" fmla="*/ 486 h 1228"/>
                <a:gd name="T44" fmla="*/ 1076 w 1175"/>
                <a:gd name="T45" fmla="*/ 437 h 1228"/>
                <a:gd name="T46" fmla="*/ 992 w 1175"/>
                <a:gd name="T47" fmla="*/ 428 h 1228"/>
                <a:gd name="T48" fmla="*/ 992 w 1175"/>
                <a:gd name="T49" fmla="*/ 372 h 1228"/>
                <a:gd name="T50" fmla="*/ 1076 w 1175"/>
                <a:gd name="T51" fmla="*/ 380 h 1228"/>
                <a:gd name="T52" fmla="*/ 1129 w 1175"/>
                <a:gd name="T53" fmla="*/ 330 h 1228"/>
                <a:gd name="T54" fmla="*/ 1175 w 1175"/>
                <a:gd name="T55" fmla="*/ 303 h 1228"/>
                <a:gd name="T56" fmla="*/ 1136 w 1175"/>
                <a:gd name="T57" fmla="*/ 237 h 1228"/>
                <a:gd name="T58" fmla="*/ 1172 w 1175"/>
                <a:gd name="T59" fmla="*/ 171 h 1228"/>
                <a:gd name="T60" fmla="*/ 1129 w 1175"/>
                <a:gd name="T61" fmla="*/ 128 h 1228"/>
                <a:gd name="T62" fmla="*/ 1136 w 1175"/>
                <a:gd name="T63" fmla="*/ 59 h 1228"/>
                <a:gd name="T64" fmla="*/ 1117 w 1175"/>
                <a:gd name="T65" fmla="*/ 20 h 12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75"/>
                <a:gd name="T100" fmla="*/ 0 h 1228"/>
                <a:gd name="T101" fmla="*/ 1175 w 1175"/>
                <a:gd name="T102" fmla="*/ 1228 h 12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75" h="1228">
                  <a:moveTo>
                    <a:pt x="1107" y="30"/>
                  </a:moveTo>
                  <a:lnTo>
                    <a:pt x="1059" y="0"/>
                  </a:lnTo>
                  <a:lnTo>
                    <a:pt x="1013" y="0"/>
                  </a:lnTo>
                  <a:lnTo>
                    <a:pt x="998" y="0"/>
                  </a:lnTo>
                  <a:lnTo>
                    <a:pt x="985" y="36"/>
                  </a:lnTo>
                  <a:lnTo>
                    <a:pt x="962" y="36"/>
                  </a:lnTo>
                  <a:lnTo>
                    <a:pt x="938" y="20"/>
                  </a:lnTo>
                  <a:lnTo>
                    <a:pt x="0" y="20"/>
                  </a:lnTo>
                  <a:lnTo>
                    <a:pt x="0" y="227"/>
                  </a:lnTo>
                  <a:lnTo>
                    <a:pt x="28" y="227"/>
                  </a:lnTo>
                  <a:lnTo>
                    <a:pt x="28" y="1228"/>
                  </a:lnTo>
                  <a:lnTo>
                    <a:pt x="743" y="1228"/>
                  </a:lnTo>
                  <a:lnTo>
                    <a:pt x="743" y="1150"/>
                  </a:lnTo>
                  <a:lnTo>
                    <a:pt x="910" y="1150"/>
                  </a:lnTo>
                  <a:lnTo>
                    <a:pt x="910" y="1171"/>
                  </a:lnTo>
                  <a:lnTo>
                    <a:pt x="1107" y="1171"/>
                  </a:lnTo>
                  <a:lnTo>
                    <a:pt x="1104" y="988"/>
                  </a:lnTo>
                  <a:lnTo>
                    <a:pt x="1049" y="988"/>
                  </a:lnTo>
                  <a:lnTo>
                    <a:pt x="1049" y="978"/>
                  </a:lnTo>
                  <a:lnTo>
                    <a:pt x="903" y="978"/>
                  </a:lnTo>
                  <a:lnTo>
                    <a:pt x="892" y="953"/>
                  </a:lnTo>
                  <a:lnTo>
                    <a:pt x="902" y="925"/>
                  </a:lnTo>
                  <a:lnTo>
                    <a:pt x="922" y="919"/>
                  </a:lnTo>
                  <a:lnTo>
                    <a:pt x="938" y="904"/>
                  </a:lnTo>
                  <a:lnTo>
                    <a:pt x="970" y="856"/>
                  </a:lnTo>
                  <a:lnTo>
                    <a:pt x="992" y="828"/>
                  </a:lnTo>
                  <a:lnTo>
                    <a:pt x="979" y="807"/>
                  </a:lnTo>
                  <a:lnTo>
                    <a:pt x="970" y="778"/>
                  </a:lnTo>
                  <a:lnTo>
                    <a:pt x="987" y="750"/>
                  </a:lnTo>
                  <a:lnTo>
                    <a:pt x="970" y="726"/>
                  </a:lnTo>
                  <a:lnTo>
                    <a:pt x="979" y="687"/>
                  </a:lnTo>
                  <a:lnTo>
                    <a:pt x="998" y="685"/>
                  </a:lnTo>
                  <a:lnTo>
                    <a:pt x="1029" y="696"/>
                  </a:lnTo>
                  <a:lnTo>
                    <a:pt x="1054" y="668"/>
                  </a:lnTo>
                  <a:lnTo>
                    <a:pt x="1049" y="649"/>
                  </a:lnTo>
                  <a:lnTo>
                    <a:pt x="1029" y="619"/>
                  </a:lnTo>
                  <a:lnTo>
                    <a:pt x="1035" y="598"/>
                  </a:lnTo>
                  <a:lnTo>
                    <a:pt x="1062" y="584"/>
                  </a:lnTo>
                  <a:lnTo>
                    <a:pt x="1076" y="584"/>
                  </a:lnTo>
                  <a:lnTo>
                    <a:pt x="1136" y="564"/>
                  </a:lnTo>
                  <a:lnTo>
                    <a:pt x="1127" y="524"/>
                  </a:lnTo>
                  <a:lnTo>
                    <a:pt x="1097" y="511"/>
                  </a:lnTo>
                  <a:lnTo>
                    <a:pt x="1076" y="497"/>
                  </a:lnTo>
                  <a:lnTo>
                    <a:pt x="1088" y="486"/>
                  </a:lnTo>
                  <a:lnTo>
                    <a:pt x="1104" y="449"/>
                  </a:lnTo>
                  <a:lnTo>
                    <a:pt x="1076" y="437"/>
                  </a:lnTo>
                  <a:lnTo>
                    <a:pt x="1029" y="428"/>
                  </a:lnTo>
                  <a:lnTo>
                    <a:pt x="992" y="428"/>
                  </a:lnTo>
                  <a:lnTo>
                    <a:pt x="952" y="410"/>
                  </a:lnTo>
                  <a:lnTo>
                    <a:pt x="992" y="372"/>
                  </a:lnTo>
                  <a:lnTo>
                    <a:pt x="1040" y="365"/>
                  </a:lnTo>
                  <a:lnTo>
                    <a:pt x="1076" y="380"/>
                  </a:lnTo>
                  <a:lnTo>
                    <a:pt x="1113" y="360"/>
                  </a:lnTo>
                  <a:lnTo>
                    <a:pt x="1129" y="330"/>
                  </a:lnTo>
                  <a:lnTo>
                    <a:pt x="1158" y="320"/>
                  </a:lnTo>
                  <a:lnTo>
                    <a:pt x="1175" y="303"/>
                  </a:lnTo>
                  <a:lnTo>
                    <a:pt x="1152" y="257"/>
                  </a:lnTo>
                  <a:lnTo>
                    <a:pt x="1136" y="237"/>
                  </a:lnTo>
                  <a:lnTo>
                    <a:pt x="1158" y="202"/>
                  </a:lnTo>
                  <a:lnTo>
                    <a:pt x="1172" y="171"/>
                  </a:lnTo>
                  <a:lnTo>
                    <a:pt x="1152" y="143"/>
                  </a:lnTo>
                  <a:lnTo>
                    <a:pt x="1129" y="128"/>
                  </a:lnTo>
                  <a:lnTo>
                    <a:pt x="1127" y="84"/>
                  </a:lnTo>
                  <a:lnTo>
                    <a:pt x="1136" y="59"/>
                  </a:lnTo>
                  <a:lnTo>
                    <a:pt x="1113" y="36"/>
                  </a:lnTo>
                  <a:lnTo>
                    <a:pt x="1117" y="20"/>
                  </a:lnTo>
                  <a:lnTo>
                    <a:pt x="1107" y="30"/>
                  </a:lnTo>
                </a:path>
              </a:pathLst>
            </a:custGeom>
            <a:noFill/>
            <a:ln w="6985" cap="rnd">
              <a:solidFill>
                <a:srgbClr val="000000"/>
              </a:solidFill>
              <a:round/>
              <a:headEnd/>
              <a:tailEnd/>
            </a:ln>
          </p:spPr>
          <p:txBody>
            <a:bodyPr/>
            <a:lstStyle/>
            <a:p>
              <a:endParaRPr lang="en-US" dirty="0"/>
            </a:p>
          </p:txBody>
        </p:sp>
        <p:sp>
          <p:nvSpPr>
            <p:cNvPr id="40" name="Freeform 66"/>
            <p:cNvSpPr>
              <a:spLocks/>
            </p:cNvSpPr>
            <p:nvPr/>
          </p:nvSpPr>
          <p:spPr bwMode="auto">
            <a:xfrm>
              <a:off x="2073461" y="1779194"/>
              <a:ext cx="655882" cy="425437"/>
            </a:xfrm>
            <a:custGeom>
              <a:avLst/>
              <a:gdLst>
                <a:gd name="T0" fmla="*/ 0 w 722"/>
                <a:gd name="T1" fmla="*/ 449 h 449"/>
                <a:gd name="T2" fmla="*/ 548 w 722"/>
                <a:gd name="T3" fmla="*/ 449 h 449"/>
                <a:gd name="T4" fmla="*/ 598 w 722"/>
                <a:gd name="T5" fmla="*/ 383 h 449"/>
                <a:gd name="T6" fmla="*/ 625 w 722"/>
                <a:gd name="T7" fmla="*/ 405 h 449"/>
                <a:gd name="T8" fmla="*/ 643 w 722"/>
                <a:gd name="T9" fmla="*/ 391 h 449"/>
                <a:gd name="T10" fmla="*/ 620 w 722"/>
                <a:gd name="T11" fmla="*/ 363 h 449"/>
                <a:gd name="T12" fmla="*/ 620 w 722"/>
                <a:gd name="T13" fmla="*/ 331 h 449"/>
                <a:gd name="T14" fmla="*/ 646 w 722"/>
                <a:gd name="T15" fmla="*/ 331 h 449"/>
                <a:gd name="T16" fmla="*/ 620 w 722"/>
                <a:gd name="T17" fmla="*/ 271 h 449"/>
                <a:gd name="T18" fmla="*/ 655 w 722"/>
                <a:gd name="T19" fmla="*/ 226 h 449"/>
                <a:gd name="T20" fmla="*/ 705 w 722"/>
                <a:gd name="T21" fmla="*/ 193 h 449"/>
                <a:gd name="T22" fmla="*/ 722 w 722"/>
                <a:gd name="T23" fmla="*/ 193 h 449"/>
                <a:gd name="T24" fmla="*/ 722 w 722"/>
                <a:gd name="T25" fmla="*/ 142 h 449"/>
                <a:gd name="T26" fmla="*/ 685 w 722"/>
                <a:gd name="T27" fmla="*/ 135 h 449"/>
                <a:gd name="T28" fmla="*/ 685 w 722"/>
                <a:gd name="T29" fmla="*/ 116 h 449"/>
                <a:gd name="T30" fmla="*/ 663 w 722"/>
                <a:gd name="T31" fmla="*/ 116 h 449"/>
                <a:gd name="T32" fmla="*/ 663 w 722"/>
                <a:gd name="T33" fmla="*/ 92 h 449"/>
                <a:gd name="T34" fmla="*/ 633 w 722"/>
                <a:gd name="T35" fmla="*/ 92 h 449"/>
                <a:gd name="T36" fmla="*/ 633 w 722"/>
                <a:gd name="T37" fmla="*/ 63 h 449"/>
                <a:gd name="T38" fmla="*/ 609 w 722"/>
                <a:gd name="T39" fmla="*/ 63 h 449"/>
                <a:gd name="T40" fmla="*/ 609 w 722"/>
                <a:gd name="T41" fmla="*/ 39 h 449"/>
                <a:gd name="T42" fmla="*/ 587 w 722"/>
                <a:gd name="T43" fmla="*/ 39 h 449"/>
                <a:gd name="T44" fmla="*/ 587 w 722"/>
                <a:gd name="T45" fmla="*/ 12 h 449"/>
                <a:gd name="T46" fmla="*/ 532 w 722"/>
                <a:gd name="T47" fmla="*/ 12 h 449"/>
                <a:gd name="T48" fmla="*/ 532 w 722"/>
                <a:gd name="T49" fmla="*/ 0 h 449"/>
                <a:gd name="T50" fmla="*/ 238 w 722"/>
                <a:gd name="T51" fmla="*/ 0 h 449"/>
                <a:gd name="T52" fmla="*/ 238 w 722"/>
                <a:gd name="T53" fmla="*/ 285 h 449"/>
                <a:gd name="T54" fmla="*/ 2 w 722"/>
                <a:gd name="T55" fmla="*/ 285 h 449"/>
                <a:gd name="T56" fmla="*/ 2 w 722"/>
                <a:gd name="T57" fmla="*/ 449 h 449"/>
                <a:gd name="T58" fmla="*/ 0 w 722"/>
                <a:gd name="T59" fmla="*/ 449 h 44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22"/>
                <a:gd name="T91" fmla="*/ 0 h 449"/>
                <a:gd name="T92" fmla="*/ 722 w 722"/>
                <a:gd name="T93" fmla="*/ 449 h 44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22" h="449">
                  <a:moveTo>
                    <a:pt x="0" y="449"/>
                  </a:moveTo>
                  <a:lnTo>
                    <a:pt x="548" y="449"/>
                  </a:lnTo>
                  <a:lnTo>
                    <a:pt x="598" y="383"/>
                  </a:lnTo>
                  <a:lnTo>
                    <a:pt x="625" y="405"/>
                  </a:lnTo>
                  <a:lnTo>
                    <a:pt x="643" y="391"/>
                  </a:lnTo>
                  <a:lnTo>
                    <a:pt x="620" y="363"/>
                  </a:lnTo>
                  <a:lnTo>
                    <a:pt x="620" y="331"/>
                  </a:lnTo>
                  <a:lnTo>
                    <a:pt x="646" y="331"/>
                  </a:lnTo>
                  <a:lnTo>
                    <a:pt x="620" y="271"/>
                  </a:lnTo>
                  <a:lnTo>
                    <a:pt x="655" y="226"/>
                  </a:lnTo>
                  <a:lnTo>
                    <a:pt x="705" y="193"/>
                  </a:lnTo>
                  <a:lnTo>
                    <a:pt x="722" y="193"/>
                  </a:lnTo>
                  <a:lnTo>
                    <a:pt x="722" y="142"/>
                  </a:lnTo>
                  <a:lnTo>
                    <a:pt x="685" y="135"/>
                  </a:lnTo>
                  <a:lnTo>
                    <a:pt x="685" y="116"/>
                  </a:lnTo>
                  <a:lnTo>
                    <a:pt x="663" y="116"/>
                  </a:lnTo>
                  <a:lnTo>
                    <a:pt x="663" y="92"/>
                  </a:lnTo>
                  <a:lnTo>
                    <a:pt x="633" y="92"/>
                  </a:lnTo>
                  <a:lnTo>
                    <a:pt x="633" y="63"/>
                  </a:lnTo>
                  <a:lnTo>
                    <a:pt x="609" y="63"/>
                  </a:lnTo>
                  <a:lnTo>
                    <a:pt x="609" y="39"/>
                  </a:lnTo>
                  <a:lnTo>
                    <a:pt x="587" y="39"/>
                  </a:lnTo>
                  <a:lnTo>
                    <a:pt x="587" y="12"/>
                  </a:lnTo>
                  <a:lnTo>
                    <a:pt x="532" y="12"/>
                  </a:lnTo>
                  <a:lnTo>
                    <a:pt x="532" y="0"/>
                  </a:lnTo>
                  <a:lnTo>
                    <a:pt x="238" y="0"/>
                  </a:lnTo>
                  <a:lnTo>
                    <a:pt x="238" y="285"/>
                  </a:lnTo>
                  <a:lnTo>
                    <a:pt x="2" y="285"/>
                  </a:lnTo>
                  <a:lnTo>
                    <a:pt x="2" y="449"/>
                  </a:lnTo>
                  <a:lnTo>
                    <a:pt x="0" y="449"/>
                  </a:lnTo>
                  <a:close/>
                </a:path>
              </a:pathLst>
            </a:custGeom>
            <a:solidFill>
              <a:srgbClr val="FFCC99"/>
            </a:solidFill>
            <a:ln w="9525">
              <a:noFill/>
              <a:round/>
              <a:headEnd/>
              <a:tailEnd/>
            </a:ln>
          </p:spPr>
          <p:txBody>
            <a:bodyPr/>
            <a:lstStyle/>
            <a:p>
              <a:endParaRPr lang="en-US" dirty="0"/>
            </a:p>
          </p:txBody>
        </p:sp>
        <p:sp>
          <p:nvSpPr>
            <p:cNvPr id="41" name="Freeform 67"/>
            <p:cNvSpPr>
              <a:spLocks/>
            </p:cNvSpPr>
            <p:nvPr/>
          </p:nvSpPr>
          <p:spPr bwMode="auto">
            <a:xfrm>
              <a:off x="2073461" y="1779194"/>
              <a:ext cx="655882" cy="425437"/>
            </a:xfrm>
            <a:custGeom>
              <a:avLst/>
              <a:gdLst>
                <a:gd name="T0" fmla="*/ 0 w 722"/>
                <a:gd name="T1" fmla="*/ 449 h 449"/>
                <a:gd name="T2" fmla="*/ 548 w 722"/>
                <a:gd name="T3" fmla="*/ 449 h 449"/>
                <a:gd name="T4" fmla="*/ 598 w 722"/>
                <a:gd name="T5" fmla="*/ 383 h 449"/>
                <a:gd name="T6" fmla="*/ 625 w 722"/>
                <a:gd name="T7" fmla="*/ 405 h 449"/>
                <a:gd name="T8" fmla="*/ 643 w 722"/>
                <a:gd name="T9" fmla="*/ 391 h 449"/>
                <a:gd name="T10" fmla="*/ 620 w 722"/>
                <a:gd name="T11" fmla="*/ 363 h 449"/>
                <a:gd name="T12" fmla="*/ 620 w 722"/>
                <a:gd name="T13" fmla="*/ 331 h 449"/>
                <a:gd name="T14" fmla="*/ 646 w 722"/>
                <a:gd name="T15" fmla="*/ 331 h 449"/>
                <a:gd name="T16" fmla="*/ 620 w 722"/>
                <a:gd name="T17" fmla="*/ 271 h 449"/>
                <a:gd name="T18" fmla="*/ 655 w 722"/>
                <a:gd name="T19" fmla="*/ 226 h 449"/>
                <a:gd name="T20" fmla="*/ 705 w 722"/>
                <a:gd name="T21" fmla="*/ 193 h 449"/>
                <a:gd name="T22" fmla="*/ 722 w 722"/>
                <a:gd name="T23" fmla="*/ 193 h 449"/>
                <a:gd name="T24" fmla="*/ 722 w 722"/>
                <a:gd name="T25" fmla="*/ 142 h 449"/>
                <a:gd name="T26" fmla="*/ 685 w 722"/>
                <a:gd name="T27" fmla="*/ 135 h 449"/>
                <a:gd name="T28" fmla="*/ 685 w 722"/>
                <a:gd name="T29" fmla="*/ 116 h 449"/>
                <a:gd name="T30" fmla="*/ 663 w 722"/>
                <a:gd name="T31" fmla="*/ 116 h 449"/>
                <a:gd name="T32" fmla="*/ 663 w 722"/>
                <a:gd name="T33" fmla="*/ 92 h 449"/>
                <a:gd name="T34" fmla="*/ 633 w 722"/>
                <a:gd name="T35" fmla="*/ 92 h 449"/>
                <a:gd name="T36" fmla="*/ 633 w 722"/>
                <a:gd name="T37" fmla="*/ 63 h 449"/>
                <a:gd name="T38" fmla="*/ 609 w 722"/>
                <a:gd name="T39" fmla="*/ 63 h 449"/>
                <a:gd name="T40" fmla="*/ 609 w 722"/>
                <a:gd name="T41" fmla="*/ 39 h 449"/>
                <a:gd name="T42" fmla="*/ 587 w 722"/>
                <a:gd name="T43" fmla="*/ 39 h 449"/>
                <a:gd name="T44" fmla="*/ 587 w 722"/>
                <a:gd name="T45" fmla="*/ 12 h 449"/>
                <a:gd name="T46" fmla="*/ 532 w 722"/>
                <a:gd name="T47" fmla="*/ 12 h 449"/>
                <a:gd name="T48" fmla="*/ 532 w 722"/>
                <a:gd name="T49" fmla="*/ 0 h 449"/>
                <a:gd name="T50" fmla="*/ 238 w 722"/>
                <a:gd name="T51" fmla="*/ 0 h 449"/>
                <a:gd name="T52" fmla="*/ 238 w 722"/>
                <a:gd name="T53" fmla="*/ 285 h 449"/>
                <a:gd name="T54" fmla="*/ 2 w 722"/>
                <a:gd name="T55" fmla="*/ 285 h 449"/>
                <a:gd name="T56" fmla="*/ 2 w 722"/>
                <a:gd name="T57" fmla="*/ 449 h 449"/>
                <a:gd name="T58" fmla="*/ 0 w 722"/>
                <a:gd name="T59" fmla="*/ 449 h 44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22"/>
                <a:gd name="T91" fmla="*/ 0 h 449"/>
                <a:gd name="T92" fmla="*/ 722 w 722"/>
                <a:gd name="T93" fmla="*/ 449 h 44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22" h="449">
                  <a:moveTo>
                    <a:pt x="0" y="449"/>
                  </a:moveTo>
                  <a:lnTo>
                    <a:pt x="548" y="449"/>
                  </a:lnTo>
                  <a:lnTo>
                    <a:pt x="598" y="383"/>
                  </a:lnTo>
                  <a:lnTo>
                    <a:pt x="625" y="405"/>
                  </a:lnTo>
                  <a:lnTo>
                    <a:pt x="643" y="391"/>
                  </a:lnTo>
                  <a:lnTo>
                    <a:pt x="620" y="363"/>
                  </a:lnTo>
                  <a:lnTo>
                    <a:pt x="620" y="331"/>
                  </a:lnTo>
                  <a:lnTo>
                    <a:pt x="646" y="331"/>
                  </a:lnTo>
                  <a:lnTo>
                    <a:pt x="620" y="271"/>
                  </a:lnTo>
                  <a:lnTo>
                    <a:pt x="655" y="226"/>
                  </a:lnTo>
                  <a:lnTo>
                    <a:pt x="705" y="193"/>
                  </a:lnTo>
                  <a:lnTo>
                    <a:pt x="722" y="193"/>
                  </a:lnTo>
                  <a:lnTo>
                    <a:pt x="722" y="142"/>
                  </a:lnTo>
                  <a:lnTo>
                    <a:pt x="685" y="135"/>
                  </a:lnTo>
                  <a:lnTo>
                    <a:pt x="685" y="116"/>
                  </a:lnTo>
                  <a:lnTo>
                    <a:pt x="663" y="116"/>
                  </a:lnTo>
                  <a:lnTo>
                    <a:pt x="663" y="92"/>
                  </a:lnTo>
                  <a:lnTo>
                    <a:pt x="633" y="92"/>
                  </a:lnTo>
                  <a:lnTo>
                    <a:pt x="633" y="63"/>
                  </a:lnTo>
                  <a:lnTo>
                    <a:pt x="609" y="63"/>
                  </a:lnTo>
                  <a:lnTo>
                    <a:pt x="609" y="39"/>
                  </a:lnTo>
                  <a:lnTo>
                    <a:pt x="587" y="39"/>
                  </a:lnTo>
                  <a:lnTo>
                    <a:pt x="587" y="12"/>
                  </a:lnTo>
                  <a:lnTo>
                    <a:pt x="532" y="12"/>
                  </a:lnTo>
                  <a:lnTo>
                    <a:pt x="532" y="0"/>
                  </a:lnTo>
                  <a:lnTo>
                    <a:pt x="238" y="0"/>
                  </a:lnTo>
                  <a:lnTo>
                    <a:pt x="238" y="285"/>
                  </a:lnTo>
                  <a:lnTo>
                    <a:pt x="2" y="285"/>
                  </a:lnTo>
                  <a:lnTo>
                    <a:pt x="2" y="449"/>
                  </a:lnTo>
                  <a:lnTo>
                    <a:pt x="0" y="449"/>
                  </a:lnTo>
                </a:path>
              </a:pathLst>
            </a:custGeom>
            <a:noFill/>
            <a:ln w="6985" cap="rnd">
              <a:solidFill>
                <a:srgbClr val="000000"/>
              </a:solidFill>
              <a:round/>
              <a:headEnd/>
              <a:tailEnd/>
            </a:ln>
          </p:spPr>
          <p:txBody>
            <a:bodyPr/>
            <a:lstStyle/>
            <a:p>
              <a:endParaRPr lang="en-US" dirty="0"/>
            </a:p>
          </p:txBody>
        </p:sp>
        <p:sp>
          <p:nvSpPr>
            <p:cNvPr id="42" name="Freeform 69"/>
            <p:cNvSpPr>
              <a:spLocks/>
            </p:cNvSpPr>
            <p:nvPr/>
          </p:nvSpPr>
          <p:spPr bwMode="auto">
            <a:xfrm>
              <a:off x="2732264" y="1786791"/>
              <a:ext cx="892526" cy="597131"/>
            </a:xfrm>
            <a:custGeom>
              <a:avLst/>
              <a:gdLst>
                <a:gd name="T0" fmla="*/ 923 w 982"/>
                <a:gd name="T1" fmla="*/ 7 h 633"/>
                <a:gd name="T2" fmla="*/ 80 w 982"/>
                <a:gd name="T3" fmla="*/ 7 h 633"/>
                <a:gd name="T4" fmla="*/ 80 w 982"/>
                <a:gd name="T5" fmla="*/ 119 h 633"/>
                <a:gd name="T6" fmla="*/ 53 w 982"/>
                <a:gd name="T7" fmla="*/ 119 h 633"/>
                <a:gd name="T8" fmla="*/ 53 w 982"/>
                <a:gd name="T9" fmla="*/ 91 h 633"/>
                <a:gd name="T10" fmla="*/ 34 w 982"/>
                <a:gd name="T11" fmla="*/ 91 h 633"/>
                <a:gd name="T12" fmla="*/ 34 w 982"/>
                <a:gd name="T13" fmla="*/ 128 h 633"/>
                <a:gd name="T14" fmla="*/ 0 w 982"/>
                <a:gd name="T15" fmla="*/ 128 h 633"/>
                <a:gd name="T16" fmla="*/ 0 w 982"/>
                <a:gd name="T17" fmla="*/ 175 h 633"/>
                <a:gd name="T18" fmla="*/ 53 w 982"/>
                <a:gd name="T19" fmla="*/ 184 h 633"/>
                <a:gd name="T20" fmla="*/ 80 w 982"/>
                <a:gd name="T21" fmla="*/ 199 h 633"/>
                <a:gd name="T22" fmla="*/ 95 w 982"/>
                <a:gd name="T23" fmla="*/ 206 h 633"/>
                <a:gd name="T24" fmla="*/ 95 w 982"/>
                <a:gd name="T25" fmla="*/ 274 h 633"/>
                <a:gd name="T26" fmla="*/ 80 w 982"/>
                <a:gd name="T27" fmla="*/ 295 h 633"/>
                <a:gd name="T28" fmla="*/ 125 w 982"/>
                <a:gd name="T29" fmla="*/ 338 h 633"/>
                <a:gd name="T30" fmla="*/ 166 w 982"/>
                <a:gd name="T31" fmla="*/ 370 h 633"/>
                <a:gd name="T32" fmla="*/ 211 w 982"/>
                <a:gd name="T33" fmla="*/ 422 h 633"/>
                <a:gd name="T34" fmla="*/ 248 w 982"/>
                <a:gd name="T35" fmla="*/ 476 h 633"/>
                <a:gd name="T36" fmla="*/ 295 w 982"/>
                <a:gd name="T37" fmla="*/ 512 h 633"/>
                <a:gd name="T38" fmla="*/ 352 w 982"/>
                <a:gd name="T39" fmla="*/ 558 h 633"/>
                <a:gd name="T40" fmla="*/ 405 w 982"/>
                <a:gd name="T41" fmla="*/ 598 h 633"/>
                <a:gd name="T42" fmla="*/ 434 w 982"/>
                <a:gd name="T43" fmla="*/ 609 h 633"/>
                <a:gd name="T44" fmla="*/ 447 w 982"/>
                <a:gd name="T45" fmla="*/ 594 h 633"/>
                <a:gd name="T46" fmla="*/ 472 w 982"/>
                <a:gd name="T47" fmla="*/ 633 h 633"/>
                <a:gd name="T48" fmla="*/ 910 w 982"/>
                <a:gd name="T49" fmla="*/ 633 h 633"/>
                <a:gd name="T50" fmla="*/ 873 w 982"/>
                <a:gd name="T51" fmla="*/ 558 h 633"/>
                <a:gd name="T52" fmla="*/ 857 w 982"/>
                <a:gd name="T53" fmla="*/ 542 h 633"/>
                <a:gd name="T54" fmla="*/ 873 w 982"/>
                <a:gd name="T55" fmla="*/ 516 h 633"/>
                <a:gd name="T56" fmla="*/ 907 w 982"/>
                <a:gd name="T57" fmla="*/ 516 h 633"/>
                <a:gd name="T58" fmla="*/ 952 w 982"/>
                <a:gd name="T59" fmla="*/ 456 h 633"/>
                <a:gd name="T60" fmla="*/ 962 w 982"/>
                <a:gd name="T61" fmla="*/ 418 h 633"/>
                <a:gd name="T62" fmla="*/ 925 w 982"/>
                <a:gd name="T63" fmla="*/ 376 h 633"/>
                <a:gd name="T64" fmla="*/ 915 w 982"/>
                <a:gd name="T65" fmla="*/ 330 h 633"/>
                <a:gd name="T66" fmla="*/ 933 w 982"/>
                <a:gd name="T67" fmla="*/ 311 h 633"/>
                <a:gd name="T68" fmla="*/ 965 w 982"/>
                <a:gd name="T69" fmla="*/ 274 h 633"/>
                <a:gd name="T70" fmla="*/ 982 w 982"/>
                <a:gd name="T71" fmla="*/ 248 h 633"/>
                <a:gd name="T72" fmla="*/ 965 w 982"/>
                <a:gd name="T73" fmla="*/ 213 h 633"/>
                <a:gd name="T74" fmla="*/ 955 w 982"/>
                <a:gd name="T75" fmla="*/ 156 h 633"/>
                <a:gd name="T76" fmla="*/ 947 w 982"/>
                <a:gd name="T77" fmla="*/ 91 h 633"/>
                <a:gd name="T78" fmla="*/ 923 w 982"/>
                <a:gd name="T79" fmla="*/ 0 h 633"/>
                <a:gd name="T80" fmla="*/ 923 w 982"/>
                <a:gd name="T81" fmla="*/ 7 h 63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82"/>
                <a:gd name="T124" fmla="*/ 0 h 633"/>
                <a:gd name="T125" fmla="*/ 982 w 982"/>
                <a:gd name="T126" fmla="*/ 633 h 63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82" h="633">
                  <a:moveTo>
                    <a:pt x="923" y="7"/>
                  </a:moveTo>
                  <a:lnTo>
                    <a:pt x="80" y="7"/>
                  </a:lnTo>
                  <a:lnTo>
                    <a:pt x="80" y="119"/>
                  </a:lnTo>
                  <a:lnTo>
                    <a:pt x="53" y="119"/>
                  </a:lnTo>
                  <a:lnTo>
                    <a:pt x="53" y="91"/>
                  </a:lnTo>
                  <a:lnTo>
                    <a:pt x="34" y="91"/>
                  </a:lnTo>
                  <a:lnTo>
                    <a:pt x="34" y="128"/>
                  </a:lnTo>
                  <a:lnTo>
                    <a:pt x="0" y="128"/>
                  </a:lnTo>
                  <a:lnTo>
                    <a:pt x="0" y="175"/>
                  </a:lnTo>
                  <a:lnTo>
                    <a:pt x="53" y="184"/>
                  </a:lnTo>
                  <a:lnTo>
                    <a:pt x="80" y="199"/>
                  </a:lnTo>
                  <a:lnTo>
                    <a:pt x="95" y="206"/>
                  </a:lnTo>
                  <a:lnTo>
                    <a:pt x="95" y="274"/>
                  </a:lnTo>
                  <a:lnTo>
                    <a:pt x="80" y="295"/>
                  </a:lnTo>
                  <a:lnTo>
                    <a:pt x="125" y="338"/>
                  </a:lnTo>
                  <a:lnTo>
                    <a:pt x="166" y="370"/>
                  </a:lnTo>
                  <a:lnTo>
                    <a:pt x="211" y="422"/>
                  </a:lnTo>
                  <a:lnTo>
                    <a:pt x="248" y="476"/>
                  </a:lnTo>
                  <a:lnTo>
                    <a:pt x="295" y="512"/>
                  </a:lnTo>
                  <a:lnTo>
                    <a:pt x="352" y="558"/>
                  </a:lnTo>
                  <a:lnTo>
                    <a:pt x="405" y="598"/>
                  </a:lnTo>
                  <a:lnTo>
                    <a:pt x="434" y="609"/>
                  </a:lnTo>
                  <a:lnTo>
                    <a:pt x="447" y="594"/>
                  </a:lnTo>
                  <a:lnTo>
                    <a:pt x="472" y="633"/>
                  </a:lnTo>
                  <a:lnTo>
                    <a:pt x="910" y="633"/>
                  </a:lnTo>
                  <a:lnTo>
                    <a:pt x="873" y="558"/>
                  </a:lnTo>
                  <a:lnTo>
                    <a:pt x="857" y="542"/>
                  </a:lnTo>
                  <a:lnTo>
                    <a:pt x="873" y="516"/>
                  </a:lnTo>
                  <a:lnTo>
                    <a:pt x="907" y="516"/>
                  </a:lnTo>
                  <a:lnTo>
                    <a:pt x="952" y="456"/>
                  </a:lnTo>
                  <a:lnTo>
                    <a:pt x="962" y="418"/>
                  </a:lnTo>
                  <a:lnTo>
                    <a:pt x="925" y="376"/>
                  </a:lnTo>
                  <a:lnTo>
                    <a:pt x="915" y="330"/>
                  </a:lnTo>
                  <a:lnTo>
                    <a:pt x="933" y="311"/>
                  </a:lnTo>
                  <a:lnTo>
                    <a:pt x="965" y="274"/>
                  </a:lnTo>
                  <a:lnTo>
                    <a:pt x="982" y="248"/>
                  </a:lnTo>
                  <a:lnTo>
                    <a:pt x="965" y="213"/>
                  </a:lnTo>
                  <a:lnTo>
                    <a:pt x="955" y="156"/>
                  </a:lnTo>
                  <a:lnTo>
                    <a:pt x="947" y="91"/>
                  </a:lnTo>
                  <a:lnTo>
                    <a:pt x="923" y="0"/>
                  </a:lnTo>
                  <a:lnTo>
                    <a:pt x="923" y="7"/>
                  </a:lnTo>
                  <a:close/>
                </a:path>
              </a:pathLst>
            </a:custGeom>
            <a:solidFill>
              <a:srgbClr val="FFCC99"/>
            </a:solidFill>
            <a:ln w="9525">
              <a:noFill/>
              <a:round/>
              <a:headEnd/>
              <a:tailEnd/>
            </a:ln>
          </p:spPr>
          <p:txBody>
            <a:bodyPr/>
            <a:lstStyle/>
            <a:p>
              <a:endParaRPr lang="en-US" dirty="0"/>
            </a:p>
          </p:txBody>
        </p:sp>
        <p:sp>
          <p:nvSpPr>
            <p:cNvPr id="43" name="Freeform 70"/>
            <p:cNvSpPr>
              <a:spLocks/>
            </p:cNvSpPr>
            <p:nvPr/>
          </p:nvSpPr>
          <p:spPr bwMode="auto">
            <a:xfrm>
              <a:off x="2732264" y="1786791"/>
              <a:ext cx="892526" cy="597131"/>
            </a:xfrm>
            <a:custGeom>
              <a:avLst/>
              <a:gdLst>
                <a:gd name="T0" fmla="*/ 923 w 982"/>
                <a:gd name="T1" fmla="*/ 7 h 633"/>
                <a:gd name="T2" fmla="*/ 80 w 982"/>
                <a:gd name="T3" fmla="*/ 7 h 633"/>
                <a:gd name="T4" fmla="*/ 80 w 982"/>
                <a:gd name="T5" fmla="*/ 119 h 633"/>
                <a:gd name="T6" fmla="*/ 53 w 982"/>
                <a:gd name="T7" fmla="*/ 119 h 633"/>
                <a:gd name="T8" fmla="*/ 53 w 982"/>
                <a:gd name="T9" fmla="*/ 91 h 633"/>
                <a:gd name="T10" fmla="*/ 34 w 982"/>
                <a:gd name="T11" fmla="*/ 91 h 633"/>
                <a:gd name="T12" fmla="*/ 34 w 982"/>
                <a:gd name="T13" fmla="*/ 128 h 633"/>
                <a:gd name="T14" fmla="*/ 0 w 982"/>
                <a:gd name="T15" fmla="*/ 128 h 633"/>
                <a:gd name="T16" fmla="*/ 0 w 982"/>
                <a:gd name="T17" fmla="*/ 175 h 633"/>
                <a:gd name="T18" fmla="*/ 53 w 982"/>
                <a:gd name="T19" fmla="*/ 184 h 633"/>
                <a:gd name="T20" fmla="*/ 80 w 982"/>
                <a:gd name="T21" fmla="*/ 199 h 633"/>
                <a:gd name="T22" fmla="*/ 95 w 982"/>
                <a:gd name="T23" fmla="*/ 206 h 633"/>
                <a:gd name="T24" fmla="*/ 95 w 982"/>
                <a:gd name="T25" fmla="*/ 274 h 633"/>
                <a:gd name="T26" fmla="*/ 80 w 982"/>
                <a:gd name="T27" fmla="*/ 295 h 633"/>
                <a:gd name="T28" fmla="*/ 125 w 982"/>
                <a:gd name="T29" fmla="*/ 338 h 633"/>
                <a:gd name="T30" fmla="*/ 166 w 982"/>
                <a:gd name="T31" fmla="*/ 370 h 633"/>
                <a:gd name="T32" fmla="*/ 211 w 982"/>
                <a:gd name="T33" fmla="*/ 422 h 633"/>
                <a:gd name="T34" fmla="*/ 248 w 982"/>
                <a:gd name="T35" fmla="*/ 476 h 633"/>
                <a:gd name="T36" fmla="*/ 295 w 982"/>
                <a:gd name="T37" fmla="*/ 512 h 633"/>
                <a:gd name="T38" fmla="*/ 352 w 982"/>
                <a:gd name="T39" fmla="*/ 558 h 633"/>
                <a:gd name="T40" fmla="*/ 405 w 982"/>
                <a:gd name="T41" fmla="*/ 598 h 633"/>
                <a:gd name="T42" fmla="*/ 434 w 982"/>
                <a:gd name="T43" fmla="*/ 609 h 633"/>
                <a:gd name="T44" fmla="*/ 447 w 982"/>
                <a:gd name="T45" fmla="*/ 594 h 633"/>
                <a:gd name="T46" fmla="*/ 472 w 982"/>
                <a:gd name="T47" fmla="*/ 633 h 633"/>
                <a:gd name="T48" fmla="*/ 910 w 982"/>
                <a:gd name="T49" fmla="*/ 633 h 633"/>
                <a:gd name="T50" fmla="*/ 873 w 982"/>
                <a:gd name="T51" fmla="*/ 558 h 633"/>
                <a:gd name="T52" fmla="*/ 857 w 982"/>
                <a:gd name="T53" fmla="*/ 542 h 633"/>
                <a:gd name="T54" fmla="*/ 873 w 982"/>
                <a:gd name="T55" fmla="*/ 516 h 633"/>
                <a:gd name="T56" fmla="*/ 907 w 982"/>
                <a:gd name="T57" fmla="*/ 516 h 633"/>
                <a:gd name="T58" fmla="*/ 952 w 982"/>
                <a:gd name="T59" fmla="*/ 456 h 633"/>
                <a:gd name="T60" fmla="*/ 962 w 982"/>
                <a:gd name="T61" fmla="*/ 418 h 633"/>
                <a:gd name="T62" fmla="*/ 925 w 982"/>
                <a:gd name="T63" fmla="*/ 376 h 633"/>
                <a:gd name="T64" fmla="*/ 915 w 982"/>
                <a:gd name="T65" fmla="*/ 330 h 633"/>
                <a:gd name="T66" fmla="*/ 933 w 982"/>
                <a:gd name="T67" fmla="*/ 311 h 633"/>
                <a:gd name="T68" fmla="*/ 965 w 982"/>
                <a:gd name="T69" fmla="*/ 274 h 633"/>
                <a:gd name="T70" fmla="*/ 982 w 982"/>
                <a:gd name="T71" fmla="*/ 248 h 633"/>
                <a:gd name="T72" fmla="*/ 965 w 982"/>
                <a:gd name="T73" fmla="*/ 213 h 633"/>
                <a:gd name="T74" fmla="*/ 955 w 982"/>
                <a:gd name="T75" fmla="*/ 156 h 633"/>
                <a:gd name="T76" fmla="*/ 947 w 982"/>
                <a:gd name="T77" fmla="*/ 91 h 633"/>
                <a:gd name="T78" fmla="*/ 923 w 982"/>
                <a:gd name="T79" fmla="*/ 0 h 633"/>
                <a:gd name="T80" fmla="*/ 923 w 982"/>
                <a:gd name="T81" fmla="*/ 7 h 63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82"/>
                <a:gd name="T124" fmla="*/ 0 h 633"/>
                <a:gd name="T125" fmla="*/ 982 w 982"/>
                <a:gd name="T126" fmla="*/ 633 h 63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82" h="633">
                  <a:moveTo>
                    <a:pt x="923" y="7"/>
                  </a:moveTo>
                  <a:lnTo>
                    <a:pt x="80" y="7"/>
                  </a:lnTo>
                  <a:lnTo>
                    <a:pt x="80" y="119"/>
                  </a:lnTo>
                  <a:lnTo>
                    <a:pt x="53" y="119"/>
                  </a:lnTo>
                  <a:lnTo>
                    <a:pt x="53" y="91"/>
                  </a:lnTo>
                  <a:lnTo>
                    <a:pt x="34" y="91"/>
                  </a:lnTo>
                  <a:lnTo>
                    <a:pt x="34" y="128"/>
                  </a:lnTo>
                  <a:lnTo>
                    <a:pt x="0" y="128"/>
                  </a:lnTo>
                  <a:lnTo>
                    <a:pt x="0" y="175"/>
                  </a:lnTo>
                  <a:lnTo>
                    <a:pt x="53" y="184"/>
                  </a:lnTo>
                  <a:lnTo>
                    <a:pt x="80" y="199"/>
                  </a:lnTo>
                  <a:lnTo>
                    <a:pt x="95" y="206"/>
                  </a:lnTo>
                  <a:lnTo>
                    <a:pt x="95" y="274"/>
                  </a:lnTo>
                  <a:lnTo>
                    <a:pt x="80" y="295"/>
                  </a:lnTo>
                  <a:lnTo>
                    <a:pt x="125" y="338"/>
                  </a:lnTo>
                  <a:lnTo>
                    <a:pt x="166" y="370"/>
                  </a:lnTo>
                  <a:lnTo>
                    <a:pt x="211" y="422"/>
                  </a:lnTo>
                  <a:lnTo>
                    <a:pt x="248" y="476"/>
                  </a:lnTo>
                  <a:lnTo>
                    <a:pt x="295" y="512"/>
                  </a:lnTo>
                  <a:lnTo>
                    <a:pt x="352" y="558"/>
                  </a:lnTo>
                  <a:lnTo>
                    <a:pt x="405" y="598"/>
                  </a:lnTo>
                  <a:lnTo>
                    <a:pt x="434" y="609"/>
                  </a:lnTo>
                  <a:lnTo>
                    <a:pt x="447" y="594"/>
                  </a:lnTo>
                  <a:lnTo>
                    <a:pt x="472" y="633"/>
                  </a:lnTo>
                  <a:lnTo>
                    <a:pt x="910" y="633"/>
                  </a:lnTo>
                  <a:lnTo>
                    <a:pt x="873" y="558"/>
                  </a:lnTo>
                  <a:lnTo>
                    <a:pt x="857" y="542"/>
                  </a:lnTo>
                  <a:lnTo>
                    <a:pt x="873" y="516"/>
                  </a:lnTo>
                  <a:lnTo>
                    <a:pt x="907" y="516"/>
                  </a:lnTo>
                  <a:lnTo>
                    <a:pt x="952" y="456"/>
                  </a:lnTo>
                  <a:lnTo>
                    <a:pt x="962" y="418"/>
                  </a:lnTo>
                  <a:lnTo>
                    <a:pt x="925" y="376"/>
                  </a:lnTo>
                  <a:lnTo>
                    <a:pt x="915" y="330"/>
                  </a:lnTo>
                  <a:lnTo>
                    <a:pt x="933" y="311"/>
                  </a:lnTo>
                  <a:lnTo>
                    <a:pt x="965" y="274"/>
                  </a:lnTo>
                  <a:lnTo>
                    <a:pt x="982" y="248"/>
                  </a:lnTo>
                  <a:lnTo>
                    <a:pt x="965" y="213"/>
                  </a:lnTo>
                  <a:lnTo>
                    <a:pt x="955" y="156"/>
                  </a:lnTo>
                  <a:lnTo>
                    <a:pt x="947" y="91"/>
                  </a:lnTo>
                  <a:lnTo>
                    <a:pt x="923" y="0"/>
                  </a:lnTo>
                  <a:lnTo>
                    <a:pt x="923" y="7"/>
                  </a:lnTo>
                </a:path>
              </a:pathLst>
            </a:custGeom>
            <a:noFill/>
            <a:ln w="6985" cap="rnd">
              <a:solidFill>
                <a:srgbClr val="000000"/>
              </a:solidFill>
              <a:round/>
              <a:headEnd/>
              <a:tailEnd/>
            </a:ln>
          </p:spPr>
          <p:txBody>
            <a:bodyPr/>
            <a:lstStyle/>
            <a:p>
              <a:endParaRPr lang="en-US" dirty="0"/>
            </a:p>
          </p:txBody>
        </p:sp>
        <p:sp>
          <p:nvSpPr>
            <p:cNvPr id="44" name="Freeform 72"/>
            <p:cNvSpPr>
              <a:spLocks/>
            </p:cNvSpPr>
            <p:nvPr/>
          </p:nvSpPr>
          <p:spPr bwMode="auto">
            <a:xfrm>
              <a:off x="1904012" y="981500"/>
              <a:ext cx="474747" cy="463423"/>
            </a:xfrm>
            <a:custGeom>
              <a:avLst/>
              <a:gdLst>
                <a:gd name="T0" fmla="*/ 24 w 523"/>
                <a:gd name="T1" fmla="*/ 477 h 491"/>
                <a:gd name="T2" fmla="*/ 45 w 523"/>
                <a:gd name="T3" fmla="*/ 376 h 491"/>
                <a:gd name="T4" fmla="*/ 8 w 523"/>
                <a:gd name="T5" fmla="*/ 299 h 491"/>
                <a:gd name="T6" fmla="*/ 51 w 523"/>
                <a:gd name="T7" fmla="*/ 262 h 491"/>
                <a:gd name="T8" fmla="*/ 77 w 523"/>
                <a:gd name="T9" fmla="*/ 206 h 491"/>
                <a:gd name="T10" fmla="*/ 40 w 523"/>
                <a:gd name="T11" fmla="*/ 54 h 491"/>
                <a:gd name="T12" fmla="*/ 0 w 523"/>
                <a:gd name="T13" fmla="*/ 16 h 491"/>
                <a:gd name="T14" fmla="*/ 0 w 523"/>
                <a:gd name="T15" fmla="*/ 14 h 491"/>
                <a:gd name="T16" fmla="*/ 45 w 523"/>
                <a:gd name="T17" fmla="*/ 0 h 491"/>
                <a:gd name="T18" fmla="*/ 159 w 523"/>
                <a:gd name="T19" fmla="*/ 87 h 491"/>
                <a:gd name="T20" fmla="*/ 192 w 523"/>
                <a:gd name="T21" fmla="*/ 71 h 491"/>
                <a:gd name="T22" fmla="*/ 155 w 523"/>
                <a:gd name="T23" fmla="*/ 29 h 491"/>
                <a:gd name="T24" fmla="*/ 190 w 523"/>
                <a:gd name="T25" fmla="*/ 16 h 491"/>
                <a:gd name="T26" fmla="*/ 233 w 523"/>
                <a:gd name="T27" fmla="*/ 16 h 491"/>
                <a:gd name="T28" fmla="*/ 251 w 523"/>
                <a:gd name="T29" fmla="*/ 54 h 491"/>
                <a:gd name="T30" fmla="*/ 317 w 523"/>
                <a:gd name="T31" fmla="*/ 54 h 491"/>
                <a:gd name="T32" fmla="*/ 363 w 523"/>
                <a:gd name="T33" fmla="*/ 29 h 491"/>
                <a:gd name="T34" fmla="*/ 395 w 523"/>
                <a:gd name="T35" fmla="*/ 5 h 491"/>
                <a:gd name="T36" fmla="*/ 457 w 523"/>
                <a:gd name="T37" fmla="*/ 5 h 491"/>
                <a:gd name="T38" fmla="*/ 457 w 523"/>
                <a:gd name="T39" fmla="*/ 29 h 491"/>
                <a:gd name="T40" fmla="*/ 491 w 523"/>
                <a:gd name="T41" fmla="*/ 54 h 491"/>
                <a:gd name="T42" fmla="*/ 495 w 523"/>
                <a:gd name="T43" fmla="*/ 89 h 491"/>
                <a:gd name="T44" fmla="*/ 523 w 523"/>
                <a:gd name="T45" fmla="*/ 92 h 491"/>
                <a:gd name="T46" fmla="*/ 523 w 523"/>
                <a:gd name="T47" fmla="*/ 481 h 491"/>
                <a:gd name="T48" fmla="*/ 446 w 523"/>
                <a:gd name="T49" fmla="*/ 481 h 491"/>
                <a:gd name="T50" fmla="*/ 446 w 523"/>
                <a:gd name="T51" fmla="*/ 491 h 491"/>
                <a:gd name="T52" fmla="*/ 242 w 523"/>
                <a:gd name="T53" fmla="*/ 491 h 491"/>
                <a:gd name="T54" fmla="*/ 242 w 523"/>
                <a:gd name="T55" fmla="*/ 481 h 491"/>
                <a:gd name="T56" fmla="*/ 25 w 523"/>
                <a:gd name="T57" fmla="*/ 481 h 491"/>
                <a:gd name="T58" fmla="*/ 24 w 523"/>
                <a:gd name="T59" fmla="*/ 477 h 49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23"/>
                <a:gd name="T91" fmla="*/ 0 h 491"/>
                <a:gd name="T92" fmla="*/ 523 w 523"/>
                <a:gd name="T93" fmla="*/ 491 h 49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23" h="491">
                  <a:moveTo>
                    <a:pt x="24" y="477"/>
                  </a:moveTo>
                  <a:lnTo>
                    <a:pt x="45" y="376"/>
                  </a:lnTo>
                  <a:lnTo>
                    <a:pt x="8" y="299"/>
                  </a:lnTo>
                  <a:lnTo>
                    <a:pt x="51" y="262"/>
                  </a:lnTo>
                  <a:lnTo>
                    <a:pt x="77" y="206"/>
                  </a:lnTo>
                  <a:lnTo>
                    <a:pt x="40" y="54"/>
                  </a:lnTo>
                  <a:lnTo>
                    <a:pt x="0" y="16"/>
                  </a:lnTo>
                  <a:lnTo>
                    <a:pt x="0" y="14"/>
                  </a:lnTo>
                  <a:lnTo>
                    <a:pt x="45" y="0"/>
                  </a:lnTo>
                  <a:lnTo>
                    <a:pt x="159" y="87"/>
                  </a:lnTo>
                  <a:lnTo>
                    <a:pt x="192" y="71"/>
                  </a:lnTo>
                  <a:lnTo>
                    <a:pt x="155" y="29"/>
                  </a:lnTo>
                  <a:lnTo>
                    <a:pt x="190" y="16"/>
                  </a:lnTo>
                  <a:lnTo>
                    <a:pt x="233" y="16"/>
                  </a:lnTo>
                  <a:lnTo>
                    <a:pt x="251" y="54"/>
                  </a:lnTo>
                  <a:lnTo>
                    <a:pt x="317" y="54"/>
                  </a:lnTo>
                  <a:lnTo>
                    <a:pt x="363" y="29"/>
                  </a:lnTo>
                  <a:lnTo>
                    <a:pt x="395" y="5"/>
                  </a:lnTo>
                  <a:lnTo>
                    <a:pt x="457" y="5"/>
                  </a:lnTo>
                  <a:lnTo>
                    <a:pt x="457" y="29"/>
                  </a:lnTo>
                  <a:lnTo>
                    <a:pt x="491" y="54"/>
                  </a:lnTo>
                  <a:lnTo>
                    <a:pt x="495" y="89"/>
                  </a:lnTo>
                  <a:lnTo>
                    <a:pt x="523" y="92"/>
                  </a:lnTo>
                  <a:lnTo>
                    <a:pt x="523" y="481"/>
                  </a:lnTo>
                  <a:lnTo>
                    <a:pt x="446" y="481"/>
                  </a:lnTo>
                  <a:lnTo>
                    <a:pt x="446" y="491"/>
                  </a:lnTo>
                  <a:lnTo>
                    <a:pt x="242" y="491"/>
                  </a:lnTo>
                  <a:lnTo>
                    <a:pt x="242" y="481"/>
                  </a:lnTo>
                  <a:lnTo>
                    <a:pt x="25" y="481"/>
                  </a:lnTo>
                  <a:lnTo>
                    <a:pt x="24" y="477"/>
                  </a:lnTo>
                  <a:close/>
                </a:path>
              </a:pathLst>
            </a:custGeom>
            <a:solidFill>
              <a:srgbClr val="FFCC99"/>
            </a:solidFill>
            <a:ln w="9525">
              <a:noFill/>
              <a:round/>
              <a:headEnd/>
              <a:tailEnd/>
            </a:ln>
          </p:spPr>
          <p:txBody>
            <a:bodyPr/>
            <a:lstStyle/>
            <a:p>
              <a:endParaRPr lang="en-US" dirty="0"/>
            </a:p>
          </p:txBody>
        </p:sp>
        <p:sp>
          <p:nvSpPr>
            <p:cNvPr id="45" name="Freeform 73"/>
            <p:cNvSpPr>
              <a:spLocks/>
            </p:cNvSpPr>
            <p:nvPr/>
          </p:nvSpPr>
          <p:spPr bwMode="auto">
            <a:xfrm>
              <a:off x="1904012" y="981500"/>
              <a:ext cx="474747" cy="463423"/>
            </a:xfrm>
            <a:custGeom>
              <a:avLst/>
              <a:gdLst>
                <a:gd name="T0" fmla="*/ 24 w 523"/>
                <a:gd name="T1" fmla="*/ 477 h 491"/>
                <a:gd name="T2" fmla="*/ 45 w 523"/>
                <a:gd name="T3" fmla="*/ 376 h 491"/>
                <a:gd name="T4" fmla="*/ 8 w 523"/>
                <a:gd name="T5" fmla="*/ 299 h 491"/>
                <a:gd name="T6" fmla="*/ 51 w 523"/>
                <a:gd name="T7" fmla="*/ 262 h 491"/>
                <a:gd name="T8" fmla="*/ 77 w 523"/>
                <a:gd name="T9" fmla="*/ 206 h 491"/>
                <a:gd name="T10" fmla="*/ 40 w 523"/>
                <a:gd name="T11" fmla="*/ 54 h 491"/>
                <a:gd name="T12" fmla="*/ 0 w 523"/>
                <a:gd name="T13" fmla="*/ 16 h 491"/>
                <a:gd name="T14" fmla="*/ 0 w 523"/>
                <a:gd name="T15" fmla="*/ 14 h 491"/>
                <a:gd name="T16" fmla="*/ 45 w 523"/>
                <a:gd name="T17" fmla="*/ 0 h 491"/>
                <a:gd name="T18" fmla="*/ 159 w 523"/>
                <a:gd name="T19" fmla="*/ 87 h 491"/>
                <a:gd name="T20" fmla="*/ 192 w 523"/>
                <a:gd name="T21" fmla="*/ 71 h 491"/>
                <a:gd name="T22" fmla="*/ 155 w 523"/>
                <a:gd name="T23" fmla="*/ 29 h 491"/>
                <a:gd name="T24" fmla="*/ 190 w 523"/>
                <a:gd name="T25" fmla="*/ 16 h 491"/>
                <a:gd name="T26" fmla="*/ 233 w 523"/>
                <a:gd name="T27" fmla="*/ 16 h 491"/>
                <a:gd name="T28" fmla="*/ 251 w 523"/>
                <a:gd name="T29" fmla="*/ 54 h 491"/>
                <a:gd name="T30" fmla="*/ 317 w 523"/>
                <a:gd name="T31" fmla="*/ 54 h 491"/>
                <a:gd name="T32" fmla="*/ 363 w 523"/>
                <a:gd name="T33" fmla="*/ 29 h 491"/>
                <a:gd name="T34" fmla="*/ 395 w 523"/>
                <a:gd name="T35" fmla="*/ 5 h 491"/>
                <a:gd name="T36" fmla="*/ 457 w 523"/>
                <a:gd name="T37" fmla="*/ 5 h 491"/>
                <a:gd name="T38" fmla="*/ 457 w 523"/>
                <a:gd name="T39" fmla="*/ 29 h 491"/>
                <a:gd name="T40" fmla="*/ 491 w 523"/>
                <a:gd name="T41" fmla="*/ 54 h 491"/>
                <a:gd name="T42" fmla="*/ 495 w 523"/>
                <a:gd name="T43" fmla="*/ 89 h 491"/>
                <a:gd name="T44" fmla="*/ 523 w 523"/>
                <a:gd name="T45" fmla="*/ 92 h 491"/>
                <a:gd name="T46" fmla="*/ 523 w 523"/>
                <a:gd name="T47" fmla="*/ 481 h 491"/>
                <a:gd name="T48" fmla="*/ 446 w 523"/>
                <a:gd name="T49" fmla="*/ 481 h 491"/>
                <a:gd name="T50" fmla="*/ 446 w 523"/>
                <a:gd name="T51" fmla="*/ 491 h 491"/>
                <a:gd name="T52" fmla="*/ 242 w 523"/>
                <a:gd name="T53" fmla="*/ 491 h 491"/>
                <a:gd name="T54" fmla="*/ 242 w 523"/>
                <a:gd name="T55" fmla="*/ 481 h 491"/>
                <a:gd name="T56" fmla="*/ 25 w 523"/>
                <a:gd name="T57" fmla="*/ 481 h 491"/>
                <a:gd name="T58" fmla="*/ 24 w 523"/>
                <a:gd name="T59" fmla="*/ 477 h 49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23"/>
                <a:gd name="T91" fmla="*/ 0 h 491"/>
                <a:gd name="T92" fmla="*/ 523 w 523"/>
                <a:gd name="T93" fmla="*/ 491 h 49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23" h="491">
                  <a:moveTo>
                    <a:pt x="24" y="477"/>
                  </a:moveTo>
                  <a:lnTo>
                    <a:pt x="45" y="376"/>
                  </a:lnTo>
                  <a:lnTo>
                    <a:pt x="8" y="299"/>
                  </a:lnTo>
                  <a:lnTo>
                    <a:pt x="51" y="262"/>
                  </a:lnTo>
                  <a:lnTo>
                    <a:pt x="77" y="206"/>
                  </a:lnTo>
                  <a:lnTo>
                    <a:pt x="40" y="54"/>
                  </a:lnTo>
                  <a:lnTo>
                    <a:pt x="0" y="16"/>
                  </a:lnTo>
                  <a:lnTo>
                    <a:pt x="0" y="14"/>
                  </a:lnTo>
                  <a:lnTo>
                    <a:pt x="45" y="0"/>
                  </a:lnTo>
                  <a:lnTo>
                    <a:pt x="159" y="87"/>
                  </a:lnTo>
                  <a:lnTo>
                    <a:pt x="192" y="71"/>
                  </a:lnTo>
                  <a:lnTo>
                    <a:pt x="155" y="29"/>
                  </a:lnTo>
                  <a:lnTo>
                    <a:pt x="190" y="16"/>
                  </a:lnTo>
                  <a:lnTo>
                    <a:pt x="233" y="16"/>
                  </a:lnTo>
                  <a:lnTo>
                    <a:pt x="251" y="54"/>
                  </a:lnTo>
                  <a:lnTo>
                    <a:pt x="317" y="54"/>
                  </a:lnTo>
                  <a:lnTo>
                    <a:pt x="363" y="29"/>
                  </a:lnTo>
                  <a:lnTo>
                    <a:pt x="395" y="5"/>
                  </a:lnTo>
                  <a:lnTo>
                    <a:pt x="457" y="5"/>
                  </a:lnTo>
                  <a:lnTo>
                    <a:pt x="457" y="29"/>
                  </a:lnTo>
                  <a:lnTo>
                    <a:pt x="491" y="54"/>
                  </a:lnTo>
                  <a:lnTo>
                    <a:pt x="495" y="89"/>
                  </a:lnTo>
                  <a:lnTo>
                    <a:pt x="523" y="92"/>
                  </a:lnTo>
                  <a:lnTo>
                    <a:pt x="523" y="481"/>
                  </a:lnTo>
                  <a:lnTo>
                    <a:pt x="446" y="481"/>
                  </a:lnTo>
                  <a:lnTo>
                    <a:pt x="446" y="491"/>
                  </a:lnTo>
                  <a:lnTo>
                    <a:pt x="242" y="491"/>
                  </a:lnTo>
                  <a:lnTo>
                    <a:pt x="242" y="481"/>
                  </a:lnTo>
                  <a:lnTo>
                    <a:pt x="25" y="481"/>
                  </a:lnTo>
                  <a:lnTo>
                    <a:pt x="24" y="477"/>
                  </a:lnTo>
                </a:path>
              </a:pathLst>
            </a:custGeom>
            <a:noFill/>
            <a:ln w="6985" cap="rnd">
              <a:solidFill>
                <a:srgbClr val="000000"/>
              </a:solidFill>
              <a:round/>
              <a:headEnd/>
              <a:tailEnd/>
            </a:ln>
          </p:spPr>
          <p:txBody>
            <a:bodyPr/>
            <a:lstStyle/>
            <a:p>
              <a:endParaRPr lang="en-US" dirty="0"/>
            </a:p>
          </p:txBody>
        </p:sp>
        <p:sp>
          <p:nvSpPr>
            <p:cNvPr id="46" name="Freeform 75"/>
            <p:cNvSpPr>
              <a:spLocks/>
            </p:cNvSpPr>
            <p:nvPr/>
          </p:nvSpPr>
          <p:spPr bwMode="auto">
            <a:xfrm>
              <a:off x="2375838" y="1028602"/>
              <a:ext cx="435307" cy="507485"/>
            </a:xfrm>
            <a:custGeom>
              <a:avLst/>
              <a:gdLst>
                <a:gd name="T0" fmla="*/ 1 w 481"/>
                <a:gd name="T1" fmla="*/ 35 h 538"/>
                <a:gd name="T2" fmla="*/ 68 w 481"/>
                <a:gd name="T3" fmla="*/ 35 h 538"/>
                <a:gd name="T4" fmla="*/ 142 w 481"/>
                <a:gd name="T5" fmla="*/ 0 h 538"/>
                <a:gd name="T6" fmla="*/ 180 w 481"/>
                <a:gd name="T7" fmla="*/ 0 h 538"/>
                <a:gd name="T8" fmla="*/ 366 w 481"/>
                <a:gd name="T9" fmla="*/ 114 h 538"/>
                <a:gd name="T10" fmla="*/ 460 w 481"/>
                <a:gd name="T11" fmla="*/ 278 h 538"/>
                <a:gd name="T12" fmla="*/ 464 w 481"/>
                <a:gd name="T13" fmla="*/ 316 h 538"/>
                <a:gd name="T14" fmla="*/ 464 w 481"/>
                <a:gd name="T15" fmla="*/ 434 h 538"/>
                <a:gd name="T16" fmla="*/ 481 w 481"/>
                <a:gd name="T17" fmla="*/ 448 h 538"/>
                <a:gd name="T18" fmla="*/ 481 w 481"/>
                <a:gd name="T19" fmla="*/ 536 h 538"/>
                <a:gd name="T20" fmla="*/ 480 w 481"/>
                <a:gd name="T21" fmla="*/ 538 h 538"/>
                <a:gd name="T22" fmla="*/ 364 w 481"/>
                <a:gd name="T23" fmla="*/ 538 h 538"/>
                <a:gd name="T24" fmla="*/ 364 w 481"/>
                <a:gd name="T25" fmla="*/ 500 h 538"/>
                <a:gd name="T26" fmla="*/ 333 w 481"/>
                <a:gd name="T27" fmla="*/ 500 h 538"/>
                <a:gd name="T28" fmla="*/ 315 w 481"/>
                <a:gd name="T29" fmla="*/ 500 h 538"/>
                <a:gd name="T30" fmla="*/ 315 w 481"/>
                <a:gd name="T31" fmla="*/ 483 h 538"/>
                <a:gd name="T32" fmla="*/ 298 w 481"/>
                <a:gd name="T33" fmla="*/ 483 h 538"/>
                <a:gd name="T34" fmla="*/ 298 w 481"/>
                <a:gd name="T35" fmla="*/ 465 h 538"/>
                <a:gd name="T36" fmla="*/ 282 w 481"/>
                <a:gd name="T37" fmla="*/ 465 h 538"/>
                <a:gd name="T38" fmla="*/ 282 w 481"/>
                <a:gd name="T39" fmla="*/ 445 h 538"/>
                <a:gd name="T40" fmla="*/ 262 w 481"/>
                <a:gd name="T41" fmla="*/ 445 h 538"/>
                <a:gd name="T42" fmla="*/ 262 w 481"/>
                <a:gd name="T43" fmla="*/ 426 h 538"/>
                <a:gd name="T44" fmla="*/ 0 w 481"/>
                <a:gd name="T45" fmla="*/ 426 h 538"/>
                <a:gd name="T46" fmla="*/ 1 w 481"/>
                <a:gd name="T47" fmla="*/ 35 h 53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81"/>
                <a:gd name="T73" fmla="*/ 0 h 538"/>
                <a:gd name="T74" fmla="*/ 481 w 481"/>
                <a:gd name="T75" fmla="*/ 538 h 53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81" h="538">
                  <a:moveTo>
                    <a:pt x="1" y="35"/>
                  </a:moveTo>
                  <a:lnTo>
                    <a:pt x="68" y="35"/>
                  </a:lnTo>
                  <a:lnTo>
                    <a:pt x="142" y="0"/>
                  </a:lnTo>
                  <a:lnTo>
                    <a:pt x="180" y="0"/>
                  </a:lnTo>
                  <a:lnTo>
                    <a:pt x="366" y="114"/>
                  </a:lnTo>
                  <a:lnTo>
                    <a:pt x="460" y="278"/>
                  </a:lnTo>
                  <a:lnTo>
                    <a:pt x="464" y="316"/>
                  </a:lnTo>
                  <a:lnTo>
                    <a:pt x="464" y="434"/>
                  </a:lnTo>
                  <a:lnTo>
                    <a:pt x="481" y="448"/>
                  </a:lnTo>
                  <a:lnTo>
                    <a:pt x="481" y="536"/>
                  </a:lnTo>
                  <a:lnTo>
                    <a:pt x="480" y="538"/>
                  </a:lnTo>
                  <a:lnTo>
                    <a:pt x="364" y="538"/>
                  </a:lnTo>
                  <a:lnTo>
                    <a:pt x="364" y="500"/>
                  </a:lnTo>
                  <a:lnTo>
                    <a:pt x="333" y="500"/>
                  </a:lnTo>
                  <a:lnTo>
                    <a:pt x="315" y="500"/>
                  </a:lnTo>
                  <a:lnTo>
                    <a:pt x="315" y="483"/>
                  </a:lnTo>
                  <a:lnTo>
                    <a:pt x="298" y="483"/>
                  </a:lnTo>
                  <a:lnTo>
                    <a:pt x="298" y="465"/>
                  </a:lnTo>
                  <a:lnTo>
                    <a:pt x="282" y="465"/>
                  </a:lnTo>
                  <a:lnTo>
                    <a:pt x="282" y="445"/>
                  </a:lnTo>
                  <a:lnTo>
                    <a:pt x="262" y="445"/>
                  </a:lnTo>
                  <a:lnTo>
                    <a:pt x="262" y="426"/>
                  </a:lnTo>
                  <a:lnTo>
                    <a:pt x="0" y="426"/>
                  </a:lnTo>
                  <a:lnTo>
                    <a:pt x="1" y="35"/>
                  </a:lnTo>
                  <a:close/>
                </a:path>
              </a:pathLst>
            </a:custGeom>
            <a:solidFill>
              <a:srgbClr val="FFCC99"/>
            </a:solidFill>
            <a:ln w="9525">
              <a:noFill/>
              <a:round/>
              <a:headEnd/>
              <a:tailEnd/>
            </a:ln>
          </p:spPr>
          <p:txBody>
            <a:bodyPr/>
            <a:lstStyle/>
            <a:p>
              <a:endParaRPr lang="en-US" dirty="0"/>
            </a:p>
          </p:txBody>
        </p:sp>
        <p:sp>
          <p:nvSpPr>
            <p:cNvPr id="47" name="Freeform 76"/>
            <p:cNvSpPr>
              <a:spLocks/>
            </p:cNvSpPr>
            <p:nvPr/>
          </p:nvSpPr>
          <p:spPr bwMode="auto">
            <a:xfrm>
              <a:off x="2375838" y="1028602"/>
              <a:ext cx="435307" cy="507485"/>
            </a:xfrm>
            <a:custGeom>
              <a:avLst/>
              <a:gdLst>
                <a:gd name="T0" fmla="*/ 1 w 481"/>
                <a:gd name="T1" fmla="*/ 35 h 538"/>
                <a:gd name="T2" fmla="*/ 68 w 481"/>
                <a:gd name="T3" fmla="*/ 35 h 538"/>
                <a:gd name="T4" fmla="*/ 142 w 481"/>
                <a:gd name="T5" fmla="*/ 0 h 538"/>
                <a:gd name="T6" fmla="*/ 180 w 481"/>
                <a:gd name="T7" fmla="*/ 0 h 538"/>
                <a:gd name="T8" fmla="*/ 366 w 481"/>
                <a:gd name="T9" fmla="*/ 114 h 538"/>
                <a:gd name="T10" fmla="*/ 460 w 481"/>
                <a:gd name="T11" fmla="*/ 278 h 538"/>
                <a:gd name="T12" fmla="*/ 464 w 481"/>
                <a:gd name="T13" fmla="*/ 316 h 538"/>
                <a:gd name="T14" fmla="*/ 464 w 481"/>
                <a:gd name="T15" fmla="*/ 434 h 538"/>
                <a:gd name="T16" fmla="*/ 481 w 481"/>
                <a:gd name="T17" fmla="*/ 448 h 538"/>
                <a:gd name="T18" fmla="*/ 481 w 481"/>
                <a:gd name="T19" fmla="*/ 536 h 538"/>
                <a:gd name="T20" fmla="*/ 480 w 481"/>
                <a:gd name="T21" fmla="*/ 538 h 538"/>
                <a:gd name="T22" fmla="*/ 364 w 481"/>
                <a:gd name="T23" fmla="*/ 538 h 538"/>
                <a:gd name="T24" fmla="*/ 364 w 481"/>
                <a:gd name="T25" fmla="*/ 500 h 538"/>
                <a:gd name="T26" fmla="*/ 333 w 481"/>
                <a:gd name="T27" fmla="*/ 500 h 538"/>
                <a:gd name="T28" fmla="*/ 315 w 481"/>
                <a:gd name="T29" fmla="*/ 500 h 538"/>
                <a:gd name="T30" fmla="*/ 315 w 481"/>
                <a:gd name="T31" fmla="*/ 483 h 538"/>
                <a:gd name="T32" fmla="*/ 298 w 481"/>
                <a:gd name="T33" fmla="*/ 483 h 538"/>
                <a:gd name="T34" fmla="*/ 298 w 481"/>
                <a:gd name="T35" fmla="*/ 465 h 538"/>
                <a:gd name="T36" fmla="*/ 282 w 481"/>
                <a:gd name="T37" fmla="*/ 465 h 538"/>
                <a:gd name="T38" fmla="*/ 282 w 481"/>
                <a:gd name="T39" fmla="*/ 445 h 538"/>
                <a:gd name="T40" fmla="*/ 262 w 481"/>
                <a:gd name="T41" fmla="*/ 445 h 538"/>
                <a:gd name="T42" fmla="*/ 262 w 481"/>
                <a:gd name="T43" fmla="*/ 426 h 538"/>
                <a:gd name="T44" fmla="*/ 0 w 481"/>
                <a:gd name="T45" fmla="*/ 426 h 538"/>
                <a:gd name="T46" fmla="*/ 1 w 481"/>
                <a:gd name="T47" fmla="*/ 35 h 53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81"/>
                <a:gd name="T73" fmla="*/ 0 h 538"/>
                <a:gd name="T74" fmla="*/ 481 w 481"/>
                <a:gd name="T75" fmla="*/ 538 h 53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81" h="538">
                  <a:moveTo>
                    <a:pt x="1" y="35"/>
                  </a:moveTo>
                  <a:lnTo>
                    <a:pt x="68" y="35"/>
                  </a:lnTo>
                  <a:lnTo>
                    <a:pt x="142" y="0"/>
                  </a:lnTo>
                  <a:lnTo>
                    <a:pt x="180" y="0"/>
                  </a:lnTo>
                  <a:lnTo>
                    <a:pt x="366" y="114"/>
                  </a:lnTo>
                  <a:lnTo>
                    <a:pt x="460" y="278"/>
                  </a:lnTo>
                  <a:lnTo>
                    <a:pt x="464" y="316"/>
                  </a:lnTo>
                  <a:lnTo>
                    <a:pt x="464" y="434"/>
                  </a:lnTo>
                  <a:lnTo>
                    <a:pt x="481" y="448"/>
                  </a:lnTo>
                  <a:lnTo>
                    <a:pt x="481" y="536"/>
                  </a:lnTo>
                  <a:lnTo>
                    <a:pt x="480" y="538"/>
                  </a:lnTo>
                  <a:lnTo>
                    <a:pt x="364" y="538"/>
                  </a:lnTo>
                  <a:lnTo>
                    <a:pt x="364" y="500"/>
                  </a:lnTo>
                  <a:lnTo>
                    <a:pt x="333" y="500"/>
                  </a:lnTo>
                  <a:lnTo>
                    <a:pt x="315" y="500"/>
                  </a:lnTo>
                  <a:lnTo>
                    <a:pt x="315" y="483"/>
                  </a:lnTo>
                  <a:lnTo>
                    <a:pt x="298" y="483"/>
                  </a:lnTo>
                  <a:lnTo>
                    <a:pt x="298" y="465"/>
                  </a:lnTo>
                  <a:lnTo>
                    <a:pt x="282" y="465"/>
                  </a:lnTo>
                  <a:lnTo>
                    <a:pt x="282" y="445"/>
                  </a:lnTo>
                  <a:lnTo>
                    <a:pt x="262" y="445"/>
                  </a:lnTo>
                  <a:lnTo>
                    <a:pt x="262" y="426"/>
                  </a:lnTo>
                  <a:lnTo>
                    <a:pt x="0" y="426"/>
                  </a:lnTo>
                  <a:lnTo>
                    <a:pt x="1" y="35"/>
                  </a:lnTo>
                </a:path>
              </a:pathLst>
            </a:custGeom>
            <a:noFill/>
            <a:ln w="6985" cap="rnd">
              <a:solidFill>
                <a:srgbClr val="000000"/>
              </a:solidFill>
              <a:round/>
              <a:headEnd/>
              <a:tailEnd/>
            </a:ln>
          </p:spPr>
          <p:txBody>
            <a:bodyPr/>
            <a:lstStyle/>
            <a:p>
              <a:endParaRPr lang="en-US" dirty="0"/>
            </a:p>
          </p:txBody>
        </p:sp>
        <p:sp>
          <p:nvSpPr>
            <p:cNvPr id="48" name="Freeform 78"/>
            <p:cNvSpPr>
              <a:spLocks/>
            </p:cNvSpPr>
            <p:nvPr/>
          </p:nvSpPr>
          <p:spPr bwMode="auto">
            <a:xfrm>
              <a:off x="1899630" y="1437325"/>
              <a:ext cx="479130" cy="793136"/>
            </a:xfrm>
            <a:custGeom>
              <a:avLst/>
              <a:gdLst>
                <a:gd name="T0" fmla="*/ 526 w 526"/>
                <a:gd name="T1" fmla="*/ 1 h 840"/>
                <a:gd name="T2" fmla="*/ 518 w 526"/>
                <a:gd name="T3" fmla="*/ 106 h 840"/>
                <a:gd name="T4" fmla="*/ 426 w 526"/>
                <a:gd name="T5" fmla="*/ 106 h 840"/>
                <a:gd name="T6" fmla="*/ 426 w 526"/>
                <a:gd name="T7" fmla="*/ 126 h 840"/>
                <a:gd name="T8" fmla="*/ 443 w 526"/>
                <a:gd name="T9" fmla="*/ 126 h 840"/>
                <a:gd name="T10" fmla="*/ 443 w 526"/>
                <a:gd name="T11" fmla="*/ 146 h 840"/>
                <a:gd name="T12" fmla="*/ 460 w 526"/>
                <a:gd name="T13" fmla="*/ 146 h 840"/>
                <a:gd name="T14" fmla="*/ 460 w 526"/>
                <a:gd name="T15" fmla="*/ 168 h 840"/>
                <a:gd name="T16" fmla="*/ 481 w 526"/>
                <a:gd name="T17" fmla="*/ 168 h 840"/>
                <a:gd name="T18" fmla="*/ 481 w 526"/>
                <a:gd name="T19" fmla="*/ 183 h 840"/>
                <a:gd name="T20" fmla="*/ 501 w 526"/>
                <a:gd name="T21" fmla="*/ 183 h 840"/>
                <a:gd name="T22" fmla="*/ 501 w 526"/>
                <a:gd name="T23" fmla="*/ 206 h 840"/>
                <a:gd name="T24" fmla="*/ 501 w 526"/>
                <a:gd name="T25" fmla="*/ 228 h 840"/>
                <a:gd name="T26" fmla="*/ 487 w 526"/>
                <a:gd name="T27" fmla="*/ 228 h 840"/>
                <a:gd name="T28" fmla="*/ 487 w 526"/>
                <a:gd name="T29" fmla="*/ 249 h 840"/>
                <a:gd name="T30" fmla="*/ 467 w 526"/>
                <a:gd name="T31" fmla="*/ 249 h 840"/>
                <a:gd name="T32" fmla="*/ 467 w 526"/>
                <a:gd name="T33" fmla="*/ 268 h 840"/>
                <a:gd name="T34" fmla="*/ 451 w 526"/>
                <a:gd name="T35" fmla="*/ 268 h 840"/>
                <a:gd name="T36" fmla="*/ 451 w 526"/>
                <a:gd name="T37" fmla="*/ 287 h 840"/>
                <a:gd name="T38" fmla="*/ 433 w 526"/>
                <a:gd name="T39" fmla="*/ 287 h 840"/>
                <a:gd name="T40" fmla="*/ 433 w 526"/>
                <a:gd name="T41" fmla="*/ 648 h 840"/>
                <a:gd name="T42" fmla="*/ 193 w 526"/>
                <a:gd name="T43" fmla="*/ 648 h 840"/>
                <a:gd name="T44" fmla="*/ 193 w 526"/>
                <a:gd name="T45" fmla="*/ 840 h 840"/>
                <a:gd name="T46" fmla="*/ 3 w 526"/>
                <a:gd name="T47" fmla="*/ 840 h 840"/>
                <a:gd name="T48" fmla="*/ 0 w 526"/>
                <a:gd name="T49" fmla="*/ 835 h 840"/>
                <a:gd name="T50" fmla="*/ 45 w 526"/>
                <a:gd name="T51" fmla="*/ 720 h 840"/>
                <a:gd name="T52" fmla="*/ 32 w 526"/>
                <a:gd name="T53" fmla="*/ 655 h 840"/>
                <a:gd name="T54" fmla="*/ 54 w 526"/>
                <a:gd name="T55" fmla="*/ 578 h 840"/>
                <a:gd name="T56" fmla="*/ 32 w 526"/>
                <a:gd name="T57" fmla="*/ 494 h 840"/>
                <a:gd name="T58" fmla="*/ 70 w 526"/>
                <a:gd name="T59" fmla="*/ 425 h 840"/>
                <a:gd name="T60" fmla="*/ 29 w 526"/>
                <a:gd name="T61" fmla="*/ 352 h 840"/>
                <a:gd name="T62" fmla="*/ 54 w 526"/>
                <a:gd name="T63" fmla="*/ 334 h 840"/>
                <a:gd name="T64" fmla="*/ 120 w 526"/>
                <a:gd name="T65" fmla="*/ 369 h 840"/>
                <a:gd name="T66" fmla="*/ 120 w 526"/>
                <a:gd name="T67" fmla="*/ 339 h 840"/>
                <a:gd name="T68" fmla="*/ 54 w 526"/>
                <a:gd name="T69" fmla="*/ 238 h 840"/>
                <a:gd name="T70" fmla="*/ 62 w 526"/>
                <a:gd name="T71" fmla="*/ 141 h 840"/>
                <a:gd name="T72" fmla="*/ 29 w 526"/>
                <a:gd name="T73" fmla="*/ 0 h 840"/>
                <a:gd name="T74" fmla="*/ 526 w 526"/>
                <a:gd name="T75" fmla="*/ 1 h 84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26"/>
                <a:gd name="T115" fmla="*/ 0 h 840"/>
                <a:gd name="T116" fmla="*/ 526 w 526"/>
                <a:gd name="T117" fmla="*/ 840 h 84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26" h="840">
                  <a:moveTo>
                    <a:pt x="526" y="1"/>
                  </a:moveTo>
                  <a:lnTo>
                    <a:pt x="518" y="106"/>
                  </a:lnTo>
                  <a:lnTo>
                    <a:pt x="426" y="106"/>
                  </a:lnTo>
                  <a:lnTo>
                    <a:pt x="426" y="126"/>
                  </a:lnTo>
                  <a:lnTo>
                    <a:pt x="443" y="126"/>
                  </a:lnTo>
                  <a:lnTo>
                    <a:pt x="443" y="146"/>
                  </a:lnTo>
                  <a:lnTo>
                    <a:pt x="460" y="146"/>
                  </a:lnTo>
                  <a:lnTo>
                    <a:pt x="460" y="168"/>
                  </a:lnTo>
                  <a:lnTo>
                    <a:pt x="481" y="168"/>
                  </a:lnTo>
                  <a:lnTo>
                    <a:pt x="481" y="183"/>
                  </a:lnTo>
                  <a:lnTo>
                    <a:pt x="501" y="183"/>
                  </a:lnTo>
                  <a:lnTo>
                    <a:pt x="501" y="206"/>
                  </a:lnTo>
                  <a:lnTo>
                    <a:pt x="501" y="228"/>
                  </a:lnTo>
                  <a:lnTo>
                    <a:pt x="487" y="228"/>
                  </a:lnTo>
                  <a:lnTo>
                    <a:pt x="487" y="249"/>
                  </a:lnTo>
                  <a:lnTo>
                    <a:pt x="467" y="249"/>
                  </a:lnTo>
                  <a:lnTo>
                    <a:pt x="467" y="268"/>
                  </a:lnTo>
                  <a:lnTo>
                    <a:pt x="451" y="268"/>
                  </a:lnTo>
                  <a:lnTo>
                    <a:pt x="451" y="287"/>
                  </a:lnTo>
                  <a:lnTo>
                    <a:pt x="433" y="287"/>
                  </a:lnTo>
                  <a:lnTo>
                    <a:pt x="433" y="648"/>
                  </a:lnTo>
                  <a:lnTo>
                    <a:pt x="193" y="648"/>
                  </a:lnTo>
                  <a:lnTo>
                    <a:pt x="193" y="840"/>
                  </a:lnTo>
                  <a:lnTo>
                    <a:pt x="3" y="840"/>
                  </a:lnTo>
                  <a:lnTo>
                    <a:pt x="0" y="835"/>
                  </a:lnTo>
                  <a:lnTo>
                    <a:pt x="45" y="720"/>
                  </a:lnTo>
                  <a:lnTo>
                    <a:pt x="32" y="655"/>
                  </a:lnTo>
                  <a:lnTo>
                    <a:pt x="54" y="578"/>
                  </a:lnTo>
                  <a:lnTo>
                    <a:pt x="32" y="494"/>
                  </a:lnTo>
                  <a:lnTo>
                    <a:pt x="70" y="425"/>
                  </a:lnTo>
                  <a:lnTo>
                    <a:pt x="29" y="352"/>
                  </a:lnTo>
                  <a:lnTo>
                    <a:pt x="54" y="334"/>
                  </a:lnTo>
                  <a:lnTo>
                    <a:pt x="120" y="369"/>
                  </a:lnTo>
                  <a:lnTo>
                    <a:pt x="120" y="339"/>
                  </a:lnTo>
                  <a:lnTo>
                    <a:pt x="54" y="238"/>
                  </a:lnTo>
                  <a:lnTo>
                    <a:pt x="62" y="141"/>
                  </a:lnTo>
                  <a:lnTo>
                    <a:pt x="29" y="0"/>
                  </a:lnTo>
                  <a:lnTo>
                    <a:pt x="526" y="1"/>
                  </a:lnTo>
                  <a:close/>
                </a:path>
              </a:pathLst>
            </a:custGeom>
            <a:solidFill>
              <a:srgbClr val="FFCC99"/>
            </a:solidFill>
            <a:ln w="9525">
              <a:noFill/>
              <a:round/>
              <a:headEnd/>
              <a:tailEnd/>
            </a:ln>
          </p:spPr>
          <p:txBody>
            <a:bodyPr/>
            <a:lstStyle/>
            <a:p>
              <a:endParaRPr lang="en-US" dirty="0"/>
            </a:p>
          </p:txBody>
        </p:sp>
        <p:sp>
          <p:nvSpPr>
            <p:cNvPr id="49" name="Freeform 79"/>
            <p:cNvSpPr>
              <a:spLocks/>
            </p:cNvSpPr>
            <p:nvPr/>
          </p:nvSpPr>
          <p:spPr bwMode="auto">
            <a:xfrm>
              <a:off x="1899630" y="1437325"/>
              <a:ext cx="479130" cy="793136"/>
            </a:xfrm>
            <a:custGeom>
              <a:avLst/>
              <a:gdLst>
                <a:gd name="T0" fmla="*/ 526 w 526"/>
                <a:gd name="T1" fmla="*/ 1 h 840"/>
                <a:gd name="T2" fmla="*/ 518 w 526"/>
                <a:gd name="T3" fmla="*/ 106 h 840"/>
                <a:gd name="T4" fmla="*/ 426 w 526"/>
                <a:gd name="T5" fmla="*/ 106 h 840"/>
                <a:gd name="T6" fmla="*/ 426 w 526"/>
                <a:gd name="T7" fmla="*/ 126 h 840"/>
                <a:gd name="T8" fmla="*/ 443 w 526"/>
                <a:gd name="T9" fmla="*/ 126 h 840"/>
                <a:gd name="T10" fmla="*/ 443 w 526"/>
                <a:gd name="T11" fmla="*/ 146 h 840"/>
                <a:gd name="T12" fmla="*/ 460 w 526"/>
                <a:gd name="T13" fmla="*/ 146 h 840"/>
                <a:gd name="T14" fmla="*/ 460 w 526"/>
                <a:gd name="T15" fmla="*/ 168 h 840"/>
                <a:gd name="T16" fmla="*/ 481 w 526"/>
                <a:gd name="T17" fmla="*/ 168 h 840"/>
                <a:gd name="T18" fmla="*/ 481 w 526"/>
                <a:gd name="T19" fmla="*/ 183 h 840"/>
                <a:gd name="T20" fmla="*/ 501 w 526"/>
                <a:gd name="T21" fmla="*/ 183 h 840"/>
                <a:gd name="T22" fmla="*/ 501 w 526"/>
                <a:gd name="T23" fmla="*/ 206 h 840"/>
                <a:gd name="T24" fmla="*/ 501 w 526"/>
                <a:gd name="T25" fmla="*/ 228 h 840"/>
                <a:gd name="T26" fmla="*/ 487 w 526"/>
                <a:gd name="T27" fmla="*/ 228 h 840"/>
                <a:gd name="T28" fmla="*/ 487 w 526"/>
                <a:gd name="T29" fmla="*/ 249 h 840"/>
                <a:gd name="T30" fmla="*/ 467 w 526"/>
                <a:gd name="T31" fmla="*/ 249 h 840"/>
                <a:gd name="T32" fmla="*/ 467 w 526"/>
                <a:gd name="T33" fmla="*/ 268 h 840"/>
                <a:gd name="T34" fmla="*/ 451 w 526"/>
                <a:gd name="T35" fmla="*/ 268 h 840"/>
                <a:gd name="T36" fmla="*/ 451 w 526"/>
                <a:gd name="T37" fmla="*/ 287 h 840"/>
                <a:gd name="T38" fmla="*/ 433 w 526"/>
                <a:gd name="T39" fmla="*/ 287 h 840"/>
                <a:gd name="T40" fmla="*/ 433 w 526"/>
                <a:gd name="T41" fmla="*/ 648 h 840"/>
                <a:gd name="T42" fmla="*/ 193 w 526"/>
                <a:gd name="T43" fmla="*/ 648 h 840"/>
                <a:gd name="T44" fmla="*/ 193 w 526"/>
                <a:gd name="T45" fmla="*/ 840 h 840"/>
                <a:gd name="T46" fmla="*/ 3 w 526"/>
                <a:gd name="T47" fmla="*/ 840 h 840"/>
                <a:gd name="T48" fmla="*/ 0 w 526"/>
                <a:gd name="T49" fmla="*/ 835 h 840"/>
                <a:gd name="T50" fmla="*/ 45 w 526"/>
                <a:gd name="T51" fmla="*/ 720 h 840"/>
                <a:gd name="T52" fmla="*/ 32 w 526"/>
                <a:gd name="T53" fmla="*/ 655 h 840"/>
                <a:gd name="T54" fmla="*/ 54 w 526"/>
                <a:gd name="T55" fmla="*/ 578 h 840"/>
                <a:gd name="T56" fmla="*/ 32 w 526"/>
                <a:gd name="T57" fmla="*/ 494 h 840"/>
                <a:gd name="T58" fmla="*/ 70 w 526"/>
                <a:gd name="T59" fmla="*/ 425 h 840"/>
                <a:gd name="T60" fmla="*/ 29 w 526"/>
                <a:gd name="T61" fmla="*/ 352 h 840"/>
                <a:gd name="T62" fmla="*/ 54 w 526"/>
                <a:gd name="T63" fmla="*/ 334 h 840"/>
                <a:gd name="T64" fmla="*/ 120 w 526"/>
                <a:gd name="T65" fmla="*/ 369 h 840"/>
                <a:gd name="T66" fmla="*/ 120 w 526"/>
                <a:gd name="T67" fmla="*/ 339 h 840"/>
                <a:gd name="T68" fmla="*/ 54 w 526"/>
                <a:gd name="T69" fmla="*/ 238 h 840"/>
                <a:gd name="T70" fmla="*/ 62 w 526"/>
                <a:gd name="T71" fmla="*/ 141 h 840"/>
                <a:gd name="T72" fmla="*/ 29 w 526"/>
                <a:gd name="T73" fmla="*/ 0 h 840"/>
                <a:gd name="T74" fmla="*/ 526 w 526"/>
                <a:gd name="T75" fmla="*/ 1 h 84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26"/>
                <a:gd name="T115" fmla="*/ 0 h 840"/>
                <a:gd name="T116" fmla="*/ 526 w 526"/>
                <a:gd name="T117" fmla="*/ 840 h 84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26" h="840">
                  <a:moveTo>
                    <a:pt x="526" y="1"/>
                  </a:moveTo>
                  <a:lnTo>
                    <a:pt x="518" y="106"/>
                  </a:lnTo>
                  <a:lnTo>
                    <a:pt x="426" y="106"/>
                  </a:lnTo>
                  <a:lnTo>
                    <a:pt x="426" y="126"/>
                  </a:lnTo>
                  <a:lnTo>
                    <a:pt x="443" y="126"/>
                  </a:lnTo>
                  <a:lnTo>
                    <a:pt x="443" y="146"/>
                  </a:lnTo>
                  <a:lnTo>
                    <a:pt x="460" y="146"/>
                  </a:lnTo>
                  <a:lnTo>
                    <a:pt x="460" y="168"/>
                  </a:lnTo>
                  <a:lnTo>
                    <a:pt x="481" y="168"/>
                  </a:lnTo>
                  <a:lnTo>
                    <a:pt x="481" y="183"/>
                  </a:lnTo>
                  <a:lnTo>
                    <a:pt x="501" y="183"/>
                  </a:lnTo>
                  <a:lnTo>
                    <a:pt x="501" y="206"/>
                  </a:lnTo>
                  <a:lnTo>
                    <a:pt x="501" y="228"/>
                  </a:lnTo>
                  <a:lnTo>
                    <a:pt x="487" y="228"/>
                  </a:lnTo>
                  <a:lnTo>
                    <a:pt x="487" y="249"/>
                  </a:lnTo>
                  <a:lnTo>
                    <a:pt x="467" y="249"/>
                  </a:lnTo>
                  <a:lnTo>
                    <a:pt x="467" y="268"/>
                  </a:lnTo>
                  <a:lnTo>
                    <a:pt x="451" y="268"/>
                  </a:lnTo>
                  <a:lnTo>
                    <a:pt x="451" y="287"/>
                  </a:lnTo>
                  <a:lnTo>
                    <a:pt x="433" y="287"/>
                  </a:lnTo>
                  <a:lnTo>
                    <a:pt x="433" y="648"/>
                  </a:lnTo>
                  <a:lnTo>
                    <a:pt x="193" y="648"/>
                  </a:lnTo>
                  <a:lnTo>
                    <a:pt x="193" y="840"/>
                  </a:lnTo>
                  <a:lnTo>
                    <a:pt x="3" y="840"/>
                  </a:lnTo>
                  <a:lnTo>
                    <a:pt x="0" y="835"/>
                  </a:lnTo>
                  <a:lnTo>
                    <a:pt x="45" y="720"/>
                  </a:lnTo>
                  <a:lnTo>
                    <a:pt x="32" y="655"/>
                  </a:lnTo>
                  <a:lnTo>
                    <a:pt x="54" y="578"/>
                  </a:lnTo>
                  <a:lnTo>
                    <a:pt x="32" y="494"/>
                  </a:lnTo>
                  <a:lnTo>
                    <a:pt x="70" y="425"/>
                  </a:lnTo>
                  <a:lnTo>
                    <a:pt x="29" y="352"/>
                  </a:lnTo>
                  <a:lnTo>
                    <a:pt x="54" y="334"/>
                  </a:lnTo>
                  <a:lnTo>
                    <a:pt x="120" y="369"/>
                  </a:lnTo>
                  <a:lnTo>
                    <a:pt x="120" y="339"/>
                  </a:lnTo>
                  <a:lnTo>
                    <a:pt x="54" y="238"/>
                  </a:lnTo>
                  <a:lnTo>
                    <a:pt x="62" y="141"/>
                  </a:lnTo>
                  <a:lnTo>
                    <a:pt x="29" y="0"/>
                  </a:lnTo>
                  <a:lnTo>
                    <a:pt x="526" y="1"/>
                  </a:lnTo>
                </a:path>
              </a:pathLst>
            </a:custGeom>
            <a:noFill/>
            <a:ln w="6985" cap="rnd">
              <a:solidFill>
                <a:srgbClr val="000000"/>
              </a:solidFill>
              <a:round/>
              <a:headEnd/>
              <a:tailEnd/>
            </a:ln>
          </p:spPr>
          <p:txBody>
            <a:bodyPr/>
            <a:lstStyle/>
            <a:p>
              <a:endParaRPr lang="en-US" dirty="0"/>
            </a:p>
          </p:txBody>
        </p:sp>
        <p:sp>
          <p:nvSpPr>
            <p:cNvPr id="50" name="Freeform 81"/>
            <p:cNvSpPr>
              <a:spLocks/>
            </p:cNvSpPr>
            <p:nvPr/>
          </p:nvSpPr>
          <p:spPr bwMode="auto">
            <a:xfrm>
              <a:off x="2714735" y="1543684"/>
              <a:ext cx="858928" cy="250704"/>
            </a:xfrm>
            <a:custGeom>
              <a:avLst/>
              <a:gdLst>
                <a:gd name="T0" fmla="*/ 99 w 946"/>
                <a:gd name="T1" fmla="*/ 264 h 264"/>
                <a:gd name="T2" fmla="*/ 946 w 946"/>
                <a:gd name="T3" fmla="*/ 264 h 264"/>
                <a:gd name="T4" fmla="*/ 842 w 946"/>
                <a:gd name="T5" fmla="*/ 59 h 264"/>
                <a:gd name="T6" fmla="*/ 557 w 946"/>
                <a:gd name="T7" fmla="*/ 177 h 264"/>
                <a:gd name="T8" fmla="*/ 503 w 946"/>
                <a:gd name="T9" fmla="*/ 177 h 264"/>
                <a:gd name="T10" fmla="*/ 161 w 946"/>
                <a:gd name="T11" fmla="*/ 106 h 264"/>
                <a:gd name="T12" fmla="*/ 137 w 946"/>
                <a:gd name="T13" fmla="*/ 73 h 264"/>
                <a:gd name="T14" fmla="*/ 110 w 946"/>
                <a:gd name="T15" fmla="*/ 31 h 264"/>
                <a:gd name="T16" fmla="*/ 110 w 946"/>
                <a:gd name="T17" fmla="*/ 0 h 264"/>
                <a:gd name="T18" fmla="*/ 0 w 946"/>
                <a:gd name="T19" fmla="*/ 2 h 264"/>
                <a:gd name="T20" fmla="*/ 0 w 946"/>
                <a:gd name="T21" fmla="*/ 122 h 264"/>
                <a:gd name="T22" fmla="*/ 16 w 946"/>
                <a:gd name="T23" fmla="*/ 122 h 264"/>
                <a:gd name="T24" fmla="*/ 16 w 946"/>
                <a:gd name="T25" fmla="*/ 134 h 264"/>
                <a:gd name="T26" fmla="*/ 25 w 946"/>
                <a:gd name="T27" fmla="*/ 134 h 264"/>
                <a:gd name="T28" fmla="*/ 25 w 946"/>
                <a:gd name="T29" fmla="*/ 148 h 264"/>
                <a:gd name="T30" fmla="*/ 41 w 946"/>
                <a:gd name="T31" fmla="*/ 148 h 264"/>
                <a:gd name="T32" fmla="*/ 41 w 946"/>
                <a:gd name="T33" fmla="*/ 163 h 264"/>
                <a:gd name="T34" fmla="*/ 50 w 946"/>
                <a:gd name="T35" fmla="*/ 163 h 264"/>
                <a:gd name="T36" fmla="*/ 50 w 946"/>
                <a:gd name="T37" fmla="*/ 172 h 264"/>
                <a:gd name="T38" fmla="*/ 68 w 946"/>
                <a:gd name="T39" fmla="*/ 172 h 264"/>
                <a:gd name="T40" fmla="*/ 68 w 946"/>
                <a:gd name="T41" fmla="*/ 188 h 264"/>
                <a:gd name="T42" fmla="*/ 79 w 946"/>
                <a:gd name="T43" fmla="*/ 188 h 264"/>
                <a:gd name="T44" fmla="*/ 79 w 946"/>
                <a:gd name="T45" fmla="*/ 195 h 264"/>
                <a:gd name="T46" fmla="*/ 89 w 946"/>
                <a:gd name="T47" fmla="*/ 195 h 264"/>
                <a:gd name="T48" fmla="*/ 89 w 946"/>
                <a:gd name="T49" fmla="*/ 212 h 264"/>
                <a:gd name="T50" fmla="*/ 104 w 946"/>
                <a:gd name="T51" fmla="*/ 212 h 264"/>
                <a:gd name="T52" fmla="*/ 104 w 946"/>
                <a:gd name="T53" fmla="*/ 256 h 264"/>
                <a:gd name="T54" fmla="*/ 99 w 946"/>
                <a:gd name="T55" fmla="*/ 264 h 26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46"/>
                <a:gd name="T85" fmla="*/ 0 h 264"/>
                <a:gd name="T86" fmla="*/ 946 w 946"/>
                <a:gd name="T87" fmla="*/ 264 h 26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46" h="264">
                  <a:moveTo>
                    <a:pt x="99" y="264"/>
                  </a:moveTo>
                  <a:lnTo>
                    <a:pt x="946" y="264"/>
                  </a:lnTo>
                  <a:lnTo>
                    <a:pt x="842" y="59"/>
                  </a:lnTo>
                  <a:lnTo>
                    <a:pt x="557" y="177"/>
                  </a:lnTo>
                  <a:lnTo>
                    <a:pt x="503" y="177"/>
                  </a:lnTo>
                  <a:lnTo>
                    <a:pt x="161" y="106"/>
                  </a:lnTo>
                  <a:lnTo>
                    <a:pt x="137" y="73"/>
                  </a:lnTo>
                  <a:lnTo>
                    <a:pt x="110" y="31"/>
                  </a:lnTo>
                  <a:lnTo>
                    <a:pt x="110" y="0"/>
                  </a:lnTo>
                  <a:lnTo>
                    <a:pt x="0" y="2"/>
                  </a:lnTo>
                  <a:lnTo>
                    <a:pt x="0" y="122"/>
                  </a:lnTo>
                  <a:lnTo>
                    <a:pt x="16" y="122"/>
                  </a:lnTo>
                  <a:lnTo>
                    <a:pt x="16" y="134"/>
                  </a:lnTo>
                  <a:lnTo>
                    <a:pt x="25" y="134"/>
                  </a:lnTo>
                  <a:lnTo>
                    <a:pt x="25" y="148"/>
                  </a:lnTo>
                  <a:lnTo>
                    <a:pt x="41" y="148"/>
                  </a:lnTo>
                  <a:lnTo>
                    <a:pt x="41" y="163"/>
                  </a:lnTo>
                  <a:lnTo>
                    <a:pt x="50" y="163"/>
                  </a:lnTo>
                  <a:lnTo>
                    <a:pt x="50" y="172"/>
                  </a:lnTo>
                  <a:lnTo>
                    <a:pt x="68" y="172"/>
                  </a:lnTo>
                  <a:lnTo>
                    <a:pt x="68" y="188"/>
                  </a:lnTo>
                  <a:lnTo>
                    <a:pt x="79" y="188"/>
                  </a:lnTo>
                  <a:lnTo>
                    <a:pt x="79" y="195"/>
                  </a:lnTo>
                  <a:lnTo>
                    <a:pt x="89" y="195"/>
                  </a:lnTo>
                  <a:lnTo>
                    <a:pt x="89" y="212"/>
                  </a:lnTo>
                  <a:lnTo>
                    <a:pt x="104" y="212"/>
                  </a:lnTo>
                  <a:lnTo>
                    <a:pt x="104" y="256"/>
                  </a:lnTo>
                  <a:lnTo>
                    <a:pt x="99" y="264"/>
                  </a:lnTo>
                  <a:close/>
                </a:path>
              </a:pathLst>
            </a:custGeom>
            <a:solidFill>
              <a:srgbClr val="FFCC99"/>
            </a:solidFill>
            <a:ln w="9525">
              <a:noFill/>
              <a:round/>
              <a:headEnd/>
              <a:tailEnd/>
            </a:ln>
          </p:spPr>
          <p:txBody>
            <a:bodyPr/>
            <a:lstStyle/>
            <a:p>
              <a:endParaRPr lang="en-US" dirty="0"/>
            </a:p>
          </p:txBody>
        </p:sp>
        <p:sp>
          <p:nvSpPr>
            <p:cNvPr id="51" name="Freeform 82"/>
            <p:cNvSpPr>
              <a:spLocks/>
            </p:cNvSpPr>
            <p:nvPr/>
          </p:nvSpPr>
          <p:spPr bwMode="auto">
            <a:xfrm>
              <a:off x="2714735" y="1543684"/>
              <a:ext cx="858928" cy="250704"/>
            </a:xfrm>
            <a:custGeom>
              <a:avLst/>
              <a:gdLst>
                <a:gd name="T0" fmla="*/ 99 w 946"/>
                <a:gd name="T1" fmla="*/ 264 h 264"/>
                <a:gd name="T2" fmla="*/ 946 w 946"/>
                <a:gd name="T3" fmla="*/ 264 h 264"/>
                <a:gd name="T4" fmla="*/ 842 w 946"/>
                <a:gd name="T5" fmla="*/ 59 h 264"/>
                <a:gd name="T6" fmla="*/ 557 w 946"/>
                <a:gd name="T7" fmla="*/ 177 h 264"/>
                <a:gd name="T8" fmla="*/ 503 w 946"/>
                <a:gd name="T9" fmla="*/ 177 h 264"/>
                <a:gd name="T10" fmla="*/ 161 w 946"/>
                <a:gd name="T11" fmla="*/ 106 h 264"/>
                <a:gd name="T12" fmla="*/ 137 w 946"/>
                <a:gd name="T13" fmla="*/ 73 h 264"/>
                <a:gd name="T14" fmla="*/ 110 w 946"/>
                <a:gd name="T15" fmla="*/ 31 h 264"/>
                <a:gd name="T16" fmla="*/ 110 w 946"/>
                <a:gd name="T17" fmla="*/ 0 h 264"/>
                <a:gd name="T18" fmla="*/ 0 w 946"/>
                <a:gd name="T19" fmla="*/ 2 h 264"/>
                <a:gd name="T20" fmla="*/ 0 w 946"/>
                <a:gd name="T21" fmla="*/ 122 h 264"/>
                <a:gd name="T22" fmla="*/ 16 w 946"/>
                <a:gd name="T23" fmla="*/ 122 h 264"/>
                <a:gd name="T24" fmla="*/ 16 w 946"/>
                <a:gd name="T25" fmla="*/ 134 h 264"/>
                <a:gd name="T26" fmla="*/ 25 w 946"/>
                <a:gd name="T27" fmla="*/ 134 h 264"/>
                <a:gd name="T28" fmla="*/ 25 w 946"/>
                <a:gd name="T29" fmla="*/ 148 h 264"/>
                <a:gd name="T30" fmla="*/ 41 w 946"/>
                <a:gd name="T31" fmla="*/ 148 h 264"/>
                <a:gd name="T32" fmla="*/ 41 w 946"/>
                <a:gd name="T33" fmla="*/ 163 h 264"/>
                <a:gd name="T34" fmla="*/ 50 w 946"/>
                <a:gd name="T35" fmla="*/ 163 h 264"/>
                <a:gd name="T36" fmla="*/ 50 w 946"/>
                <a:gd name="T37" fmla="*/ 172 h 264"/>
                <a:gd name="T38" fmla="*/ 68 w 946"/>
                <a:gd name="T39" fmla="*/ 172 h 264"/>
                <a:gd name="T40" fmla="*/ 68 w 946"/>
                <a:gd name="T41" fmla="*/ 188 h 264"/>
                <a:gd name="T42" fmla="*/ 79 w 946"/>
                <a:gd name="T43" fmla="*/ 188 h 264"/>
                <a:gd name="T44" fmla="*/ 79 w 946"/>
                <a:gd name="T45" fmla="*/ 195 h 264"/>
                <a:gd name="T46" fmla="*/ 89 w 946"/>
                <a:gd name="T47" fmla="*/ 195 h 264"/>
                <a:gd name="T48" fmla="*/ 89 w 946"/>
                <a:gd name="T49" fmla="*/ 212 h 264"/>
                <a:gd name="T50" fmla="*/ 104 w 946"/>
                <a:gd name="T51" fmla="*/ 212 h 264"/>
                <a:gd name="T52" fmla="*/ 104 w 946"/>
                <a:gd name="T53" fmla="*/ 256 h 264"/>
                <a:gd name="T54" fmla="*/ 99 w 946"/>
                <a:gd name="T55" fmla="*/ 264 h 26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46"/>
                <a:gd name="T85" fmla="*/ 0 h 264"/>
                <a:gd name="T86" fmla="*/ 946 w 946"/>
                <a:gd name="T87" fmla="*/ 264 h 26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46" h="264">
                  <a:moveTo>
                    <a:pt x="99" y="264"/>
                  </a:moveTo>
                  <a:lnTo>
                    <a:pt x="946" y="264"/>
                  </a:lnTo>
                  <a:lnTo>
                    <a:pt x="842" y="59"/>
                  </a:lnTo>
                  <a:lnTo>
                    <a:pt x="557" y="177"/>
                  </a:lnTo>
                  <a:lnTo>
                    <a:pt x="503" y="177"/>
                  </a:lnTo>
                  <a:lnTo>
                    <a:pt x="161" y="106"/>
                  </a:lnTo>
                  <a:lnTo>
                    <a:pt x="137" y="73"/>
                  </a:lnTo>
                  <a:lnTo>
                    <a:pt x="110" y="31"/>
                  </a:lnTo>
                  <a:lnTo>
                    <a:pt x="110" y="0"/>
                  </a:lnTo>
                  <a:lnTo>
                    <a:pt x="0" y="2"/>
                  </a:lnTo>
                  <a:lnTo>
                    <a:pt x="0" y="122"/>
                  </a:lnTo>
                  <a:lnTo>
                    <a:pt x="16" y="122"/>
                  </a:lnTo>
                  <a:lnTo>
                    <a:pt x="16" y="134"/>
                  </a:lnTo>
                  <a:lnTo>
                    <a:pt x="25" y="134"/>
                  </a:lnTo>
                  <a:lnTo>
                    <a:pt x="25" y="148"/>
                  </a:lnTo>
                  <a:lnTo>
                    <a:pt x="41" y="148"/>
                  </a:lnTo>
                  <a:lnTo>
                    <a:pt x="41" y="163"/>
                  </a:lnTo>
                  <a:lnTo>
                    <a:pt x="50" y="163"/>
                  </a:lnTo>
                  <a:lnTo>
                    <a:pt x="50" y="172"/>
                  </a:lnTo>
                  <a:lnTo>
                    <a:pt x="68" y="172"/>
                  </a:lnTo>
                  <a:lnTo>
                    <a:pt x="68" y="188"/>
                  </a:lnTo>
                  <a:lnTo>
                    <a:pt x="79" y="188"/>
                  </a:lnTo>
                  <a:lnTo>
                    <a:pt x="79" y="195"/>
                  </a:lnTo>
                  <a:lnTo>
                    <a:pt x="89" y="195"/>
                  </a:lnTo>
                  <a:lnTo>
                    <a:pt x="89" y="212"/>
                  </a:lnTo>
                  <a:lnTo>
                    <a:pt x="104" y="212"/>
                  </a:lnTo>
                  <a:lnTo>
                    <a:pt x="104" y="256"/>
                  </a:lnTo>
                  <a:lnTo>
                    <a:pt x="99" y="264"/>
                  </a:lnTo>
                </a:path>
              </a:pathLst>
            </a:custGeom>
            <a:noFill/>
            <a:ln w="6985" cap="rnd">
              <a:solidFill>
                <a:srgbClr val="000000"/>
              </a:solidFill>
              <a:round/>
              <a:headEnd/>
              <a:tailEnd/>
            </a:ln>
          </p:spPr>
          <p:txBody>
            <a:bodyPr/>
            <a:lstStyle/>
            <a:p>
              <a:endParaRPr lang="en-US" dirty="0"/>
            </a:p>
          </p:txBody>
        </p:sp>
        <p:sp>
          <p:nvSpPr>
            <p:cNvPr id="52" name="Freeform 84"/>
            <p:cNvSpPr>
              <a:spLocks/>
            </p:cNvSpPr>
            <p:nvPr/>
          </p:nvSpPr>
          <p:spPr bwMode="auto">
            <a:xfrm>
              <a:off x="2282349" y="1437325"/>
              <a:ext cx="522953" cy="472539"/>
            </a:xfrm>
            <a:custGeom>
              <a:avLst/>
              <a:gdLst>
                <a:gd name="T0" fmla="*/ 301 w 575"/>
                <a:gd name="T1" fmla="*/ 360 h 499"/>
                <a:gd name="T2" fmla="*/ 349 w 575"/>
                <a:gd name="T3" fmla="*/ 377 h 499"/>
                <a:gd name="T4" fmla="*/ 378 w 575"/>
                <a:gd name="T5" fmla="*/ 400 h 499"/>
                <a:gd name="T6" fmla="*/ 400 w 575"/>
                <a:gd name="T7" fmla="*/ 423 h 499"/>
                <a:gd name="T8" fmla="*/ 433 w 575"/>
                <a:gd name="T9" fmla="*/ 450 h 499"/>
                <a:gd name="T10" fmla="*/ 457 w 575"/>
                <a:gd name="T11" fmla="*/ 475 h 499"/>
                <a:gd name="T12" fmla="*/ 532 w 575"/>
                <a:gd name="T13" fmla="*/ 499 h 499"/>
                <a:gd name="T14" fmla="*/ 552 w 575"/>
                <a:gd name="T15" fmla="*/ 463 h 499"/>
                <a:gd name="T16" fmla="*/ 575 w 575"/>
                <a:gd name="T17" fmla="*/ 491 h 499"/>
                <a:gd name="T18" fmla="*/ 564 w 575"/>
                <a:gd name="T19" fmla="*/ 324 h 499"/>
                <a:gd name="T20" fmla="*/ 552 w 575"/>
                <a:gd name="T21" fmla="*/ 310 h 499"/>
                <a:gd name="T22" fmla="*/ 536 w 575"/>
                <a:gd name="T23" fmla="*/ 300 h 499"/>
                <a:gd name="T24" fmla="*/ 525 w 575"/>
                <a:gd name="T25" fmla="*/ 286 h 499"/>
                <a:gd name="T26" fmla="*/ 513 w 575"/>
                <a:gd name="T27" fmla="*/ 275 h 499"/>
                <a:gd name="T28" fmla="*/ 502 w 575"/>
                <a:gd name="T29" fmla="*/ 262 h 499"/>
                <a:gd name="T30" fmla="*/ 486 w 575"/>
                <a:gd name="T31" fmla="*/ 247 h 499"/>
                <a:gd name="T32" fmla="*/ 478 w 575"/>
                <a:gd name="T33" fmla="*/ 237 h 499"/>
                <a:gd name="T34" fmla="*/ 471 w 575"/>
                <a:gd name="T35" fmla="*/ 110 h 499"/>
                <a:gd name="T36" fmla="*/ 425 w 575"/>
                <a:gd name="T37" fmla="*/ 73 h 499"/>
                <a:gd name="T38" fmla="*/ 404 w 575"/>
                <a:gd name="T39" fmla="*/ 56 h 499"/>
                <a:gd name="T40" fmla="*/ 386 w 575"/>
                <a:gd name="T41" fmla="*/ 33 h 499"/>
                <a:gd name="T42" fmla="*/ 367 w 575"/>
                <a:gd name="T43" fmla="*/ 15 h 499"/>
                <a:gd name="T44" fmla="*/ 102 w 575"/>
                <a:gd name="T45" fmla="*/ 0 h 499"/>
                <a:gd name="T46" fmla="*/ 95 w 575"/>
                <a:gd name="T47" fmla="*/ 26 h 499"/>
                <a:gd name="T48" fmla="*/ 91 w 575"/>
                <a:gd name="T49" fmla="*/ 73 h 499"/>
                <a:gd name="T50" fmla="*/ 0 w 575"/>
                <a:gd name="T51" fmla="*/ 103 h 499"/>
                <a:gd name="T52" fmla="*/ 16 w 575"/>
                <a:gd name="T53" fmla="*/ 122 h 499"/>
                <a:gd name="T54" fmla="*/ 39 w 575"/>
                <a:gd name="T55" fmla="*/ 140 h 499"/>
                <a:gd name="T56" fmla="*/ 55 w 575"/>
                <a:gd name="T57" fmla="*/ 162 h 499"/>
                <a:gd name="T58" fmla="*/ 74 w 575"/>
                <a:gd name="T59" fmla="*/ 182 h 499"/>
                <a:gd name="T60" fmla="*/ 62 w 575"/>
                <a:gd name="T61" fmla="*/ 226 h 499"/>
                <a:gd name="T62" fmla="*/ 44 w 575"/>
                <a:gd name="T63" fmla="*/ 247 h 499"/>
                <a:gd name="T64" fmla="*/ 24 w 575"/>
                <a:gd name="T65" fmla="*/ 266 h 499"/>
                <a:gd name="T66" fmla="*/ 7 w 575"/>
                <a:gd name="T67" fmla="*/ 283 h 499"/>
                <a:gd name="T68" fmla="*/ 7 w 575"/>
                <a:gd name="T69" fmla="*/ 360 h 49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75"/>
                <a:gd name="T106" fmla="*/ 0 h 499"/>
                <a:gd name="T107" fmla="*/ 575 w 575"/>
                <a:gd name="T108" fmla="*/ 499 h 49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75" h="499">
                  <a:moveTo>
                    <a:pt x="7" y="360"/>
                  </a:moveTo>
                  <a:lnTo>
                    <a:pt x="301" y="360"/>
                  </a:lnTo>
                  <a:lnTo>
                    <a:pt x="301" y="377"/>
                  </a:lnTo>
                  <a:lnTo>
                    <a:pt x="349" y="377"/>
                  </a:lnTo>
                  <a:lnTo>
                    <a:pt x="349" y="400"/>
                  </a:lnTo>
                  <a:lnTo>
                    <a:pt x="378" y="400"/>
                  </a:lnTo>
                  <a:lnTo>
                    <a:pt x="378" y="423"/>
                  </a:lnTo>
                  <a:lnTo>
                    <a:pt x="400" y="423"/>
                  </a:lnTo>
                  <a:lnTo>
                    <a:pt x="400" y="450"/>
                  </a:lnTo>
                  <a:lnTo>
                    <a:pt x="433" y="450"/>
                  </a:lnTo>
                  <a:lnTo>
                    <a:pt x="433" y="475"/>
                  </a:lnTo>
                  <a:lnTo>
                    <a:pt x="457" y="475"/>
                  </a:lnTo>
                  <a:lnTo>
                    <a:pt x="457" y="499"/>
                  </a:lnTo>
                  <a:lnTo>
                    <a:pt x="532" y="499"/>
                  </a:lnTo>
                  <a:lnTo>
                    <a:pt x="532" y="463"/>
                  </a:lnTo>
                  <a:lnTo>
                    <a:pt x="552" y="463"/>
                  </a:lnTo>
                  <a:lnTo>
                    <a:pt x="552" y="491"/>
                  </a:lnTo>
                  <a:lnTo>
                    <a:pt x="575" y="491"/>
                  </a:lnTo>
                  <a:lnTo>
                    <a:pt x="575" y="324"/>
                  </a:lnTo>
                  <a:lnTo>
                    <a:pt x="564" y="324"/>
                  </a:lnTo>
                  <a:lnTo>
                    <a:pt x="564" y="310"/>
                  </a:lnTo>
                  <a:lnTo>
                    <a:pt x="552" y="310"/>
                  </a:lnTo>
                  <a:lnTo>
                    <a:pt x="552" y="300"/>
                  </a:lnTo>
                  <a:lnTo>
                    <a:pt x="536" y="300"/>
                  </a:lnTo>
                  <a:lnTo>
                    <a:pt x="536" y="286"/>
                  </a:lnTo>
                  <a:lnTo>
                    <a:pt x="525" y="286"/>
                  </a:lnTo>
                  <a:lnTo>
                    <a:pt x="525" y="275"/>
                  </a:lnTo>
                  <a:lnTo>
                    <a:pt x="513" y="275"/>
                  </a:lnTo>
                  <a:lnTo>
                    <a:pt x="513" y="262"/>
                  </a:lnTo>
                  <a:lnTo>
                    <a:pt x="502" y="262"/>
                  </a:lnTo>
                  <a:lnTo>
                    <a:pt x="502" y="247"/>
                  </a:lnTo>
                  <a:lnTo>
                    <a:pt x="486" y="247"/>
                  </a:lnTo>
                  <a:lnTo>
                    <a:pt x="486" y="237"/>
                  </a:lnTo>
                  <a:lnTo>
                    <a:pt x="478" y="237"/>
                  </a:lnTo>
                  <a:lnTo>
                    <a:pt x="478" y="113"/>
                  </a:lnTo>
                  <a:lnTo>
                    <a:pt x="471" y="110"/>
                  </a:lnTo>
                  <a:lnTo>
                    <a:pt x="471" y="73"/>
                  </a:lnTo>
                  <a:lnTo>
                    <a:pt x="425" y="73"/>
                  </a:lnTo>
                  <a:lnTo>
                    <a:pt x="425" y="56"/>
                  </a:lnTo>
                  <a:lnTo>
                    <a:pt x="404" y="56"/>
                  </a:lnTo>
                  <a:lnTo>
                    <a:pt x="404" y="33"/>
                  </a:lnTo>
                  <a:lnTo>
                    <a:pt x="386" y="33"/>
                  </a:lnTo>
                  <a:lnTo>
                    <a:pt x="386" y="15"/>
                  </a:lnTo>
                  <a:lnTo>
                    <a:pt x="367" y="15"/>
                  </a:lnTo>
                  <a:lnTo>
                    <a:pt x="367" y="0"/>
                  </a:lnTo>
                  <a:lnTo>
                    <a:pt x="102" y="0"/>
                  </a:lnTo>
                  <a:lnTo>
                    <a:pt x="102" y="26"/>
                  </a:lnTo>
                  <a:lnTo>
                    <a:pt x="95" y="26"/>
                  </a:lnTo>
                  <a:lnTo>
                    <a:pt x="95" y="73"/>
                  </a:lnTo>
                  <a:lnTo>
                    <a:pt x="91" y="73"/>
                  </a:lnTo>
                  <a:lnTo>
                    <a:pt x="91" y="103"/>
                  </a:lnTo>
                  <a:lnTo>
                    <a:pt x="0" y="103"/>
                  </a:lnTo>
                  <a:lnTo>
                    <a:pt x="0" y="122"/>
                  </a:lnTo>
                  <a:lnTo>
                    <a:pt x="16" y="122"/>
                  </a:lnTo>
                  <a:lnTo>
                    <a:pt x="16" y="140"/>
                  </a:lnTo>
                  <a:lnTo>
                    <a:pt x="39" y="140"/>
                  </a:lnTo>
                  <a:lnTo>
                    <a:pt x="39" y="162"/>
                  </a:lnTo>
                  <a:lnTo>
                    <a:pt x="55" y="162"/>
                  </a:lnTo>
                  <a:lnTo>
                    <a:pt x="55" y="182"/>
                  </a:lnTo>
                  <a:lnTo>
                    <a:pt x="74" y="182"/>
                  </a:lnTo>
                  <a:lnTo>
                    <a:pt x="74" y="226"/>
                  </a:lnTo>
                  <a:lnTo>
                    <a:pt x="62" y="226"/>
                  </a:lnTo>
                  <a:lnTo>
                    <a:pt x="62" y="247"/>
                  </a:lnTo>
                  <a:lnTo>
                    <a:pt x="44" y="247"/>
                  </a:lnTo>
                  <a:lnTo>
                    <a:pt x="44" y="266"/>
                  </a:lnTo>
                  <a:lnTo>
                    <a:pt x="24" y="266"/>
                  </a:lnTo>
                  <a:lnTo>
                    <a:pt x="24" y="283"/>
                  </a:lnTo>
                  <a:lnTo>
                    <a:pt x="7" y="283"/>
                  </a:lnTo>
                  <a:lnTo>
                    <a:pt x="7" y="359"/>
                  </a:lnTo>
                  <a:lnTo>
                    <a:pt x="7" y="360"/>
                  </a:lnTo>
                  <a:close/>
                </a:path>
              </a:pathLst>
            </a:custGeom>
            <a:solidFill>
              <a:srgbClr val="FFCC99"/>
            </a:solidFill>
            <a:ln w="9525">
              <a:noFill/>
              <a:round/>
              <a:headEnd/>
              <a:tailEnd/>
            </a:ln>
          </p:spPr>
          <p:txBody>
            <a:bodyPr/>
            <a:lstStyle/>
            <a:p>
              <a:endParaRPr lang="en-US" dirty="0"/>
            </a:p>
          </p:txBody>
        </p:sp>
        <p:sp>
          <p:nvSpPr>
            <p:cNvPr id="53" name="Freeform 85"/>
            <p:cNvSpPr>
              <a:spLocks/>
            </p:cNvSpPr>
            <p:nvPr/>
          </p:nvSpPr>
          <p:spPr bwMode="auto">
            <a:xfrm>
              <a:off x="2282349" y="1437325"/>
              <a:ext cx="522953" cy="472539"/>
            </a:xfrm>
            <a:custGeom>
              <a:avLst/>
              <a:gdLst>
                <a:gd name="T0" fmla="*/ 301 w 575"/>
                <a:gd name="T1" fmla="*/ 360 h 499"/>
                <a:gd name="T2" fmla="*/ 349 w 575"/>
                <a:gd name="T3" fmla="*/ 377 h 499"/>
                <a:gd name="T4" fmla="*/ 378 w 575"/>
                <a:gd name="T5" fmla="*/ 400 h 499"/>
                <a:gd name="T6" fmla="*/ 400 w 575"/>
                <a:gd name="T7" fmla="*/ 423 h 499"/>
                <a:gd name="T8" fmla="*/ 433 w 575"/>
                <a:gd name="T9" fmla="*/ 450 h 499"/>
                <a:gd name="T10" fmla="*/ 457 w 575"/>
                <a:gd name="T11" fmla="*/ 475 h 499"/>
                <a:gd name="T12" fmla="*/ 532 w 575"/>
                <a:gd name="T13" fmla="*/ 499 h 499"/>
                <a:gd name="T14" fmla="*/ 552 w 575"/>
                <a:gd name="T15" fmla="*/ 463 h 499"/>
                <a:gd name="T16" fmla="*/ 575 w 575"/>
                <a:gd name="T17" fmla="*/ 491 h 499"/>
                <a:gd name="T18" fmla="*/ 564 w 575"/>
                <a:gd name="T19" fmla="*/ 324 h 499"/>
                <a:gd name="T20" fmla="*/ 552 w 575"/>
                <a:gd name="T21" fmla="*/ 310 h 499"/>
                <a:gd name="T22" fmla="*/ 536 w 575"/>
                <a:gd name="T23" fmla="*/ 300 h 499"/>
                <a:gd name="T24" fmla="*/ 525 w 575"/>
                <a:gd name="T25" fmla="*/ 286 h 499"/>
                <a:gd name="T26" fmla="*/ 513 w 575"/>
                <a:gd name="T27" fmla="*/ 275 h 499"/>
                <a:gd name="T28" fmla="*/ 502 w 575"/>
                <a:gd name="T29" fmla="*/ 262 h 499"/>
                <a:gd name="T30" fmla="*/ 486 w 575"/>
                <a:gd name="T31" fmla="*/ 247 h 499"/>
                <a:gd name="T32" fmla="*/ 478 w 575"/>
                <a:gd name="T33" fmla="*/ 237 h 499"/>
                <a:gd name="T34" fmla="*/ 471 w 575"/>
                <a:gd name="T35" fmla="*/ 110 h 499"/>
                <a:gd name="T36" fmla="*/ 425 w 575"/>
                <a:gd name="T37" fmla="*/ 73 h 499"/>
                <a:gd name="T38" fmla="*/ 404 w 575"/>
                <a:gd name="T39" fmla="*/ 56 h 499"/>
                <a:gd name="T40" fmla="*/ 386 w 575"/>
                <a:gd name="T41" fmla="*/ 33 h 499"/>
                <a:gd name="T42" fmla="*/ 367 w 575"/>
                <a:gd name="T43" fmla="*/ 15 h 499"/>
                <a:gd name="T44" fmla="*/ 102 w 575"/>
                <a:gd name="T45" fmla="*/ 0 h 499"/>
                <a:gd name="T46" fmla="*/ 95 w 575"/>
                <a:gd name="T47" fmla="*/ 26 h 499"/>
                <a:gd name="T48" fmla="*/ 91 w 575"/>
                <a:gd name="T49" fmla="*/ 73 h 499"/>
                <a:gd name="T50" fmla="*/ 0 w 575"/>
                <a:gd name="T51" fmla="*/ 103 h 499"/>
                <a:gd name="T52" fmla="*/ 16 w 575"/>
                <a:gd name="T53" fmla="*/ 122 h 499"/>
                <a:gd name="T54" fmla="*/ 39 w 575"/>
                <a:gd name="T55" fmla="*/ 140 h 499"/>
                <a:gd name="T56" fmla="*/ 55 w 575"/>
                <a:gd name="T57" fmla="*/ 162 h 499"/>
                <a:gd name="T58" fmla="*/ 74 w 575"/>
                <a:gd name="T59" fmla="*/ 182 h 499"/>
                <a:gd name="T60" fmla="*/ 62 w 575"/>
                <a:gd name="T61" fmla="*/ 226 h 499"/>
                <a:gd name="T62" fmla="*/ 44 w 575"/>
                <a:gd name="T63" fmla="*/ 247 h 499"/>
                <a:gd name="T64" fmla="*/ 24 w 575"/>
                <a:gd name="T65" fmla="*/ 266 h 499"/>
                <a:gd name="T66" fmla="*/ 7 w 575"/>
                <a:gd name="T67" fmla="*/ 283 h 499"/>
                <a:gd name="T68" fmla="*/ 7 w 575"/>
                <a:gd name="T69" fmla="*/ 360 h 49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75"/>
                <a:gd name="T106" fmla="*/ 0 h 499"/>
                <a:gd name="T107" fmla="*/ 575 w 575"/>
                <a:gd name="T108" fmla="*/ 499 h 49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75" h="499">
                  <a:moveTo>
                    <a:pt x="7" y="360"/>
                  </a:moveTo>
                  <a:lnTo>
                    <a:pt x="301" y="360"/>
                  </a:lnTo>
                  <a:lnTo>
                    <a:pt x="301" y="377"/>
                  </a:lnTo>
                  <a:lnTo>
                    <a:pt x="349" y="377"/>
                  </a:lnTo>
                  <a:lnTo>
                    <a:pt x="349" y="400"/>
                  </a:lnTo>
                  <a:lnTo>
                    <a:pt x="378" y="400"/>
                  </a:lnTo>
                  <a:lnTo>
                    <a:pt x="378" y="423"/>
                  </a:lnTo>
                  <a:lnTo>
                    <a:pt x="400" y="423"/>
                  </a:lnTo>
                  <a:lnTo>
                    <a:pt x="400" y="450"/>
                  </a:lnTo>
                  <a:lnTo>
                    <a:pt x="433" y="450"/>
                  </a:lnTo>
                  <a:lnTo>
                    <a:pt x="433" y="475"/>
                  </a:lnTo>
                  <a:lnTo>
                    <a:pt x="457" y="475"/>
                  </a:lnTo>
                  <a:lnTo>
                    <a:pt x="457" y="499"/>
                  </a:lnTo>
                  <a:lnTo>
                    <a:pt x="532" y="499"/>
                  </a:lnTo>
                  <a:lnTo>
                    <a:pt x="532" y="463"/>
                  </a:lnTo>
                  <a:lnTo>
                    <a:pt x="552" y="463"/>
                  </a:lnTo>
                  <a:lnTo>
                    <a:pt x="552" y="491"/>
                  </a:lnTo>
                  <a:lnTo>
                    <a:pt x="575" y="491"/>
                  </a:lnTo>
                  <a:lnTo>
                    <a:pt x="575" y="324"/>
                  </a:lnTo>
                  <a:lnTo>
                    <a:pt x="564" y="324"/>
                  </a:lnTo>
                  <a:lnTo>
                    <a:pt x="564" y="310"/>
                  </a:lnTo>
                  <a:lnTo>
                    <a:pt x="552" y="310"/>
                  </a:lnTo>
                  <a:lnTo>
                    <a:pt x="552" y="300"/>
                  </a:lnTo>
                  <a:lnTo>
                    <a:pt x="536" y="300"/>
                  </a:lnTo>
                  <a:lnTo>
                    <a:pt x="536" y="286"/>
                  </a:lnTo>
                  <a:lnTo>
                    <a:pt x="525" y="286"/>
                  </a:lnTo>
                  <a:lnTo>
                    <a:pt x="525" y="275"/>
                  </a:lnTo>
                  <a:lnTo>
                    <a:pt x="513" y="275"/>
                  </a:lnTo>
                  <a:lnTo>
                    <a:pt x="513" y="262"/>
                  </a:lnTo>
                  <a:lnTo>
                    <a:pt x="502" y="262"/>
                  </a:lnTo>
                  <a:lnTo>
                    <a:pt x="502" y="247"/>
                  </a:lnTo>
                  <a:lnTo>
                    <a:pt x="486" y="247"/>
                  </a:lnTo>
                  <a:lnTo>
                    <a:pt x="486" y="237"/>
                  </a:lnTo>
                  <a:lnTo>
                    <a:pt x="478" y="237"/>
                  </a:lnTo>
                  <a:lnTo>
                    <a:pt x="478" y="113"/>
                  </a:lnTo>
                  <a:lnTo>
                    <a:pt x="471" y="110"/>
                  </a:lnTo>
                  <a:lnTo>
                    <a:pt x="471" y="73"/>
                  </a:lnTo>
                  <a:lnTo>
                    <a:pt x="425" y="73"/>
                  </a:lnTo>
                  <a:lnTo>
                    <a:pt x="425" y="56"/>
                  </a:lnTo>
                  <a:lnTo>
                    <a:pt x="404" y="56"/>
                  </a:lnTo>
                  <a:lnTo>
                    <a:pt x="404" y="33"/>
                  </a:lnTo>
                  <a:lnTo>
                    <a:pt x="386" y="33"/>
                  </a:lnTo>
                  <a:lnTo>
                    <a:pt x="386" y="15"/>
                  </a:lnTo>
                  <a:lnTo>
                    <a:pt x="367" y="15"/>
                  </a:lnTo>
                  <a:lnTo>
                    <a:pt x="367" y="0"/>
                  </a:lnTo>
                  <a:lnTo>
                    <a:pt x="102" y="0"/>
                  </a:lnTo>
                  <a:lnTo>
                    <a:pt x="102" y="26"/>
                  </a:lnTo>
                  <a:lnTo>
                    <a:pt x="95" y="26"/>
                  </a:lnTo>
                  <a:lnTo>
                    <a:pt x="95" y="73"/>
                  </a:lnTo>
                  <a:lnTo>
                    <a:pt x="91" y="73"/>
                  </a:lnTo>
                  <a:lnTo>
                    <a:pt x="91" y="103"/>
                  </a:lnTo>
                  <a:lnTo>
                    <a:pt x="0" y="103"/>
                  </a:lnTo>
                  <a:lnTo>
                    <a:pt x="0" y="122"/>
                  </a:lnTo>
                  <a:lnTo>
                    <a:pt x="16" y="122"/>
                  </a:lnTo>
                  <a:lnTo>
                    <a:pt x="16" y="140"/>
                  </a:lnTo>
                  <a:lnTo>
                    <a:pt x="39" y="140"/>
                  </a:lnTo>
                  <a:lnTo>
                    <a:pt x="39" y="162"/>
                  </a:lnTo>
                  <a:lnTo>
                    <a:pt x="55" y="162"/>
                  </a:lnTo>
                  <a:lnTo>
                    <a:pt x="55" y="182"/>
                  </a:lnTo>
                  <a:lnTo>
                    <a:pt x="74" y="182"/>
                  </a:lnTo>
                  <a:lnTo>
                    <a:pt x="74" y="226"/>
                  </a:lnTo>
                  <a:lnTo>
                    <a:pt x="62" y="226"/>
                  </a:lnTo>
                  <a:lnTo>
                    <a:pt x="62" y="247"/>
                  </a:lnTo>
                  <a:lnTo>
                    <a:pt x="44" y="247"/>
                  </a:lnTo>
                  <a:lnTo>
                    <a:pt x="44" y="266"/>
                  </a:lnTo>
                  <a:lnTo>
                    <a:pt x="24" y="266"/>
                  </a:lnTo>
                  <a:lnTo>
                    <a:pt x="24" y="283"/>
                  </a:lnTo>
                  <a:lnTo>
                    <a:pt x="7" y="283"/>
                  </a:lnTo>
                  <a:lnTo>
                    <a:pt x="7" y="359"/>
                  </a:lnTo>
                  <a:lnTo>
                    <a:pt x="7" y="360"/>
                  </a:lnTo>
                </a:path>
              </a:pathLst>
            </a:custGeom>
            <a:noFill/>
            <a:ln w="6985" cap="rnd">
              <a:solidFill>
                <a:srgbClr val="000000"/>
              </a:solidFill>
              <a:round/>
              <a:headEnd/>
              <a:tailEnd/>
            </a:ln>
          </p:spPr>
          <p:txBody>
            <a:bodyPr/>
            <a:lstStyle/>
            <a:p>
              <a:endParaRPr lang="en-US" dirty="0"/>
            </a:p>
          </p:txBody>
        </p:sp>
        <p:sp>
          <p:nvSpPr>
            <p:cNvPr id="54" name="Freeform 88"/>
            <p:cNvSpPr>
              <a:spLocks/>
            </p:cNvSpPr>
            <p:nvPr/>
          </p:nvSpPr>
          <p:spPr bwMode="auto">
            <a:xfrm>
              <a:off x="2006266" y="2519150"/>
              <a:ext cx="508345" cy="440631"/>
            </a:xfrm>
            <a:custGeom>
              <a:avLst/>
              <a:gdLst>
                <a:gd name="T0" fmla="*/ 39 w 560"/>
                <a:gd name="T1" fmla="*/ 459 h 468"/>
                <a:gd name="T2" fmla="*/ 39 w 560"/>
                <a:gd name="T3" fmla="*/ 468 h 468"/>
                <a:gd name="T4" fmla="*/ 435 w 560"/>
                <a:gd name="T5" fmla="*/ 468 h 468"/>
                <a:gd name="T6" fmla="*/ 430 w 560"/>
                <a:gd name="T7" fmla="*/ 468 h 468"/>
                <a:gd name="T8" fmla="*/ 475 w 560"/>
                <a:gd name="T9" fmla="*/ 468 h 468"/>
                <a:gd name="T10" fmla="*/ 453 w 560"/>
                <a:gd name="T11" fmla="*/ 440 h 468"/>
                <a:gd name="T12" fmla="*/ 453 w 560"/>
                <a:gd name="T13" fmla="*/ 420 h 468"/>
                <a:gd name="T14" fmla="*/ 435 w 560"/>
                <a:gd name="T15" fmla="*/ 401 h 468"/>
                <a:gd name="T16" fmla="*/ 453 w 560"/>
                <a:gd name="T17" fmla="*/ 391 h 468"/>
                <a:gd name="T18" fmla="*/ 469 w 560"/>
                <a:gd name="T19" fmla="*/ 271 h 468"/>
                <a:gd name="T20" fmla="*/ 461 w 560"/>
                <a:gd name="T21" fmla="*/ 215 h 468"/>
                <a:gd name="T22" fmla="*/ 443 w 560"/>
                <a:gd name="T23" fmla="*/ 191 h 468"/>
                <a:gd name="T24" fmla="*/ 484 w 560"/>
                <a:gd name="T25" fmla="*/ 166 h 468"/>
                <a:gd name="T26" fmla="*/ 513 w 560"/>
                <a:gd name="T27" fmla="*/ 155 h 468"/>
                <a:gd name="T28" fmla="*/ 512 w 560"/>
                <a:gd name="T29" fmla="*/ 127 h 468"/>
                <a:gd name="T30" fmla="*/ 529 w 560"/>
                <a:gd name="T31" fmla="*/ 110 h 468"/>
                <a:gd name="T32" fmla="*/ 560 w 560"/>
                <a:gd name="T33" fmla="*/ 97 h 468"/>
                <a:gd name="T34" fmla="*/ 551 w 560"/>
                <a:gd name="T35" fmla="*/ 50 h 468"/>
                <a:gd name="T36" fmla="*/ 542 w 560"/>
                <a:gd name="T37" fmla="*/ 0 h 468"/>
                <a:gd name="T38" fmla="*/ 229 w 560"/>
                <a:gd name="T39" fmla="*/ 12 h 468"/>
                <a:gd name="T40" fmla="*/ 229 w 560"/>
                <a:gd name="T41" fmla="*/ 215 h 468"/>
                <a:gd name="T42" fmla="*/ 229 w 560"/>
                <a:gd name="T43" fmla="*/ 315 h 468"/>
                <a:gd name="T44" fmla="*/ 129 w 560"/>
                <a:gd name="T45" fmla="*/ 315 h 468"/>
                <a:gd name="T46" fmla="*/ 129 w 560"/>
                <a:gd name="T47" fmla="*/ 356 h 468"/>
                <a:gd name="T48" fmla="*/ 103 w 560"/>
                <a:gd name="T49" fmla="*/ 356 h 468"/>
                <a:gd name="T50" fmla="*/ 103 w 560"/>
                <a:gd name="T51" fmla="*/ 377 h 468"/>
                <a:gd name="T52" fmla="*/ 46 w 560"/>
                <a:gd name="T53" fmla="*/ 385 h 468"/>
                <a:gd name="T54" fmla="*/ 0 w 560"/>
                <a:gd name="T55" fmla="*/ 385 h 468"/>
                <a:gd name="T56" fmla="*/ 0 w 560"/>
                <a:gd name="T57" fmla="*/ 422 h 468"/>
                <a:gd name="T58" fmla="*/ 39 w 560"/>
                <a:gd name="T59" fmla="*/ 422 h 468"/>
                <a:gd name="T60" fmla="*/ 39 w 560"/>
                <a:gd name="T61" fmla="*/ 459 h 4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60"/>
                <a:gd name="T94" fmla="*/ 0 h 468"/>
                <a:gd name="T95" fmla="*/ 560 w 560"/>
                <a:gd name="T96" fmla="*/ 468 h 4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60" h="468">
                  <a:moveTo>
                    <a:pt x="39" y="459"/>
                  </a:moveTo>
                  <a:lnTo>
                    <a:pt x="39" y="468"/>
                  </a:lnTo>
                  <a:lnTo>
                    <a:pt x="435" y="468"/>
                  </a:lnTo>
                  <a:lnTo>
                    <a:pt x="430" y="468"/>
                  </a:lnTo>
                  <a:lnTo>
                    <a:pt x="475" y="468"/>
                  </a:lnTo>
                  <a:lnTo>
                    <a:pt x="453" y="440"/>
                  </a:lnTo>
                  <a:lnTo>
                    <a:pt x="453" y="420"/>
                  </a:lnTo>
                  <a:lnTo>
                    <a:pt x="435" y="401"/>
                  </a:lnTo>
                  <a:lnTo>
                    <a:pt x="453" y="391"/>
                  </a:lnTo>
                  <a:lnTo>
                    <a:pt x="469" y="271"/>
                  </a:lnTo>
                  <a:lnTo>
                    <a:pt x="461" y="215"/>
                  </a:lnTo>
                  <a:lnTo>
                    <a:pt x="443" y="191"/>
                  </a:lnTo>
                  <a:lnTo>
                    <a:pt x="484" y="166"/>
                  </a:lnTo>
                  <a:lnTo>
                    <a:pt x="513" y="155"/>
                  </a:lnTo>
                  <a:lnTo>
                    <a:pt x="512" y="127"/>
                  </a:lnTo>
                  <a:lnTo>
                    <a:pt x="529" y="110"/>
                  </a:lnTo>
                  <a:lnTo>
                    <a:pt x="560" y="97"/>
                  </a:lnTo>
                  <a:lnTo>
                    <a:pt x="551" y="50"/>
                  </a:lnTo>
                  <a:lnTo>
                    <a:pt x="542" y="0"/>
                  </a:lnTo>
                  <a:lnTo>
                    <a:pt x="229" y="12"/>
                  </a:lnTo>
                  <a:lnTo>
                    <a:pt x="229" y="215"/>
                  </a:lnTo>
                  <a:lnTo>
                    <a:pt x="229" y="315"/>
                  </a:lnTo>
                  <a:lnTo>
                    <a:pt x="129" y="315"/>
                  </a:lnTo>
                  <a:lnTo>
                    <a:pt x="129" y="356"/>
                  </a:lnTo>
                  <a:lnTo>
                    <a:pt x="103" y="356"/>
                  </a:lnTo>
                  <a:lnTo>
                    <a:pt x="103" y="377"/>
                  </a:lnTo>
                  <a:lnTo>
                    <a:pt x="46" y="385"/>
                  </a:lnTo>
                  <a:lnTo>
                    <a:pt x="0" y="385"/>
                  </a:lnTo>
                  <a:lnTo>
                    <a:pt x="0" y="422"/>
                  </a:lnTo>
                  <a:lnTo>
                    <a:pt x="39" y="422"/>
                  </a:lnTo>
                  <a:lnTo>
                    <a:pt x="39" y="459"/>
                  </a:lnTo>
                  <a:close/>
                </a:path>
              </a:pathLst>
            </a:custGeom>
            <a:solidFill>
              <a:srgbClr val="FFFF99"/>
            </a:solidFill>
            <a:ln w="9525">
              <a:noFill/>
              <a:round/>
              <a:headEnd/>
              <a:tailEnd/>
            </a:ln>
          </p:spPr>
          <p:txBody>
            <a:bodyPr/>
            <a:lstStyle/>
            <a:p>
              <a:endParaRPr lang="en-US" dirty="0"/>
            </a:p>
          </p:txBody>
        </p:sp>
        <p:sp>
          <p:nvSpPr>
            <p:cNvPr id="55" name="Freeform 89"/>
            <p:cNvSpPr>
              <a:spLocks/>
            </p:cNvSpPr>
            <p:nvPr/>
          </p:nvSpPr>
          <p:spPr bwMode="auto">
            <a:xfrm>
              <a:off x="2006266" y="2519150"/>
              <a:ext cx="508345" cy="440631"/>
            </a:xfrm>
            <a:custGeom>
              <a:avLst/>
              <a:gdLst>
                <a:gd name="T0" fmla="*/ 39 w 560"/>
                <a:gd name="T1" fmla="*/ 459 h 468"/>
                <a:gd name="T2" fmla="*/ 39 w 560"/>
                <a:gd name="T3" fmla="*/ 468 h 468"/>
                <a:gd name="T4" fmla="*/ 435 w 560"/>
                <a:gd name="T5" fmla="*/ 468 h 468"/>
                <a:gd name="T6" fmla="*/ 430 w 560"/>
                <a:gd name="T7" fmla="*/ 468 h 468"/>
                <a:gd name="T8" fmla="*/ 475 w 560"/>
                <a:gd name="T9" fmla="*/ 468 h 468"/>
                <a:gd name="T10" fmla="*/ 453 w 560"/>
                <a:gd name="T11" fmla="*/ 440 h 468"/>
                <a:gd name="T12" fmla="*/ 453 w 560"/>
                <a:gd name="T13" fmla="*/ 420 h 468"/>
                <a:gd name="T14" fmla="*/ 435 w 560"/>
                <a:gd name="T15" fmla="*/ 401 h 468"/>
                <a:gd name="T16" fmla="*/ 453 w 560"/>
                <a:gd name="T17" fmla="*/ 391 h 468"/>
                <a:gd name="T18" fmla="*/ 469 w 560"/>
                <a:gd name="T19" fmla="*/ 271 h 468"/>
                <a:gd name="T20" fmla="*/ 461 w 560"/>
                <a:gd name="T21" fmla="*/ 215 h 468"/>
                <a:gd name="T22" fmla="*/ 443 w 560"/>
                <a:gd name="T23" fmla="*/ 191 h 468"/>
                <a:gd name="T24" fmla="*/ 484 w 560"/>
                <a:gd name="T25" fmla="*/ 166 h 468"/>
                <a:gd name="T26" fmla="*/ 513 w 560"/>
                <a:gd name="T27" fmla="*/ 155 h 468"/>
                <a:gd name="T28" fmla="*/ 512 w 560"/>
                <a:gd name="T29" fmla="*/ 127 h 468"/>
                <a:gd name="T30" fmla="*/ 529 w 560"/>
                <a:gd name="T31" fmla="*/ 110 h 468"/>
                <a:gd name="T32" fmla="*/ 560 w 560"/>
                <a:gd name="T33" fmla="*/ 97 h 468"/>
                <a:gd name="T34" fmla="*/ 551 w 560"/>
                <a:gd name="T35" fmla="*/ 50 h 468"/>
                <a:gd name="T36" fmla="*/ 542 w 560"/>
                <a:gd name="T37" fmla="*/ 0 h 468"/>
                <a:gd name="T38" fmla="*/ 229 w 560"/>
                <a:gd name="T39" fmla="*/ 12 h 468"/>
                <a:gd name="T40" fmla="*/ 229 w 560"/>
                <a:gd name="T41" fmla="*/ 215 h 468"/>
                <a:gd name="T42" fmla="*/ 229 w 560"/>
                <a:gd name="T43" fmla="*/ 315 h 468"/>
                <a:gd name="T44" fmla="*/ 129 w 560"/>
                <a:gd name="T45" fmla="*/ 315 h 468"/>
                <a:gd name="T46" fmla="*/ 129 w 560"/>
                <a:gd name="T47" fmla="*/ 356 h 468"/>
                <a:gd name="T48" fmla="*/ 103 w 560"/>
                <a:gd name="T49" fmla="*/ 356 h 468"/>
                <a:gd name="T50" fmla="*/ 103 w 560"/>
                <a:gd name="T51" fmla="*/ 377 h 468"/>
                <a:gd name="T52" fmla="*/ 46 w 560"/>
                <a:gd name="T53" fmla="*/ 385 h 468"/>
                <a:gd name="T54" fmla="*/ 0 w 560"/>
                <a:gd name="T55" fmla="*/ 385 h 468"/>
                <a:gd name="T56" fmla="*/ 0 w 560"/>
                <a:gd name="T57" fmla="*/ 422 h 468"/>
                <a:gd name="T58" fmla="*/ 39 w 560"/>
                <a:gd name="T59" fmla="*/ 422 h 468"/>
                <a:gd name="T60" fmla="*/ 39 w 560"/>
                <a:gd name="T61" fmla="*/ 459 h 4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60"/>
                <a:gd name="T94" fmla="*/ 0 h 468"/>
                <a:gd name="T95" fmla="*/ 560 w 560"/>
                <a:gd name="T96" fmla="*/ 468 h 4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60" h="468">
                  <a:moveTo>
                    <a:pt x="39" y="459"/>
                  </a:moveTo>
                  <a:lnTo>
                    <a:pt x="39" y="468"/>
                  </a:lnTo>
                  <a:lnTo>
                    <a:pt x="435" y="468"/>
                  </a:lnTo>
                  <a:lnTo>
                    <a:pt x="430" y="468"/>
                  </a:lnTo>
                  <a:lnTo>
                    <a:pt x="475" y="468"/>
                  </a:lnTo>
                  <a:lnTo>
                    <a:pt x="453" y="440"/>
                  </a:lnTo>
                  <a:lnTo>
                    <a:pt x="453" y="420"/>
                  </a:lnTo>
                  <a:lnTo>
                    <a:pt x="435" y="401"/>
                  </a:lnTo>
                  <a:lnTo>
                    <a:pt x="453" y="391"/>
                  </a:lnTo>
                  <a:lnTo>
                    <a:pt x="469" y="271"/>
                  </a:lnTo>
                  <a:lnTo>
                    <a:pt x="461" y="215"/>
                  </a:lnTo>
                  <a:lnTo>
                    <a:pt x="443" y="191"/>
                  </a:lnTo>
                  <a:lnTo>
                    <a:pt x="484" y="166"/>
                  </a:lnTo>
                  <a:lnTo>
                    <a:pt x="513" y="155"/>
                  </a:lnTo>
                  <a:lnTo>
                    <a:pt x="512" y="127"/>
                  </a:lnTo>
                  <a:lnTo>
                    <a:pt x="529" y="110"/>
                  </a:lnTo>
                  <a:lnTo>
                    <a:pt x="560" y="97"/>
                  </a:lnTo>
                  <a:lnTo>
                    <a:pt x="551" y="50"/>
                  </a:lnTo>
                  <a:lnTo>
                    <a:pt x="542" y="0"/>
                  </a:lnTo>
                  <a:lnTo>
                    <a:pt x="229" y="12"/>
                  </a:lnTo>
                  <a:lnTo>
                    <a:pt x="229" y="215"/>
                  </a:lnTo>
                  <a:lnTo>
                    <a:pt x="229" y="315"/>
                  </a:lnTo>
                  <a:lnTo>
                    <a:pt x="129" y="315"/>
                  </a:lnTo>
                  <a:lnTo>
                    <a:pt x="129" y="356"/>
                  </a:lnTo>
                  <a:lnTo>
                    <a:pt x="103" y="356"/>
                  </a:lnTo>
                  <a:lnTo>
                    <a:pt x="103" y="377"/>
                  </a:lnTo>
                  <a:lnTo>
                    <a:pt x="46" y="385"/>
                  </a:lnTo>
                  <a:lnTo>
                    <a:pt x="0" y="385"/>
                  </a:lnTo>
                  <a:lnTo>
                    <a:pt x="0" y="422"/>
                  </a:lnTo>
                  <a:lnTo>
                    <a:pt x="39" y="422"/>
                  </a:lnTo>
                  <a:lnTo>
                    <a:pt x="39" y="459"/>
                  </a:lnTo>
                </a:path>
              </a:pathLst>
            </a:custGeom>
            <a:noFill/>
            <a:ln w="6985" cap="rnd">
              <a:solidFill>
                <a:srgbClr val="000000"/>
              </a:solidFill>
              <a:round/>
              <a:headEnd/>
              <a:tailEnd/>
            </a:ln>
          </p:spPr>
          <p:txBody>
            <a:bodyPr/>
            <a:lstStyle/>
            <a:p>
              <a:endParaRPr lang="en-US" dirty="0"/>
            </a:p>
          </p:txBody>
        </p:sp>
        <p:sp>
          <p:nvSpPr>
            <p:cNvPr id="56" name="Freeform 91"/>
            <p:cNvSpPr>
              <a:spLocks/>
            </p:cNvSpPr>
            <p:nvPr/>
          </p:nvSpPr>
          <p:spPr bwMode="auto">
            <a:xfrm>
              <a:off x="1568037" y="3845601"/>
              <a:ext cx="560933" cy="771864"/>
            </a:xfrm>
            <a:custGeom>
              <a:avLst/>
              <a:gdLst>
                <a:gd name="T0" fmla="*/ 183 w 618"/>
                <a:gd name="T1" fmla="*/ 0 h 818"/>
                <a:gd name="T2" fmla="*/ 493 w 618"/>
                <a:gd name="T3" fmla="*/ 0 h 818"/>
                <a:gd name="T4" fmla="*/ 493 w 618"/>
                <a:gd name="T5" fmla="*/ 123 h 818"/>
                <a:gd name="T6" fmla="*/ 555 w 618"/>
                <a:gd name="T7" fmla="*/ 123 h 818"/>
                <a:gd name="T8" fmla="*/ 555 w 618"/>
                <a:gd name="T9" fmla="*/ 286 h 818"/>
                <a:gd name="T10" fmla="*/ 618 w 618"/>
                <a:gd name="T11" fmla="*/ 286 h 818"/>
                <a:gd name="T12" fmla="*/ 618 w 618"/>
                <a:gd name="T13" fmla="*/ 476 h 818"/>
                <a:gd name="T14" fmla="*/ 555 w 618"/>
                <a:gd name="T15" fmla="*/ 476 h 818"/>
                <a:gd name="T16" fmla="*/ 555 w 618"/>
                <a:gd name="T17" fmla="*/ 657 h 818"/>
                <a:gd name="T18" fmla="*/ 570 w 618"/>
                <a:gd name="T19" fmla="*/ 657 h 818"/>
                <a:gd name="T20" fmla="*/ 570 w 618"/>
                <a:gd name="T21" fmla="*/ 684 h 818"/>
                <a:gd name="T22" fmla="*/ 514 w 618"/>
                <a:gd name="T23" fmla="*/ 684 h 818"/>
                <a:gd name="T24" fmla="*/ 514 w 618"/>
                <a:gd name="T25" fmla="*/ 706 h 818"/>
                <a:gd name="T26" fmla="*/ 497 w 618"/>
                <a:gd name="T27" fmla="*/ 706 h 818"/>
                <a:gd name="T28" fmla="*/ 497 w 618"/>
                <a:gd name="T29" fmla="*/ 721 h 818"/>
                <a:gd name="T30" fmla="*/ 473 w 618"/>
                <a:gd name="T31" fmla="*/ 721 h 818"/>
                <a:gd name="T32" fmla="*/ 473 w 618"/>
                <a:gd name="T33" fmla="*/ 749 h 818"/>
                <a:gd name="T34" fmla="*/ 436 w 618"/>
                <a:gd name="T35" fmla="*/ 749 h 818"/>
                <a:gd name="T36" fmla="*/ 436 w 618"/>
                <a:gd name="T37" fmla="*/ 775 h 818"/>
                <a:gd name="T38" fmla="*/ 415 w 618"/>
                <a:gd name="T39" fmla="*/ 780 h 818"/>
                <a:gd name="T40" fmla="*/ 398 w 618"/>
                <a:gd name="T41" fmla="*/ 780 h 818"/>
                <a:gd name="T42" fmla="*/ 398 w 618"/>
                <a:gd name="T43" fmla="*/ 799 h 818"/>
                <a:gd name="T44" fmla="*/ 279 w 618"/>
                <a:gd name="T45" fmla="*/ 799 h 818"/>
                <a:gd name="T46" fmla="*/ 279 w 618"/>
                <a:gd name="T47" fmla="*/ 818 h 818"/>
                <a:gd name="T48" fmla="*/ 260 w 618"/>
                <a:gd name="T49" fmla="*/ 818 h 818"/>
                <a:gd name="T50" fmla="*/ 260 w 618"/>
                <a:gd name="T51" fmla="*/ 743 h 818"/>
                <a:gd name="T52" fmla="*/ 239 w 618"/>
                <a:gd name="T53" fmla="*/ 743 h 818"/>
                <a:gd name="T54" fmla="*/ 239 w 618"/>
                <a:gd name="T55" fmla="*/ 684 h 818"/>
                <a:gd name="T56" fmla="*/ 223 w 618"/>
                <a:gd name="T57" fmla="*/ 684 h 818"/>
                <a:gd name="T58" fmla="*/ 223 w 618"/>
                <a:gd name="T59" fmla="*/ 657 h 818"/>
                <a:gd name="T60" fmla="*/ 223 w 618"/>
                <a:gd name="T61" fmla="*/ 641 h 818"/>
                <a:gd name="T62" fmla="*/ 247 w 618"/>
                <a:gd name="T63" fmla="*/ 641 h 818"/>
                <a:gd name="T64" fmla="*/ 247 w 618"/>
                <a:gd name="T65" fmla="*/ 615 h 818"/>
                <a:gd name="T66" fmla="*/ 223 w 618"/>
                <a:gd name="T67" fmla="*/ 598 h 818"/>
                <a:gd name="T68" fmla="*/ 183 w 618"/>
                <a:gd name="T69" fmla="*/ 584 h 818"/>
                <a:gd name="T70" fmla="*/ 0 w 618"/>
                <a:gd name="T71" fmla="*/ 581 h 818"/>
                <a:gd name="T72" fmla="*/ 59 w 618"/>
                <a:gd name="T73" fmla="*/ 286 h 818"/>
                <a:gd name="T74" fmla="*/ 49 w 618"/>
                <a:gd name="T75" fmla="*/ 237 h 818"/>
                <a:gd name="T76" fmla="*/ 107 w 618"/>
                <a:gd name="T77" fmla="*/ 189 h 818"/>
                <a:gd name="T78" fmla="*/ 175 w 618"/>
                <a:gd name="T79" fmla="*/ 0 h 818"/>
                <a:gd name="T80" fmla="*/ 183 w 618"/>
                <a:gd name="T81" fmla="*/ 0 h 81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18"/>
                <a:gd name="T124" fmla="*/ 0 h 818"/>
                <a:gd name="T125" fmla="*/ 618 w 618"/>
                <a:gd name="T126" fmla="*/ 818 h 81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18" h="818">
                  <a:moveTo>
                    <a:pt x="183" y="0"/>
                  </a:moveTo>
                  <a:lnTo>
                    <a:pt x="493" y="0"/>
                  </a:lnTo>
                  <a:lnTo>
                    <a:pt x="493" y="123"/>
                  </a:lnTo>
                  <a:lnTo>
                    <a:pt x="555" y="123"/>
                  </a:lnTo>
                  <a:lnTo>
                    <a:pt x="555" y="286"/>
                  </a:lnTo>
                  <a:lnTo>
                    <a:pt x="618" y="286"/>
                  </a:lnTo>
                  <a:lnTo>
                    <a:pt x="618" y="476"/>
                  </a:lnTo>
                  <a:lnTo>
                    <a:pt x="555" y="476"/>
                  </a:lnTo>
                  <a:lnTo>
                    <a:pt x="555" y="657"/>
                  </a:lnTo>
                  <a:lnTo>
                    <a:pt x="570" y="657"/>
                  </a:lnTo>
                  <a:lnTo>
                    <a:pt x="570" y="684"/>
                  </a:lnTo>
                  <a:lnTo>
                    <a:pt x="514" y="684"/>
                  </a:lnTo>
                  <a:lnTo>
                    <a:pt x="514" y="706"/>
                  </a:lnTo>
                  <a:lnTo>
                    <a:pt x="497" y="706"/>
                  </a:lnTo>
                  <a:lnTo>
                    <a:pt x="497" y="721"/>
                  </a:lnTo>
                  <a:lnTo>
                    <a:pt x="473" y="721"/>
                  </a:lnTo>
                  <a:lnTo>
                    <a:pt x="473" y="749"/>
                  </a:lnTo>
                  <a:lnTo>
                    <a:pt x="436" y="749"/>
                  </a:lnTo>
                  <a:lnTo>
                    <a:pt x="436" y="775"/>
                  </a:lnTo>
                  <a:lnTo>
                    <a:pt x="415" y="780"/>
                  </a:lnTo>
                  <a:lnTo>
                    <a:pt x="398" y="780"/>
                  </a:lnTo>
                  <a:lnTo>
                    <a:pt x="398" y="799"/>
                  </a:lnTo>
                  <a:lnTo>
                    <a:pt x="279" y="799"/>
                  </a:lnTo>
                  <a:lnTo>
                    <a:pt x="279" y="818"/>
                  </a:lnTo>
                  <a:lnTo>
                    <a:pt x="260" y="818"/>
                  </a:lnTo>
                  <a:lnTo>
                    <a:pt x="260" y="743"/>
                  </a:lnTo>
                  <a:lnTo>
                    <a:pt x="239" y="743"/>
                  </a:lnTo>
                  <a:lnTo>
                    <a:pt x="239" y="684"/>
                  </a:lnTo>
                  <a:lnTo>
                    <a:pt x="223" y="684"/>
                  </a:lnTo>
                  <a:lnTo>
                    <a:pt x="223" y="657"/>
                  </a:lnTo>
                  <a:lnTo>
                    <a:pt x="223" y="641"/>
                  </a:lnTo>
                  <a:lnTo>
                    <a:pt x="247" y="641"/>
                  </a:lnTo>
                  <a:lnTo>
                    <a:pt x="247" y="615"/>
                  </a:lnTo>
                  <a:lnTo>
                    <a:pt x="223" y="598"/>
                  </a:lnTo>
                  <a:lnTo>
                    <a:pt x="183" y="584"/>
                  </a:lnTo>
                  <a:lnTo>
                    <a:pt x="0" y="581"/>
                  </a:lnTo>
                  <a:lnTo>
                    <a:pt x="59" y="286"/>
                  </a:lnTo>
                  <a:lnTo>
                    <a:pt x="49" y="237"/>
                  </a:lnTo>
                  <a:lnTo>
                    <a:pt x="107" y="189"/>
                  </a:lnTo>
                  <a:lnTo>
                    <a:pt x="175" y="0"/>
                  </a:lnTo>
                  <a:lnTo>
                    <a:pt x="183" y="0"/>
                  </a:lnTo>
                  <a:close/>
                </a:path>
              </a:pathLst>
            </a:custGeom>
            <a:solidFill>
              <a:srgbClr val="FFFF99"/>
            </a:solidFill>
            <a:ln w="9525">
              <a:noFill/>
              <a:round/>
              <a:headEnd/>
              <a:tailEnd/>
            </a:ln>
          </p:spPr>
          <p:txBody>
            <a:bodyPr/>
            <a:lstStyle/>
            <a:p>
              <a:endParaRPr lang="en-US" dirty="0"/>
            </a:p>
          </p:txBody>
        </p:sp>
        <p:sp>
          <p:nvSpPr>
            <p:cNvPr id="57" name="Freeform 92"/>
            <p:cNvSpPr>
              <a:spLocks/>
            </p:cNvSpPr>
            <p:nvPr/>
          </p:nvSpPr>
          <p:spPr bwMode="auto">
            <a:xfrm>
              <a:off x="1568037" y="3845601"/>
              <a:ext cx="560933" cy="771864"/>
            </a:xfrm>
            <a:custGeom>
              <a:avLst/>
              <a:gdLst>
                <a:gd name="T0" fmla="*/ 183 w 618"/>
                <a:gd name="T1" fmla="*/ 0 h 818"/>
                <a:gd name="T2" fmla="*/ 493 w 618"/>
                <a:gd name="T3" fmla="*/ 0 h 818"/>
                <a:gd name="T4" fmla="*/ 493 w 618"/>
                <a:gd name="T5" fmla="*/ 123 h 818"/>
                <a:gd name="T6" fmla="*/ 555 w 618"/>
                <a:gd name="T7" fmla="*/ 123 h 818"/>
                <a:gd name="T8" fmla="*/ 555 w 618"/>
                <a:gd name="T9" fmla="*/ 286 h 818"/>
                <a:gd name="T10" fmla="*/ 618 w 618"/>
                <a:gd name="T11" fmla="*/ 286 h 818"/>
                <a:gd name="T12" fmla="*/ 618 w 618"/>
                <a:gd name="T13" fmla="*/ 476 h 818"/>
                <a:gd name="T14" fmla="*/ 555 w 618"/>
                <a:gd name="T15" fmla="*/ 476 h 818"/>
                <a:gd name="T16" fmla="*/ 555 w 618"/>
                <a:gd name="T17" fmla="*/ 657 h 818"/>
                <a:gd name="T18" fmla="*/ 570 w 618"/>
                <a:gd name="T19" fmla="*/ 657 h 818"/>
                <a:gd name="T20" fmla="*/ 570 w 618"/>
                <a:gd name="T21" fmla="*/ 684 h 818"/>
                <a:gd name="T22" fmla="*/ 514 w 618"/>
                <a:gd name="T23" fmla="*/ 684 h 818"/>
                <a:gd name="T24" fmla="*/ 514 w 618"/>
                <a:gd name="T25" fmla="*/ 706 h 818"/>
                <a:gd name="T26" fmla="*/ 497 w 618"/>
                <a:gd name="T27" fmla="*/ 706 h 818"/>
                <a:gd name="T28" fmla="*/ 497 w 618"/>
                <a:gd name="T29" fmla="*/ 721 h 818"/>
                <a:gd name="T30" fmla="*/ 473 w 618"/>
                <a:gd name="T31" fmla="*/ 721 h 818"/>
                <a:gd name="T32" fmla="*/ 473 w 618"/>
                <a:gd name="T33" fmla="*/ 749 h 818"/>
                <a:gd name="T34" fmla="*/ 436 w 618"/>
                <a:gd name="T35" fmla="*/ 749 h 818"/>
                <a:gd name="T36" fmla="*/ 436 w 618"/>
                <a:gd name="T37" fmla="*/ 775 h 818"/>
                <a:gd name="T38" fmla="*/ 415 w 618"/>
                <a:gd name="T39" fmla="*/ 780 h 818"/>
                <a:gd name="T40" fmla="*/ 398 w 618"/>
                <a:gd name="T41" fmla="*/ 780 h 818"/>
                <a:gd name="T42" fmla="*/ 398 w 618"/>
                <a:gd name="T43" fmla="*/ 799 h 818"/>
                <a:gd name="T44" fmla="*/ 279 w 618"/>
                <a:gd name="T45" fmla="*/ 799 h 818"/>
                <a:gd name="T46" fmla="*/ 279 w 618"/>
                <a:gd name="T47" fmla="*/ 818 h 818"/>
                <a:gd name="T48" fmla="*/ 260 w 618"/>
                <a:gd name="T49" fmla="*/ 818 h 818"/>
                <a:gd name="T50" fmla="*/ 260 w 618"/>
                <a:gd name="T51" fmla="*/ 743 h 818"/>
                <a:gd name="T52" fmla="*/ 239 w 618"/>
                <a:gd name="T53" fmla="*/ 743 h 818"/>
                <a:gd name="T54" fmla="*/ 239 w 618"/>
                <a:gd name="T55" fmla="*/ 684 h 818"/>
                <a:gd name="T56" fmla="*/ 223 w 618"/>
                <a:gd name="T57" fmla="*/ 684 h 818"/>
                <a:gd name="T58" fmla="*/ 223 w 618"/>
                <a:gd name="T59" fmla="*/ 657 h 818"/>
                <a:gd name="T60" fmla="*/ 223 w 618"/>
                <a:gd name="T61" fmla="*/ 641 h 818"/>
                <a:gd name="T62" fmla="*/ 247 w 618"/>
                <a:gd name="T63" fmla="*/ 641 h 818"/>
                <a:gd name="T64" fmla="*/ 247 w 618"/>
                <a:gd name="T65" fmla="*/ 615 h 818"/>
                <a:gd name="T66" fmla="*/ 223 w 618"/>
                <a:gd name="T67" fmla="*/ 598 h 818"/>
                <a:gd name="T68" fmla="*/ 183 w 618"/>
                <a:gd name="T69" fmla="*/ 584 h 818"/>
                <a:gd name="T70" fmla="*/ 0 w 618"/>
                <a:gd name="T71" fmla="*/ 581 h 818"/>
                <a:gd name="T72" fmla="*/ 59 w 618"/>
                <a:gd name="T73" fmla="*/ 286 h 818"/>
                <a:gd name="T74" fmla="*/ 49 w 618"/>
                <a:gd name="T75" fmla="*/ 237 h 818"/>
                <a:gd name="T76" fmla="*/ 107 w 618"/>
                <a:gd name="T77" fmla="*/ 189 h 818"/>
                <a:gd name="T78" fmla="*/ 175 w 618"/>
                <a:gd name="T79" fmla="*/ 0 h 818"/>
                <a:gd name="T80" fmla="*/ 183 w 618"/>
                <a:gd name="T81" fmla="*/ 0 h 81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18"/>
                <a:gd name="T124" fmla="*/ 0 h 818"/>
                <a:gd name="T125" fmla="*/ 618 w 618"/>
                <a:gd name="T126" fmla="*/ 818 h 81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18" h="818">
                  <a:moveTo>
                    <a:pt x="183" y="0"/>
                  </a:moveTo>
                  <a:lnTo>
                    <a:pt x="493" y="0"/>
                  </a:lnTo>
                  <a:lnTo>
                    <a:pt x="493" y="123"/>
                  </a:lnTo>
                  <a:lnTo>
                    <a:pt x="555" y="123"/>
                  </a:lnTo>
                  <a:lnTo>
                    <a:pt x="555" y="286"/>
                  </a:lnTo>
                  <a:lnTo>
                    <a:pt x="618" y="286"/>
                  </a:lnTo>
                  <a:lnTo>
                    <a:pt x="618" y="476"/>
                  </a:lnTo>
                  <a:lnTo>
                    <a:pt x="555" y="476"/>
                  </a:lnTo>
                  <a:lnTo>
                    <a:pt x="555" y="657"/>
                  </a:lnTo>
                  <a:lnTo>
                    <a:pt x="570" y="657"/>
                  </a:lnTo>
                  <a:lnTo>
                    <a:pt x="570" y="684"/>
                  </a:lnTo>
                  <a:lnTo>
                    <a:pt x="514" y="684"/>
                  </a:lnTo>
                  <a:lnTo>
                    <a:pt x="514" y="706"/>
                  </a:lnTo>
                  <a:lnTo>
                    <a:pt x="497" y="706"/>
                  </a:lnTo>
                  <a:lnTo>
                    <a:pt x="497" y="721"/>
                  </a:lnTo>
                  <a:lnTo>
                    <a:pt x="473" y="721"/>
                  </a:lnTo>
                  <a:lnTo>
                    <a:pt x="473" y="749"/>
                  </a:lnTo>
                  <a:lnTo>
                    <a:pt x="436" y="749"/>
                  </a:lnTo>
                  <a:lnTo>
                    <a:pt x="436" y="775"/>
                  </a:lnTo>
                  <a:lnTo>
                    <a:pt x="415" y="780"/>
                  </a:lnTo>
                  <a:lnTo>
                    <a:pt x="398" y="780"/>
                  </a:lnTo>
                  <a:lnTo>
                    <a:pt x="398" y="799"/>
                  </a:lnTo>
                  <a:lnTo>
                    <a:pt x="279" y="799"/>
                  </a:lnTo>
                  <a:lnTo>
                    <a:pt x="279" y="818"/>
                  </a:lnTo>
                  <a:lnTo>
                    <a:pt x="260" y="818"/>
                  </a:lnTo>
                  <a:lnTo>
                    <a:pt x="260" y="743"/>
                  </a:lnTo>
                  <a:lnTo>
                    <a:pt x="239" y="743"/>
                  </a:lnTo>
                  <a:lnTo>
                    <a:pt x="239" y="684"/>
                  </a:lnTo>
                  <a:lnTo>
                    <a:pt x="223" y="684"/>
                  </a:lnTo>
                  <a:lnTo>
                    <a:pt x="223" y="657"/>
                  </a:lnTo>
                  <a:lnTo>
                    <a:pt x="223" y="641"/>
                  </a:lnTo>
                  <a:lnTo>
                    <a:pt x="247" y="641"/>
                  </a:lnTo>
                  <a:lnTo>
                    <a:pt x="247" y="615"/>
                  </a:lnTo>
                  <a:lnTo>
                    <a:pt x="223" y="598"/>
                  </a:lnTo>
                  <a:lnTo>
                    <a:pt x="183" y="584"/>
                  </a:lnTo>
                  <a:lnTo>
                    <a:pt x="0" y="581"/>
                  </a:lnTo>
                  <a:lnTo>
                    <a:pt x="59" y="286"/>
                  </a:lnTo>
                  <a:lnTo>
                    <a:pt x="49" y="237"/>
                  </a:lnTo>
                  <a:lnTo>
                    <a:pt x="107" y="189"/>
                  </a:lnTo>
                  <a:lnTo>
                    <a:pt x="175" y="0"/>
                  </a:lnTo>
                  <a:lnTo>
                    <a:pt x="183" y="0"/>
                  </a:lnTo>
                </a:path>
              </a:pathLst>
            </a:custGeom>
            <a:noFill/>
            <a:ln w="6985" cap="rnd">
              <a:solidFill>
                <a:srgbClr val="000000"/>
              </a:solidFill>
              <a:round/>
              <a:headEnd/>
              <a:tailEnd/>
            </a:ln>
          </p:spPr>
          <p:txBody>
            <a:bodyPr/>
            <a:lstStyle/>
            <a:p>
              <a:endParaRPr lang="en-US" dirty="0"/>
            </a:p>
          </p:txBody>
        </p:sp>
        <p:sp>
          <p:nvSpPr>
            <p:cNvPr id="58" name="Freeform 94"/>
            <p:cNvSpPr>
              <a:spLocks/>
            </p:cNvSpPr>
            <p:nvPr/>
          </p:nvSpPr>
          <p:spPr bwMode="auto">
            <a:xfrm>
              <a:off x="1874797" y="4492873"/>
              <a:ext cx="594530" cy="1002815"/>
            </a:xfrm>
            <a:custGeom>
              <a:avLst/>
              <a:gdLst>
                <a:gd name="T0" fmla="*/ 232 w 653"/>
                <a:gd name="T1" fmla="*/ 1063 h 1063"/>
                <a:gd name="T2" fmla="*/ 232 w 653"/>
                <a:gd name="T3" fmla="*/ 1035 h 1063"/>
                <a:gd name="T4" fmla="*/ 221 w 653"/>
                <a:gd name="T5" fmla="*/ 998 h 1063"/>
                <a:gd name="T6" fmla="*/ 187 w 653"/>
                <a:gd name="T7" fmla="*/ 945 h 1063"/>
                <a:gd name="T8" fmla="*/ 166 w 653"/>
                <a:gd name="T9" fmla="*/ 903 h 1063"/>
                <a:gd name="T10" fmla="*/ 138 w 653"/>
                <a:gd name="T11" fmla="*/ 903 h 1063"/>
                <a:gd name="T12" fmla="*/ 141 w 653"/>
                <a:gd name="T13" fmla="*/ 889 h 1063"/>
                <a:gd name="T14" fmla="*/ 158 w 653"/>
                <a:gd name="T15" fmla="*/ 865 h 1063"/>
                <a:gd name="T16" fmla="*/ 166 w 653"/>
                <a:gd name="T17" fmla="*/ 838 h 1063"/>
                <a:gd name="T18" fmla="*/ 187 w 653"/>
                <a:gd name="T19" fmla="*/ 810 h 1063"/>
                <a:gd name="T20" fmla="*/ 206 w 653"/>
                <a:gd name="T21" fmla="*/ 803 h 1063"/>
                <a:gd name="T22" fmla="*/ 202 w 653"/>
                <a:gd name="T23" fmla="*/ 733 h 1063"/>
                <a:gd name="T24" fmla="*/ 196 w 653"/>
                <a:gd name="T25" fmla="*/ 696 h 1063"/>
                <a:gd name="T26" fmla="*/ 182 w 653"/>
                <a:gd name="T27" fmla="*/ 667 h 1063"/>
                <a:gd name="T28" fmla="*/ 133 w 653"/>
                <a:gd name="T29" fmla="*/ 629 h 1063"/>
                <a:gd name="T30" fmla="*/ 93 w 653"/>
                <a:gd name="T31" fmla="*/ 612 h 1063"/>
                <a:gd name="T32" fmla="*/ 56 w 653"/>
                <a:gd name="T33" fmla="*/ 594 h 1063"/>
                <a:gd name="T34" fmla="*/ 27 w 653"/>
                <a:gd name="T35" fmla="*/ 582 h 1063"/>
                <a:gd name="T36" fmla="*/ 1 w 653"/>
                <a:gd name="T37" fmla="*/ 570 h 1063"/>
                <a:gd name="T38" fmla="*/ 0 w 653"/>
                <a:gd name="T39" fmla="*/ 556 h 1063"/>
                <a:gd name="T40" fmla="*/ 1 w 653"/>
                <a:gd name="T41" fmla="*/ 545 h 1063"/>
                <a:gd name="T42" fmla="*/ 9 w 653"/>
                <a:gd name="T43" fmla="*/ 533 h 1063"/>
                <a:gd name="T44" fmla="*/ 16 w 653"/>
                <a:gd name="T45" fmla="*/ 519 h 1063"/>
                <a:gd name="T46" fmla="*/ 51 w 653"/>
                <a:gd name="T47" fmla="*/ 507 h 1063"/>
                <a:gd name="T48" fmla="*/ 66 w 653"/>
                <a:gd name="T49" fmla="*/ 494 h 1063"/>
                <a:gd name="T50" fmla="*/ 76 w 653"/>
                <a:gd name="T51" fmla="*/ 469 h 1063"/>
                <a:gd name="T52" fmla="*/ 66 w 653"/>
                <a:gd name="T53" fmla="*/ 448 h 1063"/>
                <a:gd name="T54" fmla="*/ 51 w 653"/>
                <a:gd name="T55" fmla="*/ 428 h 1063"/>
                <a:gd name="T56" fmla="*/ 56 w 653"/>
                <a:gd name="T57" fmla="*/ 403 h 1063"/>
                <a:gd name="T58" fmla="*/ 76 w 653"/>
                <a:gd name="T59" fmla="*/ 385 h 1063"/>
                <a:gd name="T60" fmla="*/ 115 w 653"/>
                <a:gd name="T61" fmla="*/ 416 h 1063"/>
                <a:gd name="T62" fmla="*/ 149 w 653"/>
                <a:gd name="T63" fmla="*/ 410 h 1063"/>
                <a:gd name="T64" fmla="*/ 162 w 653"/>
                <a:gd name="T65" fmla="*/ 371 h 1063"/>
                <a:gd name="T66" fmla="*/ 264 w 653"/>
                <a:gd name="T67" fmla="*/ 0 h 1063"/>
                <a:gd name="T68" fmla="*/ 355 w 653"/>
                <a:gd name="T69" fmla="*/ 22 h 1063"/>
                <a:gd name="T70" fmla="*/ 447 w 653"/>
                <a:gd name="T71" fmla="*/ 77 h 1063"/>
                <a:gd name="T72" fmla="*/ 486 w 653"/>
                <a:gd name="T73" fmla="*/ 49 h 1063"/>
                <a:gd name="T74" fmla="*/ 505 w 653"/>
                <a:gd name="T75" fmla="*/ 56 h 1063"/>
                <a:gd name="T76" fmla="*/ 581 w 653"/>
                <a:gd name="T77" fmla="*/ 77 h 1063"/>
                <a:gd name="T78" fmla="*/ 653 w 653"/>
                <a:gd name="T79" fmla="*/ 84 h 1063"/>
                <a:gd name="T80" fmla="*/ 653 w 653"/>
                <a:gd name="T81" fmla="*/ 1063 h 1063"/>
                <a:gd name="T82" fmla="*/ 232 w 653"/>
                <a:gd name="T83" fmla="*/ 1063 h 106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3"/>
                <a:gd name="T127" fmla="*/ 0 h 1063"/>
                <a:gd name="T128" fmla="*/ 653 w 653"/>
                <a:gd name="T129" fmla="*/ 1063 h 106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3" h="1063">
                  <a:moveTo>
                    <a:pt x="232" y="1063"/>
                  </a:moveTo>
                  <a:lnTo>
                    <a:pt x="232" y="1035"/>
                  </a:lnTo>
                  <a:lnTo>
                    <a:pt x="221" y="998"/>
                  </a:lnTo>
                  <a:lnTo>
                    <a:pt x="187" y="945"/>
                  </a:lnTo>
                  <a:lnTo>
                    <a:pt x="166" y="903"/>
                  </a:lnTo>
                  <a:lnTo>
                    <a:pt x="138" y="903"/>
                  </a:lnTo>
                  <a:lnTo>
                    <a:pt x="141" y="889"/>
                  </a:lnTo>
                  <a:lnTo>
                    <a:pt x="158" y="865"/>
                  </a:lnTo>
                  <a:lnTo>
                    <a:pt x="166" y="838"/>
                  </a:lnTo>
                  <a:lnTo>
                    <a:pt x="187" y="810"/>
                  </a:lnTo>
                  <a:lnTo>
                    <a:pt x="206" y="803"/>
                  </a:lnTo>
                  <a:lnTo>
                    <a:pt x="202" y="733"/>
                  </a:lnTo>
                  <a:lnTo>
                    <a:pt x="196" y="696"/>
                  </a:lnTo>
                  <a:lnTo>
                    <a:pt x="182" y="667"/>
                  </a:lnTo>
                  <a:lnTo>
                    <a:pt x="133" y="629"/>
                  </a:lnTo>
                  <a:lnTo>
                    <a:pt x="93" y="612"/>
                  </a:lnTo>
                  <a:lnTo>
                    <a:pt x="56" y="594"/>
                  </a:lnTo>
                  <a:lnTo>
                    <a:pt x="27" y="582"/>
                  </a:lnTo>
                  <a:lnTo>
                    <a:pt x="1" y="570"/>
                  </a:lnTo>
                  <a:lnTo>
                    <a:pt x="0" y="556"/>
                  </a:lnTo>
                  <a:lnTo>
                    <a:pt x="1" y="545"/>
                  </a:lnTo>
                  <a:lnTo>
                    <a:pt x="9" y="533"/>
                  </a:lnTo>
                  <a:lnTo>
                    <a:pt x="16" y="519"/>
                  </a:lnTo>
                  <a:lnTo>
                    <a:pt x="51" y="507"/>
                  </a:lnTo>
                  <a:lnTo>
                    <a:pt x="66" y="494"/>
                  </a:lnTo>
                  <a:lnTo>
                    <a:pt x="76" y="469"/>
                  </a:lnTo>
                  <a:lnTo>
                    <a:pt x="66" y="448"/>
                  </a:lnTo>
                  <a:lnTo>
                    <a:pt x="51" y="428"/>
                  </a:lnTo>
                  <a:lnTo>
                    <a:pt x="56" y="403"/>
                  </a:lnTo>
                  <a:lnTo>
                    <a:pt x="76" y="385"/>
                  </a:lnTo>
                  <a:lnTo>
                    <a:pt x="115" y="416"/>
                  </a:lnTo>
                  <a:lnTo>
                    <a:pt x="149" y="410"/>
                  </a:lnTo>
                  <a:lnTo>
                    <a:pt x="162" y="371"/>
                  </a:lnTo>
                  <a:lnTo>
                    <a:pt x="264" y="0"/>
                  </a:lnTo>
                  <a:lnTo>
                    <a:pt x="355" y="22"/>
                  </a:lnTo>
                  <a:lnTo>
                    <a:pt x="447" y="77"/>
                  </a:lnTo>
                  <a:lnTo>
                    <a:pt x="486" y="49"/>
                  </a:lnTo>
                  <a:lnTo>
                    <a:pt x="505" y="56"/>
                  </a:lnTo>
                  <a:lnTo>
                    <a:pt x="581" y="77"/>
                  </a:lnTo>
                  <a:lnTo>
                    <a:pt x="653" y="84"/>
                  </a:lnTo>
                  <a:lnTo>
                    <a:pt x="653" y="1063"/>
                  </a:lnTo>
                  <a:lnTo>
                    <a:pt x="232" y="1063"/>
                  </a:lnTo>
                  <a:close/>
                </a:path>
              </a:pathLst>
            </a:custGeom>
            <a:solidFill>
              <a:srgbClr val="FFFF99"/>
            </a:solidFill>
            <a:ln w="9525">
              <a:noFill/>
              <a:round/>
              <a:headEnd/>
              <a:tailEnd/>
            </a:ln>
          </p:spPr>
          <p:txBody>
            <a:bodyPr/>
            <a:lstStyle/>
            <a:p>
              <a:endParaRPr lang="en-US" dirty="0"/>
            </a:p>
          </p:txBody>
        </p:sp>
        <p:sp>
          <p:nvSpPr>
            <p:cNvPr id="59" name="Freeform 95"/>
            <p:cNvSpPr>
              <a:spLocks/>
            </p:cNvSpPr>
            <p:nvPr/>
          </p:nvSpPr>
          <p:spPr bwMode="auto">
            <a:xfrm>
              <a:off x="1870414" y="4488314"/>
              <a:ext cx="594531" cy="1002815"/>
            </a:xfrm>
            <a:custGeom>
              <a:avLst/>
              <a:gdLst>
                <a:gd name="T0" fmla="*/ 232 w 653"/>
                <a:gd name="T1" fmla="*/ 1063 h 1063"/>
                <a:gd name="T2" fmla="*/ 232 w 653"/>
                <a:gd name="T3" fmla="*/ 1035 h 1063"/>
                <a:gd name="T4" fmla="*/ 221 w 653"/>
                <a:gd name="T5" fmla="*/ 998 h 1063"/>
                <a:gd name="T6" fmla="*/ 187 w 653"/>
                <a:gd name="T7" fmla="*/ 945 h 1063"/>
                <a:gd name="T8" fmla="*/ 166 w 653"/>
                <a:gd name="T9" fmla="*/ 903 h 1063"/>
                <a:gd name="T10" fmla="*/ 138 w 653"/>
                <a:gd name="T11" fmla="*/ 903 h 1063"/>
                <a:gd name="T12" fmla="*/ 141 w 653"/>
                <a:gd name="T13" fmla="*/ 889 h 1063"/>
                <a:gd name="T14" fmla="*/ 158 w 653"/>
                <a:gd name="T15" fmla="*/ 865 h 1063"/>
                <a:gd name="T16" fmla="*/ 166 w 653"/>
                <a:gd name="T17" fmla="*/ 838 h 1063"/>
                <a:gd name="T18" fmla="*/ 187 w 653"/>
                <a:gd name="T19" fmla="*/ 810 h 1063"/>
                <a:gd name="T20" fmla="*/ 206 w 653"/>
                <a:gd name="T21" fmla="*/ 803 h 1063"/>
                <a:gd name="T22" fmla="*/ 202 w 653"/>
                <a:gd name="T23" fmla="*/ 733 h 1063"/>
                <a:gd name="T24" fmla="*/ 196 w 653"/>
                <a:gd name="T25" fmla="*/ 696 h 1063"/>
                <a:gd name="T26" fmla="*/ 182 w 653"/>
                <a:gd name="T27" fmla="*/ 667 h 1063"/>
                <a:gd name="T28" fmla="*/ 133 w 653"/>
                <a:gd name="T29" fmla="*/ 629 h 1063"/>
                <a:gd name="T30" fmla="*/ 93 w 653"/>
                <a:gd name="T31" fmla="*/ 612 h 1063"/>
                <a:gd name="T32" fmla="*/ 56 w 653"/>
                <a:gd name="T33" fmla="*/ 594 h 1063"/>
                <a:gd name="T34" fmla="*/ 27 w 653"/>
                <a:gd name="T35" fmla="*/ 582 h 1063"/>
                <a:gd name="T36" fmla="*/ 1 w 653"/>
                <a:gd name="T37" fmla="*/ 570 h 1063"/>
                <a:gd name="T38" fmla="*/ 0 w 653"/>
                <a:gd name="T39" fmla="*/ 556 h 1063"/>
                <a:gd name="T40" fmla="*/ 1 w 653"/>
                <a:gd name="T41" fmla="*/ 545 h 1063"/>
                <a:gd name="T42" fmla="*/ 9 w 653"/>
                <a:gd name="T43" fmla="*/ 533 h 1063"/>
                <a:gd name="T44" fmla="*/ 16 w 653"/>
                <a:gd name="T45" fmla="*/ 519 h 1063"/>
                <a:gd name="T46" fmla="*/ 51 w 653"/>
                <a:gd name="T47" fmla="*/ 507 h 1063"/>
                <a:gd name="T48" fmla="*/ 66 w 653"/>
                <a:gd name="T49" fmla="*/ 494 h 1063"/>
                <a:gd name="T50" fmla="*/ 76 w 653"/>
                <a:gd name="T51" fmla="*/ 469 h 1063"/>
                <a:gd name="T52" fmla="*/ 66 w 653"/>
                <a:gd name="T53" fmla="*/ 448 h 1063"/>
                <a:gd name="T54" fmla="*/ 51 w 653"/>
                <a:gd name="T55" fmla="*/ 428 h 1063"/>
                <a:gd name="T56" fmla="*/ 56 w 653"/>
                <a:gd name="T57" fmla="*/ 403 h 1063"/>
                <a:gd name="T58" fmla="*/ 76 w 653"/>
                <a:gd name="T59" fmla="*/ 385 h 1063"/>
                <a:gd name="T60" fmla="*/ 115 w 653"/>
                <a:gd name="T61" fmla="*/ 416 h 1063"/>
                <a:gd name="T62" fmla="*/ 149 w 653"/>
                <a:gd name="T63" fmla="*/ 410 h 1063"/>
                <a:gd name="T64" fmla="*/ 162 w 653"/>
                <a:gd name="T65" fmla="*/ 371 h 1063"/>
                <a:gd name="T66" fmla="*/ 264 w 653"/>
                <a:gd name="T67" fmla="*/ 0 h 1063"/>
                <a:gd name="T68" fmla="*/ 355 w 653"/>
                <a:gd name="T69" fmla="*/ 22 h 1063"/>
                <a:gd name="T70" fmla="*/ 447 w 653"/>
                <a:gd name="T71" fmla="*/ 77 h 1063"/>
                <a:gd name="T72" fmla="*/ 486 w 653"/>
                <a:gd name="T73" fmla="*/ 49 h 1063"/>
                <a:gd name="T74" fmla="*/ 505 w 653"/>
                <a:gd name="T75" fmla="*/ 56 h 1063"/>
                <a:gd name="T76" fmla="*/ 581 w 653"/>
                <a:gd name="T77" fmla="*/ 77 h 1063"/>
                <a:gd name="T78" fmla="*/ 653 w 653"/>
                <a:gd name="T79" fmla="*/ 84 h 1063"/>
                <a:gd name="T80" fmla="*/ 653 w 653"/>
                <a:gd name="T81" fmla="*/ 1063 h 1063"/>
                <a:gd name="T82" fmla="*/ 232 w 653"/>
                <a:gd name="T83" fmla="*/ 1063 h 106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3"/>
                <a:gd name="T127" fmla="*/ 0 h 1063"/>
                <a:gd name="T128" fmla="*/ 653 w 653"/>
                <a:gd name="T129" fmla="*/ 1063 h 106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3" h="1063">
                  <a:moveTo>
                    <a:pt x="232" y="1063"/>
                  </a:moveTo>
                  <a:lnTo>
                    <a:pt x="232" y="1035"/>
                  </a:lnTo>
                  <a:lnTo>
                    <a:pt x="221" y="998"/>
                  </a:lnTo>
                  <a:lnTo>
                    <a:pt x="187" y="945"/>
                  </a:lnTo>
                  <a:lnTo>
                    <a:pt x="166" y="903"/>
                  </a:lnTo>
                  <a:lnTo>
                    <a:pt x="138" y="903"/>
                  </a:lnTo>
                  <a:lnTo>
                    <a:pt x="141" y="889"/>
                  </a:lnTo>
                  <a:lnTo>
                    <a:pt x="158" y="865"/>
                  </a:lnTo>
                  <a:lnTo>
                    <a:pt x="166" y="838"/>
                  </a:lnTo>
                  <a:lnTo>
                    <a:pt x="187" y="810"/>
                  </a:lnTo>
                  <a:lnTo>
                    <a:pt x="206" y="803"/>
                  </a:lnTo>
                  <a:lnTo>
                    <a:pt x="202" y="733"/>
                  </a:lnTo>
                  <a:lnTo>
                    <a:pt x="196" y="696"/>
                  </a:lnTo>
                  <a:lnTo>
                    <a:pt x="182" y="667"/>
                  </a:lnTo>
                  <a:lnTo>
                    <a:pt x="133" y="629"/>
                  </a:lnTo>
                  <a:lnTo>
                    <a:pt x="93" y="612"/>
                  </a:lnTo>
                  <a:lnTo>
                    <a:pt x="56" y="594"/>
                  </a:lnTo>
                  <a:lnTo>
                    <a:pt x="27" y="582"/>
                  </a:lnTo>
                  <a:lnTo>
                    <a:pt x="1" y="570"/>
                  </a:lnTo>
                  <a:lnTo>
                    <a:pt x="0" y="556"/>
                  </a:lnTo>
                  <a:lnTo>
                    <a:pt x="1" y="545"/>
                  </a:lnTo>
                  <a:lnTo>
                    <a:pt x="9" y="533"/>
                  </a:lnTo>
                  <a:lnTo>
                    <a:pt x="16" y="519"/>
                  </a:lnTo>
                  <a:lnTo>
                    <a:pt x="51" y="507"/>
                  </a:lnTo>
                  <a:lnTo>
                    <a:pt x="66" y="494"/>
                  </a:lnTo>
                  <a:lnTo>
                    <a:pt x="76" y="469"/>
                  </a:lnTo>
                  <a:lnTo>
                    <a:pt x="66" y="448"/>
                  </a:lnTo>
                  <a:lnTo>
                    <a:pt x="51" y="428"/>
                  </a:lnTo>
                  <a:lnTo>
                    <a:pt x="56" y="403"/>
                  </a:lnTo>
                  <a:lnTo>
                    <a:pt x="76" y="385"/>
                  </a:lnTo>
                  <a:lnTo>
                    <a:pt x="115" y="416"/>
                  </a:lnTo>
                  <a:lnTo>
                    <a:pt x="149" y="410"/>
                  </a:lnTo>
                  <a:lnTo>
                    <a:pt x="162" y="371"/>
                  </a:lnTo>
                  <a:lnTo>
                    <a:pt x="264" y="0"/>
                  </a:lnTo>
                  <a:lnTo>
                    <a:pt x="355" y="22"/>
                  </a:lnTo>
                  <a:lnTo>
                    <a:pt x="447" y="77"/>
                  </a:lnTo>
                  <a:lnTo>
                    <a:pt x="486" y="49"/>
                  </a:lnTo>
                  <a:lnTo>
                    <a:pt x="505" y="56"/>
                  </a:lnTo>
                  <a:lnTo>
                    <a:pt x="581" y="77"/>
                  </a:lnTo>
                  <a:lnTo>
                    <a:pt x="653" y="84"/>
                  </a:lnTo>
                  <a:lnTo>
                    <a:pt x="653" y="1063"/>
                  </a:lnTo>
                  <a:lnTo>
                    <a:pt x="232" y="1063"/>
                  </a:lnTo>
                </a:path>
              </a:pathLst>
            </a:custGeom>
            <a:noFill/>
            <a:ln w="6985" cap="rnd">
              <a:solidFill>
                <a:srgbClr val="000000"/>
              </a:solidFill>
              <a:round/>
              <a:headEnd/>
              <a:tailEnd/>
            </a:ln>
          </p:spPr>
          <p:txBody>
            <a:bodyPr/>
            <a:lstStyle/>
            <a:p>
              <a:endParaRPr lang="en-US" dirty="0"/>
            </a:p>
          </p:txBody>
        </p:sp>
        <p:sp>
          <p:nvSpPr>
            <p:cNvPr id="60" name="Freeform 97"/>
            <p:cNvSpPr>
              <a:spLocks/>
            </p:cNvSpPr>
            <p:nvPr/>
          </p:nvSpPr>
          <p:spPr bwMode="auto">
            <a:xfrm>
              <a:off x="2469327" y="4331815"/>
              <a:ext cx="796116" cy="1163873"/>
            </a:xfrm>
            <a:custGeom>
              <a:avLst/>
              <a:gdLst>
                <a:gd name="T0" fmla="*/ 878 w 878"/>
                <a:gd name="T1" fmla="*/ 6 h 1233"/>
                <a:gd name="T2" fmla="*/ 877 w 878"/>
                <a:gd name="T3" fmla="*/ 41 h 1233"/>
                <a:gd name="T4" fmla="*/ 877 w 878"/>
                <a:gd name="T5" fmla="*/ 1233 h 1233"/>
                <a:gd name="T6" fmla="*/ 0 w 878"/>
                <a:gd name="T7" fmla="*/ 1233 h 1233"/>
                <a:gd name="T8" fmla="*/ 7 w 878"/>
                <a:gd name="T9" fmla="*/ 247 h 1233"/>
                <a:gd name="T10" fmla="*/ 205 w 878"/>
                <a:gd name="T11" fmla="*/ 204 h 1233"/>
                <a:gd name="T12" fmla="*/ 282 w 878"/>
                <a:gd name="T13" fmla="*/ 204 h 1233"/>
                <a:gd name="T14" fmla="*/ 341 w 878"/>
                <a:gd name="T15" fmla="*/ 170 h 1233"/>
                <a:gd name="T16" fmla="*/ 468 w 878"/>
                <a:gd name="T17" fmla="*/ 170 h 1233"/>
                <a:gd name="T18" fmla="*/ 468 w 878"/>
                <a:gd name="T19" fmla="*/ 143 h 1233"/>
                <a:gd name="T20" fmla="*/ 489 w 878"/>
                <a:gd name="T21" fmla="*/ 140 h 1233"/>
                <a:gd name="T22" fmla="*/ 489 w 878"/>
                <a:gd name="T23" fmla="*/ 114 h 1233"/>
                <a:gd name="T24" fmla="*/ 659 w 878"/>
                <a:gd name="T25" fmla="*/ 84 h 1233"/>
                <a:gd name="T26" fmla="*/ 679 w 878"/>
                <a:gd name="T27" fmla="*/ 70 h 1233"/>
                <a:gd name="T28" fmla="*/ 730 w 878"/>
                <a:gd name="T29" fmla="*/ 70 h 1233"/>
                <a:gd name="T30" fmla="*/ 755 w 878"/>
                <a:gd name="T31" fmla="*/ 41 h 1233"/>
                <a:gd name="T32" fmla="*/ 809 w 878"/>
                <a:gd name="T33" fmla="*/ 41 h 1233"/>
                <a:gd name="T34" fmla="*/ 842 w 878"/>
                <a:gd name="T35" fmla="*/ 0 h 1233"/>
                <a:gd name="T36" fmla="*/ 878 w 878"/>
                <a:gd name="T37" fmla="*/ 0 h 1233"/>
                <a:gd name="T38" fmla="*/ 878 w 878"/>
                <a:gd name="T39" fmla="*/ 6 h 123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78"/>
                <a:gd name="T61" fmla="*/ 0 h 1233"/>
                <a:gd name="T62" fmla="*/ 878 w 878"/>
                <a:gd name="T63" fmla="*/ 1233 h 123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78" h="1233">
                  <a:moveTo>
                    <a:pt x="878" y="6"/>
                  </a:moveTo>
                  <a:lnTo>
                    <a:pt x="877" y="41"/>
                  </a:lnTo>
                  <a:lnTo>
                    <a:pt x="877" y="1233"/>
                  </a:lnTo>
                  <a:lnTo>
                    <a:pt x="0" y="1233"/>
                  </a:lnTo>
                  <a:lnTo>
                    <a:pt x="7" y="247"/>
                  </a:lnTo>
                  <a:lnTo>
                    <a:pt x="205" y="204"/>
                  </a:lnTo>
                  <a:lnTo>
                    <a:pt x="282" y="204"/>
                  </a:lnTo>
                  <a:lnTo>
                    <a:pt x="341" y="170"/>
                  </a:lnTo>
                  <a:lnTo>
                    <a:pt x="468" y="170"/>
                  </a:lnTo>
                  <a:lnTo>
                    <a:pt x="468" y="143"/>
                  </a:lnTo>
                  <a:lnTo>
                    <a:pt x="489" y="140"/>
                  </a:lnTo>
                  <a:lnTo>
                    <a:pt x="489" y="114"/>
                  </a:lnTo>
                  <a:lnTo>
                    <a:pt x="659" y="84"/>
                  </a:lnTo>
                  <a:lnTo>
                    <a:pt x="679" y="70"/>
                  </a:lnTo>
                  <a:lnTo>
                    <a:pt x="730" y="70"/>
                  </a:lnTo>
                  <a:lnTo>
                    <a:pt x="755" y="41"/>
                  </a:lnTo>
                  <a:lnTo>
                    <a:pt x="809" y="41"/>
                  </a:lnTo>
                  <a:lnTo>
                    <a:pt x="842" y="0"/>
                  </a:lnTo>
                  <a:lnTo>
                    <a:pt x="878" y="0"/>
                  </a:lnTo>
                  <a:lnTo>
                    <a:pt x="878" y="6"/>
                  </a:lnTo>
                  <a:close/>
                </a:path>
              </a:pathLst>
            </a:custGeom>
            <a:solidFill>
              <a:srgbClr val="FFFF99"/>
            </a:solidFill>
            <a:ln w="9525">
              <a:noFill/>
              <a:round/>
              <a:headEnd/>
              <a:tailEnd/>
            </a:ln>
          </p:spPr>
          <p:txBody>
            <a:bodyPr/>
            <a:lstStyle/>
            <a:p>
              <a:endParaRPr lang="en-US" dirty="0"/>
            </a:p>
          </p:txBody>
        </p:sp>
        <p:sp>
          <p:nvSpPr>
            <p:cNvPr id="61" name="Freeform 98"/>
            <p:cNvSpPr>
              <a:spLocks/>
            </p:cNvSpPr>
            <p:nvPr/>
          </p:nvSpPr>
          <p:spPr bwMode="auto">
            <a:xfrm>
              <a:off x="2457641" y="4331815"/>
              <a:ext cx="807802" cy="1163873"/>
            </a:xfrm>
            <a:custGeom>
              <a:avLst/>
              <a:gdLst>
                <a:gd name="T0" fmla="*/ 878 w 878"/>
                <a:gd name="T1" fmla="*/ 6 h 1233"/>
                <a:gd name="T2" fmla="*/ 877 w 878"/>
                <a:gd name="T3" fmla="*/ 41 h 1233"/>
                <a:gd name="T4" fmla="*/ 877 w 878"/>
                <a:gd name="T5" fmla="*/ 1233 h 1233"/>
                <a:gd name="T6" fmla="*/ 0 w 878"/>
                <a:gd name="T7" fmla="*/ 1233 h 1233"/>
                <a:gd name="T8" fmla="*/ 7 w 878"/>
                <a:gd name="T9" fmla="*/ 247 h 1233"/>
                <a:gd name="T10" fmla="*/ 205 w 878"/>
                <a:gd name="T11" fmla="*/ 204 h 1233"/>
                <a:gd name="T12" fmla="*/ 282 w 878"/>
                <a:gd name="T13" fmla="*/ 204 h 1233"/>
                <a:gd name="T14" fmla="*/ 341 w 878"/>
                <a:gd name="T15" fmla="*/ 170 h 1233"/>
                <a:gd name="T16" fmla="*/ 468 w 878"/>
                <a:gd name="T17" fmla="*/ 170 h 1233"/>
                <a:gd name="T18" fmla="*/ 468 w 878"/>
                <a:gd name="T19" fmla="*/ 143 h 1233"/>
                <a:gd name="T20" fmla="*/ 489 w 878"/>
                <a:gd name="T21" fmla="*/ 140 h 1233"/>
                <a:gd name="T22" fmla="*/ 489 w 878"/>
                <a:gd name="T23" fmla="*/ 114 h 1233"/>
                <a:gd name="T24" fmla="*/ 659 w 878"/>
                <a:gd name="T25" fmla="*/ 84 h 1233"/>
                <a:gd name="T26" fmla="*/ 679 w 878"/>
                <a:gd name="T27" fmla="*/ 70 h 1233"/>
                <a:gd name="T28" fmla="*/ 730 w 878"/>
                <a:gd name="T29" fmla="*/ 70 h 1233"/>
                <a:gd name="T30" fmla="*/ 755 w 878"/>
                <a:gd name="T31" fmla="*/ 41 h 1233"/>
                <a:gd name="T32" fmla="*/ 809 w 878"/>
                <a:gd name="T33" fmla="*/ 41 h 1233"/>
                <a:gd name="T34" fmla="*/ 842 w 878"/>
                <a:gd name="T35" fmla="*/ 0 h 1233"/>
                <a:gd name="T36" fmla="*/ 878 w 878"/>
                <a:gd name="T37" fmla="*/ 0 h 1233"/>
                <a:gd name="T38" fmla="*/ 878 w 878"/>
                <a:gd name="T39" fmla="*/ 6 h 123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78"/>
                <a:gd name="T61" fmla="*/ 0 h 1233"/>
                <a:gd name="T62" fmla="*/ 878 w 878"/>
                <a:gd name="T63" fmla="*/ 1233 h 123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78" h="1233">
                  <a:moveTo>
                    <a:pt x="878" y="6"/>
                  </a:moveTo>
                  <a:lnTo>
                    <a:pt x="877" y="41"/>
                  </a:lnTo>
                  <a:lnTo>
                    <a:pt x="877" y="1233"/>
                  </a:lnTo>
                  <a:lnTo>
                    <a:pt x="0" y="1233"/>
                  </a:lnTo>
                  <a:lnTo>
                    <a:pt x="7" y="247"/>
                  </a:lnTo>
                  <a:lnTo>
                    <a:pt x="205" y="204"/>
                  </a:lnTo>
                  <a:lnTo>
                    <a:pt x="282" y="204"/>
                  </a:lnTo>
                  <a:lnTo>
                    <a:pt x="341" y="170"/>
                  </a:lnTo>
                  <a:lnTo>
                    <a:pt x="468" y="170"/>
                  </a:lnTo>
                  <a:lnTo>
                    <a:pt x="468" y="143"/>
                  </a:lnTo>
                  <a:lnTo>
                    <a:pt x="489" y="140"/>
                  </a:lnTo>
                  <a:lnTo>
                    <a:pt x="489" y="114"/>
                  </a:lnTo>
                  <a:lnTo>
                    <a:pt x="659" y="84"/>
                  </a:lnTo>
                  <a:lnTo>
                    <a:pt x="679" y="70"/>
                  </a:lnTo>
                  <a:lnTo>
                    <a:pt x="730" y="70"/>
                  </a:lnTo>
                  <a:lnTo>
                    <a:pt x="755" y="41"/>
                  </a:lnTo>
                  <a:lnTo>
                    <a:pt x="809" y="41"/>
                  </a:lnTo>
                  <a:lnTo>
                    <a:pt x="842" y="0"/>
                  </a:lnTo>
                  <a:lnTo>
                    <a:pt x="878" y="0"/>
                  </a:lnTo>
                  <a:lnTo>
                    <a:pt x="878" y="6"/>
                  </a:lnTo>
                </a:path>
              </a:pathLst>
            </a:custGeom>
            <a:noFill/>
            <a:ln w="6985" cap="rnd">
              <a:solidFill>
                <a:srgbClr val="000000"/>
              </a:solidFill>
              <a:round/>
              <a:headEnd/>
              <a:tailEnd/>
            </a:ln>
          </p:spPr>
          <p:txBody>
            <a:bodyPr/>
            <a:lstStyle/>
            <a:p>
              <a:endParaRPr lang="en-US" dirty="0"/>
            </a:p>
          </p:txBody>
        </p:sp>
        <p:sp>
          <p:nvSpPr>
            <p:cNvPr id="62" name="Freeform 100"/>
            <p:cNvSpPr>
              <a:spLocks/>
            </p:cNvSpPr>
            <p:nvPr/>
          </p:nvSpPr>
          <p:spPr bwMode="auto">
            <a:xfrm>
              <a:off x="1842660" y="2192476"/>
              <a:ext cx="368112" cy="774903"/>
            </a:xfrm>
            <a:custGeom>
              <a:avLst/>
              <a:gdLst>
                <a:gd name="T0" fmla="*/ 0 w 406"/>
                <a:gd name="T1" fmla="*/ 819 h 819"/>
                <a:gd name="T2" fmla="*/ 210 w 406"/>
                <a:gd name="T3" fmla="*/ 819 h 819"/>
                <a:gd name="T4" fmla="*/ 210 w 406"/>
                <a:gd name="T5" fmla="*/ 771 h 819"/>
                <a:gd name="T6" fmla="*/ 177 w 406"/>
                <a:gd name="T7" fmla="*/ 771 h 819"/>
                <a:gd name="T8" fmla="*/ 177 w 406"/>
                <a:gd name="T9" fmla="*/ 740 h 819"/>
                <a:gd name="T10" fmla="*/ 273 w 406"/>
                <a:gd name="T11" fmla="*/ 740 h 819"/>
                <a:gd name="T12" fmla="*/ 273 w 406"/>
                <a:gd name="T13" fmla="*/ 708 h 819"/>
                <a:gd name="T14" fmla="*/ 310 w 406"/>
                <a:gd name="T15" fmla="*/ 708 h 819"/>
                <a:gd name="T16" fmla="*/ 310 w 406"/>
                <a:gd name="T17" fmla="*/ 659 h 819"/>
                <a:gd name="T18" fmla="*/ 406 w 406"/>
                <a:gd name="T19" fmla="*/ 659 h 819"/>
                <a:gd name="T20" fmla="*/ 406 w 406"/>
                <a:gd name="T21" fmla="*/ 361 h 819"/>
                <a:gd name="T22" fmla="*/ 334 w 406"/>
                <a:gd name="T23" fmla="*/ 361 h 819"/>
                <a:gd name="T24" fmla="*/ 334 w 406"/>
                <a:gd name="T25" fmla="*/ 344 h 819"/>
                <a:gd name="T26" fmla="*/ 318 w 406"/>
                <a:gd name="T27" fmla="*/ 344 h 819"/>
                <a:gd name="T28" fmla="*/ 318 w 406"/>
                <a:gd name="T29" fmla="*/ 6 h 819"/>
                <a:gd name="T30" fmla="*/ 319 w 406"/>
                <a:gd name="T31" fmla="*/ 0 h 819"/>
                <a:gd name="T32" fmla="*/ 259 w 406"/>
                <a:gd name="T33" fmla="*/ 0 h 819"/>
                <a:gd name="T34" fmla="*/ 259 w 406"/>
                <a:gd name="T35" fmla="*/ 37 h 819"/>
                <a:gd name="T36" fmla="*/ 63 w 406"/>
                <a:gd name="T37" fmla="*/ 37 h 819"/>
                <a:gd name="T38" fmla="*/ 63 w 406"/>
                <a:gd name="T39" fmla="*/ 134 h 819"/>
                <a:gd name="T40" fmla="*/ 46 w 406"/>
                <a:gd name="T41" fmla="*/ 192 h 819"/>
                <a:gd name="T42" fmla="*/ 46 w 406"/>
                <a:gd name="T43" fmla="*/ 277 h 819"/>
                <a:gd name="T44" fmla="*/ 29 w 406"/>
                <a:gd name="T45" fmla="*/ 340 h 819"/>
                <a:gd name="T46" fmla="*/ 38 w 406"/>
                <a:gd name="T47" fmla="*/ 410 h 819"/>
                <a:gd name="T48" fmla="*/ 9 w 406"/>
                <a:gd name="T49" fmla="*/ 446 h 819"/>
                <a:gd name="T50" fmla="*/ 29 w 406"/>
                <a:gd name="T51" fmla="*/ 484 h 819"/>
                <a:gd name="T52" fmla="*/ 29 w 406"/>
                <a:gd name="T53" fmla="*/ 581 h 819"/>
                <a:gd name="T54" fmla="*/ 16 w 406"/>
                <a:gd name="T55" fmla="*/ 647 h 819"/>
                <a:gd name="T56" fmla="*/ 29 w 406"/>
                <a:gd name="T57" fmla="*/ 734 h 819"/>
                <a:gd name="T58" fmla="*/ 0 w 406"/>
                <a:gd name="T59" fmla="*/ 819 h 81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06"/>
                <a:gd name="T91" fmla="*/ 0 h 819"/>
                <a:gd name="T92" fmla="*/ 406 w 406"/>
                <a:gd name="T93" fmla="*/ 819 h 81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06" h="819">
                  <a:moveTo>
                    <a:pt x="0" y="819"/>
                  </a:moveTo>
                  <a:lnTo>
                    <a:pt x="210" y="819"/>
                  </a:lnTo>
                  <a:lnTo>
                    <a:pt x="210" y="771"/>
                  </a:lnTo>
                  <a:lnTo>
                    <a:pt x="177" y="771"/>
                  </a:lnTo>
                  <a:lnTo>
                    <a:pt x="177" y="740"/>
                  </a:lnTo>
                  <a:lnTo>
                    <a:pt x="273" y="740"/>
                  </a:lnTo>
                  <a:lnTo>
                    <a:pt x="273" y="708"/>
                  </a:lnTo>
                  <a:lnTo>
                    <a:pt x="310" y="708"/>
                  </a:lnTo>
                  <a:lnTo>
                    <a:pt x="310" y="659"/>
                  </a:lnTo>
                  <a:lnTo>
                    <a:pt x="406" y="659"/>
                  </a:lnTo>
                  <a:lnTo>
                    <a:pt x="406" y="361"/>
                  </a:lnTo>
                  <a:lnTo>
                    <a:pt x="334" y="361"/>
                  </a:lnTo>
                  <a:lnTo>
                    <a:pt x="334" y="344"/>
                  </a:lnTo>
                  <a:lnTo>
                    <a:pt x="318" y="344"/>
                  </a:lnTo>
                  <a:lnTo>
                    <a:pt x="318" y="6"/>
                  </a:lnTo>
                  <a:lnTo>
                    <a:pt x="319" y="0"/>
                  </a:lnTo>
                  <a:lnTo>
                    <a:pt x="259" y="0"/>
                  </a:lnTo>
                  <a:lnTo>
                    <a:pt x="259" y="37"/>
                  </a:lnTo>
                  <a:lnTo>
                    <a:pt x="63" y="37"/>
                  </a:lnTo>
                  <a:lnTo>
                    <a:pt x="63" y="134"/>
                  </a:lnTo>
                  <a:lnTo>
                    <a:pt x="46" y="192"/>
                  </a:lnTo>
                  <a:lnTo>
                    <a:pt x="46" y="277"/>
                  </a:lnTo>
                  <a:lnTo>
                    <a:pt x="29" y="340"/>
                  </a:lnTo>
                  <a:lnTo>
                    <a:pt x="38" y="410"/>
                  </a:lnTo>
                  <a:lnTo>
                    <a:pt x="9" y="446"/>
                  </a:lnTo>
                  <a:lnTo>
                    <a:pt x="29" y="484"/>
                  </a:lnTo>
                  <a:lnTo>
                    <a:pt x="29" y="581"/>
                  </a:lnTo>
                  <a:lnTo>
                    <a:pt x="16" y="647"/>
                  </a:lnTo>
                  <a:lnTo>
                    <a:pt x="29" y="734"/>
                  </a:lnTo>
                  <a:lnTo>
                    <a:pt x="0" y="819"/>
                  </a:lnTo>
                  <a:close/>
                </a:path>
              </a:pathLst>
            </a:custGeom>
            <a:solidFill>
              <a:srgbClr val="FFFF99"/>
            </a:solidFill>
            <a:ln w="9525">
              <a:noFill/>
              <a:round/>
              <a:headEnd/>
              <a:tailEnd/>
            </a:ln>
          </p:spPr>
          <p:txBody>
            <a:bodyPr/>
            <a:lstStyle/>
            <a:p>
              <a:endParaRPr lang="en-US" dirty="0"/>
            </a:p>
          </p:txBody>
        </p:sp>
        <p:sp>
          <p:nvSpPr>
            <p:cNvPr id="63" name="Freeform 101"/>
            <p:cNvSpPr>
              <a:spLocks/>
            </p:cNvSpPr>
            <p:nvPr/>
          </p:nvSpPr>
          <p:spPr bwMode="auto">
            <a:xfrm>
              <a:off x="1842660" y="2192476"/>
              <a:ext cx="368112" cy="774903"/>
            </a:xfrm>
            <a:custGeom>
              <a:avLst/>
              <a:gdLst>
                <a:gd name="T0" fmla="*/ 0 w 406"/>
                <a:gd name="T1" fmla="*/ 819 h 819"/>
                <a:gd name="T2" fmla="*/ 210 w 406"/>
                <a:gd name="T3" fmla="*/ 819 h 819"/>
                <a:gd name="T4" fmla="*/ 210 w 406"/>
                <a:gd name="T5" fmla="*/ 771 h 819"/>
                <a:gd name="T6" fmla="*/ 177 w 406"/>
                <a:gd name="T7" fmla="*/ 771 h 819"/>
                <a:gd name="T8" fmla="*/ 177 w 406"/>
                <a:gd name="T9" fmla="*/ 740 h 819"/>
                <a:gd name="T10" fmla="*/ 273 w 406"/>
                <a:gd name="T11" fmla="*/ 740 h 819"/>
                <a:gd name="T12" fmla="*/ 273 w 406"/>
                <a:gd name="T13" fmla="*/ 708 h 819"/>
                <a:gd name="T14" fmla="*/ 310 w 406"/>
                <a:gd name="T15" fmla="*/ 708 h 819"/>
                <a:gd name="T16" fmla="*/ 310 w 406"/>
                <a:gd name="T17" fmla="*/ 659 h 819"/>
                <a:gd name="T18" fmla="*/ 406 w 406"/>
                <a:gd name="T19" fmla="*/ 659 h 819"/>
                <a:gd name="T20" fmla="*/ 406 w 406"/>
                <a:gd name="T21" fmla="*/ 361 h 819"/>
                <a:gd name="T22" fmla="*/ 334 w 406"/>
                <a:gd name="T23" fmla="*/ 361 h 819"/>
                <a:gd name="T24" fmla="*/ 334 w 406"/>
                <a:gd name="T25" fmla="*/ 344 h 819"/>
                <a:gd name="T26" fmla="*/ 318 w 406"/>
                <a:gd name="T27" fmla="*/ 344 h 819"/>
                <a:gd name="T28" fmla="*/ 318 w 406"/>
                <a:gd name="T29" fmla="*/ 6 h 819"/>
                <a:gd name="T30" fmla="*/ 319 w 406"/>
                <a:gd name="T31" fmla="*/ 0 h 819"/>
                <a:gd name="T32" fmla="*/ 259 w 406"/>
                <a:gd name="T33" fmla="*/ 0 h 819"/>
                <a:gd name="T34" fmla="*/ 259 w 406"/>
                <a:gd name="T35" fmla="*/ 37 h 819"/>
                <a:gd name="T36" fmla="*/ 63 w 406"/>
                <a:gd name="T37" fmla="*/ 37 h 819"/>
                <a:gd name="T38" fmla="*/ 63 w 406"/>
                <a:gd name="T39" fmla="*/ 134 h 819"/>
                <a:gd name="T40" fmla="*/ 46 w 406"/>
                <a:gd name="T41" fmla="*/ 192 h 819"/>
                <a:gd name="T42" fmla="*/ 46 w 406"/>
                <a:gd name="T43" fmla="*/ 277 h 819"/>
                <a:gd name="T44" fmla="*/ 29 w 406"/>
                <a:gd name="T45" fmla="*/ 340 h 819"/>
                <a:gd name="T46" fmla="*/ 38 w 406"/>
                <a:gd name="T47" fmla="*/ 410 h 819"/>
                <a:gd name="T48" fmla="*/ 9 w 406"/>
                <a:gd name="T49" fmla="*/ 446 h 819"/>
                <a:gd name="T50" fmla="*/ 29 w 406"/>
                <a:gd name="T51" fmla="*/ 484 h 819"/>
                <a:gd name="T52" fmla="*/ 29 w 406"/>
                <a:gd name="T53" fmla="*/ 581 h 819"/>
                <a:gd name="T54" fmla="*/ 16 w 406"/>
                <a:gd name="T55" fmla="*/ 647 h 819"/>
                <a:gd name="T56" fmla="*/ 29 w 406"/>
                <a:gd name="T57" fmla="*/ 734 h 819"/>
                <a:gd name="T58" fmla="*/ 0 w 406"/>
                <a:gd name="T59" fmla="*/ 819 h 81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06"/>
                <a:gd name="T91" fmla="*/ 0 h 819"/>
                <a:gd name="T92" fmla="*/ 406 w 406"/>
                <a:gd name="T93" fmla="*/ 819 h 81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06" h="819">
                  <a:moveTo>
                    <a:pt x="0" y="819"/>
                  </a:moveTo>
                  <a:lnTo>
                    <a:pt x="210" y="819"/>
                  </a:lnTo>
                  <a:lnTo>
                    <a:pt x="210" y="771"/>
                  </a:lnTo>
                  <a:lnTo>
                    <a:pt x="177" y="771"/>
                  </a:lnTo>
                  <a:lnTo>
                    <a:pt x="177" y="740"/>
                  </a:lnTo>
                  <a:lnTo>
                    <a:pt x="273" y="740"/>
                  </a:lnTo>
                  <a:lnTo>
                    <a:pt x="273" y="708"/>
                  </a:lnTo>
                  <a:lnTo>
                    <a:pt x="310" y="708"/>
                  </a:lnTo>
                  <a:lnTo>
                    <a:pt x="310" y="659"/>
                  </a:lnTo>
                  <a:lnTo>
                    <a:pt x="406" y="659"/>
                  </a:lnTo>
                  <a:lnTo>
                    <a:pt x="406" y="361"/>
                  </a:lnTo>
                  <a:lnTo>
                    <a:pt x="334" y="361"/>
                  </a:lnTo>
                  <a:lnTo>
                    <a:pt x="334" y="344"/>
                  </a:lnTo>
                  <a:lnTo>
                    <a:pt x="318" y="344"/>
                  </a:lnTo>
                  <a:lnTo>
                    <a:pt x="318" y="6"/>
                  </a:lnTo>
                  <a:lnTo>
                    <a:pt x="319" y="0"/>
                  </a:lnTo>
                  <a:lnTo>
                    <a:pt x="259" y="0"/>
                  </a:lnTo>
                  <a:lnTo>
                    <a:pt x="259" y="37"/>
                  </a:lnTo>
                  <a:lnTo>
                    <a:pt x="63" y="37"/>
                  </a:lnTo>
                  <a:lnTo>
                    <a:pt x="63" y="134"/>
                  </a:lnTo>
                  <a:lnTo>
                    <a:pt x="46" y="192"/>
                  </a:lnTo>
                  <a:lnTo>
                    <a:pt x="46" y="277"/>
                  </a:lnTo>
                  <a:lnTo>
                    <a:pt x="29" y="340"/>
                  </a:lnTo>
                  <a:lnTo>
                    <a:pt x="38" y="410"/>
                  </a:lnTo>
                  <a:lnTo>
                    <a:pt x="9" y="446"/>
                  </a:lnTo>
                  <a:lnTo>
                    <a:pt x="29" y="484"/>
                  </a:lnTo>
                  <a:lnTo>
                    <a:pt x="29" y="581"/>
                  </a:lnTo>
                  <a:lnTo>
                    <a:pt x="16" y="647"/>
                  </a:lnTo>
                  <a:lnTo>
                    <a:pt x="29" y="734"/>
                  </a:lnTo>
                  <a:lnTo>
                    <a:pt x="0" y="819"/>
                  </a:lnTo>
                </a:path>
              </a:pathLst>
            </a:custGeom>
            <a:noFill/>
            <a:ln w="6985" cap="rnd">
              <a:solidFill>
                <a:srgbClr val="000000"/>
              </a:solidFill>
              <a:round/>
              <a:headEnd/>
              <a:tailEnd/>
            </a:ln>
          </p:spPr>
          <p:txBody>
            <a:bodyPr/>
            <a:lstStyle/>
            <a:p>
              <a:endParaRPr lang="en-US" dirty="0"/>
            </a:p>
          </p:txBody>
        </p:sp>
        <p:sp>
          <p:nvSpPr>
            <p:cNvPr id="64" name="Freeform 103"/>
            <p:cNvSpPr>
              <a:spLocks/>
            </p:cNvSpPr>
            <p:nvPr/>
          </p:nvSpPr>
          <p:spPr bwMode="auto">
            <a:xfrm>
              <a:off x="2133351" y="2192476"/>
              <a:ext cx="463062" cy="340349"/>
            </a:xfrm>
            <a:custGeom>
              <a:avLst/>
              <a:gdLst>
                <a:gd name="T0" fmla="*/ 468 w 512"/>
                <a:gd name="T1" fmla="*/ 250 h 361"/>
                <a:gd name="T2" fmla="*/ 397 w 512"/>
                <a:gd name="T3" fmla="*/ 250 h 361"/>
                <a:gd name="T4" fmla="*/ 450 w 512"/>
                <a:gd name="T5" fmla="*/ 181 h 361"/>
                <a:gd name="T6" fmla="*/ 468 w 512"/>
                <a:gd name="T7" fmla="*/ 192 h 361"/>
                <a:gd name="T8" fmla="*/ 512 w 512"/>
                <a:gd name="T9" fmla="*/ 114 h 361"/>
                <a:gd name="T10" fmla="*/ 476 w 512"/>
                <a:gd name="T11" fmla="*/ 87 h 361"/>
                <a:gd name="T12" fmla="*/ 509 w 512"/>
                <a:gd name="T13" fmla="*/ 48 h 361"/>
                <a:gd name="T14" fmla="*/ 487 w 512"/>
                <a:gd name="T15" fmla="*/ 0 h 361"/>
                <a:gd name="T16" fmla="*/ 0 w 512"/>
                <a:gd name="T17" fmla="*/ 0 h 361"/>
                <a:gd name="T18" fmla="*/ 0 w 512"/>
                <a:gd name="T19" fmla="*/ 324 h 361"/>
                <a:gd name="T20" fmla="*/ 11 w 512"/>
                <a:gd name="T21" fmla="*/ 344 h 361"/>
                <a:gd name="T22" fmla="*/ 20 w 512"/>
                <a:gd name="T23" fmla="*/ 344 h 361"/>
                <a:gd name="T24" fmla="*/ 20 w 512"/>
                <a:gd name="T25" fmla="*/ 354 h 361"/>
                <a:gd name="T26" fmla="*/ 87 w 512"/>
                <a:gd name="T27" fmla="*/ 361 h 361"/>
                <a:gd name="T28" fmla="*/ 400 w 512"/>
                <a:gd name="T29" fmla="*/ 361 h 361"/>
                <a:gd name="T30" fmla="*/ 428 w 512"/>
                <a:gd name="T31" fmla="*/ 324 h 361"/>
                <a:gd name="T32" fmla="*/ 418 w 512"/>
                <a:gd name="T33" fmla="*/ 277 h 361"/>
                <a:gd name="T34" fmla="*/ 468 w 512"/>
                <a:gd name="T35" fmla="*/ 277 h 361"/>
                <a:gd name="T36" fmla="*/ 468 w 512"/>
                <a:gd name="T37" fmla="*/ 260 h 361"/>
                <a:gd name="T38" fmla="*/ 468 w 512"/>
                <a:gd name="T39" fmla="*/ 250 h 361"/>
                <a:gd name="T40" fmla="*/ 468 w 512"/>
                <a:gd name="T41" fmla="*/ 284 h 361"/>
                <a:gd name="T42" fmla="*/ 428 w 512"/>
                <a:gd name="T43" fmla="*/ 277 h 361"/>
                <a:gd name="T44" fmla="*/ 418 w 512"/>
                <a:gd name="T45" fmla="*/ 312 h 361"/>
                <a:gd name="T46" fmla="*/ 468 w 512"/>
                <a:gd name="T47" fmla="*/ 250 h 36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12"/>
                <a:gd name="T73" fmla="*/ 0 h 361"/>
                <a:gd name="T74" fmla="*/ 512 w 512"/>
                <a:gd name="T75" fmla="*/ 361 h 36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12" h="361">
                  <a:moveTo>
                    <a:pt x="468" y="250"/>
                  </a:moveTo>
                  <a:lnTo>
                    <a:pt x="397" y="250"/>
                  </a:lnTo>
                  <a:lnTo>
                    <a:pt x="450" y="181"/>
                  </a:lnTo>
                  <a:lnTo>
                    <a:pt x="468" y="192"/>
                  </a:lnTo>
                  <a:lnTo>
                    <a:pt x="512" y="114"/>
                  </a:lnTo>
                  <a:lnTo>
                    <a:pt x="476" y="87"/>
                  </a:lnTo>
                  <a:lnTo>
                    <a:pt x="509" y="48"/>
                  </a:lnTo>
                  <a:lnTo>
                    <a:pt x="487" y="0"/>
                  </a:lnTo>
                  <a:lnTo>
                    <a:pt x="0" y="0"/>
                  </a:lnTo>
                  <a:lnTo>
                    <a:pt x="0" y="324"/>
                  </a:lnTo>
                  <a:lnTo>
                    <a:pt x="11" y="344"/>
                  </a:lnTo>
                  <a:lnTo>
                    <a:pt x="20" y="344"/>
                  </a:lnTo>
                  <a:lnTo>
                    <a:pt x="20" y="354"/>
                  </a:lnTo>
                  <a:lnTo>
                    <a:pt x="87" y="361"/>
                  </a:lnTo>
                  <a:lnTo>
                    <a:pt x="400" y="361"/>
                  </a:lnTo>
                  <a:lnTo>
                    <a:pt x="428" y="324"/>
                  </a:lnTo>
                  <a:lnTo>
                    <a:pt x="418" y="277"/>
                  </a:lnTo>
                  <a:lnTo>
                    <a:pt x="468" y="277"/>
                  </a:lnTo>
                  <a:lnTo>
                    <a:pt x="468" y="260"/>
                  </a:lnTo>
                  <a:lnTo>
                    <a:pt x="468" y="250"/>
                  </a:lnTo>
                  <a:lnTo>
                    <a:pt x="468" y="284"/>
                  </a:lnTo>
                  <a:lnTo>
                    <a:pt x="428" y="277"/>
                  </a:lnTo>
                  <a:lnTo>
                    <a:pt x="418" y="312"/>
                  </a:lnTo>
                  <a:lnTo>
                    <a:pt x="468" y="250"/>
                  </a:lnTo>
                  <a:close/>
                </a:path>
              </a:pathLst>
            </a:custGeom>
            <a:solidFill>
              <a:srgbClr val="FFFF99"/>
            </a:solidFill>
            <a:ln w="9525">
              <a:noFill/>
              <a:round/>
              <a:headEnd/>
              <a:tailEnd/>
            </a:ln>
          </p:spPr>
          <p:txBody>
            <a:bodyPr/>
            <a:lstStyle/>
            <a:p>
              <a:endParaRPr lang="en-US" dirty="0"/>
            </a:p>
          </p:txBody>
        </p:sp>
        <p:sp>
          <p:nvSpPr>
            <p:cNvPr id="65" name="Freeform 104"/>
            <p:cNvSpPr>
              <a:spLocks/>
            </p:cNvSpPr>
            <p:nvPr/>
          </p:nvSpPr>
          <p:spPr bwMode="auto">
            <a:xfrm>
              <a:off x="2133351" y="2192476"/>
              <a:ext cx="463062" cy="340349"/>
            </a:xfrm>
            <a:custGeom>
              <a:avLst/>
              <a:gdLst>
                <a:gd name="T0" fmla="*/ 468 w 512"/>
                <a:gd name="T1" fmla="*/ 250 h 361"/>
                <a:gd name="T2" fmla="*/ 397 w 512"/>
                <a:gd name="T3" fmla="*/ 250 h 361"/>
                <a:gd name="T4" fmla="*/ 450 w 512"/>
                <a:gd name="T5" fmla="*/ 181 h 361"/>
                <a:gd name="T6" fmla="*/ 468 w 512"/>
                <a:gd name="T7" fmla="*/ 192 h 361"/>
                <a:gd name="T8" fmla="*/ 512 w 512"/>
                <a:gd name="T9" fmla="*/ 114 h 361"/>
                <a:gd name="T10" fmla="*/ 476 w 512"/>
                <a:gd name="T11" fmla="*/ 87 h 361"/>
                <a:gd name="T12" fmla="*/ 509 w 512"/>
                <a:gd name="T13" fmla="*/ 48 h 361"/>
                <a:gd name="T14" fmla="*/ 487 w 512"/>
                <a:gd name="T15" fmla="*/ 0 h 361"/>
                <a:gd name="T16" fmla="*/ 0 w 512"/>
                <a:gd name="T17" fmla="*/ 0 h 361"/>
                <a:gd name="T18" fmla="*/ 0 w 512"/>
                <a:gd name="T19" fmla="*/ 324 h 361"/>
                <a:gd name="T20" fmla="*/ 11 w 512"/>
                <a:gd name="T21" fmla="*/ 344 h 361"/>
                <a:gd name="T22" fmla="*/ 20 w 512"/>
                <a:gd name="T23" fmla="*/ 344 h 361"/>
                <a:gd name="T24" fmla="*/ 20 w 512"/>
                <a:gd name="T25" fmla="*/ 354 h 361"/>
                <a:gd name="T26" fmla="*/ 87 w 512"/>
                <a:gd name="T27" fmla="*/ 361 h 361"/>
                <a:gd name="T28" fmla="*/ 400 w 512"/>
                <a:gd name="T29" fmla="*/ 361 h 361"/>
                <a:gd name="T30" fmla="*/ 428 w 512"/>
                <a:gd name="T31" fmla="*/ 324 h 361"/>
                <a:gd name="T32" fmla="*/ 418 w 512"/>
                <a:gd name="T33" fmla="*/ 277 h 361"/>
                <a:gd name="T34" fmla="*/ 468 w 512"/>
                <a:gd name="T35" fmla="*/ 277 h 361"/>
                <a:gd name="T36" fmla="*/ 468 w 512"/>
                <a:gd name="T37" fmla="*/ 260 h 361"/>
                <a:gd name="T38" fmla="*/ 468 w 512"/>
                <a:gd name="T39" fmla="*/ 250 h 361"/>
                <a:gd name="T40" fmla="*/ 468 w 512"/>
                <a:gd name="T41" fmla="*/ 284 h 361"/>
                <a:gd name="T42" fmla="*/ 428 w 512"/>
                <a:gd name="T43" fmla="*/ 277 h 361"/>
                <a:gd name="T44" fmla="*/ 418 w 512"/>
                <a:gd name="T45" fmla="*/ 312 h 361"/>
                <a:gd name="T46" fmla="*/ 468 w 512"/>
                <a:gd name="T47" fmla="*/ 250 h 36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12"/>
                <a:gd name="T73" fmla="*/ 0 h 361"/>
                <a:gd name="T74" fmla="*/ 512 w 512"/>
                <a:gd name="T75" fmla="*/ 361 h 36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12" h="361">
                  <a:moveTo>
                    <a:pt x="468" y="250"/>
                  </a:moveTo>
                  <a:lnTo>
                    <a:pt x="397" y="250"/>
                  </a:lnTo>
                  <a:lnTo>
                    <a:pt x="450" y="181"/>
                  </a:lnTo>
                  <a:lnTo>
                    <a:pt x="468" y="192"/>
                  </a:lnTo>
                  <a:lnTo>
                    <a:pt x="512" y="114"/>
                  </a:lnTo>
                  <a:lnTo>
                    <a:pt x="476" y="87"/>
                  </a:lnTo>
                  <a:lnTo>
                    <a:pt x="509" y="48"/>
                  </a:lnTo>
                  <a:lnTo>
                    <a:pt x="487" y="0"/>
                  </a:lnTo>
                  <a:lnTo>
                    <a:pt x="0" y="0"/>
                  </a:lnTo>
                  <a:lnTo>
                    <a:pt x="0" y="324"/>
                  </a:lnTo>
                  <a:lnTo>
                    <a:pt x="11" y="344"/>
                  </a:lnTo>
                  <a:lnTo>
                    <a:pt x="20" y="344"/>
                  </a:lnTo>
                  <a:lnTo>
                    <a:pt x="20" y="354"/>
                  </a:lnTo>
                  <a:lnTo>
                    <a:pt x="87" y="361"/>
                  </a:lnTo>
                  <a:lnTo>
                    <a:pt x="400" y="361"/>
                  </a:lnTo>
                  <a:lnTo>
                    <a:pt x="428" y="324"/>
                  </a:lnTo>
                  <a:lnTo>
                    <a:pt x="418" y="277"/>
                  </a:lnTo>
                  <a:lnTo>
                    <a:pt x="468" y="277"/>
                  </a:lnTo>
                  <a:lnTo>
                    <a:pt x="468" y="260"/>
                  </a:lnTo>
                  <a:lnTo>
                    <a:pt x="468" y="250"/>
                  </a:lnTo>
                  <a:lnTo>
                    <a:pt x="468" y="284"/>
                  </a:lnTo>
                  <a:lnTo>
                    <a:pt x="428" y="277"/>
                  </a:lnTo>
                  <a:lnTo>
                    <a:pt x="418" y="312"/>
                  </a:lnTo>
                  <a:lnTo>
                    <a:pt x="468" y="250"/>
                  </a:lnTo>
                </a:path>
              </a:pathLst>
            </a:custGeom>
            <a:noFill/>
            <a:ln w="6985" cap="rnd">
              <a:solidFill>
                <a:srgbClr val="000000"/>
              </a:solidFill>
              <a:round/>
              <a:headEnd/>
              <a:tailEnd/>
            </a:ln>
          </p:spPr>
          <p:txBody>
            <a:bodyPr/>
            <a:lstStyle/>
            <a:p>
              <a:endParaRPr lang="en-US" dirty="0"/>
            </a:p>
          </p:txBody>
        </p:sp>
        <p:sp>
          <p:nvSpPr>
            <p:cNvPr id="66" name="Freeform 106"/>
            <p:cNvSpPr>
              <a:spLocks/>
            </p:cNvSpPr>
            <p:nvPr/>
          </p:nvSpPr>
          <p:spPr bwMode="auto">
            <a:xfrm>
              <a:off x="2494160" y="1952408"/>
              <a:ext cx="1091189" cy="648791"/>
            </a:xfrm>
            <a:custGeom>
              <a:avLst/>
              <a:gdLst>
                <a:gd name="T0" fmla="*/ 17 w 1201"/>
                <a:gd name="T1" fmla="*/ 536 h 688"/>
                <a:gd name="T2" fmla="*/ 62 w 1201"/>
                <a:gd name="T3" fmla="*/ 523 h 688"/>
                <a:gd name="T4" fmla="*/ 30 w 1201"/>
                <a:gd name="T5" fmla="*/ 512 h 688"/>
                <a:gd name="T6" fmla="*/ 44 w 1201"/>
                <a:gd name="T7" fmla="*/ 429 h 688"/>
                <a:gd name="T8" fmla="*/ 108 w 1201"/>
                <a:gd name="T9" fmla="*/ 367 h 688"/>
                <a:gd name="T10" fmla="*/ 101 w 1201"/>
                <a:gd name="T11" fmla="*/ 304 h 688"/>
                <a:gd name="T12" fmla="*/ 151 w 1201"/>
                <a:gd name="T13" fmla="*/ 193 h 688"/>
                <a:gd name="T14" fmla="*/ 175 w 1201"/>
                <a:gd name="T15" fmla="*/ 195 h 688"/>
                <a:gd name="T16" fmla="*/ 158 w 1201"/>
                <a:gd name="T17" fmla="*/ 143 h 688"/>
                <a:gd name="T18" fmla="*/ 160 w 1201"/>
                <a:gd name="T19" fmla="*/ 85 h 688"/>
                <a:gd name="T20" fmla="*/ 259 w 1201"/>
                <a:gd name="T21" fmla="*/ 4 h 688"/>
                <a:gd name="T22" fmla="*/ 317 w 1201"/>
                <a:gd name="T23" fmla="*/ 4 h 688"/>
                <a:gd name="T24" fmla="*/ 360 w 1201"/>
                <a:gd name="T25" fmla="*/ 63 h 688"/>
                <a:gd name="T26" fmla="*/ 357 w 1201"/>
                <a:gd name="T27" fmla="*/ 120 h 688"/>
                <a:gd name="T28" fmla="*/ 428 w 1201"/>
                <a:gd name="T29" fmla="*/ 181 h 688"/>
                <a:gd name="T30" fmla="*/ 576 w 1201"/>
                <a:gd name="T31" fmla="*/ 349 h 688"/>
                <a:gd name="T32" fmla="*/ 697 w 1201"/>
                <a:gd name="T33" fmla="*/ 439 h 688"/>
                <a:gd name="T34" fmla="*/ 737 w 1201"/>
                <a:gd name="T35" fmla="*/ 464 h 688"/>
                <a:gd name="T36" fmla="*/ 1177 w 1201"/>
                <a:gd name="T37" fmla="*/ 470 h 688"/>
                <a:gd name="T38" fmla="*/ 1177 w 1201"/>
                <a:gd name="T39" fmla="*/ 494 h 688"/>
                <a:gd name="T40" fmla="*/ 1177 w 1201"/>
                <a:gd name="T41" fmla="*/ 554 h 688"/>
                <a:gd name="T42" fmla="*/ 1185 w 1201"/>
                <a:gd name="T43" fmla="*/ 613 h 688"/>
                <a:gd name="T44" fmla="*/ 1188 w 1201"/>
                <a:gd name="T45" fmla="*/ 647 h 688"/>
                <a:gd name="T46" fmla="*/ 1201 w 1201"/>
                <a:gd name="T47" fmla="*/ 659 h 688"/>
                <a:gd name="T48" fmla="*/ 1119 w 1201"/>
                <a:gd name="T49" fmla="*/ 688 h 688"/>
                <a:gd name="T50" fmla="*/ 1032 w 1201"/>
                <a:gd name="T51" fmla="*/ 669 h 688"/>
                <a:gd name="T52" fmla="*/ 912 w 1201"/>
                <a:gd name="T53" fmla="*/ 659 h 688"/>
                <a:gd name="T54" fmla="*/ 829 w 1201"/>
                <a:gd name="T55" fmla="*/ 659 h 688"/>
                <a:gd name="T56" fmla="*/ 742 w 1201"/>
                <a:gd name="T57" fmla="*/ 654 h 688"/>
                <a:gd name="T58" fmla="*/ 623 w 1201"/>
                <a:gd name="T59" fmla="*/ 638 h 688"/>
                <a:gd name="T60" fmla="*/ 476 w 1201"/>
                <a:gd name="T61" fmla="*/ 591 h 688"/>
                <a:gd name="T62" fmla="*/ 327 w 1201"/>
                <a:gd name="T63" fmla="*/ 602 h 688"/>
                <a:gd name="T64" fmla="*/ 250 w 1201"/>
                <a:gd name="T65" fmla="*/ 623 h 688"/>
                <a:gd name="T66" fmla="*/ 175 w 1201"/>
                <a:gd name="T67" fmla="*/ 659 h 688"/>
                <a:gd name="T68" fmla="*/ 62 w 1201"/>
                <a:gd name="T69" fmla="*/ 591 h 688"/>
                <a:gd name="T70" fmla="*/ 17 w 1201"/>
                <a:gd name="T71" fmla="*/ 570 h 68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01"/>
                <a:gd name="T109" fmla="*/ 0 h 688"/>
                <a:gd name="T110" fmla="*/ 1201 w 1201"/>
                <a:gd name="T111" fmla="*/ 688 h 68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01" h="688">
                  <a:moveTo>
                    <a:pt x="17" y="570"/>
                  </a:moveTo>
                  <a:lnTo>
                    <a:pt x="17" y="536"/>
                  </a:lnTo>
                  <a:lnTo>
                    <a:pt x="62" y="536"/>
                  </a:lnTo>
                  <a:lnTo>
                    <a:pt x="62" y="523"/>
                  </a:lnTo>
                  <a:lnTo>
                    <a:pt x="62" y="512"/>
                  </a:lnTo>
                  <a:lnTo>
                    <a:pt x="30" y="512"/>
                  </a:lnTo>
                  <a:lnTo>
                    <a:pt x="0" y="505"/>
                  </a:lnTo>
                  <a:lnTo>
                    <a:pt x="44" y="429"/>
                  </a:lnTo>
                  <a:lnTo>
                    <a:pt x="69" y="442"/>
                  </a:lnTo>
                  <a:lnTo>
                    <a:pt x="108" y="367"/>
                  </a:lnTo>
                  <a:lnTo>
                    <a:pt x="76" y="345"/>
                  </a:lnTo>
                  <a:lnTo>
                    <a:pt x="101" y="304"/>
                  </a:lnTo>
                  <a:lnTo>
                    <a:pt x="91" y="257"/>
                  </a:lnTo>
                  <a:lnTo>
                    <a:pt x="151" y="193"/>
                  </a:lnTo>
                  <a:lnTo>
                    <a:pt x="160" y="209"/>
                  </a:lnTo>
                  <a:lnTo>
                    <a:pt x="175" y="195"/>
                  </a:lnTo>
                  <a:lnTo>
                    <a:pt x="158" y="179"/>
                  </a:lnTo>
                  <a:lnTo>
                    <a:pt x="158" y="143"/>
                  </a:lnTo>
                  <a:lnTo>
                    <a:pt x="184" y="143"/>
                  </a:lnTo>
                  <a:lnTo>
                    <a:pt x="160" y="85"/>
                  </a:lnTo>
                  <a:lnTo>
                    <a:pt x="207" y="29"/>
                  </a:lnTo>
                  <a:lnTo>
                    <a:pt x="259" y="4"/>
                  </a:lnTo>
                  <a:lnTo>
                    <a:pt x="273" y="0"/>
                  </a:lnTo>
                  <a:lnTo>
                    <a:pt x="317" y="4"/>
                  </a:lnTo>
                  <a:lnTo>
                    <a:pt x="358" y="29"/>
                  </a:lnTo>
                  <a:lnTo>
                    <a:pt x="360" y="63"/>
                  </a:lnTo>
                  <a:lnTo>
                    <a:pt x="366" y="97"/>
                  </a:lnTo>
                  <a:lnTo>
                    <a:pt x="357" y="120"/>
                  </a:lnTo>
                  <a:lnTo>
                    <a:pt x="402" y="175"/>
                  </a:lnTo>
                  <a:lnTo>
                    <a:pt x="428" y="181"/>
                  </a:lnTo>
                  <a:lnTo>
                    <a:pt x="518" y="307"/>
                  </a:lnTo>
                  <a:lnTo>
                    <a:pt x="576" y="349"/>
                  </a:lnTo>
                  <a:lnTo>
                    <a:pt x="630" y="389"/>
                  </a:lnTo>
                  <a:lnTo>
                    <a:pt x="697" y="439"/>
                  </a:lnTo>
                  <a:lnTo>
                    <a:pt x="708" y="418"/>
                  </a:lnTo>
                  <a:lnTo>
                    <a:pt x="737" y="464"/>
                  </a:lnTo>
                  <a:lnTo>
                    <a:pt x="1169" y="464"/>
                  </a:lnTo>
                  <a:lnTo>
                    <a:pt x="1177" y="470"/>
                  </a:lnTo>
                  <a:lnTo>
                    <a:pt x="1177" y="488"/>
                  </a:lnTo>
                  <a:lnTo>
                    <a:pt x="1177" y="494"/>
                  </a:lnTo>
                  <a:lnTo>
                    <a:pt x="1188" y="533"/>
                  </a:lnTo>
                  <a:lnTo>
                    <a:pt x="1177" y="554"/>
                  </a:lnTo>
                  <a:lnTo>
                    <a:pt x="1188" y="588"/>
                  </a:lnTo>
                  <a:lnTo>
                    <a:pt x="1185" y="613"/>
                  </a:lnTo>
                  <a:lnTo>
                    <a:pt x="1169" y="626"/>
                  </a:lnTo>
                  <a:lnTo>
                    <a:pt x="1188" y="647"/>
                  </a:lnTo>
                  <a:lnTo>
                    <a:pt x="1177" y="679"/>
                  </a:lnTo>
                  <a:lnTo>
                    <a:pt x="1201" y="659"/>
                  </a:lnTo>
                  <a:lnTo>
                    <a:pt x="1169" y="679"/>
                  </a:lnTo>
                  <a:lnTo>
                    <a:pt x="1119" y="688"/>
                  </a:lnTo>
                  <a:lnTo>
                    <a:pt x="1088" y="688"/>
                  </a:lnTo>
                  <a:lnTo>
                    <a:pt x="1032" y="669"/>
                  </a:lnTo>
                  <a:lnTo>
                    <a:pt x="964" y="679"/>
                  </a:lnTo>
                  <a:lnTo>
                    <a:pt x="912" y="659"/>
                  </a:lnTo>
                  <a:lnTo>
                    <a:pt x="869" y="674"/>
                  </a:lnTo>
                  <a:lnTo>
                    <a:pt x="829" y="659"/>
                  </a:lnTo>
                  <a:lnTo>
                    <a:pt x="796" y="674"/>
                  </a:lnTo>
                  <a:lnTo>
                    <a:pt x="742" y="654"/>
                  </a:lnTo>
                  <a:lnTo>
                    <a:pt x="674" y="647"/>
                  </a:lnTo>
                  <a:lnTo>
                    <a:pt x="623" y="638"/>
                  </a:lnTo>
                  <a:lnTo>
                    <a:pt x="556" y="613"/>
                  </a:lnTo>
                  <a:lnTo>
                    <a:pt x="476" y="591"/>
                  </a:lnTo>
                  <a:lnTo>
                    <a:pt x="393" y="578"/>
                  </a:lnTo>
                  <a:lnTo>
                    <a:pt x="327" y="602"/>
                  </a:lnTo>
                  <a:lnTo>
                    <a:pt x="290" y="613"/>
                  </a:lnTo>
                  <a:lnTo>
                    <a:pt x="250" y="623"/>
                  </a:lnTo>
                  <a:lnTo>
                    <a:pt x="223" y="659"/>
                  </a:lnTo>
                  <a:lnTo>
                    <a:pt x="175" y="659"/>
                  </a:lnTo>
                  <a:lnTo>
                    <a:pt x="145" y="630"/>
                  </a:lnTo>
                  <a:lnTo>
                    <a:pt x="62" y="591"/>
                  </a:lnTo>
                  <a:lnTo>
                    <a:pt x="17" y="578"/>
                  </a:lnTo>
                  <a:lnTo>
                    <a:pt x="17" y="570"/>
                  </a:lnTo>
                  <a:close/>
                </a:path>
              </a:pathLst>
            </a:custGeom>
            <a:solidFill>
              <a:srgbClr val="FFFF99"/>
            </a:solidFill>
            <a:ln w="9525">
              <a:noFill/>
              <a:round/>
              <a:headEnd/>
              <a:tailEnd/>
            </a:ln>
          </p:spPr>
          <p:txBody>
            <a:bodyPr/>
            <a:lstStyle/>
            <a:p>
              <a:endParaRPr lang="en-US" dirty="0"/>
            </a:p>
          </p:txBody>
        </p:sp>
        <p:sp>
          <p:nvSpPr>
            <p:cNvPr id="67" name="Freeform 107"/>
            <p:cNvSpPr>
              <a:spLocks/>
            </p:cNvSpPr>
            <p:nvPr/>
          </p:nvSpPr>
          <p:spPr bwMode="auto">
            <a:xfrm>
              <a:off x="2494160" y="1952408"/>
              <a:ext cx="1091189" cy="648791"/>
            </a:xfrm>
            <a:custGeom>
              <a:avLst/>
              <a:gdLst>
                <a:gd name="T0" fmla="*/ 17 w 1201"/>
                <a:gd name="T1" fmla="*/ 536 h 688"/>
                <a:gd name="T2" fmla="*/ 62 w 1201"/>
                <a:gd name="T3" fmla="*/ 523 h 688"/>
                <a:gd name="T4" fmla="*/ 30 w 1201"/>
                <a:gd name="T5" fmla="*/ 512 h 688"/>
                <a:gd name="T6" fmla="*/ 44 w 1201"/>
                <a:gd name="T7" fmla="*/ 429 h 688"/>
                <a:gd name="T8" fmla="*/ 108 w 1201"/>
                <a:gd name="T9" fmla="*/ 367 h 688"/>
                <a:gd name="T10" fmla="*/ 101 w 1201"/>
                <a:gd name="T11" fmla="*/ 304 h 688"/>
                <a:gd name="T12" fmla="*/ 151 w 1201"/>
                <a:gd name="T13" fmla="*/ 193 h 688"/>
                <a:gd name="T14" fmla="*/ 175 w 1201"/>
                <a:gd name="T15" fmla="*/ 195 h 688"/>
                <a:gd name="T16" fmla="*/ 158 w 1201"/>
                <a:gd name="T17" fmla="*/ 143 h 688"/>
                <a:gd name="T18" fmla="*/ 160 w 1201"/>
                <a:gd name="T19" fmla="*/ 85 h 688"/>
                <a:gd name="T20" fmla="*/ 259 w 1201"/>
                <a:gd name="T21" fmla="*/ 4 h 688"/>
                <a:gd name="T22" fmla="*/ 317 w 1201"/>
                <a:gd name="T23" fmla="*/ 4 h 688"/>
                <a:gd name="T24" fmla="*/ 360 w 1201"/>
                <a:gd name="T25" fmla="*/ 63 h 688"/>
                <a:gd name="T26" fmla="*/ 357 w 1201"/>
                <a:gd name="T27" fmla="*/ 120 h 688"/>
                <a:gd name="T28" fmla="*/ 428 w 1201"/>
                <a:gd name="T29" fmla="*/ 181 h 688"/>
                <a:gd name="T30" fmla="*/ 576 w 1201"/>
                <a:gd name="T31" fmla="*/ 349 h 688"/>
                <a:gd name="T32" fmla="*/ 697 w 1201"/>
                <a:gd name="T33" fmla="*/ 439 h 688"/>
                <a:gd name="T34" fmla="*/ 737 w 1201"/>
                <a:gd name="T35" fmla="*/ 464 h 688"/>
                <a:gd name="T36" fmla="*/ 1177 w 1201"/>
                <a:gd name="T37" fmla="*/ 470 h 688"/>
                <a:gd name="T38" fmla="*/ 1177 w 1201"/>
                <a:gd name="T39" fmla="*/ 494 h 688"/>
                <a:gd name="T40" fmla="*/ 1177 w 1201"/>
                <a:gd name="T41" fmla="*/ 554 h 688"/>
                <a:gd name="T42" fmla="*/ 1185 w 1201"/>
                <a:gd name="T43" fmla="*/ 613 h 688"/>
                <a:gd name="T44" fmla="*/ 1188 w 1201"/>
                <a:gd name="T45" fmla="*/ 647 h 688"/>
                <a:gd name="T46" fmla="*/ 1201 w 1201"/>
                <a:gd name="T47" fmla="*/ 659 h 688"/>
                <a:gd name="T48" fmla="*/ 1119 w 1201"/>
                <a:gd name="T49" fmla="*/ 688 h 688"/>
                <a:gd name="T50" fmla="*/ 1032 w 1201"/>
                <a:gd name="T51" fmla="*/ 669 h 688"/>
                <a:gd name="T52" fmla="*/ 912 w 1201"/>
                <a:gd name="T53" fmla="*/ 659 h 688"/>
                <a:gd name="T54" fmla="*/ 829 w 1201"/>
                <a:gd name="T55" fmla="*/ 659 h 688"/>
                <a:gd name="T56" fmla="*/ 742 w 1201"/>
                <a:gd name="T57" fmla="*/ 654 h 688"/>
                <a:gd name="T58" fmla="*/ 623 w 1201"/>
                <a:gd name="T59" fmla="*/ 638 h 688"/>
                <a:gd name="T60" fmla="*/ 476 w 1201"/>
                <a:gd name="T61" fmla="*/ 591 h 688"/>
                <a:gd name="T62" fmla="*/ 327 w 1201"/>
                <a:gd name="T63" fmla="*/ 602 h 688"/>
                <a:gd name="T64" fmla="*/ 250 w 1201"/>
                <a:gd name="T65" fmla="*/ 623 h 688"/>
                <a:gd name="T66" fmla="*/ 175 w 1201"/>
                <a:gd name="T67" fmla="*/ 659 h 688"/>
                <a:gd name="T68" fmla="*/ 62 w 1201"/>
                <a:gd name="T69" fmla="*/ 591 h 688"/>
                <a:gd name="T70" fmla="*/ 17 w 1201"/>
                <a:gd name="T71" fmla="*/ 570 h 68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01"/>
                <a:gd name="T109" fmla="*/ 0 h 688"/>
                <a:gd name="T110" fmla="*/ 1201 w 1201"/>
                <a:gd name="T111" fmla="*/ 688 h 68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01" h="688">
                  <a:moveTo>
                    <a:pt x="17" y="570"/>
                  </a:moveTo>
                  <a:lnTo>
                    <a:pt x="17" y="536"/>
                  </a:lnTo>
                  <a:lnTo>
                    <a:pt x="62" y="536"/>
                  </a:lnTo>
                  <a:lnTo>
                    <a:pt x="62" y="523"/>
                  </a:lnTo>
                  <a:lnTo>
                    <a:pt x="62" y="512"/>
                  </a:lnTo>
                  <a:lnTo>
                    <a:pt x="30" y="512"/>
                  </a:lnTo>
                  <a:lnTo>
                    <a:pt x="0" y="505"/>
                  </a:lnTo>
                  <a:lnTo>
                    <a:pt x="44" y="429"/>
                  </a:lnTo>
                  <a:lnTo>
                    <a:pt x="69" y="442"/>
                  </a:lnTo>
                  <a:lnTo>
                    <a:pt x="108" y="367"/>
                  </a:lnTo>
                  <a:lnTo>
                    <a:pt x="76" y="345"/>
                  </a:lnTo>
                  <a:lnTo>
                    <a:pt x="101" y="304"/>
                  </a:lnTo>
                  <a:lnTo>
                    <a:pt x="91" y="257"/>
                  </a:lnTo>
                  <a:lnTo>
                    <a:pt x="151" y="193"/>
                  </a:lnTo>
                  <a:lnTo>
                    <a:pt x="160" y="209"/>
                  </a:lnTo>
                  <a:lnTo>
                    <a:pt x="175" y="195"/>
                  </a:lnTo>
                  <a:lnTo>
                    <a:pt x="158" y="179"/>
                  </a:lnTo>
                  <a:lnTo>
                    <a:pt x="158" y="143"/>
                  </a:lnTo>
                  <a:lnTo>
                    <a:pt x="184" y="143"/>
                  </a:lnTo>
                  <a:lnTo>
                    <a:pt x="160" y="85"/>
                  </a:lnTo>
                  <a:lnTo>
                    <a:pt x="207" y="29"/>
                  </a:lnTo>
                  <a:lnTo>
                    <a:pt x="259" y="4"/>
                  </a:lnTo>
                  <a:lnTo>
                    <a:pt x="273" y="0"/>
                  </a:lnTo>
                  <a:lnTo>
                    <a:pt x="317" y="4"/>
                  </a:lnTo>
                  <a:lnTo>
                    <a:pt x="358" y="29"/>
                  </a:lnTo>
                  <a:lnTo>
                    <a:pt x="360" y="63"/>
                  </a:lnTo>
                  <a:lnTo>
                    <a:pt x="366" y="97"/>
                  </a:lnTo>
                  <a:lnTo>
                    <a:pt x="357" y="120"/>
                  </a:lnTo>
                  <a:lnTo>
                    <a:pt x="402" y="175"/>
                  </a:lnTo>
                  <a:lnTo>
                    <a:pt x="428" y="181"/>
                  </a:lnTo>
                  <a:lnTo>
                    <a:pt x="518" y="307"/>
                  </a:lnTo>
                  <a:lnTo>
                    <a:pt x="576" y="349"/>
                  </a:lnTo>
                  <a:lnTo>
                    <a:pt x="630" y="389"/>
                  </a:lnTo>
                  <a:lnTo>
                    <a:pt x="697" y="439"/>
                  </a:lnTo>
                  <a:lnTo>
                    <a:pt x="708" y="418"/>
                  </a:lnTo>
                  <a:lnTo>
                    <a:pt x="737" y="464"/>
                  </a:lnTo>
                  <a:lnTo>
                    <a:pt x="1169" y="464"/>
                  </a:lnTo>
                  <a:lnTo>
                    <a:pt x="1177" y="470"/>
                  </a:lnTo>
                  <a:lnTo>
                    <a:pt x="1177" y="488"/>
                  </a:lnTo>
                  <a:lnTo>
                    <a:pt x="1177" y="494"/>
                  </a:lnTo>
                  <a:lnTo>
                    <a:pt x="1188" y="533"/>
                  </a:lnTo>
                  <a:lnTo>
                    <a:pt x="1177" y="554"/>
                  </a:lnTo>
                  <a:lnTo>
                    <a:pt x="1188" y="588"/>
                  </a:lnTo>
                  <a:lnTo>
                    <a:pt x="1185" y="613"/>
                  </a:lnTo>
                  <a:lnTo>
                    <a:pt x="1169" y="626"/>
                  </a:lnTo>
                  <a:lnTo>
                    <a:pt x="1188" y="647"/>
                  </a:lnTo>
                  <a:lnTo>
                    <a:pt x="1177" y="679"/>
                  </a:lnTo>
                  <a:lnTo>
                    <a:pt x="1201" y="659"/>
                  </a:lnTo>
                  <a:lnTo>
                    <a:pt x="1169" y="679"/>
                  </a:lnTo>
                  <a:lnTo>
                    <a:pt x="1119" y="688"/>
                  </a:lnTo>
                  <a:lnTo>
                    <a:pt x="1088" y="688"/>
                  </a:lnTo>
                  <a:lnTo>
                    <a:pt x="1032" y="669"/>
                  </a:lnTo>
                  <a:lnTo>
                    <a:pt x="964" y="679"/>
                  </a:lnTo>
                  <a:lnTo>
                    <a:pt x="912" y="659"/>
                  </a:lnTo>
                  <a:lnTo>
                    <a:pt x="869" y="674"/>
                  </a:lnTo>
                  <a:lnTo>
                    <a:pt x="829" y="659"/>
                  </a:lnTo>
                  <a:lnTo>
                    <a:pt x="796" y="674"/>
                  </a:lnTo>
                  <a:lnTo>
                    <a:pt x="742" y="654"/>
                  </a:lnTo>
                  <a:lnTo>
                    <a:pt x="674" y="647"/>
                  </a:lnTo>
                  <a:lnTo>
                    <a:pt x="623" y="638"/>
                  </a:lnTo>
                  <a:lnTo>
                    <a:pt x="556" y="613"/>
                  </a:lnTo>
                  <a:lnTo>
                    <a:pt x="476" y="591"/>
                  </a:lnTo>
                  <a:lnTo>
                    <a:pt x="393" y="578"/>
                  </a:lnTo>
                  <a:lnTo>
                    <a:pt x="327" y="602"/>
                  </a:lnTo>
                  <a:lnTo>
                    <a:pt x="290" y="613"/>
                  </a:lnTo>
                  <a:lnTo>
                    <a:pt x="250" y="623"/>
                  </a:lnTo>
                  <a:lnTo>
                    <a:pt x="223" y="659"/>
                  </a:lnTo>
                  <a:lnTo>
                    <a:pt x="175" y="659"/>
                  </a:lnTo>
                  <a:lnTo>
                    <a:pt x="145" y="630"/>
                  </a:lnTo>
                  <a:lnTo>
                    <a:pt x="62" y="591"/>
                  </a:lnTo>
                  <a:lnTo>
                    <a:pt x="17" y="578"/>
                  </a:lnTo>
                  <a:lnTo>
                    <a:pt x="17" y="570"/>
                  </a:lnTo>
                </a:path>
              </a:pathLst>
            </a:custGeom>
            <a:noFill/>
            <a:ln w="6985" cap="rnd">
              <a:solidFill>
                <a:srgbClr val="000000"/>
              </a:solidFill>
              <a:round/>
              <a:headEnd/>
              <a:tailEnd/>
            </a:ln>
          </p:spPr>
          <p:txBody>
            <a:bodyPr/>
            <a:lstStyle/>
            <a:p>
              <a:endParaRPr lang="en-US" dirty="0"/>
            </a:p>
          </p:txBody>
        </p:sp>
        <p:sp>
          <p:nvSpPr>
            <p:cNvPr id="68" name="Freeform 109"/>
            <p:cNvSpPr>
              <a:spLocks/>
            </p:cNvSpPr>
            <p:nvPr/>
          </p:nvSpPr>
          <p:spPr bwMode="auto">
            <a:xfrm>
              <a:off x="2399210" y="2494839"/>
              <a:ext cx="1186139" cy="565223"/>
            </a:xfrm>
            <a:custGeom>
              <a:avLst/>
              <a:gdLst>
                <a:gd name="T0" fmla="*/ 74 w 1308"/>
                <a:gd name="T1" fmla="*/ 563 h 599"/>
                <a:gd name="T2" fmla="*/ 234 w 1308"/>
                <a:gd name="T3" fmla="*/ 529 h 599"/>
                <a:gd name="T4" fmla="*/ 253 w 1308"/>
                <a:gd name="T5" fmla="*/ 509 h 599"/>
                <a:gd name="T6" fmla="*/ 297 w 1308"/>
                <a:gd name="T7" fmla="*/ 497 h 599"/>
                <a:gd name="T8" fmla="*/ 367 w 1308"/>
                <a:gd name="T9" fmla="*/ 519 h 599"/>
                <a:gd name="T10" fmla="*/ 464 w 1308"/>
                <a:gd name="T11" fmla="*/ 563 h 599"/>
                <a:gd name="T12" fmla="*/ 505 w 1308"/>
                <a:gd name="T13" fmla="*/ 571 h 599"/>
                <a:gd name="T14" fmla="*/ 561 w 1308"/>
                <a:gd name="T15" fmla="*/ 580 h 599"/>
                <a:gd name="T16" fmla="*/ 630 w 1308"/>
                <a:gd name="T17" fmla="*/ 599 h 599"/>
                <a:gd name="T18" fmla="*/ 670 w 1308"/>
                <a:gd name="T19" fmla="*/ 567 h 599"/>
                <a:gd name="T20" fmla="*/ 1277 w 1308"/>
                <a:gd name="T21" fmla="*/ 546 h 599"/>
                <a:gd name="T22" fmla="*/ 1285 w 1308"/>
                <a:gd name="T23" fmla="*/ 546 h 599"/>
                <a:gd name="T24" fmla="*/ 1292 w 1308"/>
                <a:gd name="T25" fmla="*/ 497 h 599"/>
                <a:gd name="T26" fmla="*/ 1303 w 1308"/>
                <a:gd name="T27" fmla="*/ 413 h 599"/>
                <a:gd name="T28" fmla="*/ 1299 w 1308"/>
                <a:gd name="T29" fmla="*/ 383 h 599"/>
                <a:gd name="T30" fmla="*/ 1308 w 1308"/>
                <a:gd name="T31" fmla="*/ 317 h 599"/>
                <a:gd name="T32" fmla="*/ 1285 w 1308"/>
                <a:gd name="T33" fmla="*/ 276 h 599"/>
                <a:gd name="T34" fmla="*/ 1291 w 1308"/>
                <a:gd name="T35" fmla="*/ 252 h 599"/>
                <a:gd name="T36" fmla="*/ 1285 w 1308"/>
                <a:gd name="T37" fmla="*/ 189 h 599"/>
                <a:gd name="T38" fmla="*/ 1295 w 1308"/>
                <a:gd name="T39" fmla="*/ 119 h 599"/>
                <a:gd name="T40" fmla="*/ 1211 w 1308"/>
                <a:gd name="T41" fmla="*/ 111 h 599"/>
                <a:gd name="T42" fmla="*/ 1141 w 1308"/>
                <a:gd name="T43" fmla="*/ 81 h 599"/>
                <a:gd name="T44" fmla="*/ 1074 w 1308"/>
                <a:gd name="T45" fmla="*/ 111 h 599"/>
                <a:gd name="T46" fmla="*/ 1025 w 1308"/>
                <a:gd name="T47" fmla="*/ 81 h 599"/>
                <a:gd name="T48" fmla="*/ 936 w 1308"/>
                <a:gd name="T49" fmla="*/ 81 h 599"/>
                <a:gd name="T50" fmla="*/ 812 w 1308"/>
                <a:gd name="T51" fmla="*/ 70 h 599"/>
                <a:gd name="T52" fmla="*/ 691 w 1308"/>
                <a:gd name="T53" fmla="*/ 52 h 599"/>
                <a:gd name="T54" fmla="*/ 363 w 1308"/>
                <a:gd name="T55" fmla="*/ 42 h 599"/>
                <a:gd name="T56" fmla="*/ 286 w 1308"/>
                <a:gd name="T57" fmla="*/ 81 h 599"/>
                <a:gd name="T58" fmla="*/ 135 w 1308"/>
                <a:gd name="T59" fmla="*/ 0 h 599"/>
                <a:gd name="T60" fmla="*/ 135 w 1308"/>
                <a:gd name="T61" fmla="*/ 102 h 599"/>
                <a:gd name="T62" fmla="*/ 84 w 1308"/>
                <a:gd name="T63" fmla="*/ 157 h 599"/>
                <a:gd name="T64" fmla="*/ 8 w 1308"/>
                <a:gd name="T65" fmla="*/ 217 h 599"/>
                <a:gd name="T66" fmla="*/ 25 w 1308"/>
                <a:gd name="T67" fmla="*/ 418 h 599"/>
                <a:gd name="T68" fmla="*/ 20 w 1308"/>
                <a:gd name="T69" fmla="*/ 436 h 599"/>
                <a:gd name="T70" fmla="*/ 46 w 1308"/>
                <a:gd name="T71" fmla="*/ 494 h 59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08"/>
                <a:gd name="T109" fmla="*/ 0 h 599"/>
                <a:gd name="T110" fmla="*/ 1308 w 1308"/>
                <a:gd name="T111" fmla="*/ 599 h 59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08" h="599">
                  <a:moveTo>
                    <a:pt x="40" y="488"/>
                  </a:moveTo>
                  <a:lnTo>
                    <a:pt x="74" y="563"/>
                  </a:lnTo>
                  <a:lnTo>
                    <a:pt x="234" y="563"/>
                  </a:lnTo>
                  <a:lnTo>
                    <a:pt x="234" y="529"/>
                  </a:lnTo>
                  <a:lnTo>
                    <a:pt x="253" y="529"/>
                  </a:lnTo>
                  <a:lnTo>
                    <a:pt x="253" y="509"/>
                  </a:lnTo>
                  <a:lnTo>
                    <a:pt x="297" y="509"/>
                  </a:lnTo>
                  <a:lnTo>
                    <a:pt x="297" y="497"/>
                  </a:lnTo>
                  <a:lnTo>
                    <a:pt x="330" y="497"/>
                  </a:lnTo>
                  <a:lnTo>
                    <a:pt x="367" y="519"/>
                  </a:lnTo>
                  <a:lnTo>
                    <a:pt x="418" y="535"/>
                  </a:lnTo>
                  <a:lnTo>
                    <a:pt x="464" y="563"/>
                  </a:lnTo>
                  <a:lnTo>
                    <a:pt x="476" y="580"/>
                  </a:lnTo>
                  <a:lnTo>
                    <a:pt x="505" y="571"/>
                  </a:lnTo>
                  <a:lnTo>
                    <a:pt x="536" y="589"/>
                  </a:lnTo>
                  <a:lnTo>
                    <a:pt x="561" y="580"/>
                  </a:lnTo>
                  <a:lnTo>
                    <a:pt x="592" y="571"/>
                  </a:lnTo>
                  <a:lnTo>
                    <a:pt x="630" y="599"/>
                  </a:lnTo>
                  <a:lnTo>
                    <a:pt x="654" y="587"/>
                  </a:lnTo>
                  <a:lnTo>
                    <a:pt x="670" y="567"/>
                  </a:lnTo>
                  <a:lnTo>
                    <a:pt x="691" y="546"/>
                  </a:lnTo>
                  <a:lnTo>
                    <a:pt x="1277" y="546"/>
                  </a:lnTo>
                  <a:lnTo>
                    <a:pt x="1299" y="546"/>
                  </a:lnTo>
                  <a:lnTo>
                    <a:pt x="1285" y="546"/>
                  </a:lnTo>
                  <a:lnTo>
                    <a:pt x="1285" y="515"/>
                  </a:lnTo>
                  <a:lnTo>
                    <a:pt x="1292" y="497"/>
                  </a:lnTo>
                  <a:lnTo>
                    <a:pt x="1308" y="448"/>
                  </a:lnTo>
                  <a:lnTo>
                    <a:pt x="1303" y="413"/>
                  </a:lnTo>
                  <a:lnTo>
                    <a:pt x="1308" y="397"/>
                  </a:lnTo>
                  <a:lnTo>
                    <a:pt x="1299" y="383"/>
                  </a:lnTo>
                  <a:lnTo>
                    <a:pt x="1308" y="365"/>
                  </a:lnTo>
                  <a:lnTo>
                    <a:pt x="1308" y="317"/>
                  </a:lnTo>
                  <a:lnTo>
                    <a:pt x="1292" y="299"/>
                  </a:lnTo>
                  <a:lnTo>
                    <a:pt x="1285" y="276"/>
                  </a:lnTo>
                  <a:lnTo>
                    <a:pt x="1292" y="252"/>
                  </a:lnTo>
                  <a:lnTo>
                    <a:pt x="1291" y="252"/>
                  </a:lnTo>
                  <a:lnTo>
                    <a:pt x="1302" y="217"/>
                  </a:lnTo>
                  <a:lnTo>
                    <a:pt x="1285" y="189"/>
                  </a:lnTo>
                  <a:lnTo>
                    <a:pt x="1291" y="157"/>
                  </a:lnTo>
                  <a:lnTo>
                    <a:pt x="1295" y="119"/>
                  </a:lnTo>
                  <a:lnTo>
                    <a:pt x="1285" y="102"/>
                  </a:lnTo>
                  <a:lnTo>
                    <a:pt x="1211" y="111"/>
                  </a:lnTo>
                  <a:lnTo>
                    <a:pt x="1158" y="98"/>
                  </a:lnTo>
                  <a:lnTo>
                    <a:pt x="1141" y="81"/>
                  </a:lnTo>
                  <a:lnTo>
                    <a:pt x="1101" y="98"/>
                  </a:lnTo>
                  <a:lnTo>
                    <a:pt x="1074" y="111"/>
                  </a:lnTo>
                  <a:lnTo>
                    <a:pt x="1042" y="98"/>
                  </a:lnTo>
                  <a:lnTo>
                    <a:pt x="1025" y="81"/>
                  </a:lnTo>
                  <a:lnTo>
                    <a:pt x="987" y="98"/>
                  </a:lnTo>
                  <a:lnTo>
                    <a:pt x="936" y="81"/>
                  </a:lnTo>
                  <a:lnTo>
                    <a:pt x="897" y="98"/>
                  </a:lnTo>
                  <a:lnTo>
                    <a:pt x="812" y="70"/>
                  </a:lnTo>
                  <a:lnTo>
                    <a:pt x="764" y="81"/>
                  </a:lnTo>
                  <a:lnTo>
                    <a:pt x="691" y="52"/>
                  </a:lnTo>
                  <a:lnTo>
                    <a:pt x="516" y="0"/>
                  </a:lnTo>
                  <a:lnTo>
                    <a:pt x="363" y="42"/>
                  </a:lnTo>
                  <a:lnTo>
                    <a:pt x="340" y="81"/>
                  </a:lnTo>
                  <a:lnTo>
                    <a:pt x="286" y="81"/>
                  </a:lnTo>
                  <a:lnTo>
                    <a:pt x="259" y="52"/>
                  </a:lnTo>
                  <a:lnTo>
                    <a:pt x="135" y="0"/>
                  </a:lnTo>
                  <a:lnTo>
                    <a:pt x="113" y="32"/>
                  </a:lnTo>
                  <a:lnTo>
                    <a:pt x="135" y="102"/>
                  </a:lnTo>
                  <a:lnTo>
                    <a:pt x="135" y="122"/>
                  </a:lnTo>
                  <a:lnTo>
                    <a:pt x="84" y="157"/>
                  </a:lnTo>
                  <a:lnTo>
                    <a:pt x="84" y="185"/>
                  </a:lnTo>
                  <a:lnTo>
                    <a:pt x="8" y="217"/>
                  </a:lnTo>
                  <a:lnTo>
                    <a:pt x="40" y="252"/>
                  </a:lnTo>
                  <a:lnTo>
                    <a:pt x="25" y="418"/>
                  </a:lnTo>
                  <a:lnTo>
                    <a:pt x="0" y="422"/>
                  </a:lnTo>
                  <a:lnTo>
                    <a:pt x="20" y="436"/>
                  </a:lnTo>
                  <a:lnTo>
                    <a:pt x="25" y="470"/>
                  </a:lnTo>
                  <a:lnTo>
                    <a:pt x="46" y="494"/>
                  </a:lnTo>
                  <a:lnTo>
                    <a:pt x="40" y="488"/>
                  </a:lnTo>
                  <a:close/>
                </a:path>
              </a:pathLst>
            </a:custGeom>
            <a:solidFill>
              <a:srgbClr val="FFFF99"/>
            </a:solidFill>
            <a:ln w="9525">
              <a:noFill/>
              <a:round/>
              <a:headEnd/>
              <a:tailEnd/>
            </a:ln>
          </p:spPr>
          <p:txBody>
            <a:bodyPr/>
            <a:lstStyle/>
            <a:p>
              <a:endParaRPr lang="en-US" dirty="0"/>
            </a:p>
          </p:txBody>
        </p:sp>
        <p:sp>
          <p:nvSpPr>
            <p:cNvPr id="69" name="Freeform 110"/>
            <p:cNvSpPr>
              <a:spLocks/>
            </p:cNvSpPr>
            <p:nvPr/>
          </p:nvSpPr>
          <p:spPr bwMode="auto">
            <a:xfrm>
              <a:off x="2399210" y="2494839"/>
              <a:ext cx="1186139" cy="565223"/>
            </a:xfrm>
            <a:custGeom>
              <a:avLst/>
              <a:gdLst>
                <a:gd name="T0" fmla="*/ 74 w 1308"/>
                <a:gd name="T1" fmla="*/ 563 h 599"/>
                <a:gd name="T2" fmla="*/ 234 w 1308"/>
                <a:gd name="T3" fmla="*/ 529 h 599"/>
                <a:gd name="T4" fmla="*/ 253 w 1308"/>
                <a:gd name="T5" fmla="*/ 509 h 599"/>
                <a:gd name="T6" fmla="*/ 297 w 1308"/>
                <a:gd name="T7" fmla="*/ 497 h 599"/>
                <a:gd name="T8" fmla="*/ 367 w 1308"/>
                <a:gd name="T9" fmla="*/ 519 h 599"/>
                <a:gd name="T10" fmla="*/ 464 w 1308"/>
                <a:gd name="T11" fmla="*/ 563 h 599"/>
                <a:gd name="T12" fmla="*/ 505 w 1308"/>
                <a:gd name="T13" fmla="*/ 571 h 599"/>
                <a:gd name="T14" fmla="*/ 561 w 1308"/>
                <a:gd name="T15" fmla="*/ 580 h 599"/>
                <a:gd name="T16" fmla="*/ 630 w 1308"/>
                <a:gd name="T17" fmla="*/ 599 h 599"/>
                <a:gd name="T18" fmla="*/ 670 w 1308"/>
                <a:gd name="T19" fmla="*/ 567 h 599"/>
                <a:gd name="T20" fmla="*/ 1277 w 1308"/>
                <a:gd name="T21" fmla="*/ 546 h 599"/>
                <a:gd name="T22" fmla="*/ 1285 w 1308"/>
                <a:gd name="T23" fmla="*/ 546 h 599"/>
                <a:gd name="T24" fmla="*/ 1292 w 1308"/>
                <a:gd name="T25" fmla="*/ 497 h 599"/>
                <a:gd name="T26" fmla="*/ 1303 w 1308"/>
                <a:gd name="T27" fmla="*/ 413 h 599"/>
                <a:gd name="T28" fmla="*/ 1299 w 1308"/>
                <a:gd name="T29" fmla="*/ 383 h 599"/>
                <a:gd name="T30" fmla="*/ 1308 w 1308"/>
                <a:gd name="T31" fmla="*/ 317 h 599"/>
                <a:gd name="T32" fmla="*/ 1285 w 1308"/>
                <a:gd name="T33" fmla="*/ 276 h 599"/>
                <a:gd name="T34" fmla="*/ 1291 w 1308"/>
                <a:gd name="T35" fmla="*/ 252 h 599"/>
                <a:gd name="T36" fmla="*/ 1285 w 1308"/>
                <a:gd name="T37" fmla="*/ 189 h 599"/>
                <a:gd name="T38" fmla="*/ 1295 w 1308"/>
                <a:gd name="T39" fmla="*/ 119 h 599"/>
                <a:gd name="T40" fmla="*/ 1211 w 1308"/>
                <a:gd name="T41" fmla="*/ 111 h 599"/>
                <a:gd name="T42" fmla="*/ 1141 w 1308"/>
                <a:gd name="T43" fmla="*/ 81 h 599"/>
                <a:gd name="T44" fmla="*/ 1074 w 1308"/>
                <a:gd name="T45" fmla="*/ 111 h 599"/>
                <a:gd name="T46" fmla="*/ 1025 w 1308"/>
                <a:gd name="T47" fmla="*/ 81 h 599"/>
                <a:gd name="T48" fmla="*/ 936 w 1308"/>
                <a:gd name="T49" fmla="*/ 81 h 599"/>
                <a:gd name="T50" fmla="*/ 812 w 1308"/>
                <a:gd name="T51" fmla="*/ 70 h 599"/>
                <a:gd name="T52" fmla="*/ 691 w 1308"/>
                <a:gd name="T53" fmla="*/ 52 h 599"/>
                <a:gd name="T54" fmla="*/ 363 w 1308"/>
                <a:gd name="T55" fmla="*/ 42 h 599"/>
                <a:gd name="T56" fmla="*/ 286 w 1308"/>
                <a:gd name="T57" fmla="*/ 81 h 599"/>
                <a:gd name="T58" fmla="*/ 135 w 1308"/>
                <a:gd name="T59" fmla="*/ 0 h 599"/>
                <a:gd name="T60" fmla="*/ 135 w 1308"/>
                <a:gd name="T61" fmla="*/ 102 h 599"/>
                <a:gd name="T62" fmla="*/ 84 w 1308"/>
                <a:gd name="T63" fmla="*/ 157 h 599"/>
                <a:gd name="T64" fmla="*/ 8 w 1308"/>
                <a:gd name="T65" fmla="*/ 217 h 599"/>
                <a:gd name="T66" fmla="*/ 25 w 1308"/>
                <a:gd name="T67" fmla="*/ 418 h 599"/>
                <a:gd name="T68" fmla="*/ 20 w 1308"/>
                <a:gd name="T69" fmla="*/ 436 h 599"/>
                <a:gd name="T70" fmla="*/ 46 w 1308"/>
                <a:gd name="T71" fmla="*/ 494 h 59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08"/>
                <a:gd name="T109" fmla="*/ 0 h 599"/>
                <a:gd name="T110" fmla="*/ 1308 w 1308"/>
                <a:gd name="T111" fmla="*/ 599 h 59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08" h="599">
                  <a:moveTo>
                    <a:pt x="40" y="488"/>
                  </a:moveTo>
                  <a:lnTo>
                    <a:pt x="74" y="563"/>
                  </a:lnTo>
                  <a:lnTo>
                    <a:pt x="234" y="563"/>
                  </a:lnTo>
                  <a:lnTo>
                    <a:pt x="234" y="529"/>
                  </a:lnTo>
                  <a:lnTo>
                    <a:pt x="253" y="529"/>
                  </a:lnTo>
                  <a:lnTo>
                    <a:pt x="253" y="509"/>
                  </a:lnTo>
                  <a:lnTo>
                    <a:pt x="297" y="509"/>
                  </a:lnTo>
                  <a:lnTo>
                    <a:pt x="297" y="497"/>
                  </a:lnTo>
                  <a:lnTo>
                    <a:pt x="330" y="497"/>
                  </a:lnTo>
                  <a:lnTo>
                    <a:pt x="367" y="519"/>
                  </a:lnTo>
                  <a:lnTo>
                    <a:pt x="418" y="535"/>
                  </a:lnTo>
                  <a:lnTo>
                    <a:pt x="464" y="563"/>
                  </a:lnTo>
                  <a:lnTo>
                    <a:pt x="476" y="580"/>
                  </a:lnTo>
                  <a:lnTo>
                    <a:pt x="505" y="571"/>
                  </a:lnTo>
                  <a:lnTo>
                    <a:pt x="536" y="589"/>
                  </a:lnTo>
                  <a:lnTo>
                    <a:pt x="561" y="580"/>
                  </a:lnTo>
                  <a:lnTo>
                    <a:pt x="592" y="571"/>
                  </a:lnTo>
                  <a:lnTo>
                    <a:pt x="630" y="599"/>
                  </a:lnTo>
                  <a:lnTo>
                    <a:pt x="654" y="587"/>
                  </a:lnTo>
                  <a:lnTo>
                    <a:pt x="670" y="567"/>
                  </a:lnTo>
                  <a:lnTo>
                    <a:pt x="691" y="546"/>
                  </a:lnTo>
                  <a:lnTo>
                    <a:pt x="1277" y="546"/>
                  </a:lnTo>
                  <a:lnTo>
                    <a:pt x="1299" y="546"/>
                  </a:lnTo>
                  <a:lnTo>
                    <a:pt x="1285" y="546"/>
                  </a:lnTo>
                  <a:lnTo>
                    <a:pt x="1285" y="515"/>
                  </a:lnTo>
                  <a:lnTo>
                    <a:pt x="1292" y="497"/>
                  </a:lnTo>
                  <a:lnTo>
                    <a:pt x="1308" y="448"/>
                  </a:lnTo>
                  <a:lnTo>
                    <a:pt x="1303" y="413"/>
                  </a:lnTo>
                  <a:lnTo>
                    <a:pt x="1308" y="397"/>
                  </a:lnTo>
                  <a:lnTo>
                    <a:pt x="1299" y="383"/>
                  </a:lnTo>
                  <a:lnTo>
                    <a:pt x="1308" y="365"/>
                  </a:lnTo>
                  <a:lnTo>
                    <a:pt x="1308" y="317"/>
                  </a:lnTo>
                  <a:lnTo>
                    <a:pt x="1292" y="299"/>
                  </a:lnTo>
                  <a:lnTo>
                    <a:pt x="1285" y="276"/>
                  </a:lnTo>
                  <a:lnTo>
                    <a:pt x="1292" y="252"/>
                  </a:lnTo>
                  <a:lnTo>
                    <a:pt x="1291" y="252"/>
                  </a:lnTo>
                  <a:lnTo>
                    <a:pt x="1302" y="217"/>
                  </a:lnTo>
                  <a:lnTo>
                    <a:pt x="1285" y="189"/>
                  </a:lnTo>
                  <a:lnTo>
                    <a:pt x="1291" y="157"/>
                  </a:lnTo>
                  <a:lnTo>
                    <a:pt x="1295" y="119"/>
                  </a:lnTo>
                  <a:lnTo>
                    <a:pt x="1285" y="102"/>
                  </a:lnTo>
                  <a:lnTo>
                    <a:pt x="1211" y="111"/>
                  </a:lnTo>
                  <a:lnTo>
                    <a:pt x="1158" y="98"/>
                  </a:lnTo>
                  <a:lnTo>
                    <a:pt x="1141" y="81"/>
                  </a:lnTo>
                  <a:lnTo>
                    <a:pt x="1101" y="98"/>
                  </a:lnTo>
                  <a:lnTo>
                    <a:pt x="1074" y="111"/>
                  </a:lnTo>
                  <a:lnTo>
                    <a:pt x="1042" y="98"/>
                  </a:lnTo>
                  <a:lnTo>
                    <a:pt x="1025" y="81"/>
                  </a:lnTo>
                  <a:lnTo>
                    <a:pt x="987" y="98"/>
                  </a:lnTo>
                  <a:lnTo>
                    <a:pt x="936" y="81"/>
                  </a:lnTo>
                  <a:lnTo>
                    <a:pt x="897" y="98"/>
                  </a:lnTo>
                  <a:lnTo>
                    <a:pt x="812" y="70"/>
                  </a:lnTo>
                  <a:lnTo>
                    <a:pt x="764" y="81"/>
                  </a:lnTo>
                  <a:lnTo>
                    <a:pt x="691" y="52"/>
                  </a:lnTo>
                  <a:lnTo>
                    <a:pt x="516" y="0"/>
                  </a:lnTo>
                  <a:lnTo>
                    <a:pt x="363" y="42"/>
                  </a:lnTo>
                  <a:lnTo>
                    <a:pt x="340" y="81"/>
                  </a:lnTo>
                  <a:lnTo>
                    <a:pt x="286" y="81"/>
                  </a:lnTo>
                  <a:lnTo>
                    <a:pt x="259" y="52"/>
                  </a:lnTo>
                  <a:lnTo>
                    <a:pt x="135" y="0"/>
                  </a:lnTo>
                  <a:lnTo>
                    <a:pt x="113" y="32"/>
                  </a:lnTo>
                  <a:lnTo>
                    <a:pt x="135" y="102"/>
                  </a:lnTo>
                  <a:lnTo>
                    <a:pt x="135" y="122"/>
                  </a:lnTo>
                  <a:lnTo>
                    <a:pt x="84" y="157"/>
                  </a:lnTo>
                  <a:lnTo>
                    <a:pt x="84" y="185"/>
                  </a:lnTo>
                  <a:lnTo>
                    <a:pt x="8" y="217"/>
                  </a:lnTo>
                  <a:lnTo>
                    <a:pt x="40" y="252"/>
                  </a:lnTo>
                  <a:lnTo>
                    <a:pt x="25" y="418"/>
                  </a:lnTo>
                  <a:lnTo>
                    <a:pt x="0" y="422"/>
                  </a:lnTo>
                  <a:lnTo>
                    <a:pt x="20" y="436"/>
                  </a:lnTo>
                  <a:lnTo>
                    <a:pt x="25" y="470"/>
                  </a:lnTo>
                  <a:lnTo>
                    <a:pt x="46" y="494"/>
                  </a:lnTo>
                  <a:lnTo>
                    <a:pt x="40" y="488"/>
                  </a:lnTo>
                </a:path>
              </a:pathLst>
            </a:custGeom>
            <a:noFill/>
            <a:ln w="6985" cap="rnd">
              <a:solidFill>
                <a:srgbClr val="000000"/>
              </a:solidFill>
              <a:round/>
              <a:headEnd/>
              <a:tailEnd/>
            </a:ln>
          </p:spPr>
          <p:txBody>
            <a:bodyPr/>
            <a:lstStyle/>
            <a:p>
              <a:endParaRPr lang="en-US" dirty="0"/>
            </a:p>
          </p:txBody>
        </p:sp>
        <p:sp>
          <p:nvSpPr>
            <p:cNvPr id="70" name="Freeform 112"/>
            <p:cNvSpPr>
              <a:spLocks/>
            </p:cNvSpPr>
            <p:nvPr/>
          </p:nvSpPr>
          <p:spPr bwMode="auto">
            <a:xfrm>
              <a:off x="1727260" y="3389776"/>
              <a:ext cx="1938432" cy="1188184"/>
            </a:xfrm>
            <a:custGeom>
              <a:avLst/>
              <a:gdLst>
                <a:gd name="T0" fmla="*/ 528 w 2135"/>
                <a:gd name="T1" fmla="*/ 1199 h 1258"/>
                <a:gd name="T2" fmla="*/ 595 w 2135"/>
                <a:gd name="T3" fmla="*/ 1239 h 1258"/>
                <a:gd name="T4" fmla="*/ 670 w 2135"/>
                <a:gd name="T5" fmla="*/ 1229 h 1258"/>
                <a:gd name="T6" fmla="*/ 777 w 2135"/>
                <a:gd name="T7" fmla="*/ 1258 h 1258"/>
                <a:gd name="T8" fmla="*/ 855 w 2135"/>
                <a:gd name="T9" fmla="*/ 1258 h 1258"/>
                <a:gd name="T10" fmla="*/ 905 w 2135"/>
                <a:gd name="T11" fmla="*/ 1236 h 1258"/>
                <a:gd name="T12" fmla="*/ 1013 w 2135"/>
                <a:gd name="T13" fmla="*/ 1212 h 1258"/>
                <a:gd name="T14" fmla="*/ 1108 w 2135"/>
                <a:gd name="T15" fmla="*/ 1205 h 1258"/>
                <a:gd name="T16" fmla="*/ 1166 w 2135"/>
                <a:gd name="T17" fmla="*/ 1182 h 1258"/>
                <a:gd name="T18" fmla="*/ 1283 w 2135"/>
                <a:gd name="T19" fmla="*/ 1156 h 1258"/>
                <a:gd name="T20" fmla="*/ 1298 w 2135"/>
                <a:gd name="T21" fmla="*/ 1143 h 1258"/>
                <a:gd name="T22" fmla="*/ 1312 w 2135"/>
                <a:gd name="T23" fmla="*/ 1115 h 1258"/>
                <a:gd name="T24" fmla="*/ 1433 w 2135"/>
                <a:gd name="T25" fmla="*/ 1097 h 1258"/>
                <a:gd name="T26" fmla="*/ 1480 w 2135"/>
                <a:gd name="T27" fmla="*/ 1090 h 1258"/>
                <a:gd name="T28" fmla="*/ 1500 w 2135"/>
                <a:gd name="T29" fmla="*/ 1080 h 1258"/>
                <a:gd name="T30" fmla="*/ 1556 w 2135"/>
                <a:gd name="T31" fmla="*/ 1080 h 1258"/>
                <a:gd name="T32" fmla="*/ 1589 w 2135"/>
                <a:gd name="T33" fmla="*/ 1052 h 1258"/>
                <a:gd name="T34" fmla="*/ 1638 w 2135"/>
                <a:gd name="T35" fmla="*/ 1035 h 1258"/>
                <a:gd name="T36" fmla="*/ 1646 w 2135"/>
                <a:gd name="T37" fmla="*/ 1020 h 1258"/>
                <a:gd name="T38" fmla="*/ 1654 w 2135"/>
                <a:gd name="T39" fmla="*/ 1006 h 1258"/>
                <a:gd name="T40" fmla="*/ 1694 w 2135"/>
                <a:gd name="T41" fmla="*/ 1000 h 1258"/>
                <a:gd name="T42" fmla="*/ 1694 w 2135"/>
                <a:gd name="T43" fmla="*/ 923 h 1258"/>
                <a:gd name="T44" fmla="*/ 1847 w 2135"/>
                <a:gd name="T45" fmla="*/ 931 h 1258"/>
                <a:gd name="T46" fmla="*/ 1928 w 2135"/>
                <a:gd name="T47" fmla="*/ 1000 h 1258"/>
                <a:gd name="T48" fmla="*/ 2018 w 2135"/>
                <a:gd name="T49" fmla="*/ 1020 h 1258"/>
                <a:gd name="T50" fmla="*/ 1976 w 2135"/>
                <a:gd name="T51" fmla="*/ 893 h 1258"/>
                <a:gd name="T52" fmla="*/ 2029 w 2135"/>
                <a:gd name="T53" fmla="*/ 840 h 1258"/>
                <a:gd name="T54" fmla="*/ 2105 w 2135"/>
                <a:gd name="T55" fmla="*/ 772 h 1258"/>
                <a:gd name="T56" fmla="*/ 2133 w 2135"/>
                <a:gd name="T57" fmla="*/ 697 h 1258"/>
                <a:gd name="T58" fmla="*/ 2097 w 2135"/>
                <a:gd name="T59" fmla="*/ 576 h 1258"/>
                <a:gd name="T60" fmla="*/ 2059 w 2135"/>
                <a:gd name="T61" fmla="*/ 511 h 1258"/>
                <a:gd name="T62" fmla="*/ 1997 w 2135"/>
                <a:gd name="T63" fmla="*/ 447 h 1258"/>
                <a:gd name="T64" fmla="*/ 1922 w 2135"/>
                <a:gd name="T65" fmla="*/ 438 h 1258"/>
                <a:gd name="T66" fmla="*/ 1101 w 2135"/>
                <a:gd name="T67" fmla="*/ 333 h 1258"/>
                <a:gd name="T68" fmla="*/ 836 w 2135"/>
                <a:gd name="T69" fmla="*/ 292 h 1258"/>
                <a:gd name="T70" fmla="*/ 807 w 2135"/>
                <a:gd name="T71" fmla="*/ 152 h 1258"/>
                <a:gd name="T72" fmla="*/ 718 w 2135"/>
                <a:gd name="T73" fmla="*/ 115 h 1258"/>
                <a:gd name="T74" fmla="*/ 624 w 2135"/>
                <a:gd name="T75" fmla="*/ 109 h 1258"/>
                <a:gd name="T76" fmla="*/ 546 w 2135"/>
                <a:gd name="T77" fmla="*/ 103 h 1258"/>
                <a:gd name="T78" fmla="*/ 536 w 2135"/>
                <a:gd name="T79" fmla="*/ 90 h 1258"/>
                <a:gd name="T80" fmla="*/ 479 w 2135"/>
                <a:gd name="T81" fmla="*/ 64 h 1258"/>
                <a:gd name="T82" fmla="*/ 348 w 2135"/>
                <a:gd name="T83" fmla="*/ 0 h 1258"/>
                <a:gd name="T84" fmla="*/ 85 w 2135"/>
                <a:gd name="T85" fmla="*/ 55 h 1258"/>
                <a:gd name="T86" fmla="*/ 48 w 2135"/>
                <a:gd name="T87" fmla="*/ 283 h 1258"/>
                <a:gd name="T88" fmla="*/ 0 w 2135"/>
                <a:gd name="T89" fmla="*/ 483 h 1258"/>
                <a:gd name="T90" fmla="*/ 321 w 2135"/>
                <a:gd name="T91" fmla="*/ 615 h 1258"/>
                <a:gd name="T92" fmla="*/ 387 w 2135"/>
                <a:gd name="T93" fmla="*/ 779 h 1258"/>
                <a:gd name="T94" fmla="*/ 447 w 2135"/>
                <a:gd name="T95" fmla="*/ 962 h 1258"/>
                <a:gd name="T96" fmla="*/ 380 w 2135"/>
                <a:gd name="T97" fmla="*/ 1156 h 1258"/>
                <a:gd name="T98" fmla="*/ 391 w 2135"/>
                <a:gd name="T99" fmla="*/ 1171 h 1258"/>
                <a:gd name="T100" fmla="*/ 447 w 2135"/>
                <a:gd name="T101" fmla="*/ 1171 h 125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135"/>
                <a:gd name="T154" fmla="*/ 0 h 1258"/>
                <a:gd name="T155" fmla="*/ 2135 w 2135"/>
                <a:gd name="T156" fmla="*/ 1258 h 125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135" h="1258">
                  <a:moveTo>
                    <a:pt x="447" y="1171"/>
                  </a:moveTo>
                  <a:lnTo>
                    <a:pt x="528" y="1199"/>
                  </a:lnTo>
                  <a:lnTo>
                    <a:pt x="562" y="1229"/>
                  </a:lnTo>
                  <a:lnTo>
                    <a:pt x="595" y="1239"/>
                  </a:lnTo>
                  <a:lnTo>
                    <a:pt x="624" y="1233"/>
                  </a:lnTo>
                  <a:lnTo>
                    <a:pt x="670" y="1229"/>
                  </a:lnTo>
                  <a:lnTo>
                    <a:pt x="718" y="1239"/>
                  </a:lnTo>
                  <a:lnTo>
                    <a:pt x="777" y="1258"/>
                  </a:lnTo>
                  <a:lnTo>
                    <a:pt x="819" y="1258"/>
                  </a:lnTo>
                  <a:lnTo>
                    <a:pt x="855" y="1258"/>
                  </a:lnTo>
                  <a:lnTo>
                    <a:pt x="875" y="1239"/>
                  </a:lnTo>
                  <a:lnTo>
                    <a:pt x="905" y="1236"/>
                  </a:lnTo>
                  <a:lnTo>
                    <a:pt x="951" y="1229"/>
                  </a:lnTo>
                  <a:lnTo>
                    <a:pt x="1013" y="1212"/>
                  </a:lnTo>
                  <a:lnTo>
                    <a:pt x="1034" y="1205"/>
                  </a:lnTo>
                  <a:lnTo>
                    <a:pt x="1108" y="1205"/>
                  </a:lnTo>
                  <a:lnTo>
                    <a:pt x="1150" y="1185"/>
                  </a:lnTo>
                  <a:lnTo>
                    <a:pt x="1166" y="1182"/>
                  </a:lnTo>
                  <a:lnTo>
                    <a:pt x="1279" y="1182"/>
                  </a:lnTo>
                  <a:lnTo>
                    <a:pt x="1283" y="1156"/>
                  </a:lnTo>
                  <a:lnTo>
                    <a:pt x="1290" y="1143"/>
                  </a:lnTo>
                  <a:lnTo>
                    <a:pt x="1298" y="1143"/>
                  </a:lnTo>
                  <a:lnTo>
                    <a:pt x="1312" y="1143"/>
                  </a:lnTo>
                  <a:lnTo>
                    <a:pt x="1312" y="1115"/>
                  </a:lnTo>
                  <a:lnTo>
                    <a:pt x="1413" y="1097"/>
                  </a:lnTo>
                  <a:lnTo>
                    <a:pt x="1433" y="1097"/>
                  </a:lnTo>
                  <a:lnTo>
                    <a:pt x="1448" y="1090"/>
                  </a:lnTo>
                  <a:lnTo>
                    <a:pt x="1480" y="1090"/>
                  </a:lnTo>
                  <a:lnTo>
                    <a:pt x="1480" y="1080"/>
                  </a:lnTo>
                  <a:lnTo>
                    <a:pt x="1500" y="1080"/>
                  </a:lnTo>
                  <a:lnTo>
                    <a:pt x="1524" y="1071"/>
                  </a:lnTo>
                  <a:lnTo>
                    <a:pt x="1556" y="1080"/>
                  </a:lnTo>
                  <a:lnTo>
                    <a:pt x="1570" y="1059"/>
                  </a:lnTo>
                  <a:lnTo>
                    <a:pt x="1589" y="1052"/>
                  </a:lnTo>
                  <a:lnTo>
                    <a:pt x="1630" y="1052"/>
                  </a:lnTo>
                  <a:lnTo>
                    <a:pt x="1638" y="1035"/>
                  </a:lnTo>
                  <a:lnTo>
                    <a:pt x="1638" y="1028"/>
                  </a:lnTo>
                  <a:lnTo>
                    <a:pt x="1646" y="1020"/>
                  </a:lnTo>
                  <a:lnTo>
                    <a:pt x="1650" y="1018"/>
                  </a:lnTo>
                  <a:lnTo>
                    <a:pt x="1654" y="1006"/>
                  </a:lnTo>
                  <a:lnTo>
                    <a:pt x="1688" y="1006"/>
                  </a:lnTo>
                  <a:lnTo>
                    <a:pt x="1694" y="1000"/>
                  </a:lnTo>
                  <a:lnTo>
                    <a:pt x="1699" y="1006"/>
                  </a:lnTo>
                  <a:lnTo>
                    <a:pt x="1694" y="923"/>
                  </a:lnTo>
                  <a:lnTo>
                    <a:pt x="1815" y="923"/>
                  </a:lnTo>
                  <a:lnTo>
                    <a:pt x="1847" y="931"/>
                  </a:lnTo>
                  <a:lnTo>
                    <a:pt x="1882" y="944"/>
                  </a:lnTo>
                  <a:lnTo>
                    <a:pt x="1928" y="1000"/>
                  </a:lnTo>
                  <a:lnTo>
                    <a:pt x="1976" y="1028"/>
                  </a:lnTo>
                  <a:lnTo>
                    <a:pt x="2018" y="1020"/>
                  </a:lnTo>
                  <a:lnTo>
                    <a:pt x="2035" y="997"/>
                  </a:lnTo>
                  <a:lnTo>
                    <a:pt x="1976" y="893"/>
                  </a:lnTo>
                  <a:lnTo>
                    <a:pt x="1997" y="871"/>
                  </a:lnTo>
                  <a:lnTo>
                    <a:pt x="2029" y="840"/>
                  </a:lnTo>
                  <a:lnTo>
                    <a:pt x="2067" y="799"/>
                  </a:lnTo>
                  <a:lnTo>
                    <a:pt x="2105" y="772"/>
                  </a:lnTo>
                  <a:lnTo>
                    <a:pt x="2135" y="750"/>
                  </a:lnTo>
                  <a:lnTo>
                    <a:pt x="2133" y="697"/>
                  </a:lnTo>
                  <a:lnTo>
                    <a:pt x="2125" y="654"/>
                  </a:lnTo>
                  <a:lnTo>
                    <a:pt x="2097" y="576"/>
                  </a:lnTo>
                  <a:lnTo>
                    <a:pt x="2083" y="542"/>
                  </a:lnTo>
                  <a:lnTo>
                    <a:pt x="2059" y="511"/>
                  </a:lnTo>
                  <a:lnTo>
                    <a:pt x="2029" y="483"/>
                  </a:lnTo>
                  <a:lnTo>
                    <a:pt x="1997" y="447"/>
                  </a:lnTo>
                  <a:lnTo>
                    <a:pt x="1961" y="429"/>
                  </a:lnTo>
                  <a:lnTo>
                    <a:pt x="1922" y="438"/>
                  </a:lnTo>
                  <a:lnTo>
                    <a:pt x="1101" y="438"/>
                  </a:lnTo>
                  <a:lnTo>
                    <a:pt x="1101" y="333"/>
                  </a:lnTo>
                  <a:lnTo>
                    <a:pt x="836" y="333"/>
                  </a:lnTo>
                  <a:lnTo>
                    <a:pt x="836" y="292"/>
                  </a:lnTo>
                  <a:lnTo>
                    <a:pt x="807" y="292"/>
                  </a:lnTo>
                  <a:lnTo>
                    <a:pt x="807" y="152"/>
                  </a:lnTo>
                  <a:lnTo>
                    <a:pt x="718" y="152"/>
                  </a:lnTo>
                  <a:lnTo>
                    <a:pt x="718" y="115"/>
                  </a:lnTo>
                  <a:lnTo>
                    <a:pt x="669" y="115"/>
                  </a:lnTo>
                  <a:lnTo>
                    <a:pt x="624" y="109"/>
                  </a:lnTo>
                  <a:lnTo>
                    <a:pt x="624" y="103"/>
                  </a:lnTo>
                  <a:lnTo>
                    <a:pt x="546" y="103"/>
                  </a:lnTo>
                  <a:lnTo>
                    <a:pt x="546" y="90"/>
                  </a:lnTo>
                  <a:lnTo>
                    <a:pt x="536" y="90"/>
                  </a:lnTo>
                  <a:lnTo>
                    <a:pt x="536" y="64"/>
                  </a:lnTo>
                  <a:lnTo>
                    <a:pt x="479" y="64"/>
                  </a:lnTo>
                  <a:lnTo>
                    <a:pt x="420" y="0"/>
                  </a:lnTo>
                  <a:lnTo>
                    <a:pt x="348" y="0"/>
                  </a:lnTo>
                  <a:lnTo>
                    <a:pt x="264" y="55"/>
                  </a:lnTo>
                  <a:lnTo>
                    <a:pt x="85" y="55"/>
                  </a:lnTo>
                  <a:lnTo>
                    <a:pt x="77" y="55"/>
                  </a:lnTo>
                  <a:lnTo>
                    <a:pt x="48" y="283"/>
                  </a:lnTo>
                  <a:lnTo>
                    <a:pt x="66" y="328"/>
                  </a:lnTo>
                  <a:lnTo>
                    <a:pt x="0" y="483"/>
                  </a:lnTo>
                  <a:lnTo>
                    <a:pt x="321" y="483"/>
                  </a:lnTo>
                  <a:lnTo>
                    <a:pt x="321" y="615"/>
                  </a:lnTo>
                  <a:lnTo>
                    <a:pt x="387" y="615"/>
                  </a:lnTo>
                  <a:lnTo>
                    <a:pt x="387" y="779"/>
                  </a:lnTo>
                  <a:lnTo>
                    <a:pt x="447" y="779"/>
                  </a:lnTo>
                  <a:lnTo>
                    <a:pt x="447" y="962"/>
                  </a:lnTo>
                  <a:lnTo>
                    <a:pt x="380" y="962"/>
                  </a:lnTo>
                  <a:lnTo>
                    <a:pt x="380" y="1156"/>
                  </a:lnTo>
                  <a:lnTo>
                    <a:pt x="391" y="1156"/>
                  </a:lnTo>
                  <a:lnTo>
                    <a:pt x="391" y="1171"/>
                  </a:lnTo>
                  <a:lnTo>
                    <a:pt x="461" y="1171"/>
                  </a:lnTo>
                  <a:lnTo>
                    <a:pt x="447" y="1171"/>
                  </a:lnTo>
                  <a:close/>
                </a:path>
              </a:pathLst>
            </a:custGeom>
            <a:solidFill>
              <a:srgbClr val="FFFF99"/>
            </a:solidFill>
            <a:ln w="9525">
              <a:noFill/>
              <a:round/>
              <a:headEnd/>
              <a:tailEnd/>
            </a:ln>
          </p:spPr>
          <p:txBody>
            <a:bodyPr/>
            <a:lstStyle/>
            <a:p>
              <a:endParaRPr lang="en-US" dirty="0"/>
            </a:p>
          </p:txBody>
        </p:sp>
        <p:sp>
          <p:nvSpPr>
            <p:cNvPr id="71" name="Freeform 113"/>
            <p:cNvSpPr>
              <a:spLocks/>
            </p:cNvSpPr>
            <p:nvPr/>
          </p:nvSpPr>
          <p:spPr bwMode="auto">
            <a:xfrm>
              <a:off x="1724338" y="3389776"/>
              <a:ext cx="1938432" cy="1188184"/>
            </a:xfrm>
            <a:custGeom>
              <a:avLst/>
              <a:gdLst>
                <a:gd name="T0" fmla="*/ 528 w 2135"/>
                <a:gd name="T1" fmla="*/ 1199 h 1258"/>
                <a:gd name="T2" fmla="*/ 595 w 2135"/>
                <a:gd name="T3" fmla="*/ 1239 h 1258"/>
                <a:gd name="T4" fmla="*/ 670 w 2135"/>
                <a:gd name="T5" fmla="*/ 1229 h 1258"/>
                <a:gd name="T6" fmla="*/ 777 w 2135"/>
                <a:gd name="T7" fmla="*/ 1258 h 1258"/>
                <a:gd name="T8" fmla="*/ 855 w 2135"/>
                <a:gd name="T9" fmla="*/ 1258 h 1258"/>
                <a:gd name="T10" fmla="*/ 905 w 2135"/>
                <a:gd name="T11" fmla="*/ 1236 h 1258"/>
                <a:gd name="T12" fmla="*/ 1013 w 2135"/>
                <a:gd name="T13" fmla="*/ 1212 h 1258"/>
                <a:gd name="T14" fmla="*/ 1108 w 2135"/>
                <a:gd name="T15" fmla="*/ 1205 h 1258"/>
                <a:gd name="T16" fmla="*/ 1166 w 2135"/>
                <a:gd name="T17" fmla="*/ 1182 h 1258"/>
                <a:gd name="T18" fmla="*/ 1283 w 2135"/>
                <a:gd name="T19" fmla="*/ 1156 h 1258"/>
                <a:gd name="T20" fmla="*/ 1298 w 2135"/>
                <a:gd name="T21" fmla="*/ 1143 h 1258"/>
                <a:gd name="T22" fmla="*/ 1312 w 2135"/>
                <a:gd name="T23" fmla="*/ 1115 h 1258"/>
                <a:gd name="T24" fmla="*/ 1433 w 2135"/>
                <a:gd name="T25" fmla="*/ 1097 h 1258"/>
                <a:gd name="T26" fmla="*/ 1480 w 2135"/>
                <a:gd name="T27" fmla="*/ 1090 h 1258"/>
                <a:gd name="T28" fmla="*/ 1500 w 2135"/>
                <a:gd name="T29" fmla="*/ 1080 h 1258"/>
                <a:gd name="T30" fmla="*/ 1556 w 2135"/>
                <a:gd name="T31" fmla="*/ 1080 h 1258"/>
                <a:gd name="T32" fmla="*/ 1589 w 2135"/>
                <a:gd name="T33" fmla="*/ 1052 h 1258"/>
                <a:gd name="T34" fmla="*/ 1638 w 2135"/>
                <a:gd name="T35" fmla="*/ 1035 h 1258"/>
                <a:gd name="T36" fmla="*/ 1646 w 2135"/>
                <a:gd name="T37" fmla="*/ 1020 h 1258"/>
                <a:gd name="T38" fmla="*/ 1654 w 2135"/>
                <a:gd name="T39" fmla="*/ 1006 h 1258"/>
                <a:gd name="T40" fmla="*/ 1694 w 2135"/>
                <a:gd name="T41" fmla="*/ 1000 h 1258"/>
                <a:gd name="T42" fmla="*/ 1694 w 2135"/>
                <a:gd name="T43" fmla="*/ 923 h 1258"/>
                <a:gd name="T44" fmla="*/ 1847 w 2135"/>
                <a:gd name="T45" fmla="*/ 931 h 1258"/>
                <a:gd name="T46" fmla="*/ 1928 w 2135"/>
                <a:gd name="T47" fmla="*/ 1000 h 1258"/>
                <a:gd name="T48" fmla="*/ 2018 w 2135"/>
                <a:gd name="T49" fmla="*/ 1020 h 1258"/>
                <a:gd name="T50" fmla="*/ 1976 w 2135"/>
                <a:gd name="T51" fmla="*/ 893 h 1258"/>
                <a:gd name="T52" fmla="*/ 2029 w 2135"/>
                <a:gd name="T53" fmla="*/ 840 h 1258"/>
                <a:gd name="T54" fmla="*/ 2105 w 2135"/>
                <a:gd name="T55" fmla="*/ 772 h 1258"/>
                <a:gd name="T56" fmla="*/ 2133 w 2135"/>
                <a:gd name="T57" fmla="*/ 697 h 1258"/>
                <a:gd name="T58" fmla="*/ 2097 w 2135"/>
                <a:gd name="T59" fmla="*/ 576 h 1258"/>
                <a:gd name="T60" fmla="*/ 2059 w 2135"/>
                <a:gd name="T61" fmla="*/ 511 h 1258"/>
                <a:gd name="T62" fmla="*/ 1997 w 2135"/>
                <a:gd name="T63" fmla="*/ 447 h 1258"/>
                <a:gd name="T64" fmla="*/ 1922 w 2135"/>
                <a:gd name="T65" fmla="*/ 438 h 1258"/>
                <a:gd name="T66" fmla="*/ 1101 w 2135"/>
                <a:gd name="T67" fmla="*/ 333 h 1258"/>
                <a:gd name="T68" fmla="*/ 836 w 2135"/>
                <a:gd name="T69" fmla="*/ 292 h 1258"/>
                <a:gd name="T70" fmla="*/ 807 w 2135"/>
                <a:gd name="T71" fmla="*/ 152 h 1258"/>
                <a:gd name="T72" fmla="*/ 718 w 2135"/>
                <a:gd name="T73" fmla="*/ 115 h 1258"/>
                <a:gd name="T74" fmla="*/ 624 w 2135"/>
                <a:gd name="T75" fmla="*/ 109 h 1258"/>
                <a:gd name="T76" fmla="*/ 546 w 2135"/>
                <a:gd name="T77" fmla="*/ 103 h 1258"/>
                <a:gd name="T78" fmla="*/ 536 w 2135"/>
                <a:gd name="T79" fmla="*/ 90 h 1258"/>
                <a:gd name="T80" fmla="*/ 479 w 2135"/>
                <a:gd name="T81" fmla="*/ 64 h 1258"/>
                <a:gd name="T82" fmla="*/ 348 w 2135"/>
                <a:gd name="T83" fmla="*/ 0 h 1258"/>
                <a:gd name="T84" fmla="*/ 85 w 2135"/>
                <a:gd name="T85" fmla="*/ 55 h 1258"/>
                <a:gd name="T86" fmla="*/ 48 w 2135"/>
                <a:gd name="T87" fmla="*/ 283 h 1258"/>
                <a:gd name="T88" fmla="*/ 0 w 2135"/>
                <a:gd name="T89" fmla="*/ 483 h 1258"/>
                <a:gd name="T90" fmla="*/ 321 w 2135"/>
                <a:gd name="T91" fmla="*/ 615 h 1258"/>
                <a:gd name="T92" fmla="*/ 387 w 2135"/>
                <a:gd name="T93" fmla="*/ 779 h 1258"/>
                <a:gd name="T94" fmla="*/ 447 w 2135"/>
                <a:gd name="T95" fmla="*/ 962 h 1258"/>
                <a:gd name="T96" fmla="*/ 380 w 2135"/>
                <a:gd name="T97" fmla="*/ 1156 h 1258"/>
                <a:gd name="T98" fmla="*/ 391 w 2135"/>
                <a:gd name="T99" fmla="*/ 1171 h 1258"/>
                <a:gd name="T100" fmla="*/ 447 w 2135"/>
                <a:gd name="T101" fmla="*/ 1171 h 125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135"/>
                <a:gd name="T154" fmla="*/ 0 h 1258"/>
                <a:gd name="T155" fmla="*/ 2135 w 2135"/>
                <a:gd name="T156" fmla="*/ 1258 h 125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135" h="1258">
                  <a:moveTo>
                    <a:pt x="447" y="1171"/>
                  </a:moveTo>
                  <a:lnTo>
                    <a:pt x="528" y="1199"/>
                  </a:lnTo>
                  <a:lnTo>
                    <a:pt x="562" y="1229"/>
                  </a:lnTo>
                  <a:lnTo>
                    <a:pt x="595" y="1239"/>
                  </a:lnTo>
                  <a:lnTo>
                    <a:pt x="624" y="1233"/>
                  </a:lnTo>
                  <a:lnTo>
                    <a:pt x="670" y="1229"/>
                  </a:lnTo>
                  <a:lnTo>
                    <a:pt x="718" y="1239"/>
                  </a:lnTo>
                  <a:lnTo>
                    <a:pt x="777" y="1258"/>
                  </a:lnTo>
                  <a:lnTo>
                    <a:pt x="819" y="1258"/>
                  </a:lnTo>
                  <a:lnTo>
                    <a:pt x="855" y="1258"/>
                  </a:lnTo>
                  <a:lnTo>
                    <a:pt x="875" y="1239"/>
                  </a:lnTo>
                  <a:lnTo>
                    <a:pt x="905" y="1236"/>
                  </a:lnTo>
                  <a:lnTo>
                    <a:pt x="951" y="1229"/>
                  </a:lnTo>
                  <a:lnTo>
                    <a:pt x="1013" y="1212"/>
                  </a:lnTo>
                  <a:lnTo>
                    <a:pt x="1034" y="1205"/>
                  </a:lnTo>
                  <a:lnTo>
                    <a:pt x="1108" y="1205"/>
                  </a:lnTo>
                  <a:lnTo>
                    <a:pt x="1150" y="1185"/>
                  </a:lnTo>
                  <a:lnTo>
                    <a:pt x="1166" y="1182"/>
                  </a:lnTo>
                  <a:lnTo>
                    <a:pt x="1279" y="1182"/>
                  </a:lnTo>
                  <a:lnTo>
                    <a:pt x="1283" y="1156"/>
                  </a:lnTo>
                  <a:lnTo>
                    <a:pt x="1290" y="1143"/>
                  </a:lnTo>
                  <a:lnTo>
                    <a:pt x="1298" y="1143"/>
                  </a:lnTo>
                  <a:lnTo>
                    <a:pt x="1312" y="1143"/>
                  </a:lnTo>
                  <a:lnTo>
                    <a:pt x="1312" y="1115"/>
                  </a:lnTo>
                  <a:lnTo>
                    <a:pt x="1413" y="1097"/>
                  </a:lnTo>
                  <a:lnTo>
                    <a:pt x="1433" y="1097"/>
                  </a:lnTo>
                  <a:lnTo>
                    <a:pt x="1448" y="1090"/>
                  </a:lnTo>
                  <a:lnTo>
                    <a:pt x="1480" y="1090"/>
                  </a:lnTo>
                  <a:lnTo>
                    <a:pt x="1480" y="1080"/>
                  </a:lnTo>
                  <a:lnTo>
                    <a:pt x="1500" y="1080"/>
                  </a:lnTo>
                  <a:lnTo>
                    <a:pt x="1524" y="1071"/>
                  </a:lnTo>
                  <a:lnTo>
                    <a:pt x="1556" y="1080"/>
                  </a:lnTo>
                  <a:lnTo>
                    <a:pt x="1570" y="1059"/>
                  </a:lnTo>
                  <a:lnTo>
                    <a:pt x="1589" y="1052"/>
                  </a:lnTo>
                  <a:lnTo>
                    <a:pt x="1630" y="1052"/>
                  </a:lnTo>
                  <a:lnTo>
                    <a:pt x="1638" y="1035"/>
                  </a:lnTo>
                  <a:lnTo>
                    <a:pt x="1638" y="1028"/>
                  </a:lnTo>
                  <a:lnTo>
                    <a:pt x="1646" y="1020"/>
                  </a:lnTo>
                  <a:lnTo>
                    <a:pt x="1650" y="1018"/>
                  </a:lnTo>
                  <a:lnTo>
                    <a:pt x="1654" y="1006"/>
                  </a:lnTo>
                  <a:lnTo>
                    <a:pt x="1688" y="1006"/>
                  </a:lnTo>
                  <a:lnTo>
                    <a:pt x="1694" y="1000"/>
                  </a:lnTo>
                  <a:lnTo>
                    <a:pt x="1699" y="1006"/>
                  </a:lnTo>
                  <a:lnTo>
                    <a:pt x="1694" y="923"/>
                  </a:lnTo>
                  <a:lnTo>
                    <a:pt x="1815" y="923"/>
                  </a:lnTo>
                  <a:lnTo>
                    <a:pt x="1847" y="931"/>
                  </a:lnTo>
                  <a:lnTo>
                    <a:pt x="1882" y="944"/>
                  </a:lnTo>
                  <a:lnTo>
                    <a:pt x="1928" y="1000"/>
                  </a:lnTo>
                  <a:lnTo>
                    <a:pt x="1976" y="1028"/>
                  </a:lnTo>
                  <a:lnTo>
                    <a:pt x="2018" y="1020"/>
                  </a:lnTo>
                  <a:lnTo>
                    <a:pt x="2035" y="997"/>
                  </a:lnTo>
                  <a:lnTo>
                    <a:pt x="1976" y="893"/>
                  </a:lnTo>
                  <a:lnTo>
                    <a:pt x="1997" y="871"/>
                  </a:lnTo>
                  <a:lnTo>
                    <a:pt x="2029" y="840"/>
                  </a:lnTo>
                  <a:lnTo>
                    <a:pt x="2067" y="799"/>
                  </a:lnTo>
                  <a:lnTo>
                    <a:pt x="2105" y="772"/>
                  </a:lnTo>
                  <a:lnTo>
                    <a:pt x="2135" y="750"/>
                  </a:lnTo>
                  <a:lnTo>
                    <a:pt x="2133" y="697"/>
                  </a:lnTo>
                  <a:lnTo>
                    <a:pt x="2125" y="654"/>
                  </a:lnTo>
                  <a:lnTo>
                    <a:pt x="2097" y="576"/>
                  </a:lnTo>
                  <a:lnTo>
                    <a:pt x="2083" y="542"/>
                  </a:lnTo>
                  <a:lnTo>
                    <a:pt x="2059" y="511"/>
                  </a:lnTo>
                  <a:lnTo>
                    <a:pt x="2029" y="483"/>
                  </a:lnTo>
                  <a:lnTo>
                    <a:pt x="1997" y="447"/>
                  </a:lnTo>
                  <a:lnTo>
                    <a:pt x="1961" y="429"/>
                  </a:lnTo>
                  <a:lnTo>
                    <a:pt x="1922" y="438"/>
                  </a:lnTo>
                  <a:lnTo>
                    <a:pt x="1101" y="438"/>
                  </a:lnTo>
                  <a:lnTo>
                    <a:pt x="1101" y="333"/>
                  </a:lnTo>
                  <a:lnTo>
                    <a:pt x="836" y="333"/>
                  </a:lnTo>
                  <a:lnTo>
                    <a:pt x="836" y="292"/>
                  </a:lnTo>
                  <a:lnTo>
                    <a:pt x="807" y="292"/>
                  </a:lnTo>
                  <a:lnTo>
                    <a:pt x="807" y="152"/>
                  </a:lnTo>
                  <a:lnTo>
                    <a:pt x="718" y="152"/>
                  </a:lnTo>
                  <a:lnTo>
                    <a:pt x="718" y="115"/>
                  </a:lnTo>
                  <a:lnTo>
                    <a:pt x="669" y="115"/>
                  </a:lnTo>
                  <a:lnTo>
                    <a:pt x="624" y="109"/>
                  </a:lnTo>
                  <a:lnTo>
                    <a:pt x="624" y="103"/>
                  </a:lnTo>
                  <a:lnTo>
                    <a:pt x="546" y="103"/>
                  </a:lnTo>
                  <a:lnTo>
                    <a:pt x="546" y="90"/>
                  </a:lnTo>
                  <a:lnTo>
                    <a:pt x="536" y="90"/>
                  </a:lnTo>
                  <a:lnTo>
                    <a:pt x="536" y="64"/>
                  </a:lnTo>
                  <a:lnTo>
                    <a:pt x="479" y="64"/>
                  </a:lnTo>
                  <a:lnTo>
                    <a:pt x="420" y="0"/>
                  </a:lnTo>
                  <a:lnTo>
                    <a:pt x="348" y="0"/>
                  </a:lnTo>
                  <a:lnTo>
                    <a:pt x="264" y="55"/>
                  </a:lnTo>
                  <a:lnTo>
                    <a:pt x="85" y="55"/>
                  </a:lnTo>
                  <a:lnTo>
                    <a:pt x="77" y="55"/>
                  </a:lnTo>
                  <a:lnTo>
                    <a:pt x="48" y="283"/>
                  </a:lnTo>
                  <a:lnTo>
                    <a:pt x="66" y="328"/>
                  </a:lnTo>
                  <a:lnTo>
                    <a:pt x="0" y="483"/>
                  </a:lnTo>
                  <a:lnTo>
                    <a:pt x="321" y="483"/>
                  </a:lnTo>
                  <a:lnTo>
                    <a:pt x="321" y="615"/>
                  </a:lnTo>
                  <a:lnTo>
                    <a:pt x="387" y="615"/>
                  </a:lnTo>
                  <a:lnTo>
                    <a:pt x="387" y="779"/>
                  </a:lnTo>
                  <a:lnTo>
                    <a:pt x="447" y="779"/>
                  </a:lnTo>
                  <a:lnTo>
                    <a:pt x="447" y="962"/>
                  </a:lnTo>
                  <a:lnTo>
                    <a:pt x="380" y="962"/>
                  </a:lnTo>
                  <a:lnTo>
                    <a:pt x="380" y="1156"/>
                  </a:lnTo>
                  <a:lnTo>
                    <a:pt x="391" y="1156"/>
                  </a:lnTo>
                  <a:lnTo>
                    <a:pt x="391" y="1171"/>
                  </a:lnTo>
                  <a:lnTo>
                    <a:pt x="461" y="1171"/>
                  </a:lnTo>
                  <a:lnTo>
                    <a:pt x="447" y="1171"/>
                  </a:lnTo>
                </a:path>
              </a:pathLst>
            </a:custGeom>
            <a:noFill/>
            <a:ln w="6985" cap="rnd">
              <a:solidFill>
                <a:srgbClr val="000000"/>
              </a:solidFill>
              <a:round/>
              <a:headEnd/>
              <a:tailEnd/>
            </a:ln>
          </p:spPr>
          <p:txBody>
            <a:bodyPr/>
            <a:lstStyle/>
            <a:p>
              <a:endParaRPr lang="en-US" dirty="0"/>
            </a:p>
          </p:txBody>
        </p:sp>
        <p:sp>
          <p:nvSpPr>
            <p:cNvPr id="72" name="Freeform 115"/>
            <p:cNvSpPr>
              <a:spLocks/>
            </p:cNvSpPr>
            <p:nvPr/>
          </p:nvSpPr>
          <p:spPr bwMode="auto">
            <a:xfrm>
              <a:off x="1803219" y="2950664"/>
              <a:ext cx="1836178" cy="843277"/>
            </a:xfrm>
            <a:custGeom>
              <a:avLst/>
              <a:gdLst>
                <a:gd name="T0" fmla="*/ 1955 w 2023"/>
                <a:gd name="T1" fmla="*/ 59 h 892"/>
                <a:gd name="T2" fmla="*/ 1969 w 2023"/>
                <a:gd name="T3" fmla="*/ 73 h 892"/>
                <a:gd name="T4" fmla="*/ 1998 w 2023"/>
                <a:gd name="T5" fmla="*/ 97 h 892"/>
                <a:gd name="T6" fmla="*/ 2017 w 2023"/>
                <a:gd name="T7" fmla="*/ 128 h 892"/>
                <a:gd name="T8" fmla="*/ 2003 w 2023"/>
                <a:gd name="T9" fmla="*/ 183 h 892"/>
                <a:gd name="T10" fmla="*/ 2013 w 2023"/>
                <a:gd name="T11" fmla="*/ 273 h 892"/>
                <a:gd name="T12" fmla="*/ 1994 w 2023"/>
                <a:gd name="T13" fmla="*/ 379 h 892"/>
                <a:gd name="T14" fmla="*/ 2008 w 2023"/>
                <a:gd name="T15" fmla="*/ 462 h 892"/>
                <a:gd name="T16" fmla="*/ 1994 w 2023"/>
                <a:gd name="T17" fmla="*/ 553 h 892"/>
                <a:gd name="T18" fmla="*/ 1979 w 2023"/>
                <a:gd name="T19" fmla="*/ 695 h 892"/>
                <a:gd name="T20" fmla="*/ 1945 w 2023"/>
                <a:gd name="T21" fmla="*/ 754 h 892"/>
                <a:gd name="T22" fmla="*/ 1905 w 2023"/>
                <a:gd name="T23" fmla="*/ 764 h 892"/>
                <a:gd name="T24" fmla="*/ 1937 w 2023"/>
                <a:gd name="T25" fmla="*/ 809 h 892"/>
                <a:gd name="T26" fmla="*/ 1929 w 2023"/>
                <a:gd name="T27" fmla="*/ 847 h 892"/>
                <a:gd name="T28" fmla="*/ 1887 w 2023"/>
                <a:gd name="T29" fmla="*/ 879 h 892"/>
                <a:gd name="T30" fmla="*/ 1020 w 2023"/>
                <a:gd name="T31" fmla="*/ 892 h 892"/>
                <a:gd name="T32" fmla="*/ 750 w 2023"/>
                <a:gd name="T33" fmla="*/ 809 h 892"/>
                <a:gd name="T34" fmla="*/ 730 w 2023"/>
                <a:gd name="T35" fmla="*/ 764 h 892"/>
                <a:gd name="T36" fmla="*/ 638 w 2023"/>
                <a:gd name="T37" fmla="*/ 612 h 892"/>
                <a:gd name="T38" fmla="*/ 593 w 2023"/>
                <a:gd name="T39" fmla="*/ 580 h 892"/>
                <a:gd name="T40" fmla="*/ 472 w 2023"/>
                <a:gd name="T41" fmla="*/ 563 h 892"/>
                <a:gd name="T42" fmla="*/ 451 w 2023"/>
                <a:gd name="T43" fmla="*/ 548 h 892"/>
                <a:gd name="T44" fmla="*/ 412 w 2023"/>
                <a:gd name="T45" fmla="*/ 525 h 892"/>
                <a:gd name="T46" fmla="*/ 387 w 2023"/>
                <a:gd name="T47" fmla="*/ 505 h 892"/>
                <a:gd name="T48" fmla="*/ 366 w 2023"/>
                <a:gd name="T49" fmla="*/ 477 h 892"/>
                <a:gd name="T50" fmla="*/ 348 w 2023"/>
                <a:gd name="T51" fmla="*/ 465 h 892"/>
                <a:gd name="T52" fmla="*/ 299 w 2023"/>
                <a:gd name="T53" fmla="*/ 455 h 892"/>
                <a:gd name="T54" fmla="*/ 258 w 2023"/>
                <a:gd name="T55" fmla="*/ 465 h 892"/>
                <a:gd name="T56" fmla="*/ 250 w 2023"/>
                <a:gd name="T57" fmla="*/ 477 h 892"/>
                <a:gd name="T58" fmla="*/ 222 w 2023"/>
                <a:gd name="T59" fmla="*/ 494 h 892"/>
                <a:gd name="T60" fmla="*/ 208 w 2023"/>
                <a:gd name="T61" fmla="*/ 505 h 892"/>
                <a:gd name="T62" fmla="*/ 8 w 2023"/>
                <a:gd name="T63" fmla="*/ 521 h 892"/>
                <a:gd name="T64" fmla="*/ 5 w 2023"/>
                <a:gd name="T65" fmla="*/ 309 h 892"/>
                <a:gd name="T66" fmla="*/ 43 w 2023"/>
                <a:gd name="T67" fmla="*/ 48 h 892"/>
                <a:gd name="T68" fmla="*/ 703 w 2023"/>
                <a:gd name="T69" fmla="*/ 0 h 892"/>
                <a:gd name="T70" fmla="*/ 898 w 2023"/>
                <a:gd name="T71" fmla="*/ 66 h 892"/>
                <a:gd name="T72" fmla="*/ 919 w 2023"/>
                <a:gd name="T73" fmla="*/ 48 h 892"/>
                <a:gd name="T74" fmla="*/ 962 w 2023"/>
                <a:gd name="T75" fmla="*/ 13 h 892"/>
                <a:gd name="T76" fmla="*/ 1097 w 2023"/>
                <a:gd name="T77" fmla="*/ 48 h 892"/>
                <a:gd name="T78" fmla="*/ 1146 w 2023"/>
                <a:gd name="T79" fmla="*/ 81 h 892"/>
                <a:gd name="T80" fmla="*/ 1184 w 2023"/>
                <a:gd name="T81" fmla="*/ 96 h 892"/>
                <a:gd name="T82" fmla="*/ 1226 w 2023"/>
                <a:gd name="T83" fmla="*/ 81 h 892"/>
                <a:gd name="T84" fmla="*/ 1284 w 2023"/>
                <a:gd name="T85" fmla="*/ 107 h 892"/>
                <a:gd name="T86" fmla="*/ 1642 w 2023"/>
                <a:gd name="T87" fmla="*/ 59 h 892"/>
                <a:gd name="T88" fmla="*/ 1879 w 2023"/>
                <a:gd name="T89" fmla="*/ 59 h 89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023"/>
                <a:gd name="T136" fmla="*/ 0 h 892"/>
                <a:gd name="T137" fmla="*/ 2023 w 2023"/>
                <a:gd name="T138" fmla="*/ 892 h 89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023" h="892">
                  <a:moveTo>
                    <a:pt x="1888" y="59"/>
                  </a:moveTo>
                  <a:lnTo>
                    <a:pt x="1955" y="59"/>
                  </a:lnTo>
                  <a:lnTo>
                    <a:pt x="1961" y="54"/>
                  </a:lnTo>
                  <a:lnTo>
                    <a:pt x="1969" y="73"/>
                  </a:lnTo>
                  <a:lnTo>
                    <a:pt x="1986" y="81"/>
                  </a:lnTo>
                  <a:lnTo>
                    <a:pt x="1998" y="97"/>
                  </a:lnTo>
                  <a:lnTo>
                    <a:pt x="2008" y="97"/>
                  </a:lnTo>
                  <a:lnTo>
                    <a:pt x="2017" y="128"/>
                  </a:lnTo>
                  <a:lnTo>
                    <a:pt x="2017" y="160"/>
                  </a:lnTo>
                  <a:lnTo>
                    <a:pt x="2003" y="183"/>
                  </a:lnTo>
                  <a:lnTo>
                    <a:pt x="2017" y="222"/>
                  </a:lnTo>
                  <a:lnTo>
                    <a:pt x="2013" y="273"/>
                  </a:lnTo>
                  <a:lnTo>
                    <a:pt x="2023" y="324"/>
                  </a:lnTo>
                  <a:lnTo>
                    <a:pt x="1994" y="379"/>
                  </a:lnTo>
                  <a:lnTo>
                    <a:pt x="2008" y="424"/>
                  </a:lnTo>
                  <a:lnTo>
                    <a:pt x="2008" y="462"/>
                  </a:lnTo>
                  <a:lnTo>
                    <a:pt x="2003" y="514"/>
                  </a:lnTo>
                  <a:lnTo>
                    <a:pt x="1994" y="553"/>
                  </a:lnTo>
                  <a:lnTo>
                    <a:pt x="1986" y="612"/>
                  </a:lnTo>
                  <a:lnTo>
                    <a:pt x="1979" y="695"/>
                  </a:lnTo>
                  <a:lnTo>
                    <a:pt x="1961" y="710"/>
                  </a:lnTo>
                  <a:lnTo>
                    <a:pt x="1945" y="754"/>
                  </a:lnTo>
                  <a:lnTo>
                    <a:pt x="1917" y="754"/>
                  </a:lnTo>
                  <a:lnTo>
                    <a:pt x="1905" y="764"/>
                  </a:lnTo>
                  <a:lnTo>
                    <a:pt x="1909" y="795"/>
                  </a:lnTo>
                  <a:lnTo>
                    <a:pt x="1937" y="809"/>
                  </a:lnTo>
                  <a:lnTo>
                    <a:pt x="1937" y="833"/>
                  </a:lnTo>
                  <a:lnTo>
                    <a:pt x="1929" y="847"/>
                  </a:lnTo>
                  <a:lnTo>
                    <a:pt x="1897" y="862"/>
                  </a:lnTo>
                  <a:lnTo>
                    <a:pt x="1887" y="879"/>
                  </a:lnTo>
                  <a:lnTo>
                    <a:pt x="1879" y="892"/>
                  </a:lnTo>
                  <a:lnTo>
                    <a:pt x="1020" y="892"/>
                  </a:lnTo>
                  <a:lnTo>
                    <a:pt x="1020" y="809"/>
                  </a:lnTo>
                  <a:lnTo>
                    <a:pt x="750" y="809"/>
                  </a:lnTo>
                  <a:lnTo>
                    <a:pt x="750" y="764"/>
                  </a:lnTo>
                  <a:lnTo>
                    <a:pt x="730" y="764"/>
                  </a:lnTo>
                  <a:lnTo>
                    <a:pt x="730" y="612"/>
                  </a:lnTo>
                  <a:lnTo>
                    <a:pt x="638" y="612"/>
                  </a:lnTo>
                  <a:lnTo>
                    <a:pt x="638" y="580"/>
                  </a:lnTo>
                  <a:lnTo>
                    <a:pt x="593" y="580"/>
                  </a:lnTo>
                  <a:lnTo>
                    <a:pt x="525" y="563"/>
                  </a:lnTo>
                  <a:lnTo>
                    <a:pt x="472" y="563"/>
                  </a:lnTo>
                  <a:lnTo>
                    <a:pt x="472" y="548"/>
                  </a:lnTo>
                  <a:lnTo>
                    <a:pt x="451" y="548"/>
                  </a:lnTo>
                  <a:lnTo>
                    <a:pt x="451" y="525"/>
                  </a:lnTo>
                  <a:lnTo>
                    <a:pt x="412" y="525"/>
                  </a:lnTo>
                  <a:lnTo>
                    <a:pt x="399" y="505"/>
                  </a:lnTo>
                  <a:lnTo>
                    <a:pt x="387" y="505"/>
                  </a:lnTo>
                  <a:lnTo>
                    <a:pt x="374" y="492"/>
                  </a:lnTo>
                  <a:lnTo>
                    <a:pt x="366" y="477"/>
                  </a:lnTo>
                  <a:lnTo>
                    <a:pt x="356" y="477"/>
                  </a:lnTo>
                  <a:lnTo>
                    <a:pt x="348" y="465"/>
                  </a:lnTo>
                  <a:lnTo>
                    <a:pt x="333" y="455"/>
                  </a:lnTo>
                  <a:lnTo>
                    <a:pt x="299" y="455"/>
                  </a:lnTo>
                  <a:lnTo>
                    <a:pt x="266" y="455"/>
                  </a:lnTo>
                  <a:lnTo>
                    <a:pt x="258" y="465"/>
                  </a:lnTo>
                  <a:lnTo>
                    <a:pt x="250" y="465"/>
                  </a:lnTo>
                  <a:lnTo>
                    <a:pt x="250" y="477"/>
                  </a:lnTo>
                  <a:lnTo>
                    <a:pt x="234" y="477"/>
                  </a:lnTo>
                  <a:lnTo>
                    <a:pt x="222" y="494"/>
                  </a:lnTo>
                  <a:lnTo>
                    <a:pt x="208" y="494"/>
                  </a:lnTo>
                  <a:lnTo>
                    <a:pt x="208" y="505"/>
                  </a:lnTo>
                  <a:lnTo>
                    <a:pt x="174" y="521"/>
                  </a:lnTo>
                  <a:lnTo>
                    <a:pt x="8" y="521"/>
                  </a:lnTo>
                  <a:lnTo>
                    <a:pt x="0" y="521"/>
                  </a:lnTo>
                  <a:lnTo>
                    <a:pt x="5" y="309"/>
                  </a:lnTo>
                  <a:lnTo>
                    <a:pt x="43" y="149"/>
                  </a:lnTo>
                  <a:lnTo>
                    <a:pt x="43" y="48"/>
                  </a:lnTo>
                  <a:lnTo>
                    <a:pt x="48" y="0"/>
                  </a:lnTo>
                  <a:lnTo>
                    <a:pt x="703" y="0"/>
                  </a:lnTo>
                  <a:lnTo>
                    <a:pt x="736" y="66"/>
                  </a:lnTo>
                  <a:lnTo>
                    <a:pt x="898" y="66"/>
                  </a:lnTo>
                  <a:lnTo>
                    <a:pt x="898" y="48"/>
                  </a:lnTo>
                  <a:lnTo>
                    <a:pt x="919" y="48"/>
                  </a:lnTo>
                  <a:lnTo>
                    <a:pt x="919" y="18"/>
                  </a:lnTo>
                  <a:lnTo>
                    <a:pt x="962" y="13"/>
                  </a:lnTo>
                  <a:lnTo>
                    <a:pt x="1030" y="27"/>
                  </a:lnTo>
                  <a:lnTo>
                    <a:pt x="1097" y="48"/>
                  </a:lnTo>
                  <a:lnTo>
                    <a:pt x="1128" y="66"/>
                  </a:lnTo>
                  <a:lnTo>
                    <a:pt x="1146" y="81"/>
                  </a:lnTo>
                  <a:lnTo>
                    <a:pt x="1166" y="89"/>
                  </a:lnTo>
                  <a:lnTo>
                    <a:pt x="1184" y="96"/>
                  </a:lnTo>
                  <a:lnTo>
                    <a:pt x="1201" y="81"/>
                  </a:lnTo>
                  <a:lnTo>
                    <a:pt x="1226" y="81"/>
                  </a:lnTo>
                  <a:lnTo>
                    <a:pt x="1251" y="81"/>
                  </a:lnTo>
                  <a:lnTo>
                    <a:pt x="1284" y="107"/>
                  </a:lnTo>
                  <a:lnTo>
                    <a:pt x="1351" y="59"/>
                  </a:lnTo>
                  <a:lnTo>
                    <a:pt x="1642" y="59"/>
                  </a:lnTo>
                  <a:lnTo>
                    <a:pt x="1799" y="59"/>
                  </a:lnTo>
                  <a:lnTo>
                    <a:pt x="1879" y="59"/>
                  </a:lnTo>
                  <a:lnTo>
                    <a:pt x="1888" y="59"/>
                  </a:lnTo>
                  <a:close/>
                </a:path>
              </a:pathLst>
            </a:custGeom>
            <a:solidFill>
              <a:srgbClr val="FFFF99"/>
            </a:solidFill>
            <a:ln w="9525">
              <a:noFill/>
              <a:round/>
              <a:headEnd/>
              <a:tailEnd/>
            </a:ln>
          </p:spPr>
          <p:txBody>
            <a:bodyPr/>
            <a:lstStyle/>
            <a:p>
              <a:endParaRPr lang="en-US" dirty="0"/>
            </a:p>
          </p:txBody>
        </p:sp>
        <p:sp>
          <p:nvSpPr>
            <p:cNvPr id="73" name="Freeform 116"/>
            <p:cNvSpPr>
              <a:spLocks/>
            </p:cNvSpPr>
            <p:nvPr/>
          </p:nvSpPr>
          <p:spPr bwMode="auto">
            <a:xfrm>
              <a:off x="1800298" y="2955223"/>
              <a:ext cx="1836178" cy="843276"/>
            </a:xfrm>
            <a:custGeom>
              <a:avLst/>
              <a:gdLst>
                <a:gd name="T0" fmla="*/ 1955 w 2023"/>
                <a:gd name="T1" fmla="*/ 59 h 892"/>
                <a:gd name="T2" fmla="*/ 1969 w 2023"/>
                <a:gd name="T3" fmla="*/ 73 h 892"/>
                <a:gd name="T4" fmla="*/ 1998 w 2023"/>
                <a:gd name="T5" fmla="*/ 97 h 892"/>
                <a:gd name="T6" fmla="*/ 2017 w 2023"/>
                <a:gd name="T7" fmla="*/ 128 h 892"/>
                <a:gd name="T8" fmla="*/ 2003 w 2023"/>
                <a:gd name="T9" fmla="*/ 183 h 892"/>
                <a:gd name="T10" fmla="*/ 2013 w 2023"/>
                <a:gd name="T11" fmla="*/ 273 h 892"/>
                <a:gd name="T12" fmla="*/ 1994 w 2023"/>
                <a:gd name="T13" fmla="*/ 379 h 892"/>
                <a:gd name="T14" fmla="*/ 2008 w 2023"/>
                <a:gd name="T15" fmla="*/ 462 h 892"/>
                <a:gd name="T16" fmla="*/ 1994 w 2023"/>
                <a:gd name="T17" fmla="*/ 553 h 892"/>
                <a:gd name="T18" fmla="*/ 1979 w 2023"/>
                <a:gd name="T19" fmla="*/ 695 h 892"/>
                <a:gd name="T20" fmla="*/ 1945 w 2023"/>
                <a:gd name="T21" fmla="*/ 754 h 892"/>
                <a:gd name="T22" fmla="*/ 1905 w 2023"/>
                <a:gd name="T23" fmla="*/ 764 h 892"/>
                <a:gd name="T24" fmla="*/ 1937 w 2023"/>
                <a:gd name="T25" fmla="*/ 809 h 892"/>
                <a:gd name="T26" fmla="*/ 1929 w 2023"/>
                <a:gd name="T27" fmla="*/ 847 h 892"/>
                <a:gd name="T28" fmla="*/ 1887 w 2023"/>
                <a:gd name="T29" fmla="*/ 879 h 892"/>
                <a:gd name="T30" fmla="*/ 1020 w 2023"/>
                <a:gd name="T31" fmla="*/ 892 h 892"/>
                <a:gd name="T32" fmla="*/ 750 w 2023"/>
                <a:gd name="T33" fmla="*/ 809 h 892"/>
                <a:gd name="T34" fmla="*/ 730 w 2023"/>
                <a:gd name="T35" fmla="*/ 764 h 892"/>
                <a:gd name="T36" fmla="*/ 638 w 2023"/>
                <a:gd name="T37" fmla="*/ 612 h 892"/>
                <a:gd name="T38" fmla="*/ 593 w 2023"/>
                <a:gd name="T39" fmla="*/ 580 h 892"/>
                <a:gd name="T40" fmla="*/ 472 w 2023"/>
                <a:gd name="T41" fmla="*/ 563 h 892"/>
                <a:gd name="T42" fmla="*/ 451 w 2023"/>
                <a:gd name="T43" fmla="*/ 548 h 892"/>
                <a:gd name="T44" fmla="*/ 412 w 2023"/>
                <a:gd name="T45" fmla="*/ 525 h 892"/>
                <a:gd name="T46" fmla="*/ 387 w 2023"/>
                <a:gd name="T47" fmla="*/ 505 h 892"/>
                <a:gd name="T48" fmla="*/ 366 w 2023"/>
                <a:gd name="T49" fmla="*/ 477 h 892"/>
                <a:gd name="T50" fmla="*/ 348 w 2023"/>
                <a:gd name="T51" fmla="*/ 465 h 892"/>
                <a:gd name="T52" fmla="*/ 299 w 2023"/>
                <a:gd name="T53" fmla="*/ 455 h 892"/>
                <a:gd name="T54" fmla="*/ 258 w 2023"/>
                <a:gd name="T55" fmla="*/ 465 h 892"/>
                <a:gd name="T56" fmla="*/ 250 w 2023"/>
                <a:gd name="T57" fmla="*/ 477 h 892"/>
                <a:gd name="T58" fmla="*/ 222 w 2023"/>
                <a:gd name="T59" fmla="*/ 494 h 892"/>
                <a:gd name="T60" fmla="*/ 208 w 2023"/>
                <a:gd name="T61" fmla="*/ 505 h 892"/>
                <a:gd name="T62" fmla="*/ 8 w 2023"/>
                <a:gd name="T63" fmla="*/ 521 h 892"/>
                <a:gd name="T64" fmla="*/ 5 w 2023"/>
                <a:gd name="T65" fmla="*/ 309 h 892"/>
                <a:gd name="T66" fmla="*/ 43 w 2023"/>
                <a:gd name="T67" fmla="*/ 48 h 892"/>
                <a:gd name="T68" fmla="*/ 703 w 2023"/>
                <a:gd name="T69" fmla="*/ 0 h 892"/>
                <a:gd name="T70" fmla="*/ 898 w 2023"/>
                <a:gd name="T71" fmla="*/ 66 h 892"/>
                <a:gd name="T72" fmla="*/ 919 w 2023"/>
                <a:gd name="T73" fmla="*/ 48 h 892"/>
                <a:gd name="T74" fmla="*/ 962 w 2023"/>
                <a:gd name="T75" fmla="*/ 13 h 892"/>
                <a:gd name="T76" fmla="*/ 1097 w 2023"/>
                <a:gd name="T77" fmla="*/ 48 h 892"/>
                <a:gd name="T78" fmla="*/ 1146 w 2023"/>
                <a:gd name="T79" fmla="*/ 81 h 892"/>
                <a:gd name="T80" fmla="*/ 1184 w 2023"/>
                <a:gd name="T81" fmla="*/ 96 h 892"/>
                <a:gd name="T82" fmla="*/ 1226 w 2023"/>
                <a:gd name="T83" fmla="*/ 81 h 892"/>
                <a:gd name="T84" fmla="*/ 1284 w 2023"/>
                <a:gd name="T85" fmla="*/ 107 h 892"/>
                <a:gd name="T86" fmla="*/ 1642 w 2023"/>
                <a:gd name="T87" fmla="*/ 59 h 892"/>
                <a:gd name="T88" fmla="*/ 1879 w 2023"/>
                <a:gd name="T89" fmla="*/ 59 h 89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023"/>
                <a:gd name="T136" fmla="*/ 0 h 892"/>
                <a:gd name="T137" fmla="*/ 2023 w 2023"/>
                <a:gd name="T138" fmla="*/ 892 h 89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023" h="892">
                  <a:moveTo>
                    <a:pt x="1888" y="59"/>
                  </a:moveTo>
                  <a:lnTo>
                    <a:pt x="1955" y="59"/>
                  </a:lnTo>
                  <a:lnTo>
                    <a:pt x="1961" y="54"/>
                  </a:lnTo>
                  <a:lnTo>
                    <a:pt x="1969" y="73"/>
                  </a:lnTo>
                  <a:lnTo>
                    <a:pt x="1986" y="81"/>
                  </a:lnTo>
                  <a:lnTo>
                    <a:pt x="1998" y="97"/>
                  </a:lnTo>
                  <a:lnTo>
                    <a:pt x="2008" y="97"/>
                  </a:lnTo>
                  <a:lnTo>
                    <a:pt x="2017" y="128"/>
                  </a:lnTo>
                  <a:lnTo>
                    <a:pt x="2017" y="160"/>
                  </a:lnTo>
                  <a:lnTo>
                    <a:pt x="2003" y="183"/>
                  </a:lnTo>
                  <a:lnTo>
                    <a:pt x="2017" y="222"/>
                  </a:lnTo>
                  <a:lnTo>
                    <a:pt x="2013" y="273"/>
                  </a:lnTo>
                  <a:lnTo>
                    <a:pt x="2023" y="324"/>
                  </a:lnTo>
                  <a:lnTo>
                    <a:pt x="1994" y="379"/>
                  </a:lnTo>
                  <a:lnTo>
                    <a:pt x="2008" y="424"/>
                  </a:lnTo>
                  <a:lnTo>
                    <a:pt x="2008" y="462"/>
                  </a:lnTo>
                  <a:lnTo>
                    <a:pt x="2003" y="514"/>
                  </a:lnTo>
                  <a:lnTo>
                    <a:pt x="1994" y="553"/>
                  </a:lnTo>
                  <a:lnTo>
                    <a:pt x="1986" y="612"/>
                  </a:lnTo>
                  <a:lnTo>
                    <a:pt x="1979" y="695"/>
                  </a:lnTo>
                  <a:lnTo>
                    <a:pt x="1961" y="710"/>
                  </a:lnTo>
                  <a:lnTo>
                    <a:pt x="1945" y="754"/>
                  </a:lnTo>
                  <a:lnTo>
                    <a:pt x="1917" y="754"/>
                  </a:lnTo>
                  <a:lnTo>
                    <a:pt x="1905" y="764"/>
                  </a:lnTo>
                  <a:lnTo>
                    <a:pt x="1909" y="795"/>
                  </a:lnTo>
                  <a:lnTo>
                    <a:pt x="1937" y="809"/>
                  </a:lnTo>
                  <a:lnTo>
                    <a:pt x="1937" y="833"/>
                  </a:lnTo>
                  <a:lnTo>
                    <a:pt x="1929" y="847"/>
                  </a:lnTo>
                  <a:lnTo>
                    <a:pt x="1897" y="862"/>
                  </a:lnTo>
                  <a:lnTo>
                    <a:pt x="1887" y="879"/>
                  </a:lnTo>
                  <a:lnTo>
                    <a:pt x="1879" y="892"/>
                  </a:lnTo>
                  <a:lnTo>
                    <a:pt x="1020" y="892"/>
                  </a:lnTo>
                  <a:lnTo>
                    <a:pt x="1020" y="809"/>
                  </a:lnTo>
                  <a:lnTo>
                    <a:pt x="750" y="809"/>
                  </a:lnTo>
                  <a:lnTo>
                    <a:pt x="750" y="764"/>
                  </a:lnTo>
                  <a:lnTo>
                    <a:pt x="730" y="764"/>
                  </a:lnTo>
                  <a:lnTo>
                    <a:pt x="730" y="612"/>
                  </a:lnTo>
                  <a:lnTo>
                    <a:pt x="638" y="612"/>
                  </a:lnTo>
                  <a:lnTo>
                    <a:pt x="638" y="580"/>
                  </a:lnTo>
                  <a:lnTo>
                    <a:pt x="593" y="580"/>
                  </a:lnTo>
                  <a:lnTo>
                    <a:pt x="525" y="563"/>
                  </a:lnTo>
                  <a:lnTo>
                    <a:pt x="472" y="563"/>
                  </a:lnTo>
                  <a:lnTo>
                    <a:pt x="472" y="548"/>
                  </a:lnTo>
                  <a:lnTo>
                    <a:pt x="451" y="548"/>
                  </a:lnTo>
                  <a:lnTo>
                    <a:pt x="451" y="525"/>
                  </a:lnTo>
                  <a:lnTo>
                    <a:pt x="412" y="525"/>
                  </a:lnTo>
                  <a:lnTo>
                    <a:pt x="399" y="505"/>
                  </a:lnTo>
                  <a:lnTo>
                    <a:pt x="387" y="505"/>
                  </a:lnTo>
                  <a:lnTo>
                    <a:pt x="374" y="492"/>
                  </a:lnTo>
                  <a:lnTo>
                    <a:pt x="366" y="477"/>
                  </a:lnTo>
                  <a:lnTo>
                    <a:pt x="356" y="477"/>
                  </a:lnTo>
                  <a:lnTo>
                    <a:pt x="348" y="465"/>
                  </a:lnTo>
                  <a:lnTo>
                    <a:pt x="333" y="455"/>
                  </a:lnTo>
                  <a:lnTo>
                    <a:pt x="299" y="455"/>
                  </a:lnTo>
                  <a:lnTo>
                    <a:pt x="266" y="455"/>
                  </a:lnTo>
                  <a:lnTo>
                    <a:pt x="258" y="465"/>
                  </a:lnTo>
                  <a:lnTo>
                    <a:pt x="250" y="465"/>
                  </a:lnTo>
                  <a:lnTo>
                    <a:pt x="250" y="477"/>
                  </a:lnTo>
                  <a:lnTo>
                    <a:pt x="234" y="477"/>
                  </a:lnTo>
                  <a:lnTo>
                    <a:pt x="222" y="494"/>
                  </a:lnTo>
                  <a:lnTo>
                    <a:pt x="208" y="494"/>
                  </a:lnTo>
                  <a:lnTo>
                    <a:pt x="208" y="505"/>
                  </a:lnTo>
                  <a:lnTo>
                    <a:pt x="174" y="521"/>
                  </a:lnTo>
                  <a:lnTo>
                    <a:pt x="8" y="521"/>
                  </a:lnTo>
                  <a:lnTo>
                    <a:pt x="0" y="521"/>
                  </a:lnTo>
                  <a:lnTo>
                    <a:pt x="5" y="309"/>
                  </a:lnTo>
                  <a:lnTo>
                    <a:pt x="43" y="149"/>
                  </a:lnTo>
                  <a:lnTo>
                    <a:pt x="43" y="48"/>
                  </a:lnTo>
                  <a:lnTo>
                    <a:pt x="48" y="0"/>
                  </a:lnTo>
                  <a:lnTo>
                    <a:pt x="703" y="0"/>
                  </a:lnTo>
                  <a:lnTo>
                    <a:pt x="736" y="66"/>
                  </a:lnTo>
                  <a:lnTo>
                    <a:pt x="898" y="66"/>
                  </a:lnTo>
                  <a:lnTo>
                    <a:pt x="898" y="48"/>
                  </a:lnTo>
                  <a:lnTo>
                    <a:pt x="919" y="48"/>
                  </a:lnTo>
                  <a:lnTo>
                    <a:pt x="919" y="18"/>
                  </a:lnTo>
                  <a:lnTo>
                    <a:pt x="962" y="13"/>
                  </a:lnTo>
                  <a:lnTo>
                    <a:pt x="1030" y="27"/>
                  </a:lnTo>
                  <a:lnTo>
                    <a:pt x="1097" y="48"/>
                  </a:lnTo>
                  <a:lnTo>
                    <a:pt x="1128" y="66"/>
                  </a:lnTo>
                  <a:lnTo>
                    <a:pt x="1146" y="81"/>
                  </a:lnTo>
                  <a:lnTo>
                    <a:pt x="1166" y="89"/>
                  </a:lnTo>
                  <a:lnTo>
                    <a:pt x="1184" y="96"/>
                  </a:lnTo>
                  <a:lnTo>
                    <a:pt x="1201" y="81"/>
                  </a:lnTo>
                  <a:lnTo>
                    <a:pt x="1226" y="81"/>
                  </a:lnTo>
                  <a:lnTo>
                    <a:pt x="1251" y="81"/>
                  </a:lnTo>
                  <a:lnTo>
                    <a:pt x="1284" y="107"/>
                  </a:lnTo>
                  <a:lnTo>
                    <a:pt x="1351" y="59"/>
                  </a:lnTo>
                  <a:lnTo>
                    <a:pt x="1642" y="59"/>
                  </a:lnTo>
                  <a:lnTo>
                    <a:pt x="1799" y="59"/>
                  </a:lnTo>
                  <a:lnTo>
                    <a:pt x="1879" y="59"/>
                  </a:lnTo>
                  <a:lnTo>
                    <a:pt x="1888" y="59"/>
                  </a:lnTo>
                </a:path>
              </a:pathLst>
            </a:custGeom>
            <a:noFill/>
            <a:ln w="6985" cap="rnd">
              <a:solidFill>
                <a:srgbClr val="000000"/>
              </a:solidFill>
              <a:round/>
              <a:headEnd/>
              <a:tailEnd/>
            </a:ln>
          </p:spPr>
          <p:txBody>
            <a:bodyPr/>
            <a:lstStyle/>
            <a:p>
              <a:endParaRPr lang="en-US" dirty="0"/>
            </a:p>
          </p:txBody>
        </p:sp>
        <p:sp>
          <p:nvSpPr>
            <p:cNvPr id="74" name="Freeform 118"/>
            <p:cNvSpPr>
              <a:spLocks/>
            </p:cNvSpPr>
            <p:nvPr/>
          </p:nvSpPr>
          <p:spPr bwMode="auto">
            <a:xfrm>
              <a:off x="1486234" y="4392592"/>
              <a:ext cx="642735" cy="1103097"/>
            </a:xfrm>
            <a:custGeom>
              <a:avLst/>
              <a:gdLst>
                <a:gd name="T0" fmla="*/ 185 w 707"/>
                <a:gd name="T1" fmla="*/ 0 h 1167"/>
                <a:gd name="T2" fmla="*/ 284 w 707"/>
                <a:gd name="T3" fmla="*/ 3 h 1167"/>
                <a:gd name="T4" fmla="*/ 349 w 707"/>
                <a:gd name="T5" fmla="*/ 62 h 1167"/>
                <a:gd name="T6" fmla="*/ 313 w 707"/>
                <a:gd name="T7" fmla="*/ 98 h 1167"/>
                <a:gd name="T8" fmla="*/ 330 w 707"/>
                <a:gd name="T9" fmla="*/ 163 h 1167"/>
                <a:gd name="T10" fmla="*/ 364 w 707"/>
                <a:gd name="T11" fmla="*/ 232 h 1167"/>
                <a:gd name="T12" fmla="*/ 494 w 707"/>
                <a:gd name="T13" fmla="*/ 219 h 1167"/>
                <a:gd name="T14" fmla="*/ 523 w 707"/>
                <a:gd name="T15" fmla="*/ 195 h 1167"/>
                <a:gd name="T16" fmla="*/ 568 w 707"/>
                <a:gd name="T17" fmla="*/ 170 h 1167"/>
                <a:gd name="T18" fmla="*/ 591 w 707"/>
                <a:gd name="T19" fmla="*/ 136 h 1167"/>
                <a:gd name="T20" fmla="*/ 602 w 707"/>
                <a:gd name="T21" fmla="*/ 126 h 1167"/>
                <a:gd name="T22" fmla="*/ 657 w 707"/>
                <a:gd name="T23" fmla="*/ 104 h 1167"/>
                <a:gd name="T24" fmla="*/ 682 w 707"/>
                <a:gd name="T25" fmla="*/ 163 h 1167"/>
                <a:gd name="T26" fmla="*/ 637 w 707"/>
                <a:gd name="T27" fmla="*/ 309 h 1167"/>
                <a:gd name="T28" fmla="*/ 586 w 707"/>
                <a:gd name="T29" fmla="*/ 507 h 1167"/>
                <a:gd name="T30" fmla="*/ 518 w 707"/>
                <a:gd name="T31" fmla="*/ 507 h 1167"/>
                <a:gd name="T32" fmla="*/ 487 w 707"/>
                <a:gd name="T33" fmla="*/ 507 h 1167"/>
                <a:gd name="T34" fmla="*/ 496 w 707"/>
                <a:gd name="T35" fmla="*/ 584 h 1167"/>
                <a:gd name="T36" fmla="*/ 463 w 707"/>
                <a:gd name="T37" fmla="*/ 623 h 1167"/>
                <a:gd name="T38" fmla="*/ 429 w 707"/>
                <a:gd name="T39" fmla="*/ 660 h 1167"/>
                <a:gd name="T40" fmla="*/ 473 w 707"/>
                <a:gd name="T41" fmla="*/ 694 h 1167"/>
                <a:gd name="T42" fmla="*/ 581 w 707"/>
                <a:gd name="T43" fmla="*/ 752 h 1167"/>
                <a:gd name="T44" fmla="*/ 624 w 707"/>
                <a:gd name="T45" fmla="*/ 817 h 1167"/>
                <a:gd name="T46" fmla="*/ 631 w 707"/>
                <a:gd name="T47" fmla="*/ 901 h 1167"/>
                <a:gd name="T48" fmla="*/ 601 w 707"/>
                <a:gd name="T49" fmla="*/ 929 h 1167"/>
                <a:gd name="T50" fmla="*/ 570 w 707"/>
                <a:gd name="T51" fmla="*/ 1007 h 1167"/>
                <a:gd name="T52" fmla="*/ 611 w 707"/>
                <a:gd name="T53" fmla="*/ 1025 h 1167"/>
                <a:gd name="T54" fmla="*/ 652 w 707"/>
                <a:gd name="T55" fmla="*/ 1122 h 1167"/>
                <a:gd name="T56" fmla="*/ 289 w 707"/>
                <a:gd name="T57" fmla="*/ 1167 h 1167"/>
                <a:gd name="T58" fmla="*/ 143 w 707"/>
                <a:gd name="T59" fmla="*/ 971 h 1167"/>
                <a:gd name="T60" fmla="*/ 119 w 707"/>
                <a:gd name="T61" fmla="*/ 877 h 1167"/>
                <a:gd name="T62" fmla="*/ 94 w 707"/>
                <a:gd name="T63" fmla="*/ 774 h 1167"/>
                <a:gd name="T64" fmla="*/ 106 w 707"/>
                <a:gd name="T65" fmla="*/ 667 h 1167"/>
                <a:gd name="T66" fmla="*/ 114 w 707"/>
                <a:gd name="T67" fmla="*/ 448 h 1167"/>
                <a:gd name="T68" fmla="*/ 78 w 707"/>
                <a:gd name="T69" fmla="*/ 387 h 1167"/>
                <a:gd name="T70" fmla="*/ 29 w 707"/>
                <a:gd name="T71" fmla="*/ 295 h 1167"/>
                <a:gd name="T72" fmla="*/ 0 w 707"/>
                <a:gd name="T73" fmla="*/ 212 h 1167"/>
                <a:gd name="T74" fmla="*/ 78 w 707"/>
                <a:gd name="T75" fmla="*/ 66 h 1167"/>
                <a:gd name="T76" fmla="*/ 90 w 707"/>
                <a:gd name="T77" fmla="*/ 0 h 116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07"/>
                <a:gd name="T118" fmla="*/ 0 h 1167"/>
                <a:gd name="T119" fmla="*/ 707 w 707"/>
                <a:gd name="T120" fmla="*/ 1167 h 116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07" h="1167">
                  <a:moveTo>
                    <a:pt x="90" y="0"/>
                  </a:moveTo>
                  <a:lnTo>
                    <a:pt x="185" y="0"/>
                  </a:lnTo>
                  <a:lnTo>
                    <a:pt x="185" y="3"/>
                  </a:lnTo>
                  <a:lnTo>
                    <a:pt x="284" y="3"/>
                  </a:lnTo>
                  <a:lnTo>
                    <a:pt x="349" y="35"/>
                  </a:lnTo>
                  <a:lnTo>
                    <a:pt x="349" y="62"/>
                  </a:lnTo>
                  <a:lnTo>
                    <a:pt x="313" y="62"/>
                  </a:lnTo>
                  <a:lnTo>
                    <a:pt x="313" y="98"/>
                  </a:lnTo>
                  <a:lnTo>
                    <a:pt x="330" y="98"/>
                  </a:lnTo>
                  <a:lnTo>
                    <a:pt x="330" y="163"/>
                  </a:lnTo>
                  <a:lnTo>
                    <a:pt x="361" y="163"/>
                  </a:lnTo>
                  <a:lnTo>
                    <a:pt x="364" y="232"/>
                  </a:lnTo>
                  <a:lnTo>
                    <a:pt x="364" y="219"/>
                  </a:lnTo>
                  <a:lnTo>
                    <a:pt x="494" y="219"/>
                  </a:lnTo>
                  <a:lnTo>
                    <a:pt x="494" y="195"/>
                  </a:lnTo>
                  <a:lnTo>
                    <a:pt x="523" y="195"/>
                  </a:lnTo>
                  <a:lnTo>
                    <a:pt x="535" y="170"/>
                  </a:lnTo>
                  <a:lnTo>
                    <a:pt x="568" y="170"/>
                  </a:lnTo>
                  <a:lnTo>
                    <a:pt x="568" y="136"/>
                  </a:lnTo>
                  <a:lnTo>
                    <a:pt x="591" y="136"/>
                  </a:lnTo>
                  <a:lnTo>
                    <a:pt x="591" y="126"/>
                  </a:lnTo>
                  <a:lnTo>
                    <a:pt x="602" y="126"/>
                  </a:lnTo>
                  <a:lnTo>
                    <a:pt x="602" y="98"/>
                  </a:lnTo>
                  <a:lnTo>
                    <a:pt x="657" y="104"/>
                  </a:lnTo>
                  <a:lnTo>
                    <a:pt x="707" y="104"/>
                  </a:lnTo>
                  <a:lnTo>
                    <a:pt x="682" y="163"/>
                  </a:lnTo>
                  <a:lnTo>
                    <a:pt x="669" y="219"/>
                  </a:lnTo>
                  <a:lnTo>
                    <a:pt x="637" y="309"/>
                  </a:lnTo>
                  <a:lnTo>
                    <a:pt x="593" y="458"/>
                  </a:lnTo>
                  <a:lnTo>
                    <a:pt x="586" y="507"/>
                  </a:lnTo>
                  <a:lnTo>
                    <a:pt x="554" y="520"/>
                  </a:lnTo>
                  <a:lnTo>
                    <a:pt x="518" y="507"/>
                  </a:lnTo>
                  <a:lnTo>
                    <a:pt x="504" y="487"/>
                  </a:lnTo>
                  <a:lnTo>
                    <a:pt x="487" y="507"/>
                  </a:lnTo>
                  <a:lnTo>
                    <a:pt x="487" y="550"/>
                  </a:lnTo>
                  <a:lnTo>
                    <a:pt x="496" y="584"/>
                  </a:lnTo>
                  <a:lnTo>
                    <a:pt x="487" y="611"/>
                  </a:lnTo>
                  <a:lnTo>
                    <a:pt x="463" y="623"/>
                  </a:lnTo>
                  <a:lnTo>
                    <a:pt x="440" y="637"/>
                  </a:lnTo>
                  <a:lnTo>
                    <a:pt x="429" y="660"/>
                  </a:lnTo>
                  <a:lnTo>
                    <a:pt x="444" y="674"/>
                  </a:lnTo>
                  <a:lnTo>
                    <a:pt x="473" y="694"/>
                  </a:lnTo>
                  <a:lnTo>
                    <a:pt x="549" y="716"/>
                  </a:lnTo>
                  <a:lnTo>
                    <a:pt x="581" y="752"/>
                  </a:lnTo>
                  <a:lnTo>
                    <a:pt x="611" y="774"/>
                  </a:lnTo>
                  <a:lnTo>
                    <a:pt x="624" y="817"/>
                  </a:lnTo>
                  <a:lnTo>
                    <a:pt x="631" y="869"/>
                  </a:lnTo>
                  <a:lnTo>
                    <a:pt x="631" y="901"/>
                  </a:lnTo>
                  <a:lnTo>
                    <a:pt x="616" y="907"/>
                  </a:lnTo>
                  <a:lnTo>
                    <a:pt x="601" y="929"/>
                  </a:lnTo>
                  <a:lnTo>
                    <a:pt x="586" y="960"/>
                  </a:lnTo>
                  <a:lnTo>
                    <a:pt x="570" y="1007"/>
                  </a:lnTo>
                  <a:lnTo>
                    <a:pt x="593" y="1007"/>
                  </a:lnTo>
                  <a:lnTo>
                    <a:pt x="611" y="1025"/>
                  </a:lnTo>
                  <a:lnTo>
                    <a:pt x="624" y="1056"/>
                  </a:lnTo>
                  <a:lnTo>
                    <a:pt x="652" y="1122"/>
                  </a:lnTo>
                  <a:lnTo>
                    <a:pt x="661" y="1167"/>
                  </a:lnTo>
                  <a:lnTo>
                    <a:pt x="289" y="1167"/>
                  </a:lnTo>
                  <a:lnTo>
                    <a:pt x="211" y="1068"/>
                  </a:lnTo>
                  <a:lnTo>
                    <a:pt x="143" y="971"/>
                  </a:lnTo>
                  <a:lnTo>
                    <a:pt x="138" y="887"/>
                  </a:lnTo>
                  <a:lnTo>
                    <a:pt x="119" y="877"/>
                  </a:lnTo>
                  <a:lnTo>
                    <a:pt x="119" y="817"/>
                  </a:lnTo>
                  <a:lnTo>
                    <a:pt x="94" y="774"/>
                  </a:lnTo>
                  <a:lnTo>
                    <a:pt x="124" y="736"/>
                  </a:lnTo>
                  <a:lnTo>
                    <a:pt x="106" y="667"/>
                  </a:lnTo>
                  <a:lnTo>
                    <a:pt x="157" y="541"/>
                  </a:lnTo>
                  <a:lnTo>
                    <a:pt x="114" y="448"/>
                  </a:lnTo>
                  <a:lnTo>
                    <a:pt x="119" y="413"/>
                  </a:lnTo>
                  <a:lnTo>
                    <a:pt x="78" y="387"/>
                  </a:lnTo>
                  <a:lnTo>
                    <a:pt x="78" y="336"/>
                  </a:lnTo>
                  <a:lnTo>
                    <a:pt x="29" y="295"/>
                  </a:lnTo>
                  <a:lnTo>
                    <a:pt x="22" y="256"/>
                  </a:lnTo>
                  <a:lnTo>
                    <a:pt x="0" y="212"/>
                  </a:lnTo>
                  <a:lnTo>
                    <a:pt x="36" y="118"/>
                  </a:lnTo>
                  <a:lnTo>
                    <a:pt x="78" y="66"/>
                  </a:lnTo>
                  <a:lnTo>
                    <a:pt x="94" y="0"/>
                  </a:lnTo>
                  <a:lnTo>
                    <a:pt x="90" y="0"/>
                  </a:lnTo>
                  <a:close/>
                </a:path>
              </a:pathLst>
            </a:custGeom>
            <a:solidFill>
              <a:srgbClr val="FFFF99"/>
            </a:solidFill>
            <a:ln w="9525">
              <a:noFill/>
              <a:round/>
              <a:headEnd/>
              <a:tailEnd/>
            </a:ln>
          </p:spPr>
          <p:txBody>
            <a:bodyPr/>
            <a:lstStyle/>
            <a:p>
              <a:endParaRPr lang="en-US" dirty="0"/>
            </a:p>
          </p:txBody>
        </p:sp>
        <p:sp>
          <p:nvSpPr>
            <p:cNvPr id="75" name="Freeform 119"/>
            <p:cNvSpPr>
              <a:spLocks/>
            </p:cNvSpPr>
            <p:nvPr/>
          </p:nvSpPr>
          <p:spPr bwMode="auto">
            <a:xfrm>
              <a:off x="1486234" y="4392592"/>
              <a:ext cx="642735" cy="1103097"/>
            </a:xfrm>
            <a:custGeom>
              <a:avLst/>
              <a:gdLst>
                <a:gd name="T0" fmla="*/ 185 w 707"/>
                <a:gd name="T1" fmla="*/ 0 h 1167"/>
                <a:gd name="T2" fmla="*/ 284 w 707"/>
                <a:gd name="T3" fmla="*/ 3 h 1167"/>
                <a:gd name="T4" fmla="*/ 349 w 707"/>
                <a:gd name="T5" fmla="*/ 62 h 1167"/>
                <a:gd name="T6" fmla="*/ 313 w 707"/>
                <a:gd name="T7" fmla="*/ 98 h 1167"/>
                <a:gd name="T8" fmla="*/ 330 w 707"/>
                <a:gd name="T9" fmla="*/ 163 h 1167"/>
                <a:gd name="T10" fmla="*/ 364 w 707"/>
                <a:gd name="T11" fmla="*/ 232 h 1167"/>
                <a:gd name="T12" fmla="*/ 494 w 707"/>
                <a:gd name="T13" fmla="*/ 219 h 1167"/>
                <a:gd name="T14" fmla="*/ 523 w 707"/>
                <a:gd name="T15" fmla="*/ 195 h 1167"/>
                <a:gd name="T16" fmla="*/ 568 w 707"/>
                <a:gd name="T17" fmla="*/ 170 h 1167"/>
                <a:gd name="T18" fmla="*/ 591 w 707"/>
                <a:gd name="T19" fmla="*/ 136 h 1167"/>
                <a:gd name="T20" fmla="*/ 602 w 707"/>
                <a:gd name="T21" fmla="*/ 126 h 1167"/>
                <a:gd name="T22" fmla="*/ 657 w 707"/>
                <a:gd name="T23" fmla="*/ 104 h 1167"/>
                <a:gd name="T24" fmla="*/ 682 w 707"/>
                <a:gd name="T25" fmla="*/ 163 h 1167"/>
                <a:gd name="T26" fmla="*/ 637 w 707"/>
                <a:gd name="T27" fmla="*/ 309 h 1167"/>
                <a:gd name="T28" fmla="*/ 586 w 707"/>
                <a:gd name="T29" fmla="*/ 507 h 1167"/>
                <a:gd name="T30" fmla="*/ 518 w 707"/>
                <a:gd name="T31" fmla="*/ 507 h 1167"/>
                <a:gd name="T32" fmla="*/ 487 w 707"/>
                <a:gd name="T33" fmla="*/ 507 h 1167"/>
                <a:gd name="T34" fmla="*/ 496 w 707"/>
                <a:gd name="T35" fmla="*/ 584 h 1167"/>
                <a:gd name="T36" fmla="*/ 463 w 707"/>
                <a:gd name="T37" fmla="*/ 623 h 1167"/>
                <a:gd name="T38" fmla="*/ 429 w 707"/>
                <a:gd name="T39" fmla="*/ 660 h 1167"/>
                <a:gd name="T40" fmla="*/ 473 w 707"/>
                <a:gd name="T41" fmla="*/ 694 h 1167"/>
                <a:gd name="T42" fmla="*/ 581 w 707"/>
                <a:gd name="T43" fmla="*/ 752 h 1167"/>
                <a:gd name="T44" fmla="*/ 624 w 707"/>
                <a:gd name="T45" fmla="*/ 817 h 1167"/>
                <a:gd name="T46" fmla="*/ 631 w 707"/>
                <a:gd name="T47" fmla="*/ 901 h 1167"/>
                <a:gd name="T48" fmla="*/ 601 w 707"/>
                <a:gd name="T49" fmla="*/ 929 h 1167"/>
                <a:gd name="T50" fmla="*/ 570 w 707"/>
                <a:gd name="T51" fmla="*/ 1007 h 1167"/>
                <a:gd name="T52" fmla="*/ 611 w 707"/>
                <a:gd name="T53" fmla="*/ 1025 h 1167"/>
                <a:gd name="T54" fmla="*/ 652 w 707"/>
                <a:gd name="T55" fmla="*/ 1122 h 1167"/>
                <a:gd name="T56" fmla="*/ 289 w 707"/>
                <a:gd name="T57" fmla="*/ 1167 h 1167"/>
                <a:gd name="T58" fmla="*/ 143 w 707"/>
                <a:gd name="T59" fmla="*/ 971 h 1167"/>
                <a:gd name="T60" fmla="*/ 119 w 707"/>
                <a:gd name="T61" fmla="*/ 877 h 1167"/>
                <a:gd name="T62" fmla="*/ 94 w 707"/>
                <a:gd name="T63" fmla="*/ 774 h 1167"/>
                <a:gd name="T64" fmla="*/ 106 w 707"/>
                <a:gd name="T65" fmla="*/ 667 h 1167"/>
                <a:gd name="T66" fmla="*/ 114 w 707"/>
                <a:gd name="T67" fmla="*/ 448 h 1167"/>
                <a:gd name="T68" fmla="*/ 78 w 707"/>
                <a:gd name="T69" fmla="*/ 387 h 1167"/>
                <a:gd name="T70" fmla="*/ 29 w 707"/>
                <a:gd name="T71" fmla="*/ 295 h 1167"/>
                <a:gd name="T72" fmla="*/ 0 w 707"/>
                <a:gd name="T73" fmla="*/ 212 h 1167"/>
                <a:gd name="T74" fmla="*/ 78 w 707"/>
                <a:gd name="T75" fmla="*/ 66 h 1167"/>
                <a:gd name="T76" fmla="*/ 90 w 707"/>
                <a:gd name="T77" fmla="*/ 0 h 116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07"/>
                <a:gd name="T118" fmla="*/ 0 h 1167"/>
                <a:gd name="T119" fmla="*/ 707 w 707"/>
                <a:gd name="T120" fmla="*/ 1167 h 116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07" h="1167">
                  <a:moveTo>
                    <a:pt x="90" y="0"/>
                  </a:moveTo>
                  <a:lnTo>
                    <a:pt x="185" y="0"/>
                  </a:lnTo>
                  <a:lnTo>
                    <a:pt x="185" y="3"/>
                  </a:lnTo>
                  <a:lnTo>
                    <a:pt x="284" y="3"/>
                  </a:lnTo>
                  <a:lnTo>
                    <a:pt x="349" y="35"/>
                  </a:lnTo>
                  <a:lnTo>
                    <a:pt x="349" y="62"/>
                  </a:lnTo>
                  <a:lnTo>
                    <a:pt x="313" y="62"/>
                  </a:lnTo>
                  <a:lnTo>
                    <a:pt x="313" y="98"/>
                  </a:lnTo>
                  <a:lnTo>
                    <a:pt x="330" y="98"/>
                  </a:lnTo>
                  <a:lnTo>
                    <a:pt x="330" y="163"/>
                  </a:lnTo>
                  <a:lnTo>
                    <a:pt x="361" y="163"/>
                  </a:lnTo>
                  <a:lnTo>
                    <a:pt x="364" y="232"/>
                  </a:lnTo>
                  <a:lnTo>
                    <a:pt x="364" y="219"/>
                  </a:lnTo>
                  <a:lnTo>
                    <a:pt x="494" y="219"/>
                  </a:lnTo>
                  <a:lnTo>
                    <a:pt x="494" y="195"/>
                  </a:lnTo>
                  <a:lnTo>
                    <a:pt x="523" y="195"/>
                  </a:lnTo>
                  <a:lnTo>
                    <a:pt x="535" y="170"/>
                  </a:lnTo>
                  <a:lnTo>
                    <a:pt x="568" y="170"/>
                  </a:lnTo>
                  <a:lnTo>
                    <a:pt x="568" y="136"/>
                  </a:lnTo>
                  <a:lnTo>
                    <a:pt x="591" y="136"/>
                  </a:lnTo>
                  <a:lnTo>
                    <a:pt x="591" y="126"/>
                  </a:lnTo>
                  <a:lnTo>
                    <a:pt x="602" y="126"/>
                  </a:lnTo>
                  <a:lnTo>
                    <a:pt x="602" y="98"/>
                  </a:lnTo>
                  <a:lnTo>
                    <a:pt x="657" y="104"/>
                  </a:lnTo>
                  <a:lnTo>
                    <a:pt x="707" y="104"/>
                  </a:lnTo>
                  <a:lnTo>
                    <a:pt x="682" y="163"/>
                  </a:lnTo>
                  <a:lnTo>
                    <a:pt x="669" y="219"/>
                  </a:lnTo>
                  <a:lnTo>
                    <a:pt x="637" y="309"/>
                  </a:lnTo>
                  <a:lnTo>
                    <a:pt x="593" y="458"/>
                  </a:lnTo>
                  <a:lnTo>
                    <a:pt x="586" y="507"/>
                  </a:lnTo>
                  <a:lnTo>
                    <a:pt x="554" y="520"/>
                  </a:lnTo>
                  <a:lnTo>
                    <a:pt x="518" y="507"/>
                  </a:lnTo>
                  <a:lnTo>
                    <a:pt x="504" y="487"/>
                  </a:lnTo>
                  <a:lnTo>
                    <a:pt x="487" y="507"/>
                  </a:lnTo>
                  <a:lnTo>
                    <a:pt x="487" y="550"/>
                  </a:lnTo>
                  <a:lnTo>
                    <a:pt x="496" y="584"/>
                  </a:lnTo>
                  <a:lnTo>
                    <a:pt x="487" y="611"/>
                  </a:lnTo>
                  <a:lnTo>
                    <a:pt x="463" y="623"/>
                  </a:lnTo>
                  <a:lnTo>
                    <a:pt x="440" y="637"/>
                  </a:lnTo>
                  <a:lnTo>
                    <a:pt x="429" y="660"/>
                  </a:lnTo>
                  <a:lnTo>
                    <a:pt x="444" y="674"/>
                  </a:lnTo>
                  <a:lnTo>
                    <a:pt x="473" y="694"/>
                  </a:lnTo>
                  <a:lnTo>
                    <a:pt x="549" y="716"/>
                  </a:lnTo>
                  <a:lnTo>
                    <a:pt x="581" y="752"/>
                  </a:lnTo>
                  <a:lnTo>
                    <a:pt x="611" y="774"/>
                  </a:lnTo>
                  <a:lnTo>
                    <a:pt x="624" y="817"/>
                  </a:lnTo>
                  <a:lnTo>
                    <a:pt x="631" y="869"/>
                  </a:lnTo>
                  <a:lnTo>
                    <a:pt x="631" y="901"/>
                  </a:lnTo>
                  <a:lnTo>
                    <a:pt x="616" y="907"/>
                  </a:lnTo>
                  <a:lnTo>
                    <a:pt x="601" y="929"/>
                  </a:lnTo>
                  <a:lnTo>
                    <a:pt x="586" y="960"/>
                  </a:lnTo>
                  <a:lnTo>
                    <a:pt x="570" y="1007"/>
                  </a:lnTo>
                  <a:lnTo>
                    <a:pt x="593" y="1007"/>
                  </a:lnTo>
                  <a:lnTo>
                    <a:pt x="611" y="1025"/>
                  </a:lnTo>
                  <a:lnTo>
                    <a:pt x="624" y="1056"/>
                  </a:lnTo>
                  <a:lnTo>
                    <a:pt x="652" y="1122"/>
                  </a:lnTo>
                  <a:lnTo>
                    <a:pt x="661" y="1167"/>
                  </a:lnTo>
                  <a:lnTo>
                    <a:pt x="289" y="1167"/>
                  </a:lnTo>
                  <a:lnTo>
                    <a:pt x="211" y="1068"/>
                  </a:lnTo>
                  <a:lnTo>
                    <a:pt x="143" y="971"/>
                  </a:lnTo>
                  <a:lnTo>
                    <a:pt x="138" y="887"/>
                  </a:lnTo>
                  <a:lnTo>
                    <a:pt x="119" y="877"/>
                  </a:lnTo>
                  <a:lnTo>
                    <a:pt x="119" y="817"/>
                  </a:lnTo>
                  <a:lnTo>
                    <a:pt x="94" y="774"/>
                  </a:lnTo>
                  <a:lnTo>
                    <a:pt x="124" y="736"/>
                  </a:lnTo>
                  <a:lnTo>
                    <a:pt x="106" y="667"/>
                  </a:lnTo>
                  <a:lnTo>
                    <a:pt x="157" y="541"/>
                  </a:lnTo>
                  <a:lnTo>
                    <a:pt x="114" y="448"/>
                  </a:lnTo>
                  <a:lnTo>
                    <a:pt x="119" y="413"/>
                  </a:lnTo>
                  <a:lnTo>
                    <a:pt x="78" y="387"/>
                  </a:lnTo>
                  <a:lnTo>
                    <a:pt x="78" y="336"/>
                  </a:lnTo>
                  <a:lnTo>
                    <a:pt x="29" y="295"/>
                  </a:lnTo>
                  <a:lnTo>
                    <a:pt x="22" y="256"/>
                  </a:lnTo>
                  <a:lnTo>
                    <a:pt x="0" y="212"/>
                  </a:lnTo>
                  <a:lnTo>
                    <a:pt x="36" y="118"/>
                  </a:lnTo>
                  <a:lnTo>
                    <a:pt x="78" y="66"/>
                  </a:lnTo>
                  <a:lnTo>
                    <a:pt x="94" y="0"/>
                  </a:lnTo>
                  <a:lnTo>
                    <a:pt x="90" y="0"/>
                  </a:lnTo>
                </a:path>
              </a:pathLst>
            </a:custGeom>
            <a:noFill/>
            <a:ln w="6985" cap="rnd">
              <a:solidFill>
                <a:srgbClr val="000000"/>
              </a:solidFill>
              <a:round/>
              <a:headEnd/>
              <a:tailEnd/>
            </a:ln>
          </p:spPr>
          <p:txBody>
            <a:bodyPr/>
            <a:lstStyle/>
            <a:p>
              <a:endParaRPr lang="en-US" dirty="0"/>
            </a:p>
          </p:txBody>
        </p:sp>
        <p:sp>
          <p:nvSpPr>
            <p:cNvPr id="76" name="Freeform 199"/>
            <p:cNvSpPr>
              <a:spLocks/>
            </p:cNvSpPr>
            <p:nvPr/>
          </p:nvSpPr>
          <p:spPr bwMode="auto">
            <a:xfrm>
              <a:off x="3472871" y="1525451"/>
              <a:ext cx="308220" cy="499889"/>
            </a:xfrm>
            <a:custGeom>
              <a:avLst/>
              <a:gdLst>
                <a:gd name="T0" fmla="*/ 2 w 341"/>
                <a:gd name="T1" fmla="*/ 83 h 531"/>
                <a:gd name="T2" fmla="*/ 100 w 341"/>
                <a:gd name="T3" fmla="*/ 268 h 531"/>
                <a:gd name="T4" fmla="*/ 132 w 341"/>
                <a:gd name="T5" fmla="*/ 362 h 531"/>
                <a:gd name="T6" fmla="*/ 157 w 341"/>
                <a:gd name="T7" fmla="*/ 510 h 531"/>
                <a:gd name="T8" fmla="*/ 167 w 341"/>
                <a:gd name="T9" fmla="*/ 531 h 531"/>
                <a:gd name="T10" fmla="*/ 316 w 341"/>
                <a:gd name="T11" fmla="*/ 531 h 531"/>
                <a:gd name="T12" fmla="*/ 316 w 341"/>
                <a:gd name="T13" fmla="*/ 261 h 531"/>
                <a:gd name="T14" fmla="*/ 341 w 341"/>
                <a:gd name="T15" fmla="*/ 261 h 531"/>
                <a:gd name="T16" fmla="*/ 341 w 341"/>
                <a:gd name="T17" fmla="*/ 0 h 531"/>
                <a:gd name="T18" fmla="*/ 314 w 341"/>
                <a:gd name="T19" fmla="*/ 0 h 531"/>
                <a:gd name="T20" fmla="*/ 207 w 341"/>
                <a:gd name="T21" fmla="*/ 20 h 531"/>
                <a:gd name="T22" fmla="*/ 59 w 341"/>
                <a:gd name="T23" fmla="*/ 20 h 531"/>
                <a:gd name="T24" fmla="*/ 30 w 341"/>
                <a:gd name="T25" fmla="*/ 39 h 531"/>
                <a:gd name="T26" fmla="*/ 0 w 341"/>
                <a:gd name="T27" fmla="*/ 79 h 531"/>
                <a:gd name="T28" fmla="*/ 2 w 341"/>
                <a:gd name="T29" fmla="*/ 83 h 5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41"/>
                <a:gd name="T46" fmla="*/ 0 h 531"/>
                <a:gd name="T47" fmla="*/ 341 w 341"/>
                <a:gd name="T48" fmla="*/ 531 h 5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41" h="531">
                  <a:moveTo>
                    <a:pt x="2" y="83"/>
                  </a:moveTo>
                  <a:lnTo>
                    <a:pt x="100" y="268"/>
                  </a:lnTo>
                  <a:lnTo>
                    <a:pt x="132" y="362"/>
                  </a:lnTo>
                  <a:lnTo>
                    <a:pt x="157" y="510"/>
                  </a:lnTo>
                  <a:lnTo>
                    <a:pt x="167" y="531"/>
                  </a:lnTo>
                  <a:lnTo>
                    <a:pt x="316" y="531"/>
                  </a:lnTo>
                  <a:lnTo>
                    <a:pt x="316" y="261"/>
                  </a:lnTo>
                  <a:lnTo>
                    <a:pt x="341" y="261"/>
                  </a:lnTo>
                  <a:lnTo>
                    <a:pt x="341" y="0"/>
                  </a:lnTo>
                  <a:lnTo>
                    <a:pt x="314" y="0"/>
                  </a:lnTo>
                  <a:lnTo>
                    <a:pt x="207" y="20"/>
                  </a:lnTo>
                  <a:lnTo>
                    <a:pt x="59" y="20"/>
                  </a:lnTo>
                  <a:lnTo>
                    <a:pt x="30" y="39"/>
                  </a:lnTo>
                  <a:lnTo>
                    <a:pt x="0" y="79"/>
                  </a:lnTo>
                  <a:lnTo>
                    <a:pt x="2" y="83"/>
                  </a:lnTo>
                </a:path>
              </a:pathLst>
            </a:custGeom>
            <a:noFill/>
            <a:ln w="6985" cap="rnd">
              <a:solidFill>
                <a:srgbClr val="000000"/>
              </a:solidFill>
              <a:round/>
              <a:headEnd/>
              <a:tailEnd/>
            </a:ln>
          </p:spPr>
          <p:txBody>
            <a:bodyPr/>
            <a:lstStyle/>
            <a:p>
              <a:endParaRPr lang="en-US" dirty="0"/>
            </a:p>
          </p:txBody>
        </p:sp>
        <p:sp>
          <p:nvSpPr>
            <p:cNvPr id="77" name="Freeform 202"/>
            <p:cNvSpPr>
              <a:spLocks/>
            </p:cNvSpPr>
            <p:nvPr/>
          </p:nvSpPr>
          <p:spPr bwMode="auto">
            <a:xfrm>
              <a:off x="4098077" y="1505699"/>
              <a:ext cx="515649" cy="660946"/>
            </a:xfrm>
            <a:custGeom>
              <a:avLst/>
              <a:gdLst>
                <a:gd name="T0" fmla="*/ 125 w 566"/>
                <a:gd name="T1" fmla="*/ 129 h 700"/>
                <a:gd name="T2" fmla="*/ 125 w 566"/>
                <a:gd name="T3" fmla="*/ 175 h 700"/>
                <a:gd name="T4" fmla="*/ 132 w 566"/>
                <a:gd name="T5" fmla="*/ 195 h 700"/>
                <a:gd name="T6" fmla="*/ 118 w 566"/>
                <a:gd name="T7" fmla="*/ 228 h 700"/>
                <a:gd name="T8" fmla="*/ 149 w 566"/>
                <a:gd name="T9" fmla="*/ 258 h 700"/>
                <a:gd name="T10" fmla="*/ 138 w 566"/>
                <a:gd name="T11" fmla="*/ 299 h 700"/>
                <a:gd name="T12" fmla="*/ 138 w 566"/>
                <a:gd name="T13" fmla="*/ 394 h 700"/>
                <a:gd name="T14" fmla="*/ 88 w 566"/>
                <a:gd name="T15" fmla="*/ 485 h 700"/>
                <a:gd name="T16" fmla="*/ 52 w 566"/>
                <a:gd name="T17" fmla="*/ 498 h 700"/>
                <a:gd name="T18" fmla="*/ 25 w 566"/>
                <a:gd name="T19" fmla="*/ 526 h 700"/>
                <a:gd name="T20" fmla="*/ 0 w 566"/>
                <a:gd name="T21" fmla="*/ 581 h 700"/>
                <a:gd name="T22" fmla="*/ 59 w 566"/>
                <a:gd name="T23" fmla="*/ 592 h 700"/>
                <a:gd name="T24" fmla="*/ 138 w 566"/>
                <a:gd name="T25" fmla="*/ 638 h 700"/>
                <a:gd name="T26" fmla="*/ 274 w 566"/>
                <a:gd name="T27" fmla="*/ 700 h 700"/>
                <a:gd name="T28" fmla="*/ 300 w 566"/>
                <a:gd name="T29" fmla="*/ 655 h 700"/>
                <a:gd name="T30" fmla="*/ 333 w 566"/>
                <a:gd name="T31" fmla="*/ 647 h 700"/>
                <a:gd name="T32" fmla="*/ 324 w 566"/>
                <a:gd name="T33" fmla="*/ 605 h 700"/>
                <a:gd name="T34" fmla="*/ 300 w 566"/>
                <a:gd name="T35" fmla="*/ 572 h 700"/>
                <a:gd name="T36" fmla="*/ 316 w 566"/>
                <a:gd name="T37" fmla="*/ 529 h 700"/>
                <a:gd name="T38" fmla="*/ 351 w 566"/>
                <a:gd name="T39" fmla="*/ 505 h 700"/>
                <a:gd name="T40" fmla="*/ 382 w 566"/>
                <a:gd name="T41" fmla="*/ 445 h 700"/>
                <a:gd name="T42" fmla="*/ 403 w 566"/>
                <a:gd name="T43" fmla="*/ 425 h 700"/>
                <a:gd name="T44" fmla="*/ 447 w 566"/>
                <a:gd name="T45" fmla="*/ 425 h 700"/>
                <a:gd name="T46" fmla="*/ 467 w 566"/>
                <a:gd name="T47" fmla="*/ 425 h 700"/>
                <a:gd name="T48" fmla="*/ 475 w 566"/>
                <a:gd name="T49" fmla="*/ 394 h 700"/>
                <a:gd name="T50" fmla="*/ 489 w 566"/>
                <a:gd name="T51" fmla="*/ 412 h 700"/>
                <a:gd name="T52" fmla="*/ 506 w 566"/>
                <a:gd name="T53" fmla="*/ 387 h 700"/>
                <a:gd name="T54" fmla="*/ 511 w 566"/>
                <a:gd name="T55" fmla="*/ 355 h 700"/>
                <a:gd name="T56" fmla="*/ 550 w 566"/>
                <a:gd name="T57" fmla="*/ 292 h 700"/>
                <a:gd name="T58" fmla="*/ 547 w 566"/>
                <a:gd name="T59" fmla="*/ 228 h 700"/>
                <a:gd name="T60" fmla="*/ 566 w 566"/>
                <a:gd name="T61" fmla="*/ 164 h 700"/>
                <a:gd name="T62" fmla="*/ 547 w 566"/>
                <a:gd name="T63" fmla="*/ 133 h 700"/>
                <a:gd name="T64" fmla="*/ 526 w 566"/>
                <a:gd name="T65" fmla="*/ 99 h 700"/>
                <a:gd name="T66" fmla="*/ 506 w 566"/>
                <a:gd name="T67" fmla="*/ 71 h 700"/>
                <a:gd name="T68" fmla="*/ 457 w 566"/>
                <a:gd name="T69" fmla="*/ 49 h 700"/>
                <a:gd name="T70" fmla="*/ 403 w 566"/>
                <a:gd name="T71" fmla="*/ 31 h 700"/>
                <a:gd name="T72" fmla="*/ 390 w 566"/>
                <a:gd name="T73" fmla="*/ 0 h 700"/>
                <a:gd name="T74" fmla="*/ 116 w 566"/>
                <a:gd name="T75" fmla="*/ 99 h 70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66"/>
                <a:gd name="T115" fmla="*/ 0 h 700"/>
                <a:gd name="T116" fmla="*/ 566 w 566"/>
                <a:gd name="T117" fmla="*/ 700 h 70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66" h="700">
                  <a:moveTo>
                    <a:pt x="113" y="99"/>
                  </a:moveTo>
                  <a:lnTo>
                    <a:pt x="125" y="129"/>
                  </a:lnTo>
                  <a:lnTo>
                    <a:pt x="132" y="174"/>
                  </a:lnTo>
                  <a:lnTo>
                    <a:pt x="125" y="175"/>
                  </a:lnTo>
                  <a:lnTo>
                    <a:pt x="118" y="192"/>
                  </a:lnTo>
                  <a:lnTo>
                    <a:pt x="132" y="195"/>
                  </a:lnTo>
                  <a:lnTo>
                    <a:pt x="125" y="209"/>
                  </a:lnTo>
                  <a:lnTo>
                    <a:pt x="118" y="228"/>
                  </a:lnTo>
                  <a:lnTo>
                    <a:pt x="125" y="251"/>
                  </a:lnTo>
                  <a:lnTo>
                    <a:pt x="149" y="258"/>
                  </a:lnTo>
                  <a:lnTo>
                    <a:pt x="161" y="279"/>
                  </a:lnTo>
                  <a:lnTo>
                    <a:pt x="138" y="299"/>
                  </a:lnTo>
                  <a:lnTo>
                    <a:pt x="108" y="338"/>
                  </a:lnTo>
                  <a:lnTo>
                    <a:pt x="138" y="394"/>
                  </a:lnTo>
                  <a:lnTo>
                    <a:pt x="95" y="473"/>
                  </a:lnTo>
                  <a:lnTo>
                    <a:pt x="88" y="485"/>
                  </a:lnTo>
                  <a:lnTo>
                    <a:pt x="70" y="491"/>
                  </a:lnTo>
                  <a:lnTo>
                    <a:pt x="52" y="498"/>
                  </a:lnTo>
                  <a:lnTo>
                    <a:pt x="33" y="509"/>
                  </a:lnTo>
                  <a:lnTo>
                    <a:pt x="25" y="526"/>
                  </a:lnTo>
                  <a:lnTo>
                    <a:pt x="2" y="544"/>
                  </a:lnTo>
                  <a:lnTo>
                    <a:pt x="0" y="581"/>
                  </a:lnTo>
                  <a:lnTo>
                    <a:pt x="13" y="592"/>
                  </a:lnTo>
                  <a:lnTo>
                    <a:pt x="59" y="592"/>
                  </a:lnTo>
                  <a:lnTo>
                    <a:pt x="101" y="638"/>
                  </a:lnTo>
                  <a:lnTo>
                    <a:pt x="138" y="638"/>
                  </a:lnTo>
                  <a:lnTo>
                    <a:pt x="138" y="692"/>
                  </a:lnTo>
                  <a:lnTo>
                    <a:pt x="274" y="700"/>
                  </a:lnTo>
                  <a:lnTo>
                    <a:pt x="266" y="675"/>
                  </a:lnTo>
                  <a:lnTo>
                    <a:pt x="300" y="655"/>
                  </a:lnTo>
                  <a:lnTo>
                    <a:pt x="328" y="652"/>
                  </a:lnTo>
                  <a:lnTo>
                    <a:pt x="333" y="647"/>
                  </a:lnTo>
                  <a:lnTo>
                    <a:pt x="333" y="621"/>
                  </a:lnTo>
                  <a:lnTo>
                    <a:pt x="324" y="605"/>
                  </a:lnTo>
                  <a:lnTo>
                    <a:pt x="315" y="592"/>
                  </a:lnTo>
                  <a:lnTo>
                    <a:pt x="300" y="572"/>
                  </a:lnTo>
                  <a:lnTo>
                    <a:pt x="307" y="554"/>
                  </a:lnTo>
                  <a:lnTo>
                    <a:pt x="316" y="529"/>
                  </a:lnTo>
                  <a:lnTo>
                    <a:pt x="328" y="519"/>
                  </a:lnTo>
                  <a:lnTo>
                    <a:pt x="351" y="505"/>
                  </a:lnTo>
                  <a:lnTo>
                    <a:pt x="365" y="480"/>
                  </a:lnTo>
                  <a:lnTo>
                    <a:pt x="382" y="445"/>
                  </a:lnTo>
                  <a:lnTo>
                    <a:pt x="403" y="438"/>
                  </a:lnTo>
                  <a:lnTo>
                    <a:pt x="403" y="425"/>
                  </a:lnTo>
                  <a:lnTo>
                    <a:pt x="418" y="412"/>
                  </a:lnTo>
                  <a:lnTo>
                    <a:pt x="447" y="425"/>
                  </a:lnTo>
                  <a:lnTo>
                    <a:pt x="457" y="432"/>
                  </a:lnTo>
                  <a:lnTo>
                    <a:pt x="467" y="425"/>
                  </a:lnTo>
                  <a:lnTo>
                    <a:pt x="467" y="407"/>
                  </a:lnTo>
                  <a:lnTo>
                    <a:pt x="475" y="394"/>
                  </a:lnTo>
                  <a:lnTo>
                    <a:pt x="481" y="401"/>
                  </a:lnTo>
                  <a:lnTo>
                    <a:pt x="489" y="412"/>
                  </a:lnTo>
                  <a:lnTo>
                    <a:pt x="506" y="415"/>
                  </a:lnTo>
                  <a:lnTo>
                    <a:pt x="506" y="387"/>
                  </a:lnTo>
                  <a:lnTo>
                    <a:pt x="511" y="381"/>
                  </a:lnTo>
                  <a:lnTo>
                    <a:pt x="511" y="355"/>
                  </a:lnTo>
                  <a:lnTo>
                    <a:pt x="541" y="320"/>
                  </a:lnTo>
                  <a:lnTo>
                    <a:pt x="550" y="292"/>
                  </a:lnTo>
                  <a:lnTo>
                    <a:pt x="547" y="261"/>
                  </a:lnTo>
                  <a:lnTo>
                    <a:pt x="547" y="228"/>
                  </a:lnTo>
                  <a:lnTo>
                    <a:pt x="566" y="205"/>
                  </a:lnTo>
                  <a:lnTo>
                    <a:pt x="566" y="164"/>
                  </a:lnTo>
                  <a:lnTo>
                    <a:pt x="566" y="144"/>
                  </a:lnTo>
                  <a:lnTo>
                    <a:pt x="547" y="133"/>
                  </a:lnTo>
                  <a:lnTo>
                    <a:pt x="535" y="113"/>
                  </a:lnTo>
                  <a:lnTo>
                    <a:pt x="526" y="99"/>
                  </a:lnTo>
                  <a:lnTo>
                    <a:pt x="506" y="91"/>
                  </a:lnTo>
                  <a:lnTo>
                    <a:pt x="506" y="71"/>
                  </a:lnTo>
                  <a:lnTo>
                    <a:pt x="481" y="58"/>
                  </a:lnTo>
                  <a:lnTo>
                    <a:pt x="457" y="49"/>
                  </a:lnTo>
                  <a:lnTo>
                    <a:pt x="432" y="47"/>
                  </a:lnTo>
                  <a:lnTo>
                    <a:pt x="403" y="31"/>
                  </a:lnTo>
                  <a:lnTo>
                    <a:pt x="390" y="18"/>
                  </a:lnTo>
                  <a:lnTo>
                    <a:pt x="390" y="0"/>
                  </a:lnTo>
                  <a:lnTo>
                    <a:pt x="153" y="99"/>
                  </a:lnTo>
                  <a:lnTo>
                    <a:pt x="116" y="99"/>
                  </a:lnTo>
                  <a:lnTo>
                    <a:pt x="113" y="99"/>
                  </a:lnTo>
                </a:path>
              </a:pathLst>
            </a:custGeom>
            <a:noFill/>
            <a:ln w="6985" cap="rnd">
              <a:solidFill>
                <a:srgbClr val="000000"/>
              </a:solidFill>
              <a:round/>
              <a:headEnd/>
              <a:tailEnd/>
            </a:ln>
          </p:spPr>
          <p:txBody>
            <a:bodyPr/>
            <a:lstStyle/>
            <a:p>
              <a:endParaRPr lang="en-US" dirty="0"/>
            </a:p>
          </p:txBody>
        </p:sp>
        <p:sp>
          <p:nvSpPr>
            <p:cNvPr id="78" name="Freeform 219"/>
            <p:cNvSpPr>
              <a:spLocks/>
            </p:cNvSpPr>
            <p:nvPr/>
          </p:nvSpPr>
          <p:spPr bwMode="auto">
            <a:xfrm>
              <a:off x="4325956" y="2160568"/>
              <a:ext cx="758135" cy="935961"/>
            </a:xfrm>
            <a:custGeom>
              <a:avLst/>
              <a:gdLst>
                <a:gd name="T0" fmla="*/ 0 w 835"/>
                <a:gd name="T1" fmla="*/ 1 h 991"/>
                <a:gd name="T2" fmla="*/ 32 w 835"/>
                <a:gd name="T3" fmla="*/ 136 h 991"/>
                <a:gd name="T4" fmla="*/ 32 w 835"/>
                <a:gd name="T5" fmla="*/ 170 h 991"/>
                <a:gd name="T6" fmla="*/ 64 w 835"/>
                <a:gd name="T7" fmla="*/ 208 h 991"/>
                <a:gd name="T8" fmla="*/ 54 w 835"/>
                <a:gd name="T9" fmla="*/ 239 h 991"/>
                <a:gd name="T10" fmla="*/ 86 w 835"/>
                <a:gd name="T11" fmla="*/ 264 h 991"/>
                <a:gd name="T12" fmla="*/ 107 w 835"/>
                <a:gd name="T13" fmla="*/ 291 h 991"/>
                <a:gd name="T14" fmla="*/ 86 w 835"/>
                <a:gd name="T15" fmla="*/ 305 h 991"/>
                <a:gd name="T16" fmla="*/ 115 w 835"/>
                <a:gd name="T17" fmla="*/ 343 h 991"/>
                <a:gd name="T18" fmla="*/ 77 w 835"/>
                <a:gd name="T19" fmla="*/ 365 h 991"/>
                <a:gd name="T20" fmla="*/ 77 w 835"/>
                <a:gd name="T21" fmla="*/ 786 h 991"/>
                <a:gd name="T22" fmla="*/ 413 w 835"/>
                <a:gd name="T23" fmla="*/ 786 h 991"/>
                <a:gd name="T24" fmla="*/ 413 w 835"/>
                <a:gd name="T25" fmla="*/ 880 h 991"/>
                <a:gd name="T26" fmla="*/ 606 w 835"/>
                <a:gd name="T27" fmla="*/ 880 h 991"/>
                <a:gd name="T28" fmla="*/ 606 w 835"/>
                <a:gd name="T29" fmla="*/ 984 h 991"/>
                <a:gd name="T30" fmla="*/ 835 w 835"/>
                <a:gd name="T31" fmla="*/ 991 h 991"/>
                <a:gd name="T32" fmla="*/ 835 w 835"/>
                <a:gd name="T33" fmla="*/ 268 h 991"/>
                <a:gd name="T34" fmla="*/ 815 w 835"/>
                <a:gd name="T35" fmla="*/ 268 h 991"/>
                <a:gd name="T36" fmla="*/ 815 w 835"/>
                <a:gd name="T37" fmla="*/ 67 h 991"/>
                <a:gd name="T38" fmla="*/ 712 w 835"/>
                <a:gd name="T39" fmla="*/ 67 h 991"/>
                <a:gd name="T40" fmla="*/ 712 w 835"/>
                <a:gd name="T41" fmla="*/ 11 h 991"/>
                <a:gd name="T42" fmla="*/ 22 w 835"/>
                <a:gd name="T43" fmla="*/ 11 h 991"/>
                <a:gd name="T44" fmla="*/ 11 w 835"/>
                <a:gd name="T45" fmla="*/ 0 h 991"/>
                <a:gd name="T46" fmla="*/ 0 w 835"/>
                <a:gd name="T47" fmla="*/ 1 h 99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35"/>
                <a:gd name="T73" fmla="*/ 0 h 991"/>
                <a:gd name="T74" fmla="*/ 835 w 835"/>
                <a:gd name="T75" fmla="*/ 991 h 99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35" h="991">
                  <a:moveTo>
                    <a:pt x="0" y="1"/>
                  </a:moveTo>
                  <a:lnTo>
                    <a:pt x="32" y="136"/>
                  </a:lnTo>
                  <a:lnTo>
                    <a:pt x="32" y="170"/>
                  </a:lnTo>
                  <a:lnTo>
                    <a:pt x="64" y="208"/>
                  </a:lnTo>
                  <a:lnTo>
                    <a:pt x="54" y="239"/>
                  </a:lnTo>
                  <a:lnTo>
                    <a:pt x="86" y="264"/>
                  </a:lnTo>
                  <a:lnTo>
                    <a:pt x="107" y="291"/>
                  </a:lnTo>
                  <a:lnTo>
                    <a:pt x="86" y="305"/>
                  </a:lnTo>
                  <a:lnTo>
                    <a:pt x="115" y="343"/>
                  </a:lnTo>
                  <a:lnTo>
                    <a:pt x="77" y="365"/>
                  </a:lnTo>
                  <a:lnTo>
                    <a:pt x="77" y="786"/>
                  </a:lnTo>
                  <a:lnTo>
                    <a:pt x="413" y="786"/>
                  </a:lnTo>
                  <a:lnTo>
                    <a:pt x="413" y="880"/>
                  </a:lnTo>
                  <a:lnTo>
                    <a:pt x="606" y="880"/>
                  </a:lnTo>
                  <a:lnTo>
                    <a:pt x="606" y="984"/>
                  </a:lnTo>
                  <a:lnTo>
                    <a:pt x="835" y="991"/>
                  </a:lnTo>
                  <a:lnTo>
                    <a:pt x="835" y="268"/>
                  </a:lnTo>
                  <a:lnTo>
                    <a:pt x="815" y="268"/>
                  </a:lnTo>
                  <a:lnTo>
                    <a:pt x="815" y="67"/>
                  </a:lnTo>
                  <a:lnTo>
                    <a:pt x="712" y="67"/>
                  </a:lnTo>
                  <a:lnTo>
                    <a:pt x="712" y="11"/>
                  </a:lnTo>
                  <a:lnTo>
                    <a:pt x="22" y="11"/>
                  </a:lnTo>
                  <a:lnTo>
                    <a:pt x="11" y="0"/>
                  </a:lnTo>
                  <a:lnTo>
                    <a:pt x="0" y="1"/>
                  </a:lnTo>
                  <a:close/>
                </a:path>
              </a:pathLst>
            </a:custGeom>
            <a:solidFill>
              <a:srgbClr val="CCFFCC"/>
            </a:solidFill>
            <a:ln w="9525">
              <a:noFill/>
              <a:round/>
              <a:headEnd/>
              <a:tailEnd/>
            </a:ln>
          </p:spPr>
          <p:txBody>
            <a:bodyPr/>
            <a:lstStyle/>
            <a:p>
              <a:endParaRPr lang="en-US" dirty="0"/>
            </a:p>
          </p:txBody>
        </p:sp>
        <p:sp>
          <p:nvSpPr>
            <p:cNvPr id="79" name="Freeform 220"/>
            <p:cNvSpPr>
              <a:spLocks/>
            </p:cNvSpPr>
            <p:nvPr/>
          </p:nvSpPr>
          <p:spPr bwMode="auto">
            <a:xfrm>
              <a:off x="4325956" y="2160568"/>
              <a:ext cx="758135" cy="935961"/>
            </a:xfrm>
            <a:custGeom>
              <a:avLst/>
              <a:gdLst>
                <a:gd name="T0" fmla="*/ 0 w 835"/>
                <a:gd name="T1" fmla="*/ 1 h 991"/>
                <a:gd name="T2" fmla="*/ 32 w 835"/>
                <a:gd name="T3" fmla="*/ 136 h 991"/>
                <a:gd name="T4" fmla="*/ 32 w 835"/>
                <a:gd name="T5" fmla="*/ 170 h 991"/>
                <a:gd name="T6" fmla="*/ 64 w 835"/>
                <a:gd name="T7" fmla="*/ 208 h 991"/>
                <a:gd name="T8" fmla="*/ 54 w 835"/>
                <a:gd name="T9" fmla="*/ 239 h 991"/>
                <a:gd name="T10" fmla="*/ 86 w 835"/>
                <a:gd name="T11" fmla="*/ 264 h 991"/>
                <a:gd name="T12" fmla="*/ 107 w 835"/>
                <a:gd name="T13" fmla="*/ 291 h 991"/>
                <a:gd name="T14" fmla="*/ 86 w 835"/>
                <a:gd name="T15" fmla="*/ 305 h 991"/>
                <a:gd name="T16" fmla="*/ 115 w 835"/>
                <a:gd name="T17" fmla="*/ 343 h 991"/>
                <a:gd name="T18" fmla="*/ 77 w 835"/>
                <a:gd name="T19" fmla="*/ 365 h 991"/>
                <a:gd name="T20" fmla="*/ 77 w 835"/>
                <a:gd name="T21" fmla="*/ 786 h 991"/>
                <a:gd name="T22" fmla="*/ 413 w 835"/>
                <a:gd name="T23" fmla="*/ 786 h 991"/>
                <a:gd name="T24" fmla="*/ 413 w 835"/>
                <a:gd name="T25" fmla="*/ 880 h 991"/>
                <a:gd name="T26" fmla="*/ 606 w 835"/>
                <a:gd name="T27" fmla="*/ 880 h 991"/>
                <a:gd name="T28" fmla="*/ 606 w 835"/>
                <a:gd name="T29" fmla="*/ 984 h 991"/>
                <a:gd name="T30" fmla="*/ 835 w 835"/>
                <a:gd name="T31" fmla="*/ 991 h 991"/>
                <a:gd name="T32" fmla="*/ 835 w 835"/>
                <a:gd name="T33" fmla="*/ 268 h 991"/>
                <a:gd name="T34" fmla="*/ 815 w 835"/>
                <a:gd name="T35" fmla="*/ 268 h 991"/>
                <a:gd name="T36" fmla="*/ 815 w 835"/>
                <a:gd name="T37" fmla="*/ 67 h 991"/>
                <a:gd name="T38" fmla="*/ 712 w 835"/>
                <a:gd name="T39" fmla="*/ 67 h 991"/>
                <a:gd name="T40" fmla="*/ 712 w 835"/>
                <a:gd name="T41" fmla="*/ 11 h 991"/>
                <a:gd name="T42" fmla="*/ 22 w 835"/>
                <a:gd name="T43" fmla="*/ 11 h 991"/>
                <a:gd name="T44" fmla="*/ 11 w 835"/>
                <a:gd name="T45" fmla="*/ 0 h 991"/>
                <a:gd name="T46" fmla="*/ 0 w 835"/>
                <a:gd name="T47" fmla="*/ 1 h 99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35"/>
                <a:gd name="T73" fmla="*/ 0 h 991"/>
                <a:gd name="T74" fmla="*/ 835 w 835"/>
                <a:gd name="T75" fmla="*/ 991 h 99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35" h="991">
                  <a:moveTo>
                    <a:pt x="0" y="1"/>
                  </a:moveTo>
                  <a:lnTo>
                    <a:pt x="32" y="136"/>
                  </a:lnTo>
                  <a:lnTo>
                    <a:pt x="32" y="170"/>
                  </a:lnTo>
                  <a:lnTo>
                    <a:pt x="64" y="208"/>
                  </a:lnTo>
                  <a:lnTo>
                    <a:pt x="54" y="239"/>
                  </a:lnTo>
                  <a:lnTo>
                    <a:pt x="86" y="264"/>
                  </a:lnTo>
                  <a:lnTo>
                    <a:pt x="107" y="291"/>
                  </a:lnTo>
                  <a:lnTo>
                    <a:pt x="86" y="305"/>
                  </a:lnTo>
                  <a:lnTo>
                    <a:pt x="115" y="343"/>
                  </a:lnTo>
                  <a:lnTo>
                    <a:pt x="77" y="365"/>
                  </a:lnTo>
                  <a:lnTo>
                    <a:pt x="77" y="786"/>
                  </a:lnTo>
                  <a:lnTo>
                    <a:pt x="413" y="786"/>
                  </a:lnTo>
                  <a:lnTo>
                    <a:pt x="413" y="880"/>
                  </a:lnTo>
                  <a:lnTo>
                    <a:pt x="606" y="880"/>
                  </a:lnTo>
                  <a:lnTo>
                    <a:pt x="606" y="984"/>
                  </a:lnTo>
                  <a:lnTo>
                    <a:pt x="835" y="991"/>
                  </a:lnTo>
                  <a:lnTo>
                    <a:pt x="835" y="268"/>
                  </a:lnTo>
                  <a:lnTo>
                    <a:pt x="815" y="268"/>
                  </a:lnTo>
                  <a:lnTo>
                    <a:pt x="815" y="67"/>
                  </a:lnTo>
                  <a:lnTo>
                    <a:pt x="712" y="67"/>
                  </a:lnTo>
                  <a:lnTo>
                    <a:pt x="712" y="11"/>
                  </a:lnTo>
                  <a:lnTo>
                    <a:pt x="22" y="11"/>
                  </a:lnTo>
                  <a:lnTo>
                    <a:pt x="11" y="0"/>
                  </a:lnTo>
                  <a:lnTo>
                    <a:pt x="0" y="1"/>
                  </a:lnTo>
                </a:path>
              </a:pathLst>
            </a:custGeom>
            <a:noFill/>
            <a:ln w="6985" cap="rnd">
              <a:solidFill>
                <a:srgbClr val="000000"/>
              </a:solidFill>
              <a:round/>
              <a:headEnd/>
              <a:tailEnd/>
            </a:ln>
          </p:spPr>
          <p:txBody>
            <a:bodyPr/>
            <a:lstStyle/>
            <a:p>
              <a:endParaRPr lang="en-US" dirty="0"/>
            </a:p>
          </p:txBody>
        </p:sp>
        <p:sp>
          <p:nvSpPr>
            <p:cNvPr id="80" name="Freeform 223"/>
            <p:cNvSpPr>
              <a:spLocks/>
            </p:cNvSpPr>
            <p:nvPr/>
          </p:nvSpPr>
          <p:spPr bwMode="auto">
            <a:xfrm>
              <a:off x="4829918" y="1299059"/>
              <a:ext cx="661726" cy="922286"/>
            </a:xfrm>
            <a:custGeom>
              <a:avLst/>
              <a:gdLst>
                <a:gd name="T0" fmla="*/ 28 w 730"/>
                <a:gd name="T1" fmla="*/ 163 h 979"/>
                <a:gd name="T2" fmla="*/ 28 w 730"/>
                <a:gd name="T3" fmla="*/ 452 h 979"/>
                <a:gd name="T4" fmla="*/ 0 w 730"/>
                <a:gd name="T5" fmla="*/ 452 h 979"/>
                <a:gd name="T6" fmla="*/ 0 w 730"/>
                <a:gd name="T7" fmla="*/ 674 h 979"/>
                <a:gd name="T8" fmla="*/ 60 w 730"/>
                <a:gd name="T9" fmla="*/ 674 h 979"/>
                <a:gd name="T10" fmla="*/ 60 w 730"/>
                <a:gd name="T11" fmla="*/ 762 h 979"/>
                <a:gd name="T12" fmla="*/ 203 w 730"/>
                <a:gd name="T13" fmla="*/ 770 h 979"/>
                <a:gd name="T14" fmla="*/ 203 w 730"/>
                <a:gd name="T15" fmla="*/ 865 h 979"/>
                <a:gd name="T16" fmla="*/ 165 w 730"/>
                <a:gd name="T17" fmla="*/ 865 h 979"/>
                <a:gd name="T18" fmla="*/ 165 w 730"/>
                <a:gd name="T19" fmla="*/ 979 h 979"/>
                <a:gd name="T20" fmla="*/ 271 w 730"/>
                <a:gd name="T21" fmla="*/ 979 h 979"/>
                <a:gd name="T22" fmla="*/ 689 w 730"/>
                <a:gd name="T23" fmla="*/ 979 h 979"/>
                <a:gd name="T24" fmla="*/ 689 w 730"/>
                <a:gd name="T25" fmla="*/ 875 h 979"/>
                <a:gd name="T26" fmla="*/ 730 w 730"/>
                <a:gd name="T27" fmla="*/ 875 h 979"/>
                <a:gd name="T28" fmla="*/ 730 w 730"/>
                <a:gd name="T29" fmla="*/ 448 h 979"/>
                <a:gd name="T30" fmla="*/ 649 w 730"/>
                <a:gd name="T31" fmla="*/ 448 h 979"/>
                <a:gd name="T32" fmla="*/ 649 w 730"/>
                <a:gd name="T33" fmla="*/ 375 h 979"/>
                <a:gd name="T34" fmla="*/ 559 w 730"/>
                <a:gd name="T35" fmla="*/ 375 h 979"/>
                <a:gd name="T36" fmla="*/ 559 w 730"/>
                <a:gd name="T37" fmla="*/ 21 h 979"/>
                <a:gd name="T38" fmla="*/ 490 w 730"/>
                <a:gd name="T39" fmla="*/ 0 h 979"/>
                <a:gd name="T40" fmla="*/ 422 w 730"/>
                <a:gd name="T41" fmla="*/ 58 h 979"/>
                <a:gd name="T42" fmla="*/ 217 w 730"/>
                <a:gd name="T43" fmla="*/ 104 h 979"/>
                <a:gd name="T44" fmla="*/ 37 w 730"/>
                <a:gd name="T45" fmla="*/ 163 h 979"/>
                <a:gd name="T46" fmla="*/ 28 w 730"/>
                <a:gd name="T47" fmla="*/ 163 h 9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30"/>
                <a:gd name="T73" fmla="*/ 0 h 979"/>
                <a:gd name="T74" fmla="*/ 730 w 730"/>
                <a:gd name="T75" fmla="*/ 979 h 97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30" h="979">
                  <a:moveTo>
                    <a:pt x="28" y="163"/>
                  </a:moveTo>
                  <a:lnTo>
                    <a:pt x="28" y="452"/>
                  </a:lnTo>
                  <a:lnTo>
                    <a:pt x="0" y="452"/>
                  </a:lnTo>
                  <a:lnTo>
                    <a:pt x="0" y="674"/>
                  </a:lnTo>
                  <a:lnTo>
                    <a:pt x="60" y="674"/>
                  </a:lnTo>
                  <a:lnTo>
                    <a:pt x="60" y="762"/>
                  </a:lnTo>
                  <a:lnTo>
                    <a:pt x="203" y="770"/>
                  </a:lnTo>
                  <a:lnTo>
                    <a:pt x="203" y="865"/>
                  </a:lnTo>
                  <a:lnTo>
                    <a:pt x="165" y="865"/>
                  </a:lnTo>
                  <a:lnTo>
                    <a:pt x="165" y="979"/>
                  </a:lnTo>
                  <a:lnTo>
                    <a:pt x="271" y="979"/>
                  </a:lnTo>
                  <a:lnTo>
                    <a:pt x="689" y="979"/>
                  </a:lnTo>
                  <a:lnTo>
                    <a:pt x="689" y="875"/>
                  </a:lnTo>
                  <a:lnTo>
                    <a:pt x="730" y="875"/>
                  </a:lnTo>
                  <a:lnTo>
                    <a:pt x="730" y="448"/>
                  </a:lnTo>
                  <a:lnTo>
                    <a:pt x="649" y="448"/>
                  </a:lnTo>
                  <a:lnTo>
                    <a:pt x="649" y="375"/>
                  </a:lnTo>
                  <a:lnTo>
                    <a:pt x="559" y="375"/>
                  </a:lnTo>
                  <a:lnTo>
                    <a:pt x="559" y="21"/>
                  </a:lnTo>
                  <a:lnTo>
                    <a:pt x="490" y="0"/>
                  </a:lnTo>
                  <a:lnTo>
                    <a:pt x="422" y="58"/>
                  </a:lnTo>
                  <a:lnTo>
                    <a:pt x="217" y="104"/>
                  </a:lnTo>
                  <a:lnTo>
                    <a:pt x="37" y="163"/>
                  </a:lnTo>
                  <a:lnTo>
                    <a:pt x="28" y="163"/>
                  </a:lnTo>
                </a:path>
              </a:pathLst>
            </a:custGeom>
            <a:noFill/>
            <a:ln w="6985" cap="rnd">
              <a:solidFill>
                <a:srgbClr val="000000"/>
              </a:solidFill>
              <a:round/>
              <a:headEnd/>
              <a:tailEnd/>
            </a:ln>
          </p:spPr>
          <p:txBody>
            <a:bodyPr/>
            <a:lstStyle/>
            <a:p>
              <a:endParaRPr lang="en-US" dirty="0"/>
            </a:p>
          </p:txBody>
        </p:sp>
        <p:sp>
          <p:nvSpPr>
            <p:cNvPr id="81" name="Freeform 291"/>
            <p:cNvSpPr>
              <a:spLocks/>
            </p:cNvSpPr>
            <p:nvPr/>
          </p:nvSpPr>
          <p:spPr bwMode="auto">
            <a:xfrm>
              <a:off x="2494160" y="1952408"/>
              <a:ext cx="1091189" cy="651829"/>
            </a:xfrm>
            <a:custGeom>
              <a:avLst/>
              <a:gdLst>
                <a:gd name="T0" fmla="*/ 17 w 1201"/>
                <a:gd name="T1" fmla="*/ 536 h 688"/>
                <a:gd name="T2" fmla="*/ 62 w 1201"/>
                <a:gd name="T3" fmla="*/ 523 h 688"/>
                <a:gd name="T4" fmla="*/ 30 w 1201"/>
                <a:gd name="T5" fmla="*/ 512 h 688"/>
                <a:gd name="T6" fmla="*/ 44 w 1201"/>
                <a:gd name="T7" fmla="*/ 429 h 688"/>
                <a:gd name="T8" fmla="*/ 108 w 1201"/>
                <a:gd name="T9" fmla="*/ 367 h 688"/>
                <a:gd name="T10" fmla="*/ 101 w 1201"/>
                <a:gd name="T11" fmla="*/ 304 h 688"/>
                <a:gd name="T12" fmla="*/ 151 w 1201"/>
                <a:gd name="T13" fmla="*/ 193 h 688"/>
                <a:gd name="T14" fmla="*/ 175 w 1201"/>
                <a:gd name="T15" fmla="*/ 195 h 688"/>
                <a:gd name="T16" fmla="*/ 158 w 1201"/>
                <a:gd name="T17" fmla="*/ 143 h 688"/>
                <a:gd name="T18" fmla="*/ 160 w 1201"/>
                <a:gd name="T19" fmla="*/ 85 h 688"/>
                <a:gd name="T20" fmla="*/ 259 w 1201"/>
                <a:gd name="T21" fmla="*/ 4 h 688"/>
                <a:gd name="T22" fmla="*/ 317 w 1201"/>
                <a:gd name="T23" fmla="*/ 4 h 688"/>
                <a:gd name="T24" fmla="*/ 360 w 1201"/>
                <a:gd name="T25" fmla="*/ 63 h 688"/>
                <a:gd name="T26" fmla="*/ 357 w 1201"/>
                <a:gd name="T27" fmla="*/ 120 h 688"/>
                <a:gd name="T28" fmla="*/ 428 w 1201"/>
                <a:gd name="T29" fmla="*/ 181 h 688"/>
                <a:gd name="T30" fmla="*/ 576 w 1201"/>
                <a:gd name="T31" fmla="*/ 349 h 688"/>
                <a:gd name="T32" fmla="*/ 697 w 1201"/>
                <a:gd name="T33" fmla="*/ 439 h 688"/>
                <a:gd name="T34" fmla="*/ 737 w 1201"/>
                <a:gd name="T35" fmla="*/ 464 h 688"/>
                <a:gd name="T36" fmla="*/ 1177 w 1201"/>
                <a:gd name="T37" fmla="*/ 470 h 688"/>
                <a:gd name="T38" fmla="*/ 1177 w 1201"/>
                <a:gd name="T39" fmla="*/ 494 h 688"/>
                <a:gd name="T40" fmla="*/ 1177 w 1201"/>
                <a:gd name="T41" fmla="*/ 554 h 688"/>
                <a:gd name="T42" fmla="*/ 1185 w 1201"/>
                <a:gd name="T43" fmla="*/ 613 h 688"/>
                <a:gd name="T44" fmla="*/ 1188 w 1201"/>
                <a:gd name="T45" fmla="*/ 647 h 688"/>
                <a:gd name="T46" fmla="*/ 1201 w 1201"/>
                <a:gd name="T47" fmla="*/ 659 h 688"/>
                <a:gd name="T48" fmla="*/ 1119 w 1201"/>
                <a:gd name="T49" fmla="*/ 688 h 688"/>
                <a:gd name="T50" fmla="*/ 1032 w 1201"/>
                <a:gd name="T51" fmla="*/ 669 h 688"/>
                <a:gd name="T52" fmla="*/ 912 w 1201"/>
                <a:gd name="T53" fmla="*/ 659 h 688"/>
                <a:gd name="T54" fmla="*/ 829 w 1201"/>
                <a:gd name="T55" fmla="*/ 659 h 688"/>
                <a:gd name="T56" fmla="*/ 742 w 1201"/>
                <a:gd name="T57" fmla="*/ 654 h 688"/>
                <a:gd name="T58" fmla="*/ 623 w 1201"/>
                <a:gd name="T59" fmla="*/ 638 h 688"/>
                <a:gd name="T60" fmla="*/ 476 w 1201"/>
                <a:gd name="T61" fmla="*/ 591 h 688"/>
                <a:gd name="T62" fmla="*/ 327 w 1201"/>
                <a:gd name="T63" fmla="*/ 602 h 688"/>
                <a:gd name="T64" fmla="*/ 250 w 1201"/>
                <a:gd name="T65" fmla="*/ 623 h 688"/>
                <a:gd name="T66" fmla="*/ 175 w 1201"/>
                <a:gd name="T67" fmla="*/ 659 h 688"/>
                <a:gd name="T68" fmla="*/ 62 w 1201"/>
                <a:gd name="T69" fmla="*/ 591 h 688"/>
                <a:gd name="T70" fmla="*/ 17 w 1201"/>
                <a:gd name="T71" fmla="*/ 570 h 68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01"/>
                <a:gd name="T109" fmla="*/ 0 h 688"/>
                <a:gd name="T110" fmla="*/ 1201 w 1201"/>
                <a:gd name="T111" fmla="*/ 688 h 68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01" h="688">
                  <a:moveTo>
                    <a:pt x="17" y="570"/>
                  </a:moveTo>
                  <a:lnTo>
                    <a:pt x="17" y="536"/>
                  </a:lnTo>
                  <a:lnTo>
                    <a:pt x="62" y="536"/>
                  </a:lnTo>
                  <a:lnTo>
                    <a:pt x="62" y="523"/>
                  </a:lnTo>
                  <a:lnTo>
                    <a:pt x="62" y="512"/>
                  </a:lnTo>
                  <a:lnTo>
                    <a:pt x="30" y="512"/>
                  </a:lnTo>
                  <a:lnTo>
                    <a:pt x="0" y="505"/>
                  </a:lnTo>
                  <a:lnTo>
                    <a:pt x="44" y="429"/>
                  </a:lnTo>
                  <a:lnTo>
                    <a:pt x="69" y="442"/>
                  </a:lnTo>
                  <a:lnTo>
                    <a:pt x="108" y="367"/>
                  </a:lnTo>
                  <a:lnTo>
                    <a:pt x="76" y="345"/>
                  </a:lnTo>
                  <a:lnTo>
                    <a:pt x="101" y="304"/>
                  </a:lnTo>
                  <a:lnTo>
                    <a:pt x="91" y="257"/>
                  </a:lnTo>
                  <a:lnTo>
                    <a:pt x="151" y="193"/>
                  </a:lnTo>
                  <a:lnTo>
                    <a:pt x="160" y="209"/>
                  </a:lnTo>
                  <a:lnTo>
                    <a:pt x="175" y="195"/>
                  </a:lnTo>
                  <a:lnTo>
                    <a:pt x="158" y="179"/>
                  </a:lnTo>
                  <a:lnTo>
                    <a:pt x="158" y="143"/>
                  </a:lnTo>
                  <a:lnTo>
                    <a:pt x="184" y="143"/>
                  </a:lnTo>
                  <a:lnTo>
                    <a:pt x="160" y="85"/>
                  </a:lnTo>
                  <a:lnTo>
                    <a:pt x="207" y="29"/>
                  </a:lnTo>
                  <a:lnTo>
                    <a:pt x="259" y="4"/>
                  </a:lnTo>
                  <a:lnTo>
                    <a:pt x="273" y="0"/>
                  </a:lnTo>
                  <a:lnTo>
                    <a:pt x="317" y="4"/>
                  </a:lnTo>
                  <a:lnTo>
                    <a:pt x="358" y="29"/>
                  </a:lnTo>
                  <a:lnTo>
                    <a:pt x="360" y="63"/>
                  </a:lnTo>
                  <a:lnTo>
                    <a:pt x="366" y="97"/>
                  </a:lnTo>
                  <a:lnTo>
                    <a:pt x="357" y="120"/>
                  </a:lnTo>
                  <a:lnTo>
                    <a:pt x="402" y="175"/>
                  </a:lnTo>
                  <a:lnTo>
                    <a:pt x="428" y="181"/>
                  </a:lnTo>
                  <a:lnTo>
                    <a:pt x="518" y="307"/>
                  </a:lnTo>
                  <a:lnTo>
                    <a:pt x="576" y="349"/>
                  </a:lnTo>
                  <a:lnTo>
                    <a:pt x="630" y="389"/>
                  </a:lnTo>
                  <a:lnTo>
                    <a:pt x="697" y="439"/>
                  </a:lnTo>
                  <a:lnTo>
                    <a:pt x="708" y="418"/>
                  </a:lnTo>
                  <a:lnTo>
                    <a:pt x="737" y="464"/>
                  </a:lnTo>
                  <a:lnTo>
                    <a:pt x="1169" y="464"/>
                  </a:lnTo>
                  <a:lnTo>
                    <a:pt x="1177" y="470"/>
                  </a:lnTo>
                  <a:lnTo>
                    <a:pt x="1177" y="488"/>
                  </a:lnTo>
                  <a:lnTo>
                    <a:pt x="1177" y="494"/>
                  </a:lnTo>
                  <a:lnTo>
                    <a:pt x="1188" y="533"/>
                  </a:lnTo>
                  <a:lnTo>
                    <a:pt x="1177" y="554"/>
                  </a:lnTo>
                  <a:lnTo>
                    <a:pt x="1188" y="588"/>
                  </a:lnTo>
                  <a:lnTo>
                    <a:pt x="1185" y="613"/>
                  </a:lnTo>
                  <a:lnTo>
                    <a:pt x="1169" y="626"/>
                  </a:lnTo>
                  <a:lnTo>
                    <a:pt x="1188" y="647"/>
                  </a:lnTo>
                  <a:lnTo>
                    <a:pt x="1177" y="679"/>
                  </a:lnTo>
                  <a:lnTo>
                    <a:pt x="1201" y="659"/>
                  </a:lnTo>
                  <a:lnTo>
                    <a:pt x="1169" y="679"/>
                  </a:lnTo>
                  <a:lnTo>
                    <a:pt x="1119" y="688"/>
                  </a:lnTo>
                  <a:lnTo>
                    <a:pt x="1088" y="688"/>
                  </a:lnTo>
                  <a:lnTo>
                    <a:pt x="1032" y="669"/>
                  </a:lnTo>
                  <a:lnTo>
                    <a:pt x="964" y="679"/>
                  </a:lnTo>
                  <a:lnTo>
                    <a:pt x="912" y="659"/>
                  </a:lnTo>
                  <a:lnTo>
                    <a:pt x="869" y="674"/>
                  </a:lnTo>
                  <a:lnTo>
                    <a:pt x="829" y="659"/>
                  </a:lnTo>
                  <a:lnTo>
                    <a:pt x="796" y="674"/>
                  </a:lnTo>
                  <a:lnTo>
                    <a:pt x="742" y="654"/>
                  </a:lnTo>
                  <a:lnTo>
                    <a:pt x="674" y="647"/>
                  </a:lnTo>
                  <a:lnTo>
                    <a:pt x="623" y="638"/>
                  </a:lnTo>
                  <a:lnTo>
                    <a:pt x="556" y="613"/>
                  </a:lnTo>
                  <a:lnTo>
                    <a:pt x="476" y="591"/>
                  </a:lnTo>
                  <a:lnTo>
                    <a:pt x="393" y="578"/>
                  </a:lnTo>
                  <a:lnTo>
                    <a:pt x="327" y="602"/>
                  </a:lnTo>
                  <a:lnTo>
                    <a:pt x="290" y="613"/>
                  </a:lnTo>
                  <a:lnTo>
                    <a:pt x="250" y="623"/>
                  </a:lnTo>
                  <a:lnTo>
                    <a:pt x="223" y="659"/>
                  </a:lnTo>
                  <a:lnTo>
                    <a:pt x="175" y="659"/>
                  </a:lnTo>
                  <a:lnTo>
                    <a:pt x="145" y="630"/>
                  </a:lnTo>
                  <a:lnTo>
                    <a:pt x="62" y="591"/>
                  </a:lnTo>
                  <a:lnTo>
                    <a:pt x="17" y="578"/>
                  </a:lnTo>
                  <a:lnTo>
                    <a:pt x="17" y="570"/>
                  </a:lnTo>
                  <a:close/>
                </a:path>
              </a:pathLst>
            </a:custGeom>
            <a:solidFill>
              <a:srgbClr val="FFFF99"/>
            </a:solidFill>
            <a:ln w="9525">
              <a:noFill/>
              <a:round/>
              <a:headEnd/>
              <a:tailEnd/>
            </a:ln>
          </p:spPr>
          <p:txBody>
            <a:bodyPr/>
            <a:lstStyle/>
            <a:p>
              <a:endParaRPr lang="en-US" dirty="0"/>
            </a:p>
          </p:txBody>
        </p:sp>
        <p:sp>
          <p:nvSpPr>
            <p:cNvPr id="82" name="Freeform 292"/>
            <p:cNvSpPr>
              <a:spLocks/>
            </p:cNvSpPr>
            <p:nvPr/>
          </p:nvSpPr>
          <p:spPr bwMode="auto">
            <a:xfrm>
              <a:off x="2494160" y="1952408"/>
              <a:ext cx="1091189" cy="651829"/>
            </a:xfrm>
            <a:custGeom>
              <a:avLst/>
              <a:gdLst>
                <a:gd name="T0" fmla="*/ 17 w 1201"/>
                <a:gd name="T1" fmla="*/ 536 h 688"/>
                <a:gd name="T2" fmla="*/ 62 w 1201"/>
                <a:gd name="T3" fmla="*/ 523 h 688"/>
                <a:gd name="T4" fmla="*/ 30 w 1201"/>
                <a:gd name="T5" fmla="*/ 512 h 688"/>
                <a:gd name="T6" fmla="*/ 44 w 1201"/>
                <a:gd name="T7" fmla="*/ 429 h 688"/>
                <a:gd name="T8" fmla="*/ 108 w 1201"/>
                <a:gd name="T9" fmla="*/ 367 h 688"/>
                <a:gd name="T10" fmla="*/ 101 w 1201"/>
                <a:gd name="T11" fmla="*/ 304 h 688"/>
                <a:gd name="T12" fmla="*/ 151 w 1201"/>
                <a:gd name="T13" fmla="*/ 193 h 688"/>
                <a:gd name="T14" fmla="*/ 175 w 1201"/>
                <a:gd name="T15" fmla="*/ 195 h 688"/>
                <a:gd name="T16" fmla="*/ 158 w 1201"/>
                <a:gd name="T17" fmla="*/ 143 h 688"/>
                <a:gd name="T18" fmla="*/ 160 w 1201"/>
                <a:gd name="T19" fmla="*/ 85 h 688"/>
                <a:gd name="T20" fmla="*/ 259 w 1201"/>
                <a:gd name="T21" fmla="*/ 4 h 688"/>
                <a:gd name="T22" fmla="*/ 317 w 1201"/>
                <a:gd name="T23" fmla="*/ 4 h 688"/>
                <a:gd name="T24" fmla="*/ 360 w 1201"/>
                <a:gd name="T25" fmla="*/ 63 h 688"/>
                <a:gd name="T26" fmla="*/ 357 w 1201"/>
                <a:gd name="T27" fmla="*/ 120 h 688"/>
                <a:gd name="T28" fmla="*/ 428 w 1201"/>
                <a:gd name="T29" fmla="*/ 181 h 688"/>
                <a:gd name="T30" fmla="*/ 576 w 1201"/>
                <a:gd name="T31" fmla="*/ 349 h 688"/>
                <a:gd name="T32" fmla="*/ 697 w 1201"/>
                <a:gd name="T33" fmla="*/ 439 h 688"/>
                <a:gd name="T34" fmla="*/ 737 w 1201"/>
                <a:gd name="T35" fmla="*/ 464 h 688"/>
                <a:gd name="T36" fmla="*/ 1177 w 1201"/>
                <a:gd name="T37" fmla="*/ 470 h 688"/>
                <a:gd name="T38" fmla="*/ 1177 w 1201"/>
                <a:gd name="T39" fmla="*/ 494 h 688"/>
                <a:gd name="T40" fmla="*/ 1177 w 1201"/>
                <a:gd name="T41" fmla="*/ 554 h 688"/>
                <a:gd name="T42" fmla="*/ 1185 w 1201"/>
                <a:gd name="T43" fmla="*/ 613 h 688"/>
                <a:gd name="T44" fmla="*/ 1188 w 1201"/>
                <a:gd name="T45" fmla="*/ 647 h 688"/>
                <a:gd name="T46" fmla="*/ 1201 w 1201"/>
                <a:gd name="T47" fmla="*/ 659 h 688"/>
                <a:gd name="T48" fmla="*/ 1119 w 1201"/>
                <a:gd name="T49" fmla="*/ 688 h 688"/>
                <a:gd name="T50" fmla="*/ 1032 w 1201"/>
                <a:gd name="T51" fmla="*/ 669 h 688"/>
                <a:gd name="T52" fmla="*/ 912 w 1201"/>
                <a:gd name="T53" fmla="*/ 659 h 688"/>
                <a:gd name="T54" fmla="*/ 829 w 1201"/>
                <a:gd name="T55" fmla="*/ 659 h 688"/>
                <a:gd name="T56" fmla="*/ 742 w 1201"/>
                <a:gd name="T57" fmla="*/ 654 h 688"/>
                <a:gd name="T58" fmla="*/ 623 w 1201"/>
                <a:gd name="T59" fmla="*/ 638 h 688"/>
                <a:gd name="T60" fmla="*/ 476 w 1201"/>
                <a:gd name="T61" fmla="*/ 591 h 688"/>
                <a:gd name="T62" fmla="*/ 327 w 1201"/>
                <a:gd name="T63" fmla="*/ 602 h 688"/>
                <a:gd name="T64" fmla="*/ 250 w 1201"/>
                <a:gd name="T65" fmla="*/ 623 h 688"/>
                <a:gd name="T66" fmla="*/ 175 w 1201"/>
                <a:gd name="T67" fmla="*/ 659 h 688"/>
                <a:gd name="T68" fmla="*/ 62 w 1201"/>
                <a:gd name="T69" fmla="*/ 591 h 688"/>
                <a:gd name="T70" fmla="*/ 17 w 1201"/>
                <a:gd name="T71" fmla="*/ 570 h 68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01"/>
                <a:gd name="T109" fmla="*/ 0 h 688"/>
                <a:gd name="T110" fmla="*/ 1201 w 1201"/>
                <a:gd name="T111" fmla="*/ 688 h 68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01" h="688">
                  <a:moveTo>
                    <a:pt x="17" y="570"/>
                  </a:moveTo>
                  <a:lnTo>
                    <a:pt x="17" y="536"/>
                  </a:lnTo>
                  <a:lnTo>
                    <a:pt x="62" y="536"/>
                  </a:lnTo>
                  <a:lnTo>
                    <a:pt x="62" y="523"/>
                  </a:lnTo>
                  <a:lnTo>
                    <a:pt x="62" y="512"/>
                  </a:lnTo>
                  <a:lnTo>
                    <a:pt x="30" y="512"/>
                  </a:lnTo>
                  <a:lnTo>
                    <a:pt x="0" y="505"/>
                  </a:lnTo>
                  <a:lnTo>
                    <a:pt x="44" y="429"/>
                  </a:lnTo>
                  <a:lnTo>
                    <a:pt x="69" y="442"/>
                  </a:lnTo>
                  <a:lnTo>
                    <a:pt x="108" y="367"/>
                  </a:lnTo>
                  <a:lnTo>
                    <a:pt x="76" y="345"/>
                  </a:lnTo>
                  <a:lnTo>
                    <a:pt x="101" y="304"/>
                  </a:lnTo>
                  <a:lnTo>
                    <a:pt x="91" y="257"/>
                  </a:lnTo>
                  <a:lnTo>
                    <a:pt x="151" y="193"/>
                  </a:lnTo>
                  <a:lnTo>
                    <a:pt x="160" y="209"/>
                  </a:lnTo>
                  <a:lnTo>
                    <a:pt x="175" y="195"/>
                  </a:lnTo>
                  <a:lnTo>
                    <a:pt x="158" y="179"/>
                  </a:lnTo>
                  <a:lnTo>
                    <a:pt x="158" y="143"/>
                  </a:lnTo>
                  <a:lnTo>
                    <a:pt x="184" y="143"/>
                  </a:lnTo>
                  <a:lnTo>
                    <a:pt x="160" y="85"/>
                  </a:lnTo>
                  <a:lnTo>
                    <a:pt x="207" y="29"/>
                  </a:lnTo>
                  <a:lnTo>
                    <a:pt x="259" y="4"/>
                  </a:lnTo>
                  <a:lnTo>
                    <a:pt x="273" y="0"/>
                  </a:lnTo>
                  <a:lnTo>
                    <a:pt x="317" y="4"/>
                  </a:lnTo>
                  <a:lnTo>
                    <a:pt x="358" y="29"/>
                  </a:lnTo>
                  <a:lnTo>
                    <a:pt x="360" y="63"/>
                  </a:lnTo>
                  <a:lnTo>
                    <a:pt x="366" y="97"/>
                  </a:lnTo>
                  <a:lnTo>
                    <a:pt x="357" y="120"/>
                  </a:lnTo>
                  <a:lnTo>
                    <a:pt x="402" y="175"/>
                  </a:lnTo>
                  <a:lnTo>
                    <a:pt x="428" y="181"/>
                  </a:lnTo>
                  <a:lnTo>
                    <a:pt x="518" y="307"/>
                  </a:lnTo>
                  <a:lnTo>
                    <a:pt x="576" y="349"/>
                  </a:lnTo>
                  <a:lnTo>
                    <a:pt x="630" y="389"/>
                  </a:lnTo>
                  <a:lnTo>
                    <a:pt x="697" y="439"/>
                  </a:lnTo>
                  <a:lnTo>
                    <a:pt x="708" y="418"/>
                  </a:lnTo>
                  <a:lnTo>
                    <a:pt x="737" y="464"/>
                  </a:lnTo>
                  <a:lnTo>
                    <a:pt x="1169" y="464"/>
                  </a:lnTo>
                  <a:lnTo>
                    <a:pt x="1177" y="470"/>
                  </a:lnTo>
                  <a:lnTo>
                    <a:pt x="1177" y="488"/>
                  </a:lnTo>
                  <a:lnTo>
                    <a:pt x="1177" y="494"/>
                  </a:lnTo>
                  <a:lnTo>
                    <a:pt x="1188" y="533"/>
                  </a:lnTo>
                  <a:lnTo>
                    <a:pt x="1177" y="554"/>
                  </a:lnTo>
                  <a:lnTo>
                    <a:pt x="1188" y="588"/>
                  </a:lnTo>
                  <a:lnTo>
                    <a:pt x="1185" y="613"/>
                  </a:lnTo>
                  <a:lnTo>
                    <a:pt x="1169" y="626"/>
                  </a:lnTo>
                  <a:lnTo>
                    <a:pt x="1188" y="647"/>
                  </a:lnTo>
                  <a:lnTo>
                    <a:pt x="1177" y="679"/>
                  </a:lnTo>
                  <a:lnTo>
                    <a:pt x="1201" y="659"/>
                  </a:lnTo>
                  <a:lnTo>
                    <a:pt x="1169" y="679"/>
                  </a:lnTo>
                  <a:lnTo>
                    <a:pt x="1119" y="688"/>
                  </a:lnTo>
                  <a:lnTo>
                    <a:pt x="1088" y="688"/>
                  </a:lnTo>
                  <a:lnTo>
                    <a:pt x="1032" y="669"/>
                  </a:lnTo>
                  <a:lnTo>
                    <a:pt x="964" y="679"/>
                  </a:lnTo>
                  <a:lnTo>
                    <a:pt x="912" y="659"/>
                  </a:lnTo>
                  <a:lnTo>
                    <a:pt x="869" y="674"/>
                  </a:lnTo>
                  <a:lnTo>
                    <a:pt x="829" y="659"/>
                  </a:lnTo>
                  <a:lnTo>
                    <a:pt x="796" y="674"/>
                  </a:lnTo>
                  <a:lnTo>
                    <a:pt x="742" y="654"/>
                  </a:lnTo>
                  <a:lnTo>
                    <a:pt x="674" y="647"/>
                  </a:lnTo>
                  <a:lnTo>
                    <a:pt x="623" y="638"/>
                  </a:lnTo>
                  <a:lnTo>
                    <a:pt x="556" y="613"/>
                  </a:lnTo>
                  <a:lnTo>
                    <a:pt x="476" y="591"/>
                  </a:lnTo>
                  <a:lnTo>
                    <a:pt x="393" y="578"/>
                  </a:lnTo>
                  <a:lnTo>
                    <a:pt x="327" y="602"/>
                  </a:lnTo>
                  <a:lnTo>
                    <a:pt x="290" y="613"/>
                  </a:lnTo>
                  <a:lnTo>
                    <a:pt x="250" y="623"/>
                  </a:lnTo>
                  <a:lnTo>
                    <a:pt x="223" y="659"/>
                  </a:lnTo>
                  <a:lnTo>
                    <a:pt x="175" y="659"/>
                  </a:lnTo>
                  <a:lnTo>
                    <a:pt x="145" y="630"/>
                  </a:lnTo>
                  <a:lnTo>
                    <a:pt x="62" y="591"/>
                  </a:lnTo>
                  <a:lnTo>
                    <a:pt x="17" y="578"/>
                  </a:lnTo>
                  <a:lnTo>
                    <a:pt x="17" y="570"/>
                  </a:lnTo>
                </a:path>
              </a:pathLst>
            </a:custGeom>
            <a:noFill/>
            <a:ln w="6985" cap="rnd">
              <a:solidFill>
                <a:srgbClr val="000000"/>
              </a:solidFill>
              <a:round/>
              <a:headEnd/>
              <a:tailEnd/>
            </a:ln>
          </p:spPr>
          <p:txBody>
            <a:bodyPr/>
            <a:lstStyle/>
            <a:p>
              <a:endParaRPr lang="en-US" dirty="0"/>
            </a:p>
          </p:txBody>
        </p:sp>
        <p:sp>
          <p:nvSpPr>
            <p:cNvPr id="83" name="Rectangle 93"/>
            <p:cNvSpPr>
              <a:spLocks noChangeArrowheads="1"/>
            </p:cNvSpPr>
            <p:nvPr/>
          </p:nvSpPr>
          <p:spPr bwMode="auto">
            <a:xfrm>
              <a:off x="1896708" y="395005"/>
              <a:ext cx="5328860" cy="574884"/>
            </a:xfrm>
            <a:prstGeom prst="rect">
              <a:avLst/>
            </a:prstGeom>
            <a:noFill/>
            <a:ln w="9525">
              <a:noFill/>
              <a:miter lim="800000"/>
              <a:headEnd/>
              <a:tailEnd/>
            </a:ln>
          </p:spPr>
          <p:txBody>
            <a:bodyPr wrap="square" lIns="92075" tIns="46038" rIns="92075" bIns="46038">
              <a:spAutoFit/>
            </a:bodyPr>
            <a:lstStyle/>
            <a:p>
              <a:pPr algn="ctr"/>
              <a:endParaRPr lang="en-US" sz="2800" b="1" dirty="0">
                <a:latin typeface="Arial" pitchFamily="34" charset="0"/>
                <a:cs typeface="Arial" pitchFamily="34" charset="0"/>
              </a:endParaRPr>
            </a:p>
          </p:txBody>
        </p:sp>
      </p:grpSp>
      <p:sp>
        <p:nvSpPr>
          <p:cNvPr id="114" name="TextBox 113"/>
          <p:cNvSpPr txBox="1"/>
          <p:nvPr/>
        </p:nvSpPr>
        <p:spPr>
          <a:xfrm>
            <a:off x="1115550" y="241385"/>
            <a:ext cx="7296949" cy="584775"/>
          </a:xfrm>
          <a:prstGeom prst="rect">
            <a:avLst/>
          </a:prstGeom>
          <a:noFill/>
        </p:spPr>
        <p:txBody>
          <a:bodyPr wrap="square" rtlCol="0">
            <a:spAutoFit/>
          </a:bodyPr>
          <a:lstStyle/>
          <a:p>
            <a:pPr marL="342900" indent="-342900" algn="ctr" eaLnBrk="1" hangingPunct="1">
              <a:spcBef>
                <a:spcPct val="20000"/>
              </a:spcBef>
            </a:pPr>
            <a:r>
              <a:rPr lang="en-US" sz="3200" b="1" dirty="0" smtClean="0">
                <a:latin typeface="+mn-lt"/>
              </a:rPr>
              <a:t>Progress Meeting Federal Air Standards</a:t>
            </a:r>
          </a:p>
        </p:txBody>
      </p:sp>
      <p:sp>
        <p:nvSpPr>
          <p:cNvPr id="116" name="Rectangle 120"/>
          <p:cNvSpPr>
            <a:spLocks noChangeArrowheads="1"/>
          </p:cNvSpPr>
          <p:nvPr/>
        </p:nvSpPr>
        <p:spPr bwMode="auto">
          <a:xfrm>
            <a:off x="2958990" y="1278320"/>
            <a:ext cx="1262098" cy="354647"/>
          </a:xfrm>
          <a:prstGeom prst="rect">
            <a:avLst/>
          </a:prstGeom>
          <a:solidFill>
            <a:schemeClr val="bg1">
              <a:lumMod val="85000"/>
            </a:schemeClr>
          </a:solidFill>
          <a:ln w="9525">
            <a:solidFill>
              <a:schemeClr val="tx1"/>
            </a:solidFill>
            <a:miter lim="800000"/>
            <a:headEnd/>
            <a:tailEnd/>
          </a:ln>
        </p:spPr>
        <p:txBody>
          <a:bodyPr wrap="square" lIns="92075" tIns="46038" rIns="92075" bIns="46038">
            <a:spAutoFit/>
          </a:bodyPr>
          <a:lstStyle/>
          <a:p>
            <a:r>
              <a:rPr lang="en-US" sz="1400" b="1" dirty="0" smtClean="0">
                <a:latin typeface="Arial" pitchFamily="34" charset="0"/>
                <a:cs typeface="Arial" pitchFamily="34" charset="0"/>
              </a:rPr>
              <a:t>Portland</a:t>
            </a:r>
            <a:endParaRPr lang="en-US" sz="1400" b="1" dirty="0">
              <a:latin typeface="Arial" pitchFamily="34" charset="0"/>
              <a:cs typeface="Arial" pitchFamily="34" charset="0"/>
            </a:endParaRPr>
          </a:p>
        </p:txBody>
      </p:sp>
      <p:sp>
        <p:nvSpPr>
          <p:cNvPr id="117" name="5-Point Star 116"/>
          <p:cNvSpPr/>
          <p:nvPr/>
        </p:nvSpPr>
        <p:spPr>
          <a:xfrm>
            <a:off x="2613345" y="1508750"/>
            <a:ext cx="420699" cy="364660"/>
          </a:xfrm>
          <a:prstGeom prst="star5">
            <a:avLst/>
          </a:prstGeom>
          <a:solidFill>
            <a:srgbClr val="33CC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Rectangle 120"/>
          <p:cNvSpPr>
            <a:spLocks noChangeArrowheads="1"/>
          </p:cNvSpPr>
          <p:nvPr/>
        </p:nvSpPr>
        <p:spPr bwMode="auto">
          <a:xfrm>
            <a:off x="3197211" y="3312286"/>
            <a:ext cx="983757" cy="354647"/>
          </a:xfrm>
          <a:prstGeom prst="rect">
            <a:avLst/>
          </a:prstGeom>
          <a:solidFill>
            <a:schemeClr val="bg1">
              <a:lumMod val="85000"/>
            </a:schemeClr>
          </a:solidFill>
          <a:ln w="9525">
            <a:solidFill>
              <a:schemeClr val="tx1"/>
            </a:solidFill>
            <a:miter lim="800000"/>
            <a:headEnd/>
            <a:tailEnd/>
          </a:ln>
        </p:spPr>
        <p:txBody>
          <a:bodyPr wrap="square" lIns="92075" tIns="46038" rIns="92075" bIns="46038">
            <a:spAutoFit/>
          </a:bodyPr>
          <a:lstStyle/>
          <a:p>
            <a:r>
              <a:rPr lang="en-US" sz="1400" b="1" dirty="0" smtClean="0">
                <a:latin typeface="Arial" pitchFamily="34" charset="0"/>
                <a:cs typeface="Arial" pitchFamily="34" charset="0"/>
              </a:rPr>
              <a:t>Oakridge</a:t>
            </a:r>
            <a:endParaRPr lang="en-US" sz="1400" b="1" dirty="0">
              <a:latin typeface="Arial" pitchFamily="34" charset="0"/>
              <a:cs typeface="Arial" pitchFamily="34" charset="0"/>
            </a:endParaRPr>
          </a:p>
        </p:txBody>
      </p:sp>
      <p:sp>
        <p:nvSpPr>
          <p:cNvPr id="119" name="Rectangle 120"/>
          <p:cNvSpPr>
            <a:spLocks noChangeArrowheads="1"/>
          </p:cNvSpPr>
          <p:nvPr/>
        </p:nvSpPr>
        <p:spPr bwMode="auto">
          <a:xfrm>
            <a:off x="2916746" y="2147432"/>
            <a:ext cx="1041125" cy="354647"/>
          </a:xfrm>
          <a:prstGeom prst="rect">
            <a:avLst/>
          </a:prstGeom>
          <a:solidFill>
            <a:schemeClr val="bg1">
              <a:lumMod val="85000"/>
            </a:schemeClr>
          </a:solidFill>
          <a:ln w="9525">
            <a:solidFill>
              <a:schemeClr val="tx1"/>
            </a:solidFill>
            <a:miter lim="800000"/>
            <a:headEnd/>
            <a:tailEnd/>
          </a:ln>
        </p:spPr>
        <p:txBody>
          <a:bodyPr wrap="square" lIns="92075" tIns="46038" rIns="92075" bIns="46038">
            <a:spAutoFit/>
          </a:bodyPr>
          <a:lstStyle/>
          <a:p>
            <a:r>
              <a:rPr lang="en-US" sz="1400" b="1" dirty="0" smtClean="0">
                <a:latin typeface="Arial" pitchFamily="34" charset="0"/>
                <a:cs typeface="Arial" pitchFamily="34" charset="0"/>
              </a:rPr>
              <a:t>Salem</a:t>
            </a:r>
            <a:endParaRPr lang="en-US" sz="1400" b="1" dirty="0">
              <a:latin typeface="Arial" pitchFamily="34" charset="0"/>
              <a:cs typeface="Arial" pitchFamily="34" charset="0"/>
            </a:endParaRPr>
          </a:p>
        </p:txBody>
      </p:sp>
      <p:sp>
        <p:nvSpPr>
          <p:cNvPr id="120" name="5-Point Star 119"/>
          <p:cNvSpPr/>
          <p:nvPr/>
        </p:nvSpPr>
        <p:spPr>
          <a:xfrm>
            <a:off x="2425929" y="2145373"/>
            <a:ext cx="420699" cy="364660"/>
          </a:xfrm>
          <a:prstGeom prst="star5">
            <a:avLst/>
          </a:prstGeom>
          <a:solidFill>
            <a:srgbClr val="33CC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Rectangle 120"/>
          <p:cNvSpPr>
            <a:spLocks noChangeArrowheads="1"/>
          </p:cNvSpPr>
          <p:nvPr/>
        </p:nvSpPr>
        <p:spPr bwMode="auto">
          <a:xfrm>
            <a:off x="2619281" y="2848402"/>
            <a:ext cx="1893147" cy="354647"/>
          </a:xfrm>
          <a:prstGeom prst="rect">
            <a:avLst/>
          </a:prstGeom>
          <a:solidFill>
            <a:schemeClr val="bg1">
              <a:lumMod val="85000"/>
            </a:schemeClr>
          </a:solidFill>
          <a:ln w="9525">
            <a:solidFill>
              <a:schemeClr val="tx1"/>
            </a:solidFill>
            <a:miter lim="800000"/>
            <a:headEnd/>
            <a:tailEnd/>
          </a:ln>
        </p:spPr>
        <p:txBody>
          <a:bodyPr wrap="square" lIns="92075" tIns="46038" rIns="92075" bIns="46038">
            <a:spAutoFit/>
          </a:bodyPr>
          <a:lstStyle/>
          <a:p>
            <a:r>
              <a:rPr lang="en-US" sz="1400" b="1" dirty="0" smtClean="0">
                <a:latin typeface="Arial" pitchFamily="34" charset="0"/>
                <a:cs typeface="Arial" pitchFamily="34" charset="0"/>
              </a:rPr>
              <a:t>Eugene-Springfield</a:t>
            </a:r>
            <a:endParaRPr lang="en-US" sz="1400" b="1" dirty="0">
              <a:latin typeface="Arial" pitchFamily="34" charset="0"/>
              <a:cs typeface="Arial" pitchFamily="34" charset="0"/>
            </a:endParaRPr>
          </a:p>
        </p:txBody>
      </p:sp>
      <p:sp>
        <p:nvSpPr>
          <p:cNvPr id="122" name="Rectangle 120"/>
          <p:cNvSpPr>
            <a:spLocks noChangeArrowheads="1"/>
          </p:cNvSpPr>
          <p:nvPr/>
        </p:nvSpPr>
        <p:spPr bwMode="auto">
          <a:xfrm>
            <a:off x="1280692" y="4260402"/>
            <a:ext cx="1355587" cy="354647"/>
          </a:xfrm>
          <a:prstGeom prst="rect">
            <a:avLst/>
          </a:prstGeom>
          <a:solidFill>
            <a:schemeClr val="bg1">
              <a:lumMod val="85000"/>
            </a:schemeClr>
          </a:solidFill>
          <a:ln w="9525">
            <a:solidFill>
              <a:schemeClr val="tx1"/>
            </a:solidFill>
            <a:miter lim="800000"/>
            <a:headEnd/>
            <a:tailEnd/>
          </a:ln>
        </p:spPr>
        <p:txBody>
          <a:bodyPr wrap="square" lIns="92075" tIns="46038" rIns="92075" bIns="46038">
            <a:spAutoFit/>
          </a:bodyPr>
          <a:lstStyle/>
          <a:p>
            <a:r>
              <a:rPr lang="en-US" sz="1400" b="1" dirty="0" smtClean="0">
                <a:latin typeface="Arial" pitchFamily="34" charset="0"/>
                <a:cs typeface="Arial" pitchFamily="34" charset="0"/>
              </a:rPr>
              <a:t>Grants Pass</a:t>
            </a:r>
            <a:endParaRPr lang="en-US" sz="1400" b="1" dirty="0">
              <a:latin typeface="Arial" pitchFamily="34" charset="0"/>
              <a:cs typeface="Arial" pitchFamily="34" charset="0"/>
            </a:endParaRPr>
          </a:p>
        </p:txBody>
      </p:sp>
      <p:sp>
        <p:nvSpPr>
          <p:cNvPr id="123" name="5-Point Star 122"/>
          <p:cNvSpPr/>
          <p:nvPr/>
        </p:nvSpPr>
        <p:spPr>
          <a:xfrm>
            <a:off x="2215579" y="4552130"/>
            <a:ext cx="420699" cy="364660"/>
          </a:xfrm>
          <a:prstGeom prst="star5">
            <a:avLst/>
          </a:prstGeom>
          <a:solidFill>
            <a:srgbClr val="33CC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Rectangle 120"/>
          <p:cNvSpPr>
            <a:spLocks noChangeArrowheads="1"/>
          </p:cNvSpPr>
          <p:nvPr/>
        </p:nvSpPr>
        <p:spPr bwMode="auto">
          <a:xfrm>
            <a:off x="1422790" y="5135586"/>
            <a:ext cx="1865785" cy="308419"/>
          </a:xfrm>
          <a:prstGeom prst="rect">
            <a:avLst/>
          </a:prstGeom>
          <a:solidFill>
            <a:schemeClr val="bg1">
              <a:lumMod val="85000"/>
            </a:schemeClr>
          </a:solidFill>
          <a:ln w="9525">
            <a:solidFill>
              <a:schemeClr val="tx1"/>
            </a:solidFill>
            <a:miter lim="800000"/>
            <a:headEnd/>
            <a:tailEnd/>
          </a:ln>
        </p:spPr>
        <p:txBody>
          <a:bodyPr wrap="square" lIns="92075" tIns="46038" rIns="92075" bIns="46038">
            <a:spAutoFit/>
          </a:bodyPr>
          <a:lstStyle/>
          <a:p>
            <a:r>
              <a:rPr lang="en-US" sz="1400" b="1" dirty="0" smtClean="0">
                <a:latin typeface="Arial" pitchFamily="34" charset="0"/>
                <a:cs typeface="Arial" pitchFamily="34" charset="0"/>
              </a:rPr>
              <a:t>Medford-Ashland</a:t>
            </a:r>
            <a:endParaRPr lang="en-US" sz="1400" b="1" dirty="0">
              <a:latin typeface="Arial" pitchFamily="34" charset="0"/>
              <a:cs typeface="Arial" pitchFamily="34" charset="0"/>
            </a:endParaRPr>
          </a:p>
        </p:txBody>
      </p:sp>
      <p:sp>
        <p:nvSpPr>
          <p:cNvPr id="125" name="5-Point Star 124"/>
          <p:cNvSpPr/>
          <p:nvPr/>
        </p:nvSpPr>
        <p:spPr>
          <a:xfrm>
            <a:off x="2636279" y="4770926"/>
            <a:ext cx="420699" cy="364660"/>
          </a:xfrm>
          <a:prstGeom prst="star5">
            <a:avLst/>
          </a:prstGeom>
          <a:solidFill>
            <a:srgbClr val="33CC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Rectangle 120"/>
          <p:cNvSpPr>
            <a:spLocks noChangeArrowheads="1"/>
          </p:cNvSpPr>
          <p:nvPr/>
        </p:nvSpPr>
        <p:spPr bwMode="auto">
          <a:xfrm>
            <a:off x="3477678" y="4625062"/>
            <a:ext cx="1612681" cy="354647"/>
          </a:xfrm>
          <a:prstGeom prst="rect">
            <a:avLst/>
          </a:prstGeom>
          <a:solidFill>
            <a:schemeClr val="bg1">
              <a:lumMod val="85000"/>
            </a:schemeClr>
          </a:solidFill>
          <a:ln w="9525">
            <a:solidFill>
              <a:schemeClr val="tx1"/>
            </a:solidFill>
            <a:miter lim="800000"/>
            <a:headEnd/>
            <a:tailEnd/>
          </a:ln>
        </p:spPr>
        <p:txBody>
          <a:bodyPr wrap="square" lIns="92075" tIns="46038" rIns="92075" bIns="46038">
            <a:spAutoFit/>
          </a:bodyPr>
          <a:lstStyle/>
          <a:p>
            <a:r>
              <a:rPr lang="en-US" sz="1400" b="1" dirty="0" smtClean="0">
                <a:latin typeface="Arial" pitchFamily="34" charset="0"/>
                <a:cs typeface="Arial" pitchFamily="34" charset="0"/>
              </a:rPr>
              <a:t>Klamath Falls</a:t>
            </a:r>
            <a:endParaRPr lang="en-US" sz="1400" b="1" dirty="0">
              <a:latin typeface="Arial" pitchFamily="34" charset="0"/>
              <a:cs typeface="Arial" pitchFamily="34" charset="0"/>
            </a:endParaRPr>
          </a:p>
        </p:txBody>
      </p:sp>
      <p:sp>
        <p:nvSpPr>
          <p:cNvPr id="127" name="Rectangle 120"/>
          <p:cNvSpPr>
            <a:spLocks noChangeArrowheads="1"/>
          </p:cNvSpPr>
          <p:nvPr/>
        </p:nvSpPr>
        <p:spPr bwMode="auto">
          <a:xfrm>
            <a:off x="4599543" y="5453308"/>
            <a:ext cx="1402331" cy="354647"/>
          </a:xfrm>
          <a:prstGeom prst="rect">
            <a:avLst/>
          </a:prstGeom>
          <a:solidFill>
            <a:schemeClr val="bg1">
              <a:lumMod val="85000"/>
            </a:schemeClr>
          </a:solidFill>
          <a:ln w="9525">
            <a:solidFill>
              <a:schemeClr val="tx1"/>
            </a:solidFill>
            <a:miter lim="800000"/>
            <a:headEnd/>
            <a:tailEnd/>
          </a:ln>
        </p:spPr>
        <p:txBody>
          <a:bodyPr wrap="square" lIns="92075" tIns="46038" rIns="92075" bIns="46038">
            <a:spAutoFit/>
          </a:bodyPr>
          <a:lstStyle/>
          <a:p>
            <a:r>
              <a:rPr lang="en-US" sz="1400" b="1" dirty="0" smtClean="0">
                <a:latin typeface="Arial" pitchFamily="34" charset="0"/>
                <a:cs typeface="Arial" pitchFamily="34" charset="0"/>
              </a:rPr>
              <a:t>Lakeview</a:t>
            </a:r>
            <a:endParaRPr lang="en-US" sz="1400" b="1" dirty="0">
              <a:latin typeface="Arial" pitchFamily="34" charset="0"/>
              <a:cs typeface="Arial" pitchFamily="34" charset="0"/>
            </a:endParaRPr>
          </a:p>
        </p:txBody>
      </p:sp>
      <p:sp>
        <p:nvSpPr>
          <p:cNvPr id="128" name="5-Point Star 127"/>
          <p:cNvSpPr/>
          <p:nvPr/>
        </p:nvSpPr>
        <p:spPr>
          <a:xfrm>
            <a:off x="2285696" y="3020558"/>
            <a:ext cx="420699" cy="364660"/>
          </a:xfrm>
          <a:prstGeom prst="star5">
            <a:avLst/>
          </a:prstGeom>
          <a:solidFill>
            <a:srgbClr val="33CC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Rectangle 128"/>
          <p:cNvSpPr>
            <a:spLocks noChangeArrowheads="1"/>
          </p:cNvSpPr>
          <p:nvPr/>
        </p:nvSpPr>
        <p:spPr bwMode="auto">
          <a:xfrm>
            <a:off x="6632923" y="1488986"/>
            <a:ext cx="1191982" cy="354647"/>
          </a:xfrm>
          <a:prstGeom prst="rect">
            <a:avLst/>
          </a:prstGeom>
          <a:solidFill>
            <a:schemeClr val="bg1">
              <a:lumMod val="85000"/>
            </a:schemeClr>
          </a:solidFill>
          <a:ln w="9525">
            <a:solidFill>
              <a:schemeClr val="tx1"/>
            </a:solidFill>
            <a:miter lim="800000"/>
            <a:headEnd/>
            <a:tailEnd/>
          </a:ln>
        </p:spPr>
        <p:txBody>
          <a:bodyPr wrap="square" lIns="92075" tIns="46038" rIns="92075" bIns="46038">
            <a:spAutoFit/>
          </a:bodyPr>
          <a:lstStyle/>
          <a:p>
            <a:r>
              <a:rPr lang="en-US" sz="1400" b="1" dirty="0" smtClean="0">
                <a:latin typeface="Arial" pitchFamily="34" charset="0"/>
                <a:cs typeface="Arial" pitchFamily="34" charset="0"/>
              </a:rPr>
              <a:t>La Grande</a:t>
            </a:r>
            <a:endParaRPr lang="en-US" sz="1400" b="1" dirty="0">
              <a:latin typeface="Arial" pitchFamily="34" charset="0"/>
              <a:cs typeface="Arial" pitchFamily="34" charset="0"/>
            </a:endParaRPr>
          </a:p>
        </p:txBody>
      </p:sp>
      <p:sp>
        <p:nvSpPr>
          <p:cNvPr id="130" name="5-Point Star 129"/>
          <p:cNvSpPr/>
          <p:nvPr/>
        </p:nvSpPr>
        <p:spPr>
          <a:xfrm>
            <a:off x="3496660" y="5003605"/>
            <a:ext cx="420699" cy="364660"/>
          </a:xfrm>
          <a:prstGeom prst="star5">
            <a:avLst/>
          </a:prstGeom>
          <a:solidFill>
            <a:srgbClr val="33CC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5-Point Star 130"/>
          <p:cNvSpPr/>
          <p:nvPr/>
        </p:nvSpPr>
        <p:spPr>
          <a:xfrm>
            <a:off x="2728560" y="3275380"/>
            <a:ext cx="420699" cy="364660"/>
          </a:xfrm>
          <a:prstGeom prst="star5">
            <a:avLst/>
          </a:prstGeom>
          <a:solidFill>
            <a:srgbClr val="33CC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 name="5-Point Star 131"/>
          <p:cNvSpPr/>
          <p:nvPr/>
        </p:nvSpPr>
        <p:spPr>
          <a:xfrm>
            <a:off x="4840835" y="5003605"/>
            <a:ext cx="420699" cy="364660"/>
          </a:xfrm>
          <a:prstGeom prst="star5">
            <a:avLst/>
          </a:prstGeom>
          <a:solidFill>
            <a:srgbClr val="33CC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5-Point Star 132"/>
          <p:cNvSpPr/>
          <p:nvPr/>
        </p:nvSpPr>
        <p:spPr>
          <a:xfrm>
            <a:off x="193830" y="5963730"/>
            <a:ext cx="414006" cy="403065"/>
          </a:xfrm>
          <a:prstGeom prst="star5">
            <a:avLst>
              <a:gd name="adj" fmla="val 16164"/>
              <a:gd name="hf" fmla="val 105146"/>
              <a:gd name="vf" fmla="val 110557"/>
            </a:avLst>
          </a:prstGeom>
          <a:solidFill>
            <a:srgbClr val="33CC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TextBox 133"/>
          <p:cNvSpPr txBox="1"/>
          <p:nvPr/>
        </p:nvSpPr>
        <p:spPr>
          <a:xfrm>
            <a:off x="654690" y="5925325"/>
            <a:ext cx="1744415" cy="1231106"/>
          </a:xfrm>
          <a:prstGeom prst="rect">
            <a:avLst/>
          </a:prstGeom>
          <a:noFill/>
        </p:spPr>
        <p:txBody>
          <a:bodyPr wrap="square" rtlCol="0">
            <a:spAutoFit/>
          </a:bodyPr>
          <a:lstStyle/>
          <a:p>
            <a:r>
              <a:rPr lang="en-US" sz="1400" b="1" dirty="0" smtClean="0">
                <a:latin typeface="Arial" pitchFamily="34" charset="0"/>
                <a:cs typeface="Arial" pitchFamily="34" charset="0"/>
              </a:rPr>
              <a:t>Ozone and </a:t>
            </a:r>
            <a:r>
              <a:rPr lang="en-US" sz="1400" b="1" dirty="0" smtClean="0">
                <a:latin typeface="Arial" pitchFamily="34" charset="0"/>
                <a:cs typeface="Arial" pitchFamily="34" charset="0"/>
              </a:rPr>
              <a:t>PM10 </a:t>
            </a:r>
            <a:r>
              <a:rPr lang="en-US" sz="1400" b="1" dirty="0" smtClean="0">
                <a:latin typeface="Arial" pitchFamily="34" charset="0"/>
                <a:cs typeface="Arial" pitchFamily="34" charset="0"/>
              </a:rPr>
              <a:t>attainmen</a:t>
            </a:r>
            <a:r>
              <a:rPr lang="en-US" sz="1400" dirty="0" smtClean="0">
                <a:latin typeface="Arial" pitchFamily="34" charset="0"/>
                <a:cs typeface="Arial" pitchFamily="34" charset="0"/>
              </a:rPr>
              <a:t>t</a:t>
            </a:r>
            <a:r>
              <a:rPr lang="en-US" sz="1400" b="1" dirty="0" smtClean="0">
                <a:latin typeface="Arial" pitchFamily="34" charset="0"/>
                <a:cs typeface="Arial" pitchFamily="34" charset="0"/>
              </a:rPr>
              <a:t> &amp; maintenance areas</a:t>
            </a:r>
          </a:p>
          <a:p>
            <a:r>
              <a:rPr lang="en-US" dirty="0" smtClean="0"/>
              <a:t> </a:t>
            </a:r>
            <a:endParaRPr lang="en-US" dirty="0"/>
          </a:p>
        </p:txBody>
      </p:sp>
      <p:sp>
        <p:nvSpPr>
          <p:cNvPr id="135" name="5-Point Star 134"/>
          <p:cNvSpPr/>
          <p:nvPr/>
        </p:nvSpPr>
        <p:spPr>
          <a:xfrm>
            <a:off x="6185010" y="1316725"/>
            <a:ext cx="420699" cy="364660"/>
          </a:xfrm>
          <a:prstGeom prst="star5">
            <a:avLst/>
          </a:prstGeom>
          <a:solidFill>
            <a:srgbClr val="33CC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TextBox 109"/>
          <p:cNvSpPr txBox="1"/>
          <p:nvPr/>
        </p:nvSpPr>
        <p:spPr>
          <a:xfrm>
            <a:off x="2958990" y="5963730"/>
            <a:ext cx="1513797" cy="738664"/>
          </a:xfrm>
          <a:prstGeom prst="rect">
            <a:avLst/>
          </a:prstGeom>
          <a:noFill/>
        </p:spPr>
        <p:txBody>
          <a:bodyPr wrap="square" rtlCol="0">
            <a:spAutoFit/>
          </a:bodyPr>
          <a:lstStyle/>
          <a:p>
            <a:r>
              <a:rPr lang="en-US" sz="1400" b="1" dirty="0" smtClean="0">
                <a:latin typeface="Arial" pitchFamily="34" charset="0"/>
                <a:cs typeface="Arial" pitchFamily="34" charset="0"/>
              </a:rPr>
              <a:t>PM 2.5 non- attainment areas</a:t>
            </a:r>
          </a:p>
        </p:txBody>
      </p:sp>
      <p:sp>
        <p:nvSpPr>
          <p:cNvPr id="136" name="TextBox 135"/>
          <p:cNvSpPr txBox="1"/>
          <p:nvPr/>
        </p:nvSpPr>
        <p:spPr>
          <a:xfrm>
            <a:off x="4687215" y="5963730"/>
            <a:ext cx="2419515" cy="738664"/>
          </a:xfrm>
          <a:prstGeom prst="rect">
            <a:avLst/>
          </a:prstGeom>
          <a:noFill/>
        </p:spPr>
        <p:txBody>
          <a:bodyPr wrap="square" rtlCol="0">
            <a:spAutoFit/>
          </a:bodyPr>
          <a:lstStyle/>
          <a:p>
            <a:r>
              <a:rPr lang="en-US" sz="1400" b="1" dirty="0" smtClean="0">
                <a:latin typeface="Arial" pitchFamily="34" charset="0"/>
                <a:cs typeface="Arial" pitchFamily="34" charset="0"/>
              </a:rPr>
              <a:t>Violating PM 2.5 but not officially designated non-attainment</a:t>
            </a:r>
          </a:p>
        </p:txBody>
      </p:sp>
      <p:sp>
        <p:nvSpPr>
          <p:cNvPr id="137" name="Rectangle 120"/>
          <p:cNvSpPr>
            <a:spLocks noChangeArrowheads="1"/>
          </p:cNvSpPr>
          <p:nvPr/>
        </p:nvSpPr>
        <p:spPr bwMode="auto">
          <a:xfrm>
            <a:off x="4917646" y="3697835"/>
            <a:ext cx="883314" cy="308419"/>
          </a:xfrm>
          <a:prstGeom prst="rect">
            <a:avLst/>
          </a:prstGeom>
          <a:solidFill>
            <a:schemeClr val="bg1">
              <a:lumMod val="85000"/>
            </a:schemeClr>
          </a:solidFill>
          <a:ln w="9525">
            <a:solidFill>
              <a:schemeClr val="tx1"/>
            </a:solidFill>
            <a:miter lim="800000"/>
            <a:headEnd/>
            <a:tailEnd/>
          </a:ln>
        </p:spPr>
        <p:txBody>
          <a:bodyPr wrap="square" lIns="92075" tIns="46038" rIns="92075" bIns="46038">
            <a:spAutoFit/>
          </a:bodyPr>
          <a:lstStyle/>
          <a:p>
            <a:r>
              <a:rPr lang="en-US" sz="1400" b="1" dirty="0" smtClean="0">
                <a:latin typeface="Arial" pitchFamily="34" charset="0"/>
                <a:cs typeface="Arial" pitchFamily="34" charset="0"/>
              </a:rPr>
              <a:t>Burns</a:t>
            </a:r>
            <a:endParaRPr lang="en-US" sz="1400" b="1" dirty="0">
              <a:latin typeface="Arial" pitchFamily="34" charset="0"/>
              <a:cs typeface="Arial" pitchFamily="34" charset="0"/>
            </a:endParaRPr>
          </a:p>
        </p:txBody>
      </p:sp>
      <p:sp>
        <p:nvSpPr>
          <p:cNvPr id="139" name="Rectangle 120"/>
          <p:cNvSpPr>
            <a:spLocks noChangeArrowheads="1"/>
          </p:cNvSpPr>
          <p:nvPr/>
        </p:nvSpPr>
        <p:spPr bwMode="auto">
          <a:xfrm>
            <a:off x="4264760" y="2353660"/>
            <a:ext cx="1041125" cy="308419"/>
          </a:xfrm>
          <a:prstGeom prst="rect">
            <a:avLst/>
          </a:prstGeom>
          <a:solidFill>
            <a:schemeClr val="bg1">
              <a:lumMod val="85000"/>
            </a:schemeClr>
          </a:solidFill>
          <a:ln w="9525">
            <a:solidFill>
              <a:schemeClr val="tx1"/>
            </a:solidFill>
            <a:miter lim="800000"/>
            <a:headEnd/>
            <a:tailEnd/>
          </a:ln>
        </p:spPr>
        <p:txBody>
          <a:bodyPr wrap="square" lIns="92075" tIns="46038" rIns="92075" bIns="46038">
            <a:spAutoFit/>
          </a:bodyPr>
          <a:lstStyle/>
          <a:p>
            <a:r>
              <a:rPr lang="en-US" sz="1400" b="1" dirty="0" smtClean="0">
                <a:latin typeface="Arial" pitchFamily="34" charset="0"/>
                <a:cs typeface="Arial" pitchFamily="34" charset="0"/>
              </a:rPr>
              <a:t>Prineville</a:t>
            </a:r>
            <a:endParaRPr lang="en-US" sz="1400" b="1" dirty="0">
              <a:latin typeface="Arial" pitchFamily="34" charset="0"/>
              <a:cs typeface="Arial" pitchFamily="34" charset="0"/>
            </a:endParaRPr>
          </a:p>
        </p:txBody>
      </p:sp>
      <p:sp>
        <p:nvSpPr>
          <p:cNvPr id="146" name="TextBox 145"/>
          <p:cNvSpPr txBox="1"/>
          <p:nvPr/>
        </p:nvSpPr>
        <p:spPr>
          <a:xfrm>
            <a:off x="7605995" y="5963730"/>
            <a:ext cx="1382580" cy="523220"/>
          </a:xfrm>
          <a:prstGeom prst="rect">
            <a:avLst/>
          </a:prstGeom>
          <a:noFill/>
        </p:spPr>
        <p:txBody>
          <a:bodyPr wrap="square" rtlCol="0">
            <a:spAutoFit/>
          </a:bodyPr>
          <a:lstStyle/>
          <a:p>
            <a:r>
              <a:rPr lang="en-US" sz="1400" b="1" dirty="0" smtClean="0">
                <a:latin typeface="Arial" pitchFamily="34" charset="0"/>
                <a:cs typeface="Arial" pitchFamily="34" charset="0"/>
              </a:rPr>
              <a:t>PM2.5 Areas of Concern</a:t>
            </a:r>
          </a:p>
        </p:txBody>
      </p:sp>
      <p:sp>
        <p:nvSpPr>
          <p:cNvPr id="143" name="Isosceles Triangle 142"/>
          <p:cNvSpPr/>
          <p:nvPr/>
        </p:nvSpPr>
        <p:spPr>
          <a:xfrm>
            <a:off x="2536535" y="6078945"/>
            <a:ext cx="345645" cy="268835"/>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Isosceles Triangle 143"/>
          <p:cNvSpPr/>
          <p:nvPr/>
        </p:nvSpPr>
        <p:spPr>
          <a:xfrm>
            <a:off x="3727090" y="5003605"/>
            <a:ext cx="345645" cy="268835"/>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 name="Isosceles Triangle 146"/>
          <p:cNvSpPr/>
          <p:nvPr/>
        </p:nvSpPr>
        <p:spPr>
          <a:xfrm>
            <a:off x="2958990" y="3275380"/>
            <a:ext cx="345645" cy="268835"/>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8" name="Isosceles Triangle 147"/>
          <p:cNvSpPr/>
          <p:nvPr/>
        </p:nvSpPr>
        <p:spPr>
          <a:xfrm>
            <a:off x="4379975" y="6078945"/>
            <a:ext cx="345645" cy="268835"/>
          </a:xfrm>
          <a:prstGeom prst="triangl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9" name="Isosceles Triangle 148"/>
          <p:cNvSpPr/>
          <p:nvPr/>
        </p:nvSpPr>
        <p:spPr>
          <a:xfrm>
            <a:off x="5109670" y="5042010"/>
            <a:ext cx="345645" cy="268835"/>
          </a:xfrm>
          <a:prstGeom prst="triangl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1" name="Isosceles Triangle 150"/>
          <p:cNvSpPr/>
          <p:nvPr/>
        </p:nvSpPr>
        <p:spPr>
          <a:xfrm>
            <a:off x="4725620" y="2622495"/>
            <a:ext cx="345645" cy="268835"/>
          </a:xfrm>
          <a:prstGeom prst="triangl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2" name="Isosceles Triangle 151"/>
          <p:cNvSpPr/>
          <p:nvPr/>
        </p:nvSpPr>
        <p:spPr>
          <a:xfrm>
            <a:off x="7260350" y="6002135"/>
            <a:ext cx="345645" cy="268835"/>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4" name="Isosceles Triangle 153"/>
          <p:cNvSpPr/>
          <p:nvPr/>
        </p:nvSpPr>
        <p:spPr>
          <a:xfrm>
            <a:off x="5340100" y="3928265"/>
            <a:ext cx="345645" cy="268835"/>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5" name="Isosceles Triangle 154"/>
          <p:cNvSpPr/>
          <p:nvPr/>
        </p:nvSpPr>
        <p:spPr>
          <a:xfrm>
            <a:off x="2459725" y="1585560"/>
            <a:ext cx="345645" cy="268835"/>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136" grpId="0"/>
      <p:bldP spid="146" grpId="0"/>
      <p:bldP spid="143" grpId="0" animBg="1"/>
      <p:bldP spid="144" grpId="0" animBg="1"/>
      <p:bldP spid="147" grpId="0" animBg="1"/>
      <p:bldP spid="148" grpId="0" animBg="1"/>
      <p:bldP spid="149" grpId="0" animBg="1"/>
      <p:bldP spid="151" grpId="0" animBg="1"/>
      <p:bldP spid="152" grpId="0" animBg="1"/>
      <p:bldP spid="154" grpId="0" animBg="1"/>
      <p:bldP spid="15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rmAutofit/>
          </a:bodyPr>
          <a:lstStyle/>
          <a:p>
            <a:r>
              <a:rPr lang="en-US" sz="2800" dirty="0" smtClean="0"/>
              <a:t>Merlyn’s Presentation</a:t>
            </a:r>
            <a:endParaRPr lang="en-US" sz="28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7106730" y="1278320"/>
            <a:ext cx="1766631" cy="5355312"/>
          </a:xfrm>
          <a:prstGeom prst="rect">
            <a:avLst/>
          </a:prstGeom>
          <a:solidFill>
            <a:srgbClr val="CAC4A2"/>
          </a:solidFill>
          <a:ln>
            <a:noFill/>
          </a:ln>
        </p:spPr>
        <p:txBody>
          <a:bodyPr wrap="square" rtlCol="0">
            <a:spAutoFit/>
          </a:bodyPr>
          <a:lstStyle/>
          <a:p>
            <a:pPr algn="ctr"/>
            <a:r>
              <a:rPr lang="en-US" b="1" dirty="0" smtClean="0"/>
              <a:t>Regional Haze/Visibility</a:t>
            </a:r>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p:txBody>
      </p:sp>
      <p:sp>
        <p:nvSpPr>
          <p:cNvPr id="18" name="TextBox 17"/>
          <p:cNvSpPr txBox="1"/>
          <p:nvPr/>
        </p:nvSpPr>
        <p:spPr>
          <a:xfrm>
            <a:off x="5455315" y="1278320"/>
            <a:ext cx="1574605" cy="5355312"/>
          </a:xfrm>
          <a:prstGeom prst="rect">
            <a:avLst/>
          </a:prstGeom>
          <a:solidFill>
            <a:srgbClr val="BBD18F"/>
          </a:solidFill>
          <a:ln>
            <a:noFill/>
          </a:ln>
        </p:spPr>
        <p:txBody>
          <a:bodyPr wrap="square" rtlCol="0">
            <a:spAutoFit/>
          </a:bodyPr>
          <a:lstStyle/>
          <a:p>
            <a:pPr algn="ctr"/>
            <a:r>
              <a:rPr lang="en-US" b="1" dirty="0" smtClean="0"/>
              <a:t>Greenhouse</a:t>
            </a:r>
          </a:p>
          <a:p>
            <a:pPr algn="ctr"/>
            <a:r>
              <a:rPr lang="en-US" b="1" dirty="0" smtClean="0"/>
              <a:t> Gases</a:t>
            </a:r>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a:p>
        </p:txBody>
      </p:sp>
      <p:sp>
        <p:nvSpPr>
          <p:cNvPr id="17" name="TextBox 16"/>
          <p:cNvSpPr txBox="1"/>
          <p:nvPr/>
        </p:nvSpPr>
        <p:spPr>
          <a:xfrm>
            <a:off x="4379975" y="1278320"/>
            <a:ext cx="998530" cy="5338295"/>
          </a:xfrm>
          <a:prstGeom prst="rect">
            <a:avLst/>
          </a:prstGeom>
          <a:solidFill>
            <a:srgbClr val="DEA3A2"/>
          </a:solidFill>
          <a:ln>
            <a:noFill/>
          </a:ln>
        </p:spPr>
        <p:txBody>
          <a:bodyPr wrap="square" rtlCol="0">
            <a:spAutoFit/>
          </a:bodyPr>
          <a:lstStyle/>
          <a:p>
            <a:pPr algn="ctr"/>
            <a:r>
              <a:rPr lang="en-US" b="1" dirty="0" smtClean="0"/>
              <a:t>Ozone</a:t>
            </a:r>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a:p>
        </p:txBody>
      </p:sp>
      <p:sp>
        <p:nvSpPr>
          <p:cNvPr id="16" name="TextBox 15"/>
          <p:cNvSpPr txBox="1"/>
          <p:nvPr/>
        </p:nvSpPr>
        <p:spPr>
          <a:xfrm>
            <a:off x="2882180" y="1278320"/>
            <a:ext cx="1420985" cy="5355312"/>
          </a:xfrm>
          <a:prstGeom prst="rect">
            <a:avLst/>
          </a:prstGeom>
          <a:solidFill>
            <a:srgbClr val="C2B5D3"/>
          </a:solidFill>
          <a:ln>
            <a:noFill/>
          </a:ln>
        </p:spPr>
        <p:txBody>
          <a:bodyPr wrap="square" rtlCol="0">
            <a:spAutoFit/>
          </a:bodyPr>
          <a:lstStyle/>
          <a:p>
            <a:pPr algn="ctr"/>
            <a:r>
              <a:rPr lang="en-US" b="1" dirty="0" smtClean="0"/>
              <a:t>Air Toxics</a:t>
            </a:r>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a:p>
        </p:txBody>
      </p:sp>
      <p:sp>
        <p:nvSpPr>
          <p:cNvPr id="15" name="TextBox 14"/>
          <p:cNvSpPr txBox="1"/>
          <p:nvPr/>
        </p:nvSpPr>
        <p:spPr>
          <a:xfrm>
            <a:off x="1307575" y="1278320"/>
            <a:ext cx="1497795" cy="5355312"/>
          </a:xfrm>
          <a:prstGeom prst="rect">
            <a:avLst/>
          </a:prstGeom>
          <a:solidFill>
            <a:srgbClr val="F9B277"/>
          </a:solidFill>
          <a:ln>
            <a:noFill/>
          </a:ln>
        </p:spPr>
        <p:txBody>
          <a:bodyPr wrap="square" rtlCol="0">
            <a:spAutoFit/>
          </a:bodyPr>
          <a:lstStyle/>
          <a:p>
            <a:pPr algn="ctr"/>
            <a:r>
              <a:rPr lang="en-US" b="1" dirty="0" smtClean="0"/>
              <a:t>Particulate</a:t>
            </a:r>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a:p>
        </p:txBody>
      </p:sp>
      <p:sp>
        <p:nvSpPr>
          <p:cNvPr id="48" name="Rectangle 47"/>
          <p:cNvSpPr/>
          <p:nvPr/>
        </p:nvSpPr>
        <p:spPr>
          <a:xfrm>
            <a:off x="155425" y="5502870"/>
            <a:ext cx="8833149" cy="844910"/>
          </a:xfrm>
          <a:prstGeom prst="rect">
            <a:avLst/>
          </a:prstGeom>
          <a:solidFill>
            <a:schemeClr val="tx2">
              <a:lumMod val="60000"/>
              <a:lumOff val="4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p:cNvSpPr/>
          <p:nvPr/>
        </p:nvSpPr>
        <p:spPr>
          <a:xfrm>
            <a:off x="193830" y="4350720"/>
            <a:ext cx="8794745" cy="844910"/>
          </a:xfrm>
          <a:prstGeom prst="rect">
            <a:avLst/>
          </a:prstGeom>
          <a:solidFill>
            <a:schemeClr val="tx2">
              <a:lumMod val="60000"/>
              <a:lumOff val="4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p:cNvSpPr/>
          <p:nvPr/>
        </p:nvSpPr>
        <p:spPr>
          <a:xfrm>
            <a:off x="193829" y="3160165"/>
            <a:ext cx="8794745" cy="844910"/>
          </a:xfrm>
          <a:prstGeom prst="rect">
            <a:avLst/>
          </a:prstGeom>
          <a:solidFill>
            <a:schemeClr val="tx2">
              <a:lumMod val="60000"/>
              <a:lumOff val="4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p:cNvSpPr/>
          <p:nvPr/>
        </p:nvSpPr>
        <p:spPr>
          <a:xfrm>
            <a:off x="193830" y="2008015"/>
            <a:ext cx="8794745" cy="844910"/>
          </a:xfrm>
          <a:prstGeom prst="rect">
            <a:avLst/>
          </a:prstGeom>
          <a:solidFill>
            <a:schemeClr val="tx2">
              <a:lumMod val="60000"/>
              <a:lumOff val="4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85120" y="164575"/>
            <a:ext cx="7807145" cy="971080"/>
          </a:xfrm>
        </p:spPr>
        <p:txBody>
          <a:bodyPr>
            <a:normAutofit/>
          </a:bodyPr>
          <a:lstStyle/>
          <a:p>
            <a:pPr algn="ctr"/>
            <a:r>
              <a:rPr lang="en-US" sz="4000" dirty="0" smtClean="0"/>
              <a:t>Multipollutant Opportunities</a:t>
            </a:r>
            <a:endParaRPr lang="en-US" sz="4000" dirty="0"/>
          </a:p>
        </p:txBody>
      </p:sp>
      <p:sp>
        <p:nvSpPr>
          <p:cNvPr id="4" name="Slide Number Placeholder 3"/>
          <p:cNvSpPr>
            <a:spLocks noGrp="1"/>
          </p:cNvSpPr>
          <p:nvPr>
            <p:ph type="sldNum" sz="quarter" idx="12"/>
          </p:nvPr>
        </p:nvSpPr>
        <p:spPr>
          <a:xfrm>
            <a:off x="6530655" y="6492875"/>
            <a:ext cx="2133600" cy="365125"/>
          </a:xfrm>
        </p:spPr>
        <p:txBody>
          <a:bodyPr/>
          <a:lstStyle/>
          <a:p>
            <a:fld id="{411B1ABC-56ED-4DF6-862C-74E92E4323ED}" type="slidenum">
              <a:rPr lang="en-US" smtClean="0"/>
              <a:pPr/>
              <a:t>9</a:t>
            </a:fld>
            <a:endParaRPr lang="en-US" dirty="0"/>
          </a:p>
        </p:txBody>
      </p:sp>
      <p:pic>
        <p:nvPicPr>
          <p:cNvPr id="6145" name="Picture 1" descr="C:\Users\sarmita\AppData\Local\Microsoft\Windows\Temporary Internet Files\Content.IE5\F3U5J3RC\MC900185680[1].wmf"/>
          <p:cNvPicPr>
            <a:picLocks noGrp="1" noChangeAspect="1" noChangeArrowheads="1"/>
          </p:cNvPicPr>
          <p:nvPr>
            <p:ph idx="1"/>
          </p:nvPr>
        </p:nvPicPr>
        <p:blipFill>
          <a:blip r:embed="rId3" cstate="print"/>
          <a:srcRect/>
          <a:stretch>
            <a:fillRect/>
          </a:stretch>
        </p:blipFill>
        <p:spPr bwMode="auto">
          <a:xfrm>
            <a:off x="309045" y="4350721"/>
            <a:ext cx="845822" cy="844910"/>
          </a:xfrm>
          <a:prstGeom prst="rect">
            <a:avLst/>
          </a:prstGeom>
          <a:noFill/>
        </p:spPr>
      </p:pic>
      <p:pic>
        <p:nvPicPr>
          <p:cNvPr id="6148" name="Picture 4" descr="C:\Users\sarmita\AppData\Local\Microsoft\Windows\Temporary Internet Files\Content.IE5\FGNRRU9U\MC900251331[1].wmf"/>
          <p:cNvPicPr>
            <a:picLocks noChangeAspect="1" noChangeArrowheads="1"/>
          </p:cNvPicPr>
          <p:nvPr/>
        </p:nvPicPr>
        <p:blipFill>
          <a:blip r:embed="rId4" cstate="print"/>
          <a:srcRect/>
          <a:stretch>
            <a:fillRect/>
          </a:stretch>
        </p:blipFill>
        <p:spPr bwMode="auto">
          <a:xfrm>
            <a:off x="309045" y="2008015"/>
            <a:ext cx="883315" cy="844910"/>
          </a:xfrm>
          <a:prstGeom prst="rect">
            <a:avLst/>
          </a:prstGeom>
          <a:noFill/>
        </p:spPr>
      </p:pic>
      <p:sp>
        <p:nvSpPr>
          <p:cNvPr id="19" name="TextBox 18"/>
          <p:cNvSpPr txBox="1"/>
          <p:nvPr/>
        </p:nvSpPr>
        <p:spPr>
          <a:xfrm>
            <a:off x="155425" y="2814520"/>
            <a:ext cx="1227154" cy="276999"/>
          </a:xfrm>
          <a:prstGeom prst="rect">
            <a:avLst/>
          </a:prstGeom>
          <a:noFill/>
        </p:spPr>
        <p:txBody>
          <a:bodyPr wrap="square" rtlCol="0">
            <a:spAutoFit/>
          </a:bodyPr>
          <a:lstStyle/>
          <a:p>
            <a:r>
              <a:rPr lang="en-US" sz="1200" b="1" dirty="0" smtClean="0"/>
              <a:t>Clean engines</a:t>
            </a:r>
            <a:endParaRPr lang="en-US" sz="1200" b="1" dirty="0"/>
          </a:p>
        </p:txBody>
      </p:sp>
      <p:pic>
        <p:nvPicPr>
          <p:cNvPr id="6150" name="Picture 6" descr="C:\Users\sarmita\AppData\Local\Microsoft\Windows\Temporary Internet Files\Content.IE5\F3U5J3RC\MC900251377[1].wmf"/>
          <p:cNvPicPr>
            <a:picLocks noChangeAspect="1" noChangeArrowheads="1"/>
          </p:cNvPicPr>
          <p:nvPr/>
        </p:nvPicPr>
        <p:blipFill>
          <a:blip r:embed="rId5" cstate="print"/>
          <a:srcRect/>
          <a:stretch>
            <a:fillRect/>
          </a:stretch>
        </p:blipFill>
        <p:spPr bwMode="auto">
          <a:xfrm>
            <a:off x="309045" y="3160165"/>
            <a:ext cx="844910" cy="844910"/>
          </a:xfrm>
          <a:prstGeom prst="rect">
            <a:avLst/>
          </a:prstGeom>
          <a:noFill/>
        </p:spPr>
      </p:pic>
      <p:sp>
        <p:nvSpPr>
          <p:cNvPr id="25" name="TextBox 24"/>
          <p:cNvSpPr txBox="1"/>
          <p:nvPr/>
        </p:nvSpPr>
        <p:spPr>
          <a:xfrm>
            <a:off x="155425" y="3966670"/>
            <a:ext cx="1113745" cy="276999"/>
          </a:xfrm>
          <a:prstGeom prst="rect">
            <a:avLst/>
          </a:prstGeom>
          <a:noFill/>
        </p:spPr>
        <p:txBody>
          <a:bodyPr wrap="square" rtlCol="0">
            <a:spAutoFit/>
          </a:bodyPr>
          <a:lstStyle/>
          <a:p>
            <a:r>
              <a:rPr lang="en-US" sz="1200" b="1" dirty="0" smtClean="0"/>
              <a:t>Clean fuels</a:t>
            </a:r>
            <a:endParaRPr lang="en-US" sz="1200" b="1" dirty="0"/>
          </a:p>
        </p:txBody>
      </p:sp>
      <p:sp>
        <p:nvSpPr>
          <p:cNvPr id="26" name="TextBox 25"/>
          <p:cNvSpPr txBox="1"/>
          <p:nvPr/>
        </p:nvSpPr>
        <p:spPr>
          <a:xfrm>
            <a:off x="0" y="5195630"/>
            <a:ext cx="1806840" cy="276999"/>
          </a:xfrm>
          <a:prstGeom prst="rect">
            <a:avLst/>
          </a:prstGeom>
          <a:noFill/>
        </p:spPr>
        <p:txBody>
          <a:bodyPr wrap="square" rtlCol="0">
            <a:spAutoFit/>
          </a:bodyPr>
          <a:lstStyle/>
          <a:p>
            <a:r>
              <a:rPr lang="en-US" sz="1200" b="1" dirty="0" smtClean="0"/>
              <a:t>Smoke controls</a:t>
            </a:r>
            <a:endParaRPr lang="en-US" sz="1200" b="1" dirty="0"/>
          </a:p>
        </p:txBody>
      </p:sp>
      <p:sp>
        <p:nvSpPr>
          <p:cNvPr id="27" name="TextBox 26"/>
          <p:cNvSpPr txBox="1"/>
          <p:nvPr/>
        </p:nvSpPr>
        <p:spPr>
          <a:xfrm>
            <a:off x="193830" y="6309375"/>
            <a:ext cx="1190555" cy="461665"/>
          </a:xfrm>
          <a:prstGeom prst="rect">
            <a:avLst/>
          </a:prstGeom>
          <a:noFill/>
        </p:spPr>
        <p:txBody>
          <a:bodyPr wrap="square" rtlCol="0">
            <a:spAutoFit/>
          </a:bodyPr>
          <a:lstStyle/>
          <a:p>
            <a:r>
              <a:rPr lang="en-US" sz="1200" b="1" dirty="0" smtClean="0"/>
              <a:t>Industrial regulations</a:t>
            </a:r>
            <a:endParaRPr lang="en-US" sz="1200" b="1" dirty="0"/>
          </a:p>
        </p:txBody>
      </p:sp>
      <p:sp>
        <p:nvSpPr>
          <p:cNvPr id="30" name="TextBox 29"/>
          <p:cNvSpPr txBox="1"/>
          <p:nvPr/>
        </p:nvSpPr>
        <p:spPr>
          <a:xfrm>
            <a:off x="1883650" y="2046420"/>
            <a:ext cx="384050" cy="830997"/>
          </a:xfrm>
          <a:prstGeom prst="rect">
            <a:avLst/>
          </a:prstGeom>
          <a:noFill/>
        </p:spPr>
        <p:txBody>
          <a:bodyPr wrap="square" rtlCol="0">
            <a:spAutoFit/>
          </a:bodyPr>
          <a:lstStyle/>
          <a:p>
            <a:pPr>
              <a:buFont typeface="Wingdings" pitchFamily="2" charset="2"/>
              <a:buChar char="ü"/>
            </a:pPr>
            <a:r>
              <a:rPr lang="en-US" sz="4800" dirty="0" smtClean="0"/>
              <a:t> </a:t>
            </a:r>
            <a:endParaRPr lang="en-US" sz="4800" dirty="0"/>
          </a:p>
        </p:txBody>
      </p:sp>
      <p:sp>
        <p:nvSpPr>
          <p:cNvPr id="31" name="TextBox 30"/>
          <p:cNvSpPr txBox="1"/>
          <p:nvPr/>
        </p:nvSpPr>
        <p:spPr>
          <a:xfrm>
            <a:off x="3343040" y="2084825"/>
            <a:ext cx="384050" cy="830997"/>
          </a:xfrm>
          <a:prstGeom prst="rect">
            <a:avLst/>
          </a:prstGeom>
          <a:noFill/>
        </p:spPr>
        <p:txBody>
          <a:bodyPr wrap="square" rtlCol="0">
            <a:spAutoFit/>
          </a:bodyPr>
          <a:lstStyle/>
          <a:p>
            <a:pPr>
              <a:buFont typeface="Wingdings" pitchFamily="2" charset="2"/>
              <a:buChar char="ü"/>
            </a:pPr>
            <a:r>
              <a:rPr lang="en-US" sz="4800" dirty="0" smtClean="0"/>
              <a:t> </a:t>
            </a:r>
            <a:endParaRPr lang="en-US" sz="4800" dirty="0"/>
          </a:p>
        </p:txBody>
      </p:sp>
      <p:sp>
        <p:nvSpPr>
          <p:cNvPr id="32" name="TextBox 31"/>
          <p:cNvSpPr txBox="1"/>
          <p:nvPr/>
        </p:nvSpPr>
        <p:spPr>
          <a:xfrm>
            <a:off x="1384385" y="3198570"/>
            <a:ext cx="384050" cy="830997"/>
          </a:xfrm>
          <a:prstGeom prst="rect">
            <a:avLst/>
          </a:prstGeom>
          <a:noFill/>
        </p:spPr>
        <p:txBody>
          <a:bodyPr wrap="square" rtlCol="0">
            <a:spAutoFit/>
          </a:bodyPr>
          <a:lstStyle/>
          <a:p>
            <a:pPr lvl="1">
              <a:buFont typeface="Wingdings" pitchFamily="2" charset="2"/>
              <a:buChar char="ü"/>
            </a:pPr>
            <a:r>
              <a:rPr lang="en-US" sz="4800" dirty="0" smtClean="0"/>
              <a:t> </a:t>
            </a:r>
            <a:endParaRPr lang="en-US" sz="4800" dirty="0"/>
          </a:p>
        </p:txBody>
      </p:sp>
      <p:sp>
        <p:nvSpPr>
          <p:cNvPr id="33" name="TextBox 32"/>
          <p:cNvSpPr txBox="1"/>
          <p:nvPr/>
        </p:nvSpPr>
        <p:spPr>
          <a:xfrm>
            <a:off x="5532125" y="2084825"/>
            <a:ext cx="384050" cy="830997"/>
          </a:xfrm>
          <a:prstGeom prst="rect">
            <a:avLst/>
          </a:prstGeom>
          <a:noFill/>
        </p:spPr>
        <p:txBody>
          <a:bodyPr wrap="square" rtlCol="0">
            <a:spAutoFit/>
          </a:bodyPr>
          <a:lstStyle/>
          <a:p>
            <a:pPr lvl="1">
              <a:buFont typeface="Wingdings" pitchFamily="2" charset="2"/>
              <a:buChar char="ü"/>
            </a:pPr>
            <a:r>
              <a:rPr lang="en-US" sz="4800" dirty="0" smtClean="0"/>
              <a:t> </a:t>
            </a:r>
            <a:endParaRPr lang="en-US" sz="4800" dirty="0"/>
          </a:p>
        </p:txBody>
      </p:sp>
      <p:sp>
        <p:nvSpPr>
          <p:cNvPr id="34" name="TextBox 33"/>
          <p:cNvSpPr txBox="1"/>
          <p:nvPr/>
        </p:nvSpPr>
        <p:spPr>
          <a:xfrm>
            <a:off x="4648810" y="2084825"/>
            <a:ext cx="384050" cy="830997"/>
          </a:xfrm>
          <a:prstGeom prst="rect">
            <a:avLst/>
          </a:prstGeom>
          <a:noFill/>
        </p:spPr>
        <p:txBody>
          <a:bodyPr wrap="square" rtlCol="0">
            <a:spAutoFit/>
          </a:bodyPr>
          <a:lstStyle/>
          <a:p>
            <a:pPr>
              <a:buFont typeface="Wingdings" pitchFamily="2" charset="2"/>
              <a:buChar char="ü"/>
            </a:pPr>
            <a:r>
              <a:rPr lang="en-US" sz="4800" dirty="0" smtClean="0"/>
              <a:t> </a:t>
            </a:r>
            <a:endParaRPr lang="en-US" sz="4800" dirty="0"/>
          </a:p>
        </p:txBody>
      </p:sp>
      <p:sp>
        <p:nvSpPr>
          <p:cNvPr id="35" name="TextBox 34"/>
          <p:cNvSpPr txBox="1"/>
          <p:nvPr/>
        </p:nvSpPr>
        <p:spPr>
          <a:xfrm>
            <a:off x="7605995" y="2084825"/>
            <a:ext cx="384050" cy="830997"/>
          </a:xfrm>
          <a:prstGeom prst="rect">
            <a:avLst/>
          </a:prstGeom>
          <a:noFill/>
        </p:spPr>
        <p:txBody>
          <a:bodyPr wrap="square" rtlCol="0">
            <a:spAutoFit/>
          </a:bodyPr>
          <a:lstStyle/>
          <a:p>
            <a:pPr>
              <a:buFont typeface="Wingdings" pitchFamily="2" charset="2"/>
              <a:buChar char="ü"/>
            </a:pPr>
            <a:r>
              <a:rPr lang="en-US" sz="4800" dirty="0" smtClean="0"/>
              <a:t> </a:t>
            </a:r>
            <a:endParaRPr lang="en-US" sz="4800" dirty="0"/>
          </a:p>
        </p:txBody>
      </p:sp>
      <p:sp>
        <p:nvSpPr>
          <p:cNvPr id="36" name="TextBox 35"/>
          <p:cNvSpPr txBox="1"/>
          <p:nvPr/>
        </p:nvSpPr>
        <p:spPr>
          <a:xfrm>
            <a:off x="4687215" y="3236975"/>
            <a:ext cx="384050" cy="830997"/>
          </a:xfrm>
          <a:prstGeom prst="rect">
            <a:avLst/>
          </a:prstGeom>
          <a:noFill/>
        </p:spPr>
        <p:txBody>
          <a:bodyPr wrap="square" rtlCol="0">
            <a:spAutoFit/>
          </a:bodyPr>
          <a:lstStyle/>
          <a:p>
            <a:pPr>
              <a:buFont typeface="Wingdings" pitchFamily="2" charset="2"/>
              <a:buChar char="ü"/>
            </a:pPr>
            <a:r>
              <a:rPr lang="en-US" sz="4800" dirty="0" smtClean="0"/>
              <a:t> </a:t>
            </a:r>
            <a:endParaRPr lang="en-US" sz="4800" dirty="0"/>
          </a:p>
        </p:txBody>
      </p:sp>
      <p:sp>
        <p:nvSpPr>
          <p:cNvPr id="37" name="TextBox 36"/>
          <p:cNvSpPr txBox="1"/>
          <p:nvPr/>
        </p:nvSpPr>
        <p:spPr>
          <a:xfrm>
            <a:off x="3343040" y="3236975"/>
            <a:ext cx="384050" cy="830997"/>
          </a:xfrm>
          <a:prstGeom prst="rect">
            <a:avLst/>
          </a:prstGeom>
          <a:noFill/>
        </p:spPr>
        <p:txBody>
          <a:bodyPr wrap="square" rtlCol="0">
            <a:spAutoFit/>
          </a:bodyPr>
          <a:lstStyle/>
          <a:p>
            <a:pPr>
              <a:buFont typeface="Wingdings" pitchFamily="2" charset="2"/>
              <a:buChar char="ü"/>
            </a:pPr>
            <a:r>
              <a:rPr lang="en-US" sz="4800" dirty="0" smtClean="0"/>
              <a:t> </a:t>
            </a:r>
            <a:endParaRPr lang="en-US" sz="4800" dirty="0"/>
          </a:p>
        </p:txBody>
      </p:sp>
      <p:sp>
        <p:nvSpPr>
          <p:cNvPr id="38" name="TextBox 37"/>
          <p:cNvSpPr txBox="1"/>
          <p:nvPr/>
        </p:nvSpPr>
        <p:spPr>
          <a:xfrm>
            <a:off x="6031390" y="3236975"/>
            <a:ext cx="384050" cy="830997"/>
          </a:xfrm>
          <a:prstGeom prst="rect">
            <a:avLst/>
          </a:prstGeom>
          <a:noFill/>
        </p:spPr>
        <p:txBody>
          <a:bodyPr wrap="square" rtlCol="0">
            <a:spAutoFit/>
          </a:bodyPr>
          <a:lstStyle/>
          <a:p>
            <a:pPr>
              <a:buFont typeface="Wingdings" pitchFamily="2" charset="2"/>
              <a:buChar char="ü"/>
            </a:pPr>
            <a:r>
              <a:rPr lang="en-US" sz="4800" dirty="0" smtClean="0"/>
              <a:t> </a:t>
            </a:r>
            <a:endParaRPr lang="en-US" sz="4800" dirty="0"/>
          </a:p>
        </p:txBody>
      </p:sp>
      <p:sp>
        <p:nvSpPr>
          <p:cNvPr id="39" name="TextBox 38"/>
          <p:cNvSpPr txBox="1"/>
          <p:nvPr/>
        </p:nvSpPr>
        <p:spPr>
          <a:xfrm>
            <a:off x="1384385" y="4350720"/>
            <a:ext cx="384050" cy="830997"/>
          </a:xfrm>
          <a:prstGeom prst="rect">
            <a:avLst/>
          </a:prstGeom>
          <a:noFill/>
        </p:spPr>
        <p:txBody>
          <a:bodyPr wrap="square" rtlCol="0">
            <a:spAutoFit/>
          </a:bodyPr>
          <a:lstStyle/>
          <a:p>
            <a:pPr lvl="1">
              <a:buFont typeface="Wingdings" pitchFamily="2" charset="2"/>
              <a:buChar char="ü"/>
            </a:pPr>
            <a:r>
              <a:rPr lang="en-US" sz="4800" dirty="0" smtClean="0"/>
              <a:t> </a:t>
            </a:r>
            <a:endParaRPr lang="en-US" sz="4800" dirty="0"/>
          </a:p>
        </p:txBody>
      </p:sp>
      <p:sp>
        <p:nvSpPr>
          <p:cNvPr id="40" name="TextBox 39"/>
          <p:cNvSpPr txBox="1"/>
          <p:nvPr/>
        </p:nvSpPr>
        <p:spPr>
          <a:xfrm>
            <a:off x="2920585" y="4350720"/>
            <a:ext cx="384050" cy="830997"/>
          </a:xfrm>
          <a:prstGeom prst="rect">
            <a:avLst/>
          </a:prstGeom>
          <a:noFill/>
        </p:spPr>
        <p:txBody>
          <a:bodyPr wrap="square" rtlCol="0">
            <a:spAutoFit/>
          </a:bodyPr>
          <a:lstStyle/>
          <a:p>
            <a:pPr lvl="1">
              <a:buFont typeface="Wingdings" pitchFamily="2" charset="2"/>
              <a:buChar char="ü"/>
            </a:pPr>
            <a:r>
              <a:rPr lang="en-US" sz="4800" dirty="0" smtClean="0"/>
              <a:t> </a:t>
            </a:r>
            <a:endParaRPr lang="en-US" sz="4800" dirty="0"/>
          </a:p>
        </p:txBody>
      </p:sp>
      <p:sp>
        <p:nvSpPr>
          <p:cNvPr id="41" name="TextBox 40"/>
          <p:cNvSpPr txBox="1"/>
          <p:nvPr/>
        </p:nvSpPr>
        <p:spPr>
          <a:xfrm>
            <a:off x="7260350" y="4350720"/>
            <a:ext cx="384050" cy="830997"/>
          </a:xfrm>
          <a:prstGeom prst="rect">
            <a:avLst/>
          </a:prstGeom>
          <a:noFill/>
        </p:spPr>
        <p:txBody>
          <a:bodyPr wrap="square" rtlCol="0">
            <a:spAutoFit/>
          </a:bodyPr>
          <a:lstStyle/>
          <a:p>
            <a:pPr lvl="1">
              <a:buFont typeface="Wingdings" pitchFamily="2" charset="2"/>
              <a:buChar char="ü"/>
            </a:pPr>
            <a:r>
              <a:rPr lang="en-US" sz="4800" dirty="0" smtClean="0"/>
              <a:t> </a:t>
            </a:r>
            <a:endParaRPr lang="en-US" sz="4800" dirty="0"/>
          </a:p>
        </p:txBody>
      </p:sp>
      <p:sp>
        <p:nvSpPr>
          <p:cNvPr id="42" name="TextBox 41"/>
          <p:cNvSpPr txBox="1"/>
          <p:nvPr/>
        </p:nvSpPr>
        <p:spPr>
          <a:xfrm>
            <a:off x="2958990" y="5541275"/>
            <a:ext cx="384050" cy="830997"/>
          </a:xfrm>
          <a:prstGeom prst="rect">
            <a:avLst/>
          </a:prstGeom>
          <a:noFill/>
        </p:spPr>
        <p:txBody>
          <a:bodyPr wrap="square" rtlCol="0">
            <a:spAutoFit/>
          </a:bodyPr>
          <a:lstStyle/>
          <a:p>
            <a:pPr lvl="1">
              <a:buFont typeface="Wingdings" pitchFamily="2" charset="2"/>
              <a:buChar char="ü"/>
            </a:pPr>
            <a:r>
              <a:rPr lang="en-US" sz="4800" dirty="0" smtClean="0"/>
              <a:t> </a:t>
            </a:r>
            <a:endParaRPr lang="en-US" sz="4800" dirty="0"/>
          </a:p>
        </p:txBody>
      </p:sp>
      <p:sp>
        <p:nvSpPr>
          <p:cNvPr id="43" name="TextBox 42"/>
          <p:cNvSpPr txBox="1"/>
          <p:nvPr/>
        </p:nvSpPr>
        <p:spPr>
          <a:xfrm>
            <a:off x="4187950" y="5541275"/>
            <a:ext cx="384050" cy="830997"/>
          </a:xfrm>
          <a:prstGeom prst="rect">
            <a:avLst/>
          </a:prstGeom>
          <a:noFill/>
        </p:spPr>
        <p:txBody>
          <a:bodyPr wrap="square" rtlCol="0">
            <a:spAutoFit/>
          </a:bodyPr>
          <a:lstStyle/>
          <a:p>
            <a:pPr lvl="1">
              <a:buFont typeface="Wingdings" pitchFamily="2" charset="2"/>
              <a:buChar char="ü"/>
            </a:pPr>
            <a:r>
              <a:rPr lang="en-US" sz="4800" dirty="0" smtClean="0"/>
              <a:t> </a:t>
            </a:r>
            <a:endParaRPr lang="en-US" sz="4800" dirty="0"/>
          </a:p>
        </p:txBody>
      </p:sp>
      <p:sp>
        <p:nvSpPr>
          <p:cNvPr id="44" name="TextBox 43"/>
          <p:cNvSpPr txBox="1"/>
          <p:nvPr/>
        </p:nvSpPr>
        <p:spPr>
          <a:xfrm>
            <a:off x="7260350" y="5541275"/>
            <a:ext cx="384050" cy="830997"/>
          </a:xfrm>
          <a:prstGeom prst="rect">
            <a:avLst/>
          </a:prstGeom>
          <a:noFill/>
        </p:spPr>
        <p:txBody>
          <a:bodyPr wrap="square" rtlCol="0">
            <a:spAutoFit/>
          </a:bodyPr>
          <a:lstStyle/>
          <a:p>
            <a:pPr lvl="1">
              <a:buFont typeface="Wingdings" pitchFamily="2" charset="2"/>
              <a:buChar char="ü"/>
            </a:pPr>
            <a:r>
              <a:rPr lang="en-US" sz="4800" dirty="0" smtClean="0"/>
              <a:t> </a:t>
            </a:r>
            <a:endParaRPr lang="en-US" sz="4800" dirty="0"/>
          </a:p>
        </p:txBody>
      </p:sp>
      <p:grpSp>
        <p:nvGrpSpPr>
          <p:cNvPr id="3" name="Group 51"/>
          <p:cNvGrpSpPr/>
          <p:nvPr/>
        </p:nvGrpSpPr>
        <p:grpSpPr>
          <a:xfrm>
            <a:off x="270640" y="5541274"/>
            <a:ext cx="844911" cy="773889"/>
            <a:chOff x="4038600" y="2895600"/>
            <a:chExt cx="1073201" cy="1000049"/>
          </a:xfrm>
        </p:grpSpPr>
        <p:sp>
          <p:nvSpPr>
            <p:cNvPr id="53" name="Rounded Rectangle 52"/>
            <p:cNvSpPr/>
            <p:nvPr/>
          </p:nvSpPr>
          <p:spPr>
            <a:xfrm>
              <a:off x="4038600" y="2895600"/>
              <a:ext cx="1066800" cy="990600"/>
            </a:xfrm>
            <a:prstGeom prst="roundRect">
              <a:avLst/>
            </a:prstGeom>
            <a:solidFill>
              <a:schemeClr val="bg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4" name="Picture 9" descr="C:\Users\sarmita\AppData\Local\Microsoft\Windows\Temporary Internet Files\Content.IE5\RVMWB3T0\MC900278868[1].wmf"/>
            <p:cNvPicPr>
              <a:picLocks noChangeAspect="1" noChangeArrowheads="1"/>
            </p:cNvPicPr>
            <p:nvPr/>
          </p:nvPicPr>
          <p:blipFill>
            <a:blip r:embed="rId6" cstate="print"/>
            <a:srcRect/>
            <a:stretch>
              <a:fillRect/>
            </a:stretch>
          </p:blipFill>
          <p:spPr bwMode="auto">
            <a:xfrm>
              <a:off x="4191000" y="3048000"/>
              <a:ext cx="920801" cy="847649"/>
            </a:xfrm>
            <a:prstGeom prst="rect">
              <a:avLst/>
            </a:prstGeom>
            <a:noFill/>
          </p:spPr>
        </p:pic>
      </p:grpSp>
      <p:sp>
        <p:nvSpPr>
          <p:cNvPr id="55" name="TextBox 54"/>
          <p:cNvSpPr txBox="1"/>
          <p:nvPr/>
        </p:nvSpPr>
        <p:spPr>
          <a:xfrm>
            <a:off x="1345980" y="5541275"/>
            <a:ext cx="384050" cy="830997"/>
          </a:xfrm>
          <a:prstGeom prst="rect">
            <a:avLst/>
          </a:prstGeom>
          <a:noFill/>
        </p:spPr>
        <p:txBody>
          <a:bodyPr wrap="square" rtlCol="0">
            <a:spAutoFit/>
          </a:bodyPr>
          <a:lstStyle/>
          <a:p>
            <a:pPr lvl="1">
              <a:buFont typeface="Wingdings" pitchFamily="2" charset="2"/>
              <a:buChar char="ü"/>
            </a:pPr>
            <a:r>
              <a:rPr lang="en-US" sz="4800" dirty="0" smtClean="0"/>
              <a:t> </a:t>
            </a:r>
            <a:endParaRPr lang="en-US" sz="4800" dirty="0"/>
          </a:p>
        </p:txBody>
      </p:sp>
      <p:sp>
        <p:nvSpPr>
          <p:cNvPr id="56" name="TextBox 55"/>
          <p:cNvSpPr txBox="1"/>
          <p:nvPr/>
        </p:nvSpPr>
        <p:spPr>
          <a:xfrm>
            <a:off x="5493720" y="5541275"/>
            <a:ext cx="384050" cy="830997"/>
          </a:xfrm>
          <a:prstGeom prst="rect">
            <a:avLst/>
          </a:prstGeom>
          <a:noFill/>
        </p:spPr>
        <p:txBody>
          <a:bodyPr wrap="square" rtlCol="0">
            <a:spAutoFit/>
          </a:bodyPr>
          <a:lstStyle/>
          <a:p>
            <a:pPr lvl="1">
              <a:buFont typeface="Wingdings" pitchFamily="2" charset="2"/>
              <a:buChar char="ü"/>
            </a:pPr>
            <a:r>
              <a:rPr lang="en-US" sz="4800" dirty="0" smtClean="0"/>
              <a:t> </a:t>
            </a:r>
            <a:endParaRPr lang="en-US" sz="4800" dirty="0"/>
          </a:p>
        </p:txBody>
      </p:sp>
      <p:sp>
        <p:nvSpPr>
          <p:cNvPr id="49" name="TextBox 48"/>
          <p:cNvSpPr txBox="1"/>
          <p:nvPr/>
        </p:nvSpPr>
        <p:spPr>
          <a:xfrm>
            <a:off x="7721210" y="3198570"/>
            <a:ext cx="384050" cy="830997"/>
          </a:xfrm>
          <a:prstGeom prst="rect">
            <a:avLst/>
          </a:prstGeom>
          <a:noFill/>
        </p:spPr>
        <p:txBody>
          <a:bodyPr wrap="square" rtlCol="0">
            <a:spAutoFit/>
          </a:bodyPr>
          <a:lstStyle/>
          <a:p>
            <a:pPr>
              <a:buFont typeface="Wingdings" pitchFamily="2" charset="2"/>
              <a:buChar char="ü"/>
            </a:pPr>
            <a:r>
              <a:rPr lang="en-US" sz="4800" dirty="0" smtClean="0"/>
              <a:t> </a:t>
            </a:r>
            <a:endParaRPr lang="en-US" sz="4800" dirty="0"/>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3312</TotalTime>
  <Words>2941</Words>
  <Application>Microsoft Office PowerPoint</Application>
  <PresentationFormat>On-screen Show (4:3)</PresentationFormat>
  <Paragraphs>617</Paragraphs>
  <Slides>15</Slides>
  <Notes>13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15</vt:i4>
      </vt:variant>
    </vt:vector>
  </HeadingPairs>
  <TitlesOfParts>
    <vt:vector size="17" baseType="lpstr">
      <vt:lpstr>Office Theme</vt:lpstr>
      <vt:lpstr>Bitmap Image</vt:lpstr>
      <vt:lpstr>Slide 1</vt:lpstr>
      <vt:lpstr>Slide 2</vt:lpstr>
      <vt:lpstr>Federal – State Roles</vt:lpstr>
      <vt:lpstr>Federal – State Roles</vt:lpstr>
      <vt:lpstr>Assessing Air Quality</vt:lpstr>
      <vt:lpstr>Air Toxics Monitoring</vt:lpstr>
      <vt:lpstr>Slide 7</vt:lpstr>
      <vt:lpstr>Merlyn’s Presentation</vt:lpstr>
      <vt:lpstr>Multipollutant Opportunities</vt:lpstr>
      <vt:lpstr>Slide 10</vt:lpstr>
      <vt:lpstr>Back Pocket Slides</vt:lpstr>
      <vt:lpstr>Particulate Pollution Statewide</vt:lpstr>
      <vt:lpstr>Slide 13</vt:lpstr>
      <vt:lpstr>Oregon’s Air Toxics Program</vt:lpstr>
      <vt:lpstr>Federal – State Roles</vt:lpstr>
    </vt:vector>
  </TitlesOfParts>
  <Company>State of Oregon Department of Environmental Quality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PCAdmin</dc:creator>
  <cp:lastModifiedBy>PCAdmin</cp:lastModifiedBy>
  <cp:revision>116</cp:revision>
  <dcterms:created xsi:type="dcterms:W3CDTF">2016-04-06T16:41:27Z</dcterms:created>
  <dcterms:modified xsi:type="dcterms:W3CDTF">2016-04-08T23:54:26Z</dcterms:modified>
</cp:coreProperties>
</file>