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0" r:id="rId2"/>
    <p:sldId id="257" r:id="rId3"/>
    <p:sldId id="261" r:id="rId4"/>
    <p:sldId id="277" r:id="rId5"/>
    <p:sldId id="262" r:id="rId6"/>
    <p:sldId id="268" r:id="rId7"/>
    <p:sldId id="263" r:id="rId8"/>
    <p:sldId id="276" r:id="rId9"/>
    <p:sldId id="258" r:id="rId10"/>
    <p:sldId id="265" r:id="rId11"/>
    <p:sldId id="278" r:id="rId12"/>
    <p:sldId id="279" r:id="rId13"/>
    <p:sldId id="280" r:id="rId14"/>
    <p:sldId id="281" r:id="rId15"/>
    <p:sldId id="282" r:id="rId16"/>
    <p:sldId id="272" r:id="rId17"/>
    <p:sldId id="274" r:id="rId18"/>
    <p:sldId id="275" r:id="rId19"/>
    <p:sldId id="259" r:id="rId20"/>
    <p:sldId id="269" r:id="rId2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1415" autoAdjust="0"/>
  </p:normalViewPr>
  <p:slideViewPr>
    <p:cSldViewPr>
      <p:cViewPr varScale="1">
        <p:scale>
          <a:sx n="28" d="100"/>
          <a:sy n="28" d="100"/>
        </p:scale>
        <p:origin x="-1622"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14" d="100"/>
          <a:sy n="114" d="100"/>
        </p:scale>
        <p:origin x="-408" y="65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eqhq1\aqcommon\AQ_Administrator\Key%20Performance%20Measure%202015\Air%20toxics\KPM%2012%20a%20and%20b%20data%20-%202014%20report%20(2013%20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eqhq1\aqcommon\AQ_Administrator\Key%20Performance%20Measure%202015\Air%20toxics\KPM%2012%20a%20and%20b%20data%20-%202014%20report%20(2013%20data).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in\AppData\Local\Microsoft\Windows\INetCache\Content.Outlook\5BGJWKJR\Book2.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sarmita\AppData\Local\Microsoft\Windows\Temporary%20Internet%20Files\Content.Outlook\K614ZDMJ\2014%20ozone%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3145145861069821"/>
          <c:y val="0.16559419655876417"/>
          <c:w val="0.83786221995436749"/>
          <c:h val="0.62025444736074664"/>
        </c:manualLayout>
      </c:layout>
      <c:barChart>
        <c:barDir val="col"/>
        <c:grouping val="stacked"/>
        <c:ser>
          <c:idx val="0"/>
          <c:order val="0"/>
          <c:tx>
            <c:strRef>
              <c:f>Targets!$B$5</c:f>
              <c:strCache>
                <c:ptCount val="1"/>
                <c:pt idx="0">
                  <c:v>Benzene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Targets!$B$7:$B$17</c:f>
              <c:numCache>
                <c:formatCode>0</c:formatCode>
                <c:ptCount val="11"/>
                <c:pt idx="0">
                  <c:v>12.307692307692308</c:v>
                </c:pt>
                <c:pt idx="1">
                  <c:v>10.76923076923077</c:v>
                </c:pt>
                <c:pt idx="2">
                  <c:v>9.2307692307692299</c:v>
                </c:pt>
                <c:pt idx="3">
                  <c:v>9.2307692307692299</c:v>
                </c:pt>
                <c:pt idx="4">
                  <c:v>6.1538461538461542</c:v>
                </c:pt>
                <c:pt idx="5">
                  <c:v>7.6923076923076916</c:v>
                </c:pt>
                <c:pt idx="6">
                  <c:v>8.4615384615384617</c:v>
                </c:pt>
                <c:pt idx="7">
                  <c:v>6.9230769230769234</c:v>
                </c:pt>
                <c:pt idx="8">
                  <c:v>6.7996076923076911</c:v>
                </c:pt>
                <c:pt idx="9">
                  <c:v>5</c:v>
                </c:pt>
                <c:pt idx="10">
                  <c:v>3.8</c:v>
                </c:pt>
              </c:numCache>
            </c:numRef>
          </c:val>
        </c:ser>
        <c:ser>
          <c:idx val="1"/>
          <c:order val="1"/>
          <c:tx>
            <c:strRef>
              <c:f>Targets!$D$5</c:f>
              <c:strCache>
                <c:ptCount val="1"/>
                <c:pt idx="0">
                  <c:v>Acetaldehyde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Targets!$D$7:$D$17</c:f>
              <c:numCache>
                <c:formatCode>0</c:formatCode>
                <c:ptCount val="11"/>
                <c:pt idx="0">
                  <c:v>3.7777777777777777</c:v>
                </c:pt>
                <c:pt idx="1">
                  <c:v>3.333333333333333</c:v>
                </c:pt>
                <c:pt idx="2">
                  <c:v>3.333333333333333</c:v>
                </c:pt>
                <c:pt idx="3">
                  <c:v>3.1111111111111107</c:v>
                </c:pt>
                <c:pt idx="4">
                  <c:v>3.1111111111111107</c:v>
                </c:pt>
                <c:pt idx="5">
                  <c:v>3.1111111111111107</c:v>
                </c:pt>
                <c:pt idx="6">
                  <c:v>2.4444444444444446</c:v>
                </c:pt>
                <c:pt idx="7">
                  <c:v>2.6666666666666665</c:v>
                </c:pt>
                <c:pt idx="8">
                  <c:v>4.0125934879934881</c:v>
                </c:pt>
                <c:pt idx="9">
                  <c:v>4.0125934879934881</c:v>
                </c:pt>
                <c:pt idx="10">
                  <c:v>2.4</c:v>
                </c:pt>
              </c:numCache>
            </c:numRef>
          </c:val>
        </c:ser>
        <c:ser>
          <c:idx val="2"/>
          <c:order val="2"/>
          <c:tx>
            <c:strRef>
              <c:f>Targets!$F$5</c:f>
              <c:strCache>
                <c:ptCount val="1"/>
                <c:pt idx="0">
                  <c:v>Formaldehyde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Targets!$F$7:$F$17</c:f>
              <c:numCache>
                <c:formatCode>0</c:formatCode>
                <c:ptCount val="11"/>
                <c:pt idx="0">
                  <c:v>3.8157894736842102</c:v>
                </c:pt>
                <c:pt idx="1">
                  <c:v>2.8947368421052633</c:v>
                </c:pt>
                <c:pt idx="2">
                  <c:v>2.763157894736842</c:v>
                </c:pt>
                <c:pt idx="3">
                  <c:v>2.6315789473684212</c:v>
                </c:pt>
                <c:pt idx="4">
                  <c:v>2.5</c:v>
                </c:pt>
                <c:pt idx="5">
                  <c:v>2.7631578947368398</c:v>
                </c:pt>
                <c:pt idx="6">
                  <c:v>2.1052631578947367</c:v>
                </c:pt>
                <c:pt idx="7">
                  <c:v>2.1052631578947367</c:v>
                </c:pt>
                <c:pt idx="8">
                  <c:v>2.6860867794486212</c:v>
                </c:pt>
                <c:pt idx="9">
                  <c:v>2.6860867794486212</c:v>
                </c:pt>
                <c:pt idx="10">
                  <c:v>0.6</c:v>
                </c:pt>
              </c:numCache>
            </c:numRef>
          </c:val>
        </c:ser>
        <c:ser>
          <c:idx val="3"/>
          <c:order val="3"/>
          <c:tx>
            <c:strRef>
              <c:f>Targets!$H$5</c:f>
              <c:strCache>
                <c:ptCount val="1"/>
                <c:pt idx="0">
                  <c:v>Arsenic</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Targets!$H$7:$H$17</c:f>
              <c:numCache>
                <c:formatCode>0</c:formatCode>
                <c:ptCount val="11"/>
                <c:pt idx="0">
                  <c:v>9</c:v>
                </c:pt>
                <c:pt idx="1">
                  <c:v>8.5</c:v>
                </c:pt>
                <c:pt idx="2">
                  <c:v>6.9999999999999991</c:v>
                </c:pt>
                <c:pt idx="3">
                  <c:v>6.9999999999999991</c:v>
                </c:pt>
                <c:pt idx="4">
                  <c:v>5.5</c:v>
                </c:pt>
                <c:pt idx="5">
                  <c:v>4.5</c:v>
                </c:pt>
                <c:pt idx="6">
                  <c:v>4</c:v>
                </c:pt>
                <c:pt idx="7">
                  <c:v>4.5</c:v>
                </c:pt>
                <c:pt idx="8">
                  <c:v>4.7545312499999994</c:v>
                </c:pt>
                <c:pt idx="9">
                  <c:v>4.7545312499999994</c:v>
                </c:pt>
                <c:pt idx="10">
                  <c:v>3.5</c:v>
                </c:pt>
              </c:numCache>
            </c:numRef>
          </c:val>
        </c:ser>
        <c:ser>
          <c:idx val="4"/>
          <c:order val="4"/>
          <c:tx>
            <c:strRef>
              <c:f>Targets!$J$5</c:f>
              <c:strCache>
                <c:ptCount val="1"/>
                <c:pt idx="0">
                  <c:v>Cadmium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Targets!$J$7:$J$17</c:f>
              <c:numCache>
                <c:formatCode>0</c:formatCode>
                <c:ptCount val="11"/>
                <c:pt idx="0">
                  <c:v>2.666666666666667</c:v>
                </c:pt>
                <c:pt idx="1">
                  <c:v>4.166666666666667</c:v>
                </c:pt>
                <c:pt idx="2">
                  <c:v>3.3333333333333335</c:v>
                </c:pt>
                <c:pt idx="3">
                  <c:v>2.3333333333333335</c:v>
                </c:pt>
                <c:pt idx="4">
                  <c:v>3.5000000000000004</c:v>
                </c:pt>
                <c:pt idx="5">
                  <c:v>2.5</c:v>
                </c:pt>
                <c:pt idx="6">
                  <c:v>1.3333333333333335</c:v>
                </c:pt>
                <c:pt idx="7">
                  <c:v>2.0333333333333332</c:v>
                </c:pt>
                <c:pt idx="8">
                  <c:v>2.2944443108974357</c:v>
                </c:pt>
                <c:pt idx="9">
                  <c:v>1.6666666666666667</c:v>
                </c:pt>
                <c:pt idx="10">
                  <c:v>0.7</c:v>
                </c:pt>
              </c:numCache>
            </c:numRef>
          </c:val>
        </c:ser>
        <c:gapWidth val="75"/>
        <c:overlap val="100"/>
        <c:axId val="131952640"/>
        <c:axId val="131954944"/>
      </c:barChart>
      <c:lineChart>
        <c:grouping val="standard"/>
        <c:ser>
          <c:idx val="5"/>
          <c:order val="5"/>
          <c:tx>
            <c:strRef>
              <c:f>Targets!$M$31</c:f>
              <c:strCache>
                <c:ptCount val="1"/>
                <c:pt idx="0">
                  <c:v>Target</c:v>
                </c:pt>
              </c:strCache>
            </c:strRef>
          </c:tx>
          <c:spPr>
            <a:ln w="31750"/>
          </c:spPr>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Targets!$M$32:$M$48</c:f>
              <c:numCache>
                <c:formatCode>0</c:formatCode>
                <c:ptCount val="17"/>
                <c:pt idx="1">
                  <c:v>28.964162543109911</c:v>
                </c:pt>
                <c:pt idx="2">
                  <c:v>26.543784675363625</c:v>
                </c:pt>
                <c:pt idx="3">
                  <c:v>23.57744789323737</c:v>
                </c:pt>
                <c:pt idx="4">
                  <c:v>21.879442195231668</c:v>
                </c:pt>
                <c:pt idx="5">
                  <c:v>19.89203778677463</c:v>
                </c:pt>
                <c:pt idx="6">
                  <c:v>19.046498725446092</c:v>
                </c:pt>
                <c:pt idx="7">
                  <c:v>18.075600000000001</c:v>
                </c:pt>
                <c:pt idx="8">
                  <c:v>16.5443</c:v>
                </c:pt>
                <c:pt idx="9">
                  <c:v>15.013</c:v>
                </c:pt>
                <c:pt idx="10">
                  <c:v>13.4817</c:v>
                </c:pt>
                <c:pt idx="11">
                  <c:v>11.950399999999998</c:v>
                </c:pt>
                <c:pt idx="12">
                  <c:v>10.4191</c:v>
                </c:pt>
                <c:pt idx="13">
                  <c:v>8.8877999999999986</c:v>
                </c:pt>
                <c:pt idx="14">
                  <c:v>7.3565000000000005</c:v>
                </c:pt>
                <c:pt idx="15">
                  <c:v>5.8251999999999988</c:v>
                </c:pt>
                <c:pt idx="16" formatCode="General">
                  <c:v>5</c:v>
                </c:pt>
              </c:numCache>
            </c:numRef>
          </c:val>
        </c:ser>
        <c:marker val="1"/>
        <c:axId val="131952640"/>
        <c:axId val="131954944"/>
      </c:lineChart>
      <c:catAx>
        <c:axId val="131952640"/>
        <c:scaling>
          <c:orientation val="minMax"/>
        </c:scaling>
        <c:axPos val="b"/>
        <c:title>
          <c:tx>
            <c:rich>
              <a:bodyPr/>
              <a:lstStyle/>
              <a:p>
                <a:pPr>
                  <a:defRPr/>
                </a:pPr>
                <a:r>
                  <a:rPr lang="en-US"/>
                  <a:t>Year</a:t>
                </a:r>
              </a:p>
            </c:rich>
          </c:tx>
          <c:layout/>
        </c:title>
        <c:numFmt formatCode="General" sourceLinked="1"/>
        <c:majorTickMark val="none"/>
        <c:tickLblPos val="nextTo"/>
        <c:txPr>
          <a:bodyPr rot="0" vert="horz"/>
          <a:lstStyle/>
          <a:p>
            <a:pPr>
              <a:defRPr/>
            </a:pPr>
            <a:endParaRPr lang="en-US"/>
          </a:p>
        </c:txPr>
        <c:crossAx val="131954944"/>
        <c:crosses val="autoZero"/>
        <c:auto val="1"/>
        <c:lblAlgn val="ctr"/>
        <c:lblOffset val="100"/>
      </c:catAx>
      <c:valAx>
        <c:axId val="131954944"/>
        <c:scaling>
          <c:orientation val="minMax"/>
        </c:scaling>
        <c:axPos val="l"/>
        <c:majorGridlines/>
        <c:title>
          <c:tx>
            <c:rich>
              <a:bodyPr rot="-5400000" vert="horz"/>
              <a:lstStyle/>
              <a:p>
                <a:pPr>
                  <a:defRPr/>
                </a:pPr>
                <a:r>
                  <a:rPr lang="en-US"/>
                  <a:t>Times above Oregon Benchmark</a:t>
                </a:r>
              </a:p>
            </c:rich>
          </c:tx>
          <c:layout/>
        </c:title>
        <c:numFmt formatCode="0" sourceLinked="1"/>
        <c:majorTickMark val="none"/>
        <c:tickLblPos val="nextTo"/>
        <c:crossAx val="131952640"/>
        <c:crosses val="autoZero"/>
        <c:crossBetween val="between"/>
      </c:valAx>
    </c:plotArea>
    <c:legend>
      <c:legendPos val="t"/>
      <c:layout>
        <c:manualLayout>
          <c:xMode val="edge"/>
          <c:yMode val="edge"/>
          <c:x val="8.0448244344831651E-2"/>
          <c:y val="2.7777777777778019E-2"/>
          <c:w val="0.91721414769016796"/>
          <c:h val="0.10493438320209973"/>
        </c:manualLayout>
      </c:layout>
    </c:legend>
    <c:plotVisOnly val="1"/>
    <c:dispBlanksAs val="gap"/>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manualLayout>
          <c:layoutTarget val="inner"/>
          <c:xMode val="edge"/>
          <c:yMode val="edge"/>
          <c:x val="0.13145148748516325"/>
          <c:y val="0.16611855517982724"/>
          <c:w val="0.83786218433938509"/>
          <c:h val="0.61905197252482747"/>
        </c:manualLayout>
      </c:layout>
      <c:barChart>
        <c:barDir val="col"/>
        <c:grouping val="stacked"/>
        <c:ser>
          <c:idx val="0"/>
          <c:order val="0"/>
          <c:tx>
            <c:strRef>
              <c:f>Targets!$B$5</c:f>
              <c:strCache>
                <c:ptCount val="1"/>
                <c:pt idx="0">
                  <c:v>Benzene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Targets!$C$7:$C$17</c:f>
              <c:numCache>
                <c:formatCode>0</c:formatCode>
                <c:ptCount val="11"/>
                <c:pt idx="0">
                  <c:v>4.615384615384615</c:v>
                </c:pt>
                <c:pt idx="1">
                  <c:v>4.2307692307692299</c:v>
                </c:pt>
                <c:pt idx="2">
                  <c:v>3.8461538461538458</c:v>
                </c:pt>
                <c:pt idx="3">
                  <c:v>6.1538461538461542</c:v>
                </c:pt>
                <c:pt idx="4">
                  <c:v>3.8461538461538458</c:v>
                </c:pt>
                <c:pt idx="5">
                  <c:v>5.3846153846153841</c:v>
                </c:pt>
                <c:pt idx="6">
                  <c:v>3.8461538461538458</c:v>
                </c:pt>
                <c:pt idx="7">
                  <c:v>7.6923076923076916</c:v>
                </c:pt>
                <c:pt idx="8">
                  <c:v>6.4088838141025635</c:v>
                </c:pt>
                <c:pt idx="9">
                  <c:v>5</c:v>
                </c:pt>
                <c:pt idx="10">
                  <c:v>3.8</c:v>
                </c:pt>
              </c:numCache>
            </c:numRef>
          </c:val>
        </c:ser>
        <c:ser>
          <c:idx val="1"/>
          <c:order val="1"/>
          <c:tx>
            <c:strRef>
              <c:f>Targets!$D$5</c:f>
              <c:strCache>
                <c:ptCount val="1"/>
                <c:pt idx="0">
                  <c:v>Acetaldehyde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Targets!$E$7:$E$17</c:f>
              <c:numCache>
                <c:formatCode>0</c:formatCode>
                <c:ptCount val="11"/>
                <c:pt idx="0">
                  <c:v>4.2222222222222223</c:v>
                </c:pt>
                <c:pt idx="1">
                  <c:v>4</c:v>
                </c:pt>
                <c:pt idx="2">
                  <c:v>4</c:v>
                </c:pt>
                <c:pt idx="3">
                  <c:v>3.1111111111111107</c:v>
                </c:pt>
                <c:pt idx="4">
                  <c:v>2.8888888888888888</c:v>
                </c:pt>
                <c:pt idx="5">
                  <c:v>3.1111111111111107</c:v>
                </c:pt>
                <c:pt idx="6">
                  <c:v>3.1111111111111107</c:v>
                </c:pt>
                <c:pt idx="7">
                  <c:v>3.7777777777777777</c:v>
                </c:pt>
                <c:pt idx="8">
                  <c:v>4.372008547008547</c:v>
                </c:pt>
                <c:pt idx="9">
                  <c:v>4</c:v>
                </c:pt>
                <c:pt idx="10">
                  <c:v>3.8</c:v>
                </c:pt>
              </c:numCache>
            </c:numRef>
          </c:val>
        </c:ser>
        <c:ser>
          <c:idx val="2"/>
          <c:order val="2"/>
          <c:tx>
            <c:strRef>
              <c:f>Targets!$F$5</c:f>
              <c:strCache>
                <c:ptCount val="1"/>
                <c:pt idx="0">
                  <c:v>Formaldehyde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Targets!$G$7:$G$17</c:f>
              <c:numCache>
                <c:formatCode>0</c:formatCode>
                <c:ptCount val="11"/>
                <c:pt idx="0">
                  <c:v>4.4736842105263159</c:v>
                </c:pt>
                <c:pt idx="1">
                  <c:v>3.4210526315789473</c:v>
                </c:pt>
                <c:pt idx="2">
                  <c:v>3.5526315789473686</c:v>
                </c:pt>
                <c:pt idx="3">
                  <c:v>2.763157894736842</c:v>
                </c:pt>
                <c:pt idx="4">
                  <c:v>2.236842105263158</c:v>
                </c:pt>
                <c:pt idx="5">
                  <c:v>2.3684210526315788</c:v>
                </c:pt>
                <c:pt idx="6">
                  <c:v>2.5</c:v>
                </c:pt>
                <c:pt idx="7">
                  <c:v>2.8947368421052633</c:v>
                </c:pt>
                <c:pt idx="8">
                  <c:v>3.3311246867167923</c:v>
                </c:pt>
                <c:pt idx="9">
                  <c:v>3</c:v>
                </c:pt>
                <c:pt idx="10">
                  <c:v>0.8</c:v>
                </c:pt>
              </c:numCache>
            </c:numRef>
          </c:val>
        </c:ser>
        <c:ser>
          <c:idx val="3"/>
          <c:order val="3"/>
          <c:tx>
            <c:strRef>
              <c:f>Targets!$H$5</c:f>
              <c:strCache>
                <c:ptCount val="1"/>
                <c:pt idx="0">
                  <c:v>Arsenic</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Targets!$I$7:$I$17</c:f>
              <c:numCache>
                <c:formatCode>0</c:formatCode>
                <c:ptCount val="11"/>
                <c:pt idx="0">
                  <c:v>1.65</c:v>
                </c:pt>
                <c:pt idx="1">
                  <c:v>1.65</c:v>
                </c:pt>
                <c:pt idx="2">
                  <c:v>1.1499999999999999</c:v>
                </c:pt>
                <c:pt idx="3">
                  <c:v>0.95</c:v>
                </c:pt>
                <c:pt idx="4">
                  <c:v>1.0499999999999998</c:v>
                </c:pt>
                <c:pt idx="5">
                  <c:v>0.70000000000000007</c:v>
                </c:pt>
                <c:pt idx="6">
                  <c:v>0.65</c:v>
                </c:pt>
                <c:pt idx="7">
                  <c:v>0.79999999999999993</c:v>
                </c:pt>
                <c:pt idx="8">
                  <c:v>0.92489285714285718</c:v>
                </c:pt>
                <c:pt idx="9">
                  <c:v>1.0999999999999999</c:v>
                </c:pt>
                <c:pt idx="10">
                  <c:v>1.3</c:v>
                </c:pt>
              </c:numCache>
            </c:numRef>
          </c:val>
        </c:ser>
        <c:ser>
          <c:idx val="4"/>
          <c:order val="4"/>
          <c:tx>
            <c:strRef>
              <c:f>Targets!$J$5</c:f>
              <c:strCache>
                <c:ptCount val="1"/>
                <c:pt idx="0">
                  <c:v>Cadmium </c:v>
                </c:pt>
              </c:strCache>
            </c:strRef>
          </c:tx>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Targets!$K$7:$K$17</c:f>
              <c:numCache>
                <c:formatCode>0</c:formatCode>
                <c:ptCount val="11"/>
                <c:pt idx="0">
                  <c:v>0.33333333333333337</c:v>
                </c:pt>
                <c:pt idx="1">
                  <c:v>0</c:v>
                </c:pt>
                <c:pt idx="2">
                  <c:v>0</c:v>
                </c:pt>
                <c:pt idx="3">
                  <c:v>0</c:v>
                </c:pt>
                <c:pt idx="4">
                  <c:v>0</c:v>
                </c:pt>
                <c:pt idx="5">
                  <c:v>0</c:v>
                </c:pt>
                <c:pt idx="6">
                  <c:v>0</c:v>
                </c:pt>
                <c:pt idx="7">
                  <c:v>0</c:v>
                </c:pt>
                <c:pt idx="8">
                  <c:v>0</c:v>
                </c:pt>
                <c:pt idx="9">
                  <c:v>0</c:v>
                </c:pt>
                <c:pt idx="10">
                  <c:v>0.1</c:v>
                </c:pt>
              </c:numCache>
            </c:numRef>
          </c:val>
        </c:ser>
        <c:gapWidth val="75"/>
        <c:overlap val="100"/>
        <c:axId val="137003008"/>
        <c:axId val="137005696"/>
      </c:barChart>
      <c:lineChart>
        <c:grouping val="standard"/>
        <c:ser>
          <c:idx val="5"/>
          <c:order val="5"/>
          <c:tx>
            <c:strRef>
              <c:f>Targets!$R$48</c:f>
              <c:strCache>
                <c:ptCount val="1"/>
                <c:pt idx="0">
                  <c:v>Target</c:v>
                </c:pt>
              </c:strCache>
            </c:strRef>
          </c:tx>
          <c:spPr>
            <a:ln w="31750"/>
          </c:spPr>
          <c:cat>
            <c:numRef>
              <c:f>Targets!$L$32:$L$48</c:f>
              <c:numCache>
                <c:formatCode>General</c:formatCode>
                <c:ptCount val="17"/>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Targets!$N$32:$N$48</c:f>
              <c:numCache>
                <c:formatCode>0</c:formatCode>
                <c:ptCount val="17"/>
                <c:pt idx="1">
                  <c:v>13.715077222971956</c:v>
                </c:pt>
                <c:pt idx="2">
                  <c:v>12.942907482381166</c:v>
                </c:pt>
                <c:pt idx="3">
                  <c:v>11.849595141700405</c:v>
                </c:pt>
                <c:pt idx="4">
                  <c:v>11.521382516119358</c:v>
                </c:pt>
                <c:pt idx="5">
                  <c:v>10.564432448642975</c:v>
                </c:pt>
                <c:pt idx="6">
                  <c:v>12.278744939271254</c:v>
                </c:pt>
                <c:pt idx="7">
                  <c:v>10.174800000000001</c:v>
                </c:pt>
                <c:pt idx="8">
                  <c:v>9.6209000000000007</c:v>
                </c:pt>
                <c:pt idx="9">
                  <c:v>9.0670000000000002</c:v>
                </c:pt>
                <c:pt idx="10">
                  <c:v>8.5131000000000014</c:v>
                </c:pt>
                <c:pt idx="11">
                  <c:v>7.9592000000000009</c:v>
                </c:pt>
                <c:pt idx="12">
                  <c:v>7.4053000000000004</c:v>
                </c:pt>
                <c:pt idx="13">
                  <c:v>6.8514000000000008</c:v>
                </c:pt>
                <c:pt idx="14">
                  <c:v>6.2975000000000012</c:v>
                </c:pt>
                <c:pt idx="15">
                  <c:v>5.7436000000000007</c:v>
                </c:pt>
                <c:pt idx="16" formatCode="General">
                  <c:v>5</c:v>
                </c:pt>
              </c:numCache>
            </c:numRef>
          </c:val>
        </c:ser>
        <c:marker val="1"/>
        <c:axId val="137003008"/>
        <c:axId val="137005696"/>
      </c:lineChart>
      <c:catAx>
        <c:axId val="137003008"/>
        <c:scaling>
          <c:orientation val="minMax"/>
        </c:scaling>
        <c:axPos val="b"/>
        <c:title>
          <c:tx>
            <c:rich>
              <a:bodyPr/>
              <a:lstStyle/>
              <a:p>
                <a:pPr>
                  <a:defRPr/>
                </a:pPr>
                <a:r>
                  <a:rPr lang="en-US"/>
                  <a:t>Year</a:t>
                </a:r>
              </a:p>
            </c:rich>
          </c:tx>
          <c:layout/>
        </c:title>
        <c:numFmt formatCode="General" sourceLinked="1"/>
        <c:majorTickMark val="none"/>
        <c:tickLblPos val="nextTo"/>
        <c:txPr>
          <a:bodyPr rot="0" vert="horz"/>
          <a:lstStyle/>
          <a:p>
            <a:pPr>
              <a:defRPr/>
            </a:pPr>
            <a:endParaRPr lang="en-US"/>
          </a:p>
        </c:txPr>
        <c:crossAx val="137005696"/>
        <c:crosses val="autoZero"/>
        <c:auto val="1"/>
        <c:lblAlgn val="ctr"/>
        <c:lblOffset val="100"/>
      </c:catAx>
      <c:valAx>
        <c:axId val="137005696"/>
        <c:scaling>
          <c:orientation val="minMax"/>
          <c:max val="35"/>
        </c:scaling>
        <c:axPos val="l"/>
        <c:majorGridlines/>
        <c:title>
          <c:tx>
            <c:rich>
              <a:bodyPr rot="-5400000" vert="horz"/>
              <a:lstStyle/>
              <a:p>
                <a:pPr>
                  <a:defRPr/>
                </a:pPr>
                <a:r>
                  <a:rPr lang="en-US"/>
                  <a:t>Times above Oregon Benchmark</a:t>
                </a:r>
              </a:p>
            </c:rich>
          </c:tx>
          <c:layout/>
        </c:title>
        <c:numFmt formatCode="0" sourceLinked="1"/>
        <c:majorTickMark val="none"/>
        <c:tickLblPos val="nextTo"/>
        <c:crossAx val="137003008"/>
        <c:crosses val="autoZero"/>
        <c:crossBetween val="between"/>
      </c:valAx>
    </c:plotArea>
    <c:legend>
      <c:legendPos val="t"/>
      <c:layout>
        <c:manualLayout>
          <c:xMode val="edge"/>
          <c:yMode val="edge"/>
          <c:x val="0.14461036490591136"/>
          <c:y val="2.7865736882350785E-2"/>
          <c:w val="0.84189336182453822"/>
          <c:h val="0.11919952928114848"/>
        </c:manualLayout>
      </c:layout>
    </c:legend>
    <c:plotVisOnly val="1"/>
    <c:dispBlanksAs val="gap"/>
  </c:chart>
  <c:spPr>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000" b="0" i="0" u="none" strike="noStrike" baseline="0">
                <a:solidFill>
                  <a:srgbClr val="000000"/>
                </a:solidFill>
                <a:latin typeface="Arial"/>
                <a:ea typeface="Arial"/>
                <a:cs typeface="Arial"/>
              </a:defRPr>
            </a:pPr>
            <a:r>
              <a:rPr lang="en-US" sz="1600" b="1" i="0" u="none" strike="noStrike" baseline="0" dirty="0">
                <a:solidFill>
                  <a:srgbClr val="000000"/>
                </a:solidFill>
                <a:latin typeface="Arial"/>
                <a:cs typeface="Arial"/>
              </a:rPr>
              <a:t>2011-2013 Oregon Cities Compared to the Daily PM</a:t>
            </a:r>
            <a:r>
              <a:rPr lang="en-US" sz="1600" b="1" i="0" u="none" strike="noStrike" baseline="-25000" dirty="0">
                <a:solidFill>
                  <a:srgbClr val="000000"/>
                </a:solidFill>
                <a:latin typeface="Arial"/>
                <a:cs typeface="Arial"/>
              </a:rPr>
              <a:t>2.5 </a:t>
            </a:r>
            <a:r>
              <a:rPr lang="en-US" sz="1600" b="1" i="0" u="none" strike="noStrike" baseline="0" dirty="0">
                <a:solidFill>
                  <a:srgbClr val="000000"/>
                </a:solidFill>
                <a:latin typeface="Arial"/>
                <a:cs typeface="Arial"/>
              </a:rPr>
              <a:t>Standard</a:t>
            </a:r>
          </a:p>
        </c:rich>
      </c:tx>
      <c:layout>
        <c:manualLayout>
          <c:xMode val="edge"/>
          <c:yMode val="edge"/>
          <c:x val="0.11986681465038852"/>
          <c:y val="2.182214948172475E-3"/>
        </c:manualLayout>
      </c:layout>
      <c:spPr>
        <a:noFill/>
        <a:ln w="25400">
          <a:noFill/>
        </a:ln>
      </c:spPr>
    </c:title>
    <c:plotArea>
      <c:layout>
        <c:manualLayout>
          <c:layoutTarget val="inner"/>
          <c:xMode val="edge"/>
          <c:yMode val="edge"/>
          <c:x val="3.8680497901136396E-2"/>
          <c:y val="8.0196399345335748E-2"/>
          <c:w val="0.95153533111358679"/>
          <c:h val="0.56792144026186575"/>
        </c:manualLayout>
      </c:layout>
      <c:barChart>
        <c:barDir val="col"/>
        <c:grouping val="clustered"/>
        <c:ser>
          <c:idx val="3"/>
          <c:order val="0"/>
          <c:tx>
            <c:strRef>
              <c:f>'d 98th percentile'!$Z$32</c:f>
              <c:strCache>
                <c:ptCount val="1"/>
                <c:pt idx="0">
                  <c:v>2011-2013</c:v>
                </c:pt>
              </c:strCache>
            </c:strRef>
          </c:tx>
          <c:spPr>
            <a:solidFill>
              <a:srgbClr val="0000FF"/>
            </a:solidFill>
            <a:ln w="12700">
              <a:solidFill>
                <a:srgbClr val="0000FF"/>
              </a:solidFill>
              <a:prstDash val="solid"/>
            </a:ln>
          </c:spPr>
          <c:cat>
            <c:strRef>
              <c:f>('d 98th percentile'!$V$33,'d 98th percentile'!$V$34:$V$36,'d 98th percentile'!$V$37,'d 98th percentile'!$V$38:$V$41)</c:f>
              <c:strCache>
                <c:ptCount val="9"/>
                <c:pt idx="0">
                  <c:v>Portland Metro</c:v>
                </c:pt>
                <c:pt idx="1">
                  <c:v>Oakridge</c:v>
                </c:pt>
                <c:pt idx="2">
                  <c:v>Medford*</c:v>
                </c:pt>
                <c:pt idx="3">
                  <c:v>Cave Junction</c:v>
                </c:pt>
                <c:pt idx="4">
                  <c:v>Prineville</c:v>
                </c:pt>
                <c:pt idx="5">
                  <c:v>John Day</c:v>
                </c:pt>
                <c:pt idx="6">
                  <c:v>Burns</c:v>
                </c:pt>
                <c:pt idx="7">
                  <c:v>Klamath Falls</c:v>
                </c:pt>
                <c:pt idx="8">
                  <c:v>Lakeview</c:v>
                </c:pt>
              </c:strCache>
            </c:strRef>
          </c:cat>
          <c:val>
            <c:numRef>
              <c:f>'d 98th percentile'!$Z$33:$Z$41</c:f>
              <c:numCache>
                <c:formatCode>0.0</c:formatCode>
                <c:ptCount val="9"/>
                <c:pt idx="0">
                  <c:v>32.266666666666389</c:v>
                </c:pt>
                <c:pt idx="1">
                  <c:v>40.466666666666292</c:v>
                </c:pt>
                <c:pt idx="2">
                  <c:v>34.266666666666389</c:v>
                </c:pt>
                <c:pt idx="3">
                  <c:v>33.833333333333336</c:v>
                </c:pt>
                <c:pt idx="4">
                  <c:v>38.533333333333339</c:v>
                </c:pt>
                <c:pt idx="5">
                  <c:v>30.900000000000002</c:v>
                </c:pt>
                <c:pt idx="6">
                  <c:v>34.833333333333336</c:v>
                </c:pt>
                <c:pt idx="7">
                  <c:v>39.233333333333363</c:v>
                </c:pt>
                <c:pt idx="8">
                  <c:v>56.033333333333331</c:v>
                </c:pt>
              </c:numCache>
            </c:numRef>
          </c:val>
        </c:ser>
        <c:gapWidth val="90"/>
        <c:overlap val="19"/>
        <c:axId val="70556288"/>
        <c:axId val="70799744"/>
      </c:barChart>
      <c:catAx>
        <c:axId val="70556288"/>
        <c:scaling>
          <c:orientation val="minMax"/>
        </c:scaling>
        <c:axPos val="b"/>
        <c:numFmt formatCode="General" sourceLinked="1"/>
        <c:tickLblPos val="nextTo"/>
        <c:spPr>
          <a:ln w="3175">
            <a:solidFill>
              <a:srgbClr val="000000"/>
            </a:solidFill>
            <a:prstDash val="solid"/>
          </a:ln>
        </c:spPr>
        <c:txPr>
          <a:bodyPr rot="5400000" vert="horz"/>
          <a:lstStyle/>
          <a:p>
            <a:pPr>
              <a:defRPr sz="1375" b="1" i="0" u="none" strike="noStrike" baseline="0">
                <a:solidFill>
                  <a:srgbClr val="000000"/>
                </a:solidFill>
                <a:latin typeface="Arial"/>
                <a:ea typeface="Arial"/>
                <a:cs typeface="Arial"/>
              </a:defRPr>
            </a:pPr>
            <a:endParaRPr lang="en-US"/>
          </a:p>
        </c:txPr>
        <c:crossAx val="70799744"/>
        <c:crosses val="autoZero"/>
        <c:auto val="1"/>
        <c:lblAlgn val="ctr"/>
        <c:lblOffset val="100"/>
        <c:tickLblSkip val="1"/>
        <c:tickMarkSkip val="1"/>
      </c:catAx>
      <c:valAx>
        <c:axId val="70799744"/>
        <c:scaling>
          <c:orientation val="minMax"/>
          <c:max val="60"/>
        </c:scaling>
        <c:axPos val="l"/>
        <c:majorGridlines>
          <c:spPr>
            <a:ln w="3175">
              <a:solidFill>
                <a:srgbClr val="969696"/>
              </a:solidFill>
              <a:prstDash val="solid"/>
            </a:ln>
          </c:spPr>
        </c:majorGridlines>
        <c:title>
          <c:tx>
            <c:rich>
              <a:bodyPr rot="5400000" vert="horz"/>
              <a:lstStyle/>
              <a:p>
                <a:pPr algn="ctr">
                  <a:defRPr sz="1400" b="1" i="0" u="none" strike="noStrike" baseline="0">
                    <a:solidFill>
                      <a:srgbClr val="000000"/>
                    </a:solidFill>
                    <a:latin typeface="Arial"/>
                    <a:ea typeface="Arial"/>
                    <a:cs typeface="Arial"/>
                  </a:defRPr>
                </a:pPr>
                <a:r>
                  <a:rPr lang="en-US" dirty="0"/>
                  <a:t>ug/m3</a:t>
                </a:r>
              </a:p>
            </c:rich>
          </c:tx>
          <c:layout>
            <c:manualLayout>
              <c:xMode val="edge"/>
              <c:yMode val="edge"/>
              <c:x val="0"/>
              <c:y val="0.65575559192581356"/>
            </c:manualLayout>
          </c:layout>
          <c:spPr>
            <a:noFill/>
            <a:ln w="25400">
              <a:noFill/>
            </a:ln>
          </c:spPr>
        </c:title>
        <c:numFmt formatCode="0" sourceLinked="0"/>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70556288"/>
        <c:crosses val="autoZero"/>
        <c:crossBetween val="between"/>
        <c:majorUnit val="10"/>
        <c:minorUnit val="5"/>
      </c:valAx>
      <c:spPr>
        <a:solidFill>
          <a:srgbClr val="FFFFFF"/>
        </a:solidFill>
        <a:ln w="12700">
          <a:solidFill>
            <a:schemeClr val="bg1">
              <a:lumMod val="65000"/>
            </a:schemeClr>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b="1" i="0" u="none" strike="noStrike" baseline="0">
                <a:solidFill>
                  <a:srgbClr val="000000"/>
                </a:solidFill>
                <a:latin typeface="Calibri"/>
                <a:ea typeface="Calibri"/>
                <a:cs typeface="Calibri"/>
              </a:defRPr>
            </a:pPr>
            <a:r>
              <a:rPr lang="en-US" dirty="0"/>
              <a:t>Ozone Levels in Oregon 
2012-2014</a:t>
            </a:r>
          </a:p>
        </c:rich>
      </c:tx>
      <c:layout>
        <c:manualLayout>
          <c:xMode val="edge"/>
          <c:yMode val="edge"/>
          <c:x val="0.32346590195552416"/>
          <c:y val="1.8340456318819555E-3"/>
        </c:manualLayout>
      </c:layout>
    </c:title>
    <c:plotArea>
      <c:layout>
        <c:manualLayout>
          <c:layoutTarget val="inner"/>
          <c:xMode val="edge"/>
          <c:yMode val="edge"/>
          <c:x val="9.0959395802678727E-2"/>
          <c:y val="0.13083767280616321"/>
          <c:w val="0.78743699345273621"/>
          <c:h val="0.74688494807994743"/>
        </c:manualLayout>
      </c:layout>
      <c:barChart>
        <c:barDir val="col"/>
        <c:grouping val="clustered"/>
        <c:ser>
          <c:idx val="1"/>
          <c:order val="0"/>
          <c:spPr>
            <a:solidFill>
              <a:srgbClr val="0000FF"/>
            </a:solidFill>
          </c:spPr>
          <c:dLbls>
            <c:dLbl>
              <c:idx val="0"/>
              <c:layout>
                <c:manualLayout>
                  <c:x val="0"/>
                  <c:y val="1.2130518649717495E-2"/>
                </c:manualLayout>
              </c:layout>
              <c:dLblPos val="outEnd"/>
              <c:showVal val="1"/>
            </c:dLbl>
            <c:dLbl>
              <c:idx val="1"/>
              <c:layout>
                <c:manualLayout>
                  <c:x val="0"/>
                  <c:y val="1.2130518649717495E-2"/>
                </c:manualLayout>
              </c:layout>
              <c:dLblPos val="outEnd"/>
              <c:showVal val="1"/>
            </c:dLbl>
            <c:dLbl>
              <c:idx val="2"/>
              <c:layout>
                <c:manualLayout>
                  <c:x val="5.3715959258272777E-17"/>
                  <c:y val="8.0870124331448526E-3"/>
                </c:manualLayout>
              </c:layout>
              <c:dLblPos val="outEnd"/>
              <c:showVal val="1"/>
            </c:dLbl>
            <c:dLbl>
              <c:idx val="3"/>
              <c:layout>
                <c:manualLayout>
                  <c:x val="0"/>
                  <c:y val="1.415227175800348E-2"/>
                </c:manualLayout>
              </c:layout>
              <c:dLblPos val="outEnd"/>
              <c:showVal val="1"/>
            </c:dLbl>
            <c:dLbl>
              <c:idx val="4"/>
              <c:layout>
                <c:manualLayout>
                  <c:x val="0"/>
                  <c:y val="1.4152271758003564E-2"/>
                </c:manualLayout>
              </c:layout>
              <c:dLblPos val="outEnd"/>
              <c:showVal val="1"/>
            </c:dLbl>
            <c:dLbl>
              <c:idx val="5"/>
              <c:layout>
                <c:manualLayout>
                  <c:x val="1.0743191851654497E-16"/>
                  <c:y val="1.6174024866289723E-2"/>
                </c:manualLayout>
              </c:layout>
              <c:dLblPos val="outEnd"/>
              <c:showVal val="1"/>
            </c:dLbl>
            <c:txPr>
              <a:bodyPr/>
              <a:lstStyle/>
              <a:p>
                <a:pPr>
                  <a:defRPr sz="1600" b="1" i="0" u="none" strike="noStrike" baseline="0">
                    <a:solidFill>
                      <a:srgbClr val="000000"/>
                    </a:solidFill>
                    <a:latin typeface="Calibri"/>
                    <a:ea typeface="Calibri"/>
                    <a:cs typeface="Calibri"/>
                  </a:defRPr>
                </a:pPr>
                <a:endParaRPr lang="en-US"/>
              </a:p>
            </c:txPr>
            <c:showVal val="1"/>
          </c:dLbls>
          <c:cat>
            <c:strRef>
              <c:f>'dO3 4thHi 3yrAve'!$P$3:$U$3</c:f>
              <c:strCache>
                <c:ptCount val="6"/>
                <c:pt idx="0">
                  <c:v>Eugene</c:v>
                </c:pt>
                <c:pt idx="1">
                  <c:v>Medford</c:v>
                </c:pt>
                <c:pt idx="2">
                  <c:v>Portland</c:v>
                </c:pt>
                <c:pt idx="3">
                  <c:v>Salem</c:v>
                </c:pt>
                <c:pt idx="4">
                  <c:v>Hermiston</c:v>
                </c:pt>
                <c:pt idx="5">
                  <c:v>Bend</c:v>
                </c:pt>
              </c:strCache>
            </c:strRef>
          </c:cat>
          <c:val>
            <c:numRef>
              <c:f>'dO3 4thHi 3yrAve'!$P$27:$U$27</c:f>
              <c:numCache>
                <c:formatCode>General</c:formatCode>
                <c:ptCount val="6"/>
                <c:pt idx="0">
                  <c:v>58</c:v>
                </c:pt>
                <c:pt idx="1">
                  <c:v>64</c:v>
                </c:pt>
                <c:pt idx="2">
                  <c:v>62</c:v>
                </c:pt>
                <c:pt idx="3">
                  <c:v>60</c:v>
                </c:pt>
                <c:pt idx="4">
                  <c:v>64</c:v>
                </c:pt>
                <c:pt idx="5">
                  <c:v>59</c:v>
                </c:pt>
              </c:numCache>
            </c:numRef>
          </c:val>
        </c:ser>
        <c:axId val="72049024"/>
        <c:axId val="72050560"/>
      </c:barChart>
      <c:catAx>
        <c:axId val="72049024"/>
        <c:scaling>
          <c:orientation val="minMax"/>
        </c:scaling>
        <c:axPos val="b"/>
        <c:numFmt formatCode="General" sourceLinked="1"/>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72050560"/>
        <c:crosses val="autoZero"/>
        <c:auto val="1"/>
        <c:lblAlgn val="ctr"/>
        <c:lblOffset val="100"/>
      </c:catAx>
      <c:valAx>
        <c:axId val="72050560"/>
        <c:scaling>
          <c:orientation val="minMax"/>
          <c:max val="75"/>
          <c:min val="55"/>
        </c:scaling>
        <c:axPos val="l"/>
        <c:majorGridlines/>
        <c:title>
          <c:tx>
            <c:rich>
              <a:bodyPr/>
              <a:lstStyle/>
              <a:p>
                <a:pPr>
                  <a:defRPr sz="1600" b="0" i="0" u="none" strike="noStrike" baseline="0">
                    <a:solidFill>
                      <a:srgbClr val="000000"/>
                    </a:solidFill>
                    <a:latin typeface="Calibri"/>
                    <a:ea typeface="Calibri"/>
                    <a:cs typeface="Calibri"/>
                  </a:defRPr>
                </a:pPr>
                <a:r>
                  <a:rPr lang="en-US" dirty="0"/>
                  <a:t>Ozone (part per billion)</a:t>
                </a:r>
              </a:p>
            </c:rich>
          </c:tx>
          <c:layout>
            <c:manualLayout>
              <c:xMode val="edge"/>
              <c:yMode val="edge"/>
              <c:x val="7.3204695566900374E-3"/>
              <c:y val="0.33439228290697715"/>
            </c:manualLayout>
          </c:layout>
        </c:title>
        <c:numFmt formatCode="#,##0" sourceLinked="0"/>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72049024"/>
        <c:crosses val="autoZero"/>
        <c:crossBetween val="between"/>
        <c:majorUnit val="5"/>
      </c:valAx>
      <c:spPr>
        <a:ln>
          <a:solidFill>
            <a:schemeClr val="bg1">
              <a:lumMod val="50000"/>
            </a:schemeClr>
          </a:solidFill>
        </a:ln>
      </c:spPr>
    </c:plotArea>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drawing1.xml><?xml version="1.0" encoding="utf-8"?>
<c:userShapes xmlns:c="http://schemas.openxmlformats.org/drawingml/2006/chart">
  <cdr:relSizeAnchor xmlns:cdr="http://schemas.openxmlformats.org/drawingml/2006/chartDrawing">
    <cdr:from>
      <cdr:x>0.46684</cdr:x>
      <cdr:y>0.08285</cdr:y>
    </cdr:from>
    <cdr:to>
      <cdr:x>0.46784</cdr:x>
      <cdr:y>0.6466</cdr:y>
    </cdr:to>
    <cdr:sp macro="" textlink="">
      <cdr:nvSpPr>
        <cdr:cNvPr id="15363" name="Line 3"/>
        <cdr:cNvSpPr>
          <a:spLocks xmlns:a="http://schemas.openxmlformats.org/drawingml/2006/main" noChangeShapeType="1"/>
        </cdr:cNvSpPr>
      </cdr:nvSpPr>
      <cdr:spPr bwMode="auto">
        <a:xfrm xmlns:a="http://schemas.openxmlformats.org/drawingml/2006/main" flipV="1">
          <a:off x="4006458" y="482188"/>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0.14474</cdr:x>
      <cdr:y>0.08571</cdr:y>
    </cdr:from>
    <cdr:to>
      <cdr:x>0.14474</cdr:x>
      <cdr:y>0.64996</cdr:y>
    </cdr:to>
    <cdr:sp macro="" textlink="">
      <cdr:nvSpPr>
        <cdr:cNvPr id="15365" name="Line 5"/>
        <cdr:cNvSpPr>
          <a:spLocks xmlns:a="http://schemas.openxmlformats.org/drawingml/2006/main" noChangeShapeType="1"/>
        </cdr:cNvSpPr>
      </cdr:nvSpPr>
      <cdr:spPr bwMode="auto">
        <a:xfrm xmlns:a="http://schemas.openxmlformats.org/drawingml/2006/main" flipV="1">
          <a:off x="1267365" y="460860"/>
          <a:ext cx="0" cy="3033803"/>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0.26748</cdr:x>
      <cdr:y>0.08674</cdr:y>
    </cdr:from>
    <cdr:to>
      <cdr:x>0.26875</cdr:x>
      <cdr:y>0.6352</cdr:y>
    </cdr:to>
    <cdr:sp macro="" textlink="">
      <cdr:nvSpPr>
        <cdr:cNvPr id="15366" name="Line 6"/>
        <cdr:cNvSpPr>
          <a:spLocks xmlns:a="http://schemas.openxmlformats.org/drawingml/2006/main" noChangeShapeType="1"/>
        </cdr:cNvSpPr>
      </cdr:nvSpPr>
      <cdr:spPr bwMode="auto">
        <a:xfrm xmlns:a="http://schemas.openxmlformats.org/drawingml/2006/main" flipH="1" flipV="1">
          <a:off x="2295525" y="504824"/>
          <a:ext cx="10865" cy="3191877"/>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0.15225</cdr:x>
      <cdr:y>0.08382</cdr:y>
    </cdr:from>
    <cdr:to>
      <cdr:x>0.27925</cdr:x>
      <cdr:y>0.16732</cdr:y>
    </cdr:to>
    <cdr:sp macro="" textlink="">
      <cdr:nvSpPr>
        <cdr:cNvPr id="15369" name="Text Box 9"/>
        <cdr:cNvSpPr txBox="1">
          <a:spLocks xmlns:a="http://schemas.openxmlformats.org/drawingml/2006/main" noChangeArrowheads="1"/>
        </cdr:cNvSpPr>
      </cdr:nvSpPr>
      <cdr:spPr bwMode="auto">
        <a:xfrm xmlns:a="http://schemas.openxmlformats.org/drawingml/2006/main">
          <a:off x="1306571" y="487794"/>
          <a:ext cx="1089918" cy="4859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Willamette </a:t>
          </a:r>
          <a:r>
            <a:rPr lang="en-US" sz="1200" b="0" i="0" strike="noStrike" dirty="0" smtClean="0">
              <a:solidFill>
                <a:srgbClr val="000000"/>
              </a:solidFill>
              <a:latin typeface="Times New Roman"/>
              <a:cs typeface="Times New Roman"/>
            </a:rPr>
            <a:t> Valley</a:t>
          </a:r>
          <a:endParaRPr lang="en-US" sz="1200" b="0" i="0" strike="noStrike" dirty="0">
            <a:solidFill>
              <a:srgbClr val="000000"/>
            </a:solidFill>
            <a:latin typeface="Times New Roman"/>
            <a:cs typeface="Times New Roman"/>
          </a:endParaRPr>
        </a:p>
      </cdr:txBody>
    </cdr:sp>
  </cdr:relSizeAnchor>
  <cdr:relSizeAnchor xmlns:cdr="http://schemas.openxmlformats.org/drawingml/2006/chartDrawing">
    <cdr:from>
      <cdr:x>0.3224</cdr:x>
      <cdr:y>0.08179</cdr:y>
    </cdr:from>
    <cdr:to>
      <cdr:x>0.4264</cdr:x>
      <cdr:y>0.11929</cdr:y>
    </cdr:to>
    <cdr:sp macro="" textlink="">
      <cdr:nvSpPr>
        <cdr:cNvPr id="15370" name="Text Box 10"/>
        <cdr:cNvSpPr txBox="1">
          <a:spLocks xmlns:a="http://schemas.openxmlformats.org/drawingml/2006/main" noChangeArrowheads="1"/>
        </cdr:cNvSpPr>
      </cdr:nvSpPr>
      <cdr:spPr bwMode="auto">
        <a:xfrm xmlns:a="http://schemas.openxmlformats.org/drawingml/2006/main">
          <a:off x="2766864" y="475980"/>
          <a:ext cx="892530" cy="2182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Southwest</a:t>
          </a:r>
        </a:p>
      </cdr:txBody>
    </cdr:sp>
  </cdr:relSizeAnchor>
  <cdr:relSizeAnchor xmlns:cdr="http://schemas.openxmlformats.org/drawingml/2006/chartDrawing">
    <cdr:from>
      <cdr:x>0.62486</cdr:x>
      <cdr:y>0.07852</cdr:y>
    </cdr:from>
    <cdr:to>
      <cdr:x>0.7192</cdr:x>
      <cdr:y>0.1162</cdr:y>
    </cdr:to>
    <cdr:sp macro="" textlink="">
      <cdr:nvSpPr>
        <cdr:cNvPr id="15371" name="Text Box 11"/>
        <cdr:cNvSpPr txBox="1">
          <a:spLocks xmlns:a="http://schemas.openxmlformats.org/drawingml/2006/main" noChangeArrowheads="1"/>
        </cdr:cNvSpPr>
      </cdr:nvSpPr>
      <cdr:spPr bwMode="auto">
        <a:xfrm xmlns:a="http://schemas.openxmlformats.org/drawingml/2006/main">
          <a:off x="5362561" y="456969"/>
          <a:ext cx="809628"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Northeast</a:t>
          </a:r>
        </a:p>
      </cdr:txBody>
    </cdr:sp>
  </cdr:relSizeAnchor>
  <cdr:relSizeAnchor xmlns:cdr="http://schemas.openxmlformats.org/drawingml/2006/chartDrawing">
    <cdr:from>
      <cdr:x>0.03303</cdr:x>
      <cdr:y>0.95225</cdr:y>
    </cdr:from>
    <cdr:to>
      <cdr:x>0.72176</cdr:x>
      <cdr:y>1</cdr:y>
    </cdr:to>
    <cdr:sp macro="" textlink="">
      <cdr:nvSpPr>
        <cdr:cNvPr id="15372" name="Text Box 12"/>
        <cdr:cNvSpPr txBox="1">
          <a:spLocks xmlns:a="http://schemas.openxmlformats.org/drawingml/2006/main" noChangeArrowheads="1"/>
        </cdr:cNvSpPr>
      </cdr:nvSpPr>
      <cdr:spPr bwMode="auto">
        <a:xfrm xmlns:a="http://schemas.openxmlformats.org/drawingml/2006/main">
          <a:off x="283467" y="5541862"/>
          <a:ext cx="5910699" cy="27791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dirty="0">
              <a:solidFill>
                <a:srgbClr val="000000"/>
              </a:solidFill>
              <a:latin typeface="Arial"/>
              <a:cs typeface="Arial"/>
            </a:rPr>
            <a:t>* Without </a:t>
          </a:r>
          <a:r>
            <a:rPr lang="en-US" sz="1200" b="0" i="1" strike="noStrike" baseline="0" dirty="0">
              <a:solidFill>
                <a:srgbClr val="000000"/>
              </a:solidFill>
              <a:latin typeface="Arial"/>
              <a:cs typeface="Arial"/>
            </a:rPr>
            <a:t>2013 Forest Fire Days</a:t>
          </a:r>
          <a:r>
            <a:rPr lang="en-US" sz="1200" b="0" i="1" strike="noStrike" dirty="0">
              <a:solidFill>
                <a:srgbClr val="000000"/>
              </a:solidFill>
              <a:latin typeface="Arial"/>
              <a:cs typeface="Arial"/>
            </a:rPr>
            <a:t>  </a:t>
          </a:r>
          <a:r>
            <a:rPr lang="en-US" sz="1200" b="0" i="0" strike="noStrike" dirty="0">
              <a:solidFill>
                <a:srgbClr val="000000"/>
              </a:solidFill>
              <a:latin typeface="Arial"/>
              <a:cs typeface="Arial"/>
            </a:rPr>
            <a:t>        </a:t>
          </a:r>
        </a:p>
        <a:p xmlns:a="http://schemas.openxmlformats.org/drawingml/2006/main">
          <a:pPr algn="l" rtl="0">
            <a:defRPr sz="1000"/>
          </a:pPr>
          <a:endParaRPr lang="en-US" sz="1000" b="0" i="0" strike="noStrike" dirty="0">
            <a:solidFill>
              <a:srgbClr val="000000"/>
            </a:solidFill>
            <a:latin typeface="Arial"/>
            <a:cs typeface="Arial"/>
          </a:endParaRPr>
        </a:p>
        <a:p xmlns:a="http://schemas.openxmlformats.org/drawingml/2006/main">
          <a:pPr algn="l" rtl="0">
            <a:defRPr sz="1000"/>
          </a:pPr>
          <a:endParaRPr lang="en-US" sz="1000" b="0" i="0" strike="noStrike" dirty="0">
            <a:solidFill>
              <a:srgbClr val="000000"/>
            </a:solidFill>
            <a:latin typeface="Arial"/>
            <a:cs typeface="Arial"/>
          </a:endParaRPr>
        </a:p>
      </cdr:txBody>
    </cdr:sp>
  </cdr:relSizeAnchor>
  <cdr:relSizeAnchor xmlns:cdr="http://schemas.openxmlformats.org/drawingml/2006/chartDrawing">
    <cdr:from>
      <cdr:x>0.02</cdr:x>
      <cdr:y>0.9445</cdr:y>
    </cdr:from>
    <cdr:to>
      <cdr:x>0.07075</cdr:x>
      <cdr:y>0.99975</cdr:y>
    </cdr:to>
    <cdr:sp macro="" textlink="">
      <cdr:nvSpPr>
        <cdr:cNvPr id="15378" name="Text Box 18"/>
        <cdr:cNvSpPr txBox="1">
          <a:spLocks xmlns:a="http://schemas.openxmlformats.org/drawingml/2006/main" noChangeArrowheads="1"/>
        </cdr:cNvSpPr>
      </cdr:nvSpPr>
      <cdr:spPr bwMode="auto">
        <a:xfrm xmlns:a="http://schemas.openxmlformats.org/drawingml/2006/main">
          <a:off x="171641" y="5496777"/>
          <a:ext cx="435537" cy="3215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36576" rIns="0" bIns="0" anchor="t" upright="1"/>
        <a:lstStyle xmlns:a="http://schemas.openxmlformats.org/drawingml/2006/main"/>
        <a:p xmlns:a="http://schemas.openxmlformats.org/drawingml/2006/main">
          <a:pPr algn="l" rtl="0">
            <a:defRPr sz="1000"/>
          </a:pPr>
          <a:endParaRPr lang="en-US" sz="2000" b="0" i="0" strike="noStrike" dirty="0">
            <a:solidFill>
              <a:srgbClr val="000000"/>
            </a:solidFill>
            <a:latin typeface="Wingdings"/>
          </a:endParaRPr>
        </a:p>
      </cdr:txBody>
    </cdr:sp>
  </cdr:relSizeAnchor>
  <cdr:relSizeAnchor xmlns:cdr="http://schemas.openxmlformats.org/drawingml/2006/chartDrawing">
    <cdr:from>
      <cdr:x>0.59227</cdr:x>
      <cdr:y>0.27876</cdr:y>
    </cdr:from>
    <cdr:to>
      <cdr:x>0.74877</cdr:x>
      <cdr:y>0.31101</cdr:y>
    </cdr:to>
    <cdr:sp macro="" textlink="">
      <cdr:nvSpPr>
        <cdr:cNvPr id="15362" name="Text Box 2"/>
        <cdr:cNvSpPr txBox="1">
          <a:spLocks xmlns:a="http://schemas.openxmlformats.org/drawingml/2006/main" noChangeArrowheads="1"/>
        </cdr:cNvSpPr>
      </cdr:nvSpPr>
      <cdr:spPr bwMode="auto">
        <a:xfrm xmlns:a="http://schemas.openxmlformats.org/drawingml/2006/main">
          <a:off x="5082877" y="1622339"/>
          <a:ext cx="1343087" cy="187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100" b="1" i="0" strike="noStrike" dirty="0">
              <a:solidFill>
                <a:srgbClr val="FF0000"/>
              </a:solidFill>
              <a:latin typeface="Arial"/>
              <a:cs typeface="Arial"/>
            </a:rPr>
            <a:t>Daily Std 35ug/m3</a:t>
          </a:r>
        </a:p>
      </cdr:txBody>
    </cdr:sp>
  </cdr:relSizeAnchor>
  <cdr:relSizeAnchor xmlns:cdr="http://schemas.openxmlformats.org/drawingml/2006/chartDrawing">
    <cdr:from>
      <cdr:x>0.89852</cdr:x>
      <cdr:y>0.08488</cdr:y>
    </cdr:from>
    <cdr:to>
      <cdr:x>0.89952</cdr:x>
      <cdr:y>0.64863</cdr:y>
    </cdr:to>
    <cdr:sp macro="" textlink="">
      <cdr:nvSpPr>
        <cdr:cNvPr id="38" name="Line 3"/>
        <cdr:cNvSpPr>
          <a:spLocks xmlns:a="http://schemas.openxmlformats.org/drawingml/2006/main" noChangeShapeType="1"/>
        </cdr:cNvSpPr>
      </cdr:nvSpPr>
      <cdr:spPr bwMode="auto">
        <a:xfrm xmlns:a="http://schemas.openxmlformats.org/drawingml/2006/main" flipV="1">
          <a:off x="7711139" y="493963"/>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0.7829</cdr:x>
      <cdr:y>0.08501</cdr:y>
    </cdr:from>
    <cdr:to>
      <cdr:x>0.7839</cdr:x>
      <cdr:y>0.64876</cdr:y>
    </cdr:to>
    <cdr:sp macro="" textlink="">
      <cdr:nvSpPr>
        <cdr:cNvPr id="39" name="Line 3"/>
        <cdr:cNvSpPr>
          <a:spLocks xmlns:a="http://schemas.openxmlformats.org/drawingml/2006/main" noChangeShapeType="1"/>
        </cdr:cNvSpPr>
      </cdr:nvSpPr>
      <cdr:spPr bwMode="auto">
        <a:xfrm xmlns:a="http://schemas.openxmlformats.org/drawingml/2006/main" flipV="1">
          <a:off x="6718836" y="494720"/>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0.93785</cdr:x>
      <cdr:y>0.07842</cdr:y>
    </cdr:from>
    <cdr:to>
      <cdr:x>0.9778</cdr:x>
      <cdr:y>0.1162</cdr:y>
    </cdr:to>
    <cdr:sp macro="" textlink="">
      <cdr:nvSpPr>
        <cdr:cNvPr id="40" name="Text Box 10"/>
        <cdr:cNvSpPr txBox="1">
          <a:spLocks xmlns:a="http://schemas.openxmlformats.org/drawingml/2006/main" noChangeArrowheads="1"/>
        </cdr:cNvSpPr>
      </cdr:nvSpPr>
      <cdr:spPr bwMode="auto">
        <a:xfrm xmlns:a="http://schemas.openxmlformats.org/drawingml/2006/main">
          <a:off x="8048658" y="456406"/>
          <a:ext cx="342852" cy="2198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200" b="0" i="0" strike="noStrike" dirty="0">
              <a:solidFill>
                <a:srgbClr val="000000"/>
              </a:solidFill>
              <a:latin typeface="Times New Roman"/>
              <a:cs typeface="Times New Roman"/>
            </a:rPr>
            <a:t>SE</a:t>
          </a:r>
        </a:p>
      </cdr:txBody>
    </cdr:sp>
  </cdr:relSizeAnchor>
  <cdr:relSizeAnchor xmlns:cdr="http://schemas.openxmlformats.org/drawingml/2006/chartDrawing">
    <cdr:from>
      <cdr:x>0.78801</cdr:x>
      <cdr:y>0.07693</cdr:y>
    </cdr:from>
    <cdr:to>
      <cdr:x>0.88236</cdr:x>
      <cdr:y>0.11461</cdr:y>
    </cdr:to>
    <cdr:sp macro="" textlink="">
      <cdr:nvSpPr>
        <cdr:cNvPr id="41" name="Text Box 11"/>
        <cdr:cNvSpPr txBox="1">
          <a:spLocks xmlns:a="http://schemas.openxmlformats.org/drawingml/2006/main" noChangeArrowheads="1"/>
        </cdr:cNvSpPr>
      </cdr:nvSpPr>
      <cdr:spPr bwMode="auto">
        <a:xfrm xmlns:a="http://schemas.openxmlformats.org/drawingml/2006/main">
          <a:off x="6762709" y="447696"/>
          <a:ext cx="809714"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en-US" sz="1200" b="0" i="0" strike="noStrike" dirty="0">
              <a:solidFill>
                <a:srgbClr val="000000"/>
              </a:solidFill>
              <a:latin typeface="Times New Roman"/>
              <a:cs typeface="Times New Roman"/>
            </a:rPr>
            <a:t>East Central</a:t>
          </a:r>
        </a:p>
      </cdr:txBody>
    </cdr:sp>
  </cdr:relSizeAnchor>
  <cdr:relSizeAnchor xmlns:cdr="http://schemas.openxmlformats.org/drawingml/2006/chartDrawing">
    <cdr:from>
      <cdr:x>0.98335</cdr:x>
      <cdr:y>0.89198</cdr:y>
    </cdr:from>
    <cdr:to>
      <cdr:x>1</cdr:x>
      <cdr:y>1</cdr:y>
    </cdr:to>
    <cdr:sp macro="" textlink="">
      <cdr:nvSpPr>
        <cdr:cNvPr id="45" name="Text Box 41"/>
        <cdr:cNvSpPr txBox="1">
          <a:spLocks xmlns:a="http://schemas.openxmlformats.org/drawingml/2006/main" noChangeArrowheads="1"/>
        </cdr:cNvSpPr>
      </cdr:nvSpPr>
      <cdr:spPr bwMode="auto">
        <a:xfrm xmlns:a="http://schemas.openxmlformats.org/drawingml/2006/main">
          <a:off x="8439149" y="5191125"/>
          <a:ext cx="142875" cy="6286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endParaRPr lang="en-US" sz="700" b="0" i="0" strike="noStrike" dirty="0">
            <a:solidFill>
              <a:srgbClr val="000000"/>
            </a:solidFill>
            <a:latin typeface="Arial"/>
            <a:cs typeface="Arial"/>
          </a:endParaRPr>
        </a:p>
      </cdr:txBody>
    </cdr:sp>
  </cdr:relSizeAnchor>
  <cdr:relSizeAnchor xmlns:cdr="http://schemas.openxmlformats.org/drawingml/2006/chartDrawing">
    <cdr:from>
      <cdr:x>0</cdr:x>
      <cdr:y>0</cdr:y>
    </cdr:from>
    <cdr:to>
      <cdr:x>0.02387</cdr:x>
      <cdr:y>0.05209</cdr:y>
    </cdr:to>
    <cdr:sp macro="" textlink="">
      <cdr:nvSpPr>
        <cdr:cNvPr id="51" name="TextBox 1"/>
        <cdr:cNvSpPr txBox="1"/>
      </cdr:nvSpPr>
      <cdr:spPr>
        <a:xfrm xmlns:a="http://schemas.openxmlformats.org/drawingml/2006/main">
          <a:off x="0" y="0"/>
          <a:ext cx="204839" cy="3031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bg1"/>
              </a:solidFill>
            </a:rPr>
            <a:t>E</a:t>
          </a:r>
        </a:p>
      </cdr:txBody>
    </cdr:sp>
  </cdr:relSizeAnchor>
  <cdr:relSizeAnchor xmlns:cdr="http://schemas.openxmlformats.org/drawingml/2006/chartDrawing">
    <cdr:from>
      <cdr:x>0</cdr:x>
      <cdr:y>0</cdr:y>
    </cdr:from>
    <cdr:to>
      <cdr:x>0.042</cdr:x>
      <cdr:y>0.06235</cdr:y>
    </cdr:to>
    <cdr:sp macro="" textlink="">
      <cdr:nvSpPr>
        <cdr:cNvPr id="34" name="TextBox 1"/>
        <cdr:cNvSpPr txBox="1"/>
      </cdr:nvSpPr>
      <cdr:spPr>
        <a:xfrm xmlns:a="http://schemas.openxmlformats.org/drawingml/2006/main">
          <a:off x="0" y="0"/>
          <a:ext cx="360445" cy="362863"/>
        </a:xfrm>
        <a:prstGeom xmlns:a="http://schemas.openxmlformats.org/drawingml/2006/main" prst="rect">
          <a:avLst/>
        </a:prstGeom>
      </cdr:spPr>
      <cdr:txBody>
        <a:bodyPr xmlns:a="http://schemas.openxmlformats.org/drawingml/2006/main" vert="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 lastClr="FFFFFF"/>
              </a:solidFill>
            </a:rPr>
            <a:t>est</a:t>
          </a:r>
        </a:p>
      </cdr:txBody>
    </cdr:sp>
  </cdr:relSizeAnchor>
  <cdr:relSizeAnchor xmlns:cdr="http://schemas.openxmlformats.org/drawingml/2006/chartDrawing">
    <cdr:from>
      <cdr:x>0.05157</cdr:x>
      <cdr:y>0.31587</cdr:y>
    </cdr:from>
    <cdr:to>
      <cdr:x>0.99497</cdr:x>
      <cdr:y>0.31602</cdr:y>
    </cdr:to>
    <cdr:sp macro="" textlink="">
      <cdr:nvSpPr>
        <cdr:cNvPr id="15361" name="Line 1"/>
        <cdr:cNvSpPr>
          <a:spLocks xmlns:a="http://schemas.openxmlformats.org/drawingml/2006/main" noChangeShapeType="1"/>
        </cdr:cNvSpPr>
      </cdr:nvSpPr>
      <cdr:spPr bwMode="auto">
        <a:xfrm xmlns:a="http://schemas.openxmlformats.org/drawingml/2006/main">
          <a:off x="442569" y="1838312"/>
          <a:ext cx="8096282" cy="873"/>
        </a:xfrm>
        <a:prstGeom xmlns:a="http://schemas.openxmlformats.org/drawingml/2006/main" prst="line">
          <a:avLst/>
        </a:prstGeom>
        <a:noFill xmlns:a="http://schemas.openxmlformats.org/drawingml/2006/main"/>
        <a:ln xmlns:a="http://schemas.openxmlformats.org/drawingml/2006/main" w="25400">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0.04825</cdr:x>
      <cdr:y>0.07857</cdr:y>
    </cdr:from>
    <cdr:to>
      <cdr:x>0.1315</cdr:x>
      <cdr:y>0.20209</cdr:y>
    </cdr:to>
    <cdr:sp macro="" textlink="">
      <cdr:nvSpPr>
        <cdr:cNvPr id="23" name="TextBox 22"/>
        <cdr:cNvSpPr txBox="1"/>
      </cdr:nvSpPr>
      <cdr:spPr>
        <a:xfrm xmlns:a="http://schemas.openxmlformats.org/drawingml/2006/main">
          <a:off x="422455" y="422455"/>
          <a:ext cx="728965" cy="664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dirty="0">
              <a:solidFill>
                <a:srgbClr val="000000"/>
              </a:solidFill>
              <a:latin typeface="Times New Roman"/>
              <a:ea typeface="+mn-ea"/>
              <a:cs typeface="Times New Roman"/>
            </a:rPr>
            <a:t>Portland Metro</a:t>
          </a:r>
        </a:p>
      </cdr:txBody>
    </cdr:sp>
  </cdr:relSizeAnchor>
  <cdr:relSizeAnchor xmlns:cdr="http://schemas.openxmlformats.org/drawingml/2006/chartDrawing">
    <cdr:from>
      <cdr:x>0.57492</cdr:x>
      <cdr:y>0.08674</cdr:y>
    </cdr:from>
    <cdr:to>
      <cdr:x>0.57492</cdr:x>
      <cdr:y>0.6563</cdr:y>
    </cdr:to>
    <cdr:sp macro="" textlink="">
      <cdr:nvSpPr>
        <cdr:cNvPr id="27" name="Straight Connector 26"/>
        <cdr:cNvSpPr/>
      </cdr:nvSpPr>
      <cdr:spPr>
        <a:xfrm xmlns:a="http://schemas.openxmlformats.org/drawingml/2006/main">
          <a:off x="4933950" y="504825"/>
          <a:ext cx="0" cy="3314700"/>
        </a:xfrm>
        <a:prstGeom xmlns:a="http://schemas.openxmlformats.org/drawingml/2006/main" prst="line">
          <a:avLst/>
        </a:prstGeom>
        <a:ln xmlns:a="http://schemas.openxmlformats.org/drawingml/2006/main">
          <a:solidFill>
            <a:schemeClr val="bg1">
              <a:lumMod val="50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0.48169</cdr:x>
      <cdr:y>0.07365</cdr:y>
    </cdr:from>
    <cdr:to>
      <cdr:x>0.56715</cdr:x>
      <cdr:y>0.13584</cdr:y>
    </cdr:to>
    <cdr:sp macro="" textlink="">
      <cdr:nvSpPr>
        <cdr:cNvPr id="29" name="TextBox 28"/>
        <cdr:cNvSpPr txBox="1"/>
      </cdr:nvSpPr>
      <cdr:spPr>
        <a:xfrm xmlns:a="http://schemas.openxmlformats.org/drawingml/2006/main">
          <a:off x="4133850" y="428625"/>
          <a:ext cx="733425"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dirty="0">
              <a:solidFill>
                <a:srgbClr val="000000"/>
              </a:solidFill>
              <a:latin typeface="Times New Roman"/>
              <a:ea typeface="+mn-ea"/>
              <a:cs typeface="Times New Roman"/>
            </a:rPr>
            <a:t>Central</a:t>
          </a:r>
        </a:p>
      </cdr:txBody>
    </cdr:sp>
  </cdr:relSizeAnchor>
</c:userShapes>
</file>

<file path=ppt/drawings/drawing2.xml><?xml version="1.0" encoding="utf-8"?>
<c:userShapes xmlns:c="http://schemas.openxmlformats.org/drawingml/2006/chart">
  <cdr:relSizeAnchor xmlns:cdr="http://schemas.openxmlformats.org/drawingml/2006/chartDrawing">
    <cdr:from>
      <cdr:x>0.02491</cdr:x>
      <cdr:y>0.95498</cdr:y>
    </cdr:from>
    <cdr:to>
      <cdr:x>0.58462</cdr:x>
      <cdr:y>0.997</cdr:y>
    </cdr:to>
    <cdr:sp macro="" textlink="">
      <cdr:nvSpPr>
        <cdr:cNvPr id="132099" name="Text Box 3"/>
        <cdr:cNvSpPr txBox="1">
          <a:spLocks xmlns:a="http://schemas.openxmlformats.org/drawingml/2006/main" noChangeArrowheads="1"/>
        </cdr:cNvSpPr>
      </cdr:nvSpPr>
      <cdr:spPr bwMode="auto">
        <a:xfrm xmlns:a="http://schemas.openxmlformats.org/drawingml/2006/main">
          <a:off x="215900" y="5994400"/>
          <a:ext cx="4851400" cy="2637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dirty="0">
              <a:solidFill>
                <a:srgbClr val="000000"/>
              </a:solidFill>
              <a:latin typeface="Arial"/>
              <a:cs typeface="Arial"/>
            </a:rPr>
            <a:t>Three Year Average of Fourth Highest Eight Hour Average Ozone</a:t>
          </a:r>
        </a:p>
      </cdr:txBody>
    </cdr:sp>
  </cdr:relSizeAnchor>
  <cdr:relSizeAnchor xmlns:cdr="http://schemas.openxmlformats.org/drawingml/2006/chartDrawing">
    <cdr:from>
      <cdr:x>0.08335</cdr:x>
      <cdr:y>0.13107</cdr:y>
    </cdr:from>
    <cdr:to>
      <cdr:x>0.87802</cdr:x>
      <cdr:y>0.13202</cdr:y>
    </cdr:to>
    <cdr:sp macro="" textlink="">
      <cdr:nvSpPr>
        <cdr:cNvPr id="9" name="Line 1"/>
        <cdr:cNvSpPr>
          <a:spLocks xmlns:a="http://schemas.openxmlformats.org/drawingml/2006/main" noChangeShapeType="1"/>
        </cdr:cNvSpPr>
      </cdr:nvSpPr>
      <cdr:spPr bwMode="auto">
        <a:xfrm xmlns:a="http://schemas.openxmlformats.org/drawingml/2006/main">
          <a:off x="722474" y="822721"/>
          <a:ext cx="6888001" cy="5954"/>
        </a:xfrm>
        <a:prstGeom xmlns:a="http://schemas.openxmlformats.org/drawingml/2006/main" prst="line">
          <a:avLst/>
        </a:prstGeom>
        <a:noFill xmlns:a="http://schemas.openxmlformats.org/drawingml/2006/main"/>
        <a:ln xmlns:a="http://schemas.openxmlformats.org/drawingml/2006/main" w="34925">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0.88777</cdr:x>
      <cdr:y>0.61905</cdr:y>
    </cdr:from>
    <cdr:to>
      <cdr:x>1</cdr:x>
      <cdr:y>0.85714</cdr:y>
    </cdr:to>
    <cdr:sp macro="" textlink="">
      <cdr:nvSpPr>
        <cdr:cNvPr id="11" name="TextBox 1"/>
        <cdr:cNvSpPr txBox="1"/>
      </cdr:nvSpPr>
      <cdr:spPr>
        <a:xfrm xmlns:a="http://schemas.openxmlformats.org/drawingml/2006/main">
          <a:off x="7757810" y="2995590"/>
          <a:ext cx="974137" cy="11521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aseline="0" dirty="0" smtClean="0"/>
            <a:t>Level associated with </a:t>
          </a:r>
          <a:r>
            <a:rPr lang="en-US" sz="1400" baseline="0" dirty="0"/>
            <a:t>health </a:t>
          </a:r>
          <a:r>
            <a:rPr lang="en-US" sz="1400" baseline="0" dirty="0" smtClean="0"/>
            <a:t>concerns</a:t>
          </a:r>
          <a:endParaRPr lang="en-US" sz="1400" dirty="0"/>
        </a:p>
      </cdr:txBody>
    </cdr:sp>
  </cdr:relSizeAnchor>
  <cdr:relSizeAnchor xmlns:cdr="http://schemas.openxmlformats.org/drawingml/2006/chartDrawing">
    <cdr:from>
      <cdr:x>0.9209</cdr:x>
      <cdr:y>0.11381</cdr:y>
    </cdr:from>
    <cdr:to>
      <cdr:x>1</cdr:x>
      <cdr:y>0.20854</cdr:y>
    </cdr:to>
    <cdr:sp macro="" textlink="">
      <cdr:nvSpPr>
        <cdr:cNvPr id="13" name="Text Box 2"/>
        <cdr:cNvSpPr txBox="1">
          <a:spLocks xmlns:a="http://schemas.openxmlformats.org/drawingml/2006/main" noChangeArrowheads="1"/>
        </cdr:cNvSpPr>
      </cdr:nvSpPr>
      <cdr:spPr bwMode="auto">
        <a:xfrm xmlns:a="http://schemas.openxmlformats.org/drawingml/2006/main">
          <a:off x="8010706" y="714375"/>
          <a:ext cx="685619" cy="5946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400" dirty="0">
              <a:latin typeface="+mn-lt"/>
              <a:ea typeface="+mn-ea"/>
              <a:cs typeface="+mn-cs"/>
            </a:rPr>
            <a:t>Current</a:t>
          </a:r>
          <a:r>
            <a:rPr lang="en-US" sz="1400" b="1" i="0" strike="noStrike" dirty="0">
              <a:solidFill>
                <a:srgbClr val="FF0000"/>
              </a:solidFill>
              <a:latin typeface="Arial"/>
              <a:cs typeface="Arial"/>
            </a:rPr>
            <a:t> </a:t>
          </a:r>
          <a:r>
            <a:rPr lang="en-US" sz="1400" b="0" i="0" strike="noStrike" dirty="0">
              <a:solidFill>
                <a:sysClr val="windowText" lastClr="000000"/>
              </a:solidFill>
              <a:latin typeface="+mn-lt"/>
              <a:ea typeface="+mn-ea"/>
              <a:cs typeface="+mn-cs"/>
            </a:rPr>
            <a:t>o</a:t>
          </a:r>
          <a:r>
            <a:rPr lang="en-US" sz="1400" dirty="0">
              <a:latin typeface="+mn-lt"/>
              <a:ea typeface="+mn-ea"/>
              <a:cs typeface="+mn-cs"/>
            </a:rPr>
            <a:t>zone standard</a:t>
          </a:r>
        </a:p>
      </cdr:txBody>
    </cdr:sp>
  </cdr:relSizeAnchor>
  <cdr:relSizeAnchor xmlns:cdr="http://schemas.openxmlformats.org/drawingml/2006/chartDrawing">
    <cdr:from>
      <cdr:x>0.87611</cdr:x>
      <cdr:y>0.30159</cdr:y>
    </cdr:from>
    <cdr:to>
      <cdr:x>0.89381</cdr:x>
      <cdr:y>0.51587</cdr:y>
    </cdr:to>
    <cdr:sp macro="" textlink="">
      <cdr:nvSpPr>
        <cdr:cNvPr id="14" name="Right Brace 13"/>
        <cdr:cNvSpPr/>
      </cdr:nvSpPr>
      <cdr:spPr>
        <a:xfrm xmlns:a="http://schemas.openxmlformats.org/drawingml/2006/main">
          <a:off x="7604190" y="1459390"/>
          <a:ext cx="153620" cy="1036935"/>
        </a:xfrm>
        <a:prstGeom xmlns:a="http://schemas.openxmlformats.org/drawingml/2006/main" prst="rightBrace">
          <a:avLst/>
        </a:prstGeom>
        <a:ln xmlns:a="http://schemas.openxmlformats.org/drawingml/2006/main" w="2857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0.89011</cdr:x>
      <cdr:y>0.13505</cdr:y>
    </cdr:from>
    <cdr:to>
      <cdr:x>0.91495</cdr:x>
      <cdr:y>0.13505</cdr:y>
    </cdr:to>
    <cdr:sp macro="" textlink="">
      <cdr:nvSpPr>
        <cdr:cNvPr id="15" name="Straight Arrow Connector 14"/>
        <cdr:cNvSpPr/>
      </cdr:nvSpPr>
      <cdr:spPr>
        <a:xfrm xmlns:a="http://schemas.openxmlformats.org/drawingml/2006/main" flipH="1">
          <a:off x="7715250" y="847725"/>
          <a:ext cx="215307" cy="0"/>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0.89823</cdr:x>
      <cdr:y>0.29365</cdr:y>
    </cdr:from>
    <cdr:to>
      <cdr:x>1</cdr:x>
      <cdr:y>0.52381</cdr:y>
    </cdr:to>
    <cdr:sp macro="" textlink="">
      <cdr:nvSpPr>
        <cdr:cNvPr id="10" name="TextBox 1"/>
        <cdr:cNvSpPr txBox="1"/>
      </cdr:nvSpPr>
      <cdr:spPr>
        <a:xfrm xmlns:a="http://schemas.openxmlformats.org/drawingml/2006/main">
          <a:off x="7796215" y="1420985"/>
          <a:ext cx="883315" cy="11137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smtClean="0"/>
            <a:t>Proposed range </a:t>
          </a:r>
        </a:p>
        <a:p xmlns:a="http://schemas.openxmlformats.org/drawingml/2006/main">
          <a:r>
            <a:rPr lang="en-US" sz="1400" dirty="0" smtClean="0"/>
            <a:t>for EPA standard</a:t>
          </a:r>
          <a:endParaRPr lang="en-US" sz="1400" dirty="0"/>
        </a:p>
      </cdr:txBody>
    </cdr:sp>
  </cdr:relSizeAnchor>
  <cdr:relSizeAnchor xmlns:cdr="http://schemas.openxmlformats.org/drawingml/2006/chartDrawing">
    <cdr:from>
      <cdr:x>0.89011</cdr:x>
      <cdr:y>0.13505</cdr:y>
    </cdr:from>
    <cdr:to>
      <cdr:x>0.91495</cdr:x>
      <cdr:y>0.13505</cdr:y>
    </cdr:to>
    <cdr:sp macro="" textlink="">
      <cdr:nvSpPr>
        <cdr:cNvPr id="12" name="Straight Arrow Connector 11"/>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4F81BD">
              <a:shade val="95000"/>
              <a:satMod val="105000"/>
            </a:srgb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dr:relSizeAnchor xmlns:cdr="http://schemas.openxmlformats.org/drawingml/2006/chartDrawing">
    <cdr:from>
      <cdr:x>0.89011</cdr:x>
      <cdr:y>0.13505</cdr:y>
    </cdr:from>
    <cdr:to>
      <cdr:x>0.91495</cdr:x>
      <cdr:y>0.13505</cdr:y>
    </cdr:to>
    <cdr:sp macro="" textlink="">
      <cdr:nvSpPr>
        <cdr:cNvPr id="16" name="Straight Arrow Connector 15"/>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FF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7027B6F-914E-4FD6-A1B1-2B2D89741DD5}" type="datetimeFigureOut">
              <a:rPr lang="en-US" smtClean="0"/>
              <a:pPr/>
              <a:t>4/12/2016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6D2F562-6973-4F31-AE1C-24B7EB32BA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xfrm>
            <a:off x="233680" y="4415790"/>
            <a:ext cx="6543040" cy="4648200"/>
          </a:xfrm>
          <a:noFill/>
        </p:spPr>
        <p:txBody>
          <a:bodyPr wrap="square" numCol="1" anchor="t" anchorCtr="0" compatLnSpc="1">
            <a:prstTxWarp prst="textNoShape">
              <a:avLst/>
            </a:prstTxWarp>
            <a:normAutofit fontScale="92500"/>
          </a:bodyPr>
          <a:lstStyle/>
          <a:p>
            <a:r>
              <a:rPr lang="en-US" sz="1100" b="1" dirty="0" smtClean="0"/>
              <a:t>2 -3 minute s-  You can say a lot form this first slide</a:t>
            </a:r>
          </a:p>
          <a:p>
            <a:endParaRPr lang="en-US" sz="1100" dirty="0"/>
          </a:p>
          <a:p>
            <a:pPr>
              <a:buFont typeface="Arial" pitchFamily="34" charset="0"/>
              <a:buChar char="•"/>
            </a:pPr>
            <a:r>
              <a:rPr lang="en-US" sz="1100" dirty="0" smtClean="0"/>
              <a:t> In the </a:t>
            </a:r>
            <a:r>
              <a:rPr lang="en-US" sz="1100" b="1" u="sng" dirty="0" smtClean="0"/>
              <a:t>Air Program</a:t>
            </a:r>
            <a:r>
              <a:rPr lang="en-US" sz="1100" dirty="0" smtClean="0"/>
              <a:t>, our </a:t>
            </a:r>
            <a:r>
              <a:rPr lang="en-US" sz="1100" b="1" dirty="0"/>
              <a:t>main challenges </a:t>
            </a:r>
            <a:r>
              <a:rPr lang="en-US" sz="1100" dirty="0"/>
              <a:t>and </a:t>
            </a:r>
            <a:r>
              <a:rPr lang="en-US" sz="1100" b="1" u="sng" dirty="0"/>
              <a:t>focus for public health protection</a:t>
            </a:r>
            <a:r>
              <a:rPr lang="en-US" sz="1100" dirty="0"/>
              <a:t> are: Fine Particulate, Ozone, and Air Toxics. </a:t>
            </a:r>
          </a:p>
          <a:p>
            <a:pPr>
              <a:buFont typeface="Arial" pitchFamily="34" charset="0"/>
              <a:buChar char="•"/>
            </a:pPr>
            <a:endParaRPr lang="en-US" sz="1100" dirty="0"/>
          </a:p>
          <a:p>
            <a:pPr>
              <a:buFont typeface="Arial" pitchFamily="34" charset="0"/>
              <a:buChar char="•"/>
            </a:pPr>
            <a:r>
              <a:rPr lang="en-US" sz="1100" dirty="0"/>
              <a:t>  Our other environmental priorities </a:t>
            </a:r>
            <a:r>
              <a:rPr lang="en-US" sz="1100" dirty="0" smtClean="0"/>
              <a:t>are Climate </a:t>
            </a:r>
            <a:r>
              <a:rPr lang="en-US" sz="1100" dirty="0"/>
              <a:t>Change and helping protect Oregon’s Wilderness Areas and National Park</a:t>
            </a:r>
            <a:r>
              <a:rPr lang="en-US" sz="1100" dirty="0" smtClean="0"/>
              <a:t>. (Crater Lake) :</a:t>
            </a:r>
            <a:endParaRPr lang="en-US" sz="1100" dirty="0"/>
          </a:p>
          <a:p>
            <a:pPr>
              <a:buFont typeface="Arial" pitchFamily="34" charset="0"/>
              <a:buChar char="•"/>
            </a:pPr>
            <a:endParaRPr lang="en-US" sz="800" i="1" dirty="0"/>
          </a:p>
          <a:p>
            <a:pPr lvl="1">
              <a:buFont typeface="Arial" pitchFamily="34" charset="0"/>
              <a:buChar char="•"/>
            </a:pPr>
            <a:r>
              <a:rPr lang="en-US" sz="1000" i="1" dirty="0" smtClean="0"/>
              <a:t>  This work in Climate Change and Visibility (i.e. Regional Haze) -  involves other </a:t>
            </a:r>
            <a:r>
              <a:rPr lang="en-US" sz="1000" i="1" dirty="0"/>
              <a:t>types of air pollution such as greenhouse gases (CO2, methane</a:t>
            </a:r>
            <a:r>
              <a:rPr lang="en-US" sz="1000" i="1" dirty="0" smtClean="0"/>
              <a:t>); or sulfur </a:t>
            </a:r>
            <a:r>
              <a:rPr lang="en-US" sz="1000" i="1" dirty="0"/>
              <a:t>and nitrogen particles that can degrade visibility or have other effects in ecosystems at relatively low levels that aren’t a risk for public health. </a:t>
            </a:r>
          </a:p>
          <a:p>
            <a:r>
              <a:rPr lang="en-US" sz="1100" dirty="0"/>
              <a:t> </a:t>
            </a:r>
          </a:p>
          <a:p>
            <a:pPr>
              <a:buFont typeface="Arial" pitchFamily="34" charset="0"/>
              <a:buChar char="•"/>
            </a:pPr>
            <a:r>
              <a:rPr lang="en-US" sz="1100" dirty="0"/>
              <a:t> Many of </a:t>
            </a:r>
            <a:r>
              <a:rPr lang="en-US" sz="1100" dirty="0" smtClean="0"/>
              <a:t>the sources we deal with, </a:t>
            </a:r>
            <a:r>
              <a:rPr lang="en-US" sz="1100" dirty="0"/>
              <a:t>like </a:t>
            </a:r>
            <a:r>
              <a:rPr lang="en-US" sz="1100" dirty="0" smtClean="0"/>
              <a:t>woodstoves, </a:t>
            </a:r>
            <a:r>
              <a:rPr lang="en-US" sz="1100" dirty="0"/>
              <a:t>diesel </a:t>
            </a:r>
            <a:r>
              <a:rPr lang="en-US" sz="1100" dirty="0" smtClean="0"/>
              <a:t>engines, </a:t>
            </a:r>
            <a:r>
              <a:rPr lang="en-US" sz="1100" dirty="0"/>
              <a:t>motor </a:t>
            </a:r>
            <a:r>
              <a:rPr lang="en-US" sz="1100" dirty="0" smtClean="0"/>
              <a:t>vehicles, emit many different kinds of air pollution, </a:t>
            </a:r>
            <a:r>
              <a:rPr lang="en-US" sz="1100" dirty="0"/>
              <a:t>and we'll talk </a:t>
            </a:r>
            <a:r>
              <a:rPr lang="en-US" sz="1100" dirty="0" smtClean="0"/>
              <a:t>more about </a:t>
            </a:r>
            <a:r>
              <a:rPr lang="en-US" sz="1100" b="1" u="sng" dirty="0"/>
              <a:t>multi-pollutant strategies </a:t>
            </a:r>
            <a:r>
              <a:rPr lang="en-US" sz="1100" dirty="0"/>
              <a:t>as part of our presentation. </a:t>
            </a:r>
          </a:p>
          <a:p>
            <a:endParaRPr lang="en-US" sz="1100" dirty="0">
              <a:solidFill>
                <a:srgbClr val="FF0000"/>
              </a:solidFill>
            </a:endParaRPr>
          </a:p>
          <a:p>
            <a:r>
              <a:rPr lang="en-US" sz="1100" b="1" u="sng" dirty="0"/>
              <a:t>Action Examples;</a:t>
            </a:r>
            <a:r>
              <a:rPr lang="en-US" sz="1100" dirty="0"/>
              <a:t/>
            </a:r>
            <a:br>
              <a:rPr lang="en-US" sz="1100" dirty="0"/>
            </a:br>
            <a:endParaRPr lang="en-US" sz="1100" dirty="0"/>
          </a:p>
          <a:p>
            <a:pPr>
              <a:buFont typeface="Wingdings" pitchFamily="2" charset="2"/>
              <a:buChar char="Ø"/>
            </a:pPr>
            <a:r>
              <a:rPr lang="en-US" sz="1100" dirty="0"/>
              <a:t>Ozone: </a:t>
            </a:r>
            <a:r>
              <a:rPr lang="en-US" sz="1100" dirty="0" smtClean="0"/>
              <a:t>Successfully worked </a:t>
            </a:r>
            <a:r>
              <a:rPr lang="en-US" sz="1100" dirty="0"/>
              <a:t>in Portland and Medford </a:t>
            </a:r>
            <a:r>
              <a:rPr lang="en-US" sz="1100" dirty="0" smtClean="0"/>
              <a:t>to meet </a:t>
            </a:r>
            <a:r>
              <a:rPr lang="en-US" sz="1100" dirty="0"/>
              <a:t>and </a:t>
            </a:r>
            <a:r>
              <a:rPr lang="en-US" sz="1100" dirty="0" smtClean="0"/>
              <a:t>maintain </a:t>
            </a:r>
            <a:r>
              <a:rPr lang="en-US" sz="1100" dirty="0"/>
              <a:t>ozone standards. </a:t>
            </a:r>
            <a:r>
              <a:rPr lang="en-US" sz="1100" dirty="0" smtClean="0"/>
              <a:t>We’re starting </a:t>
            </a:r>
            <a:r>
              <a:rPr lang="en-US" sz="1100" dirty="0"/>
              <a:t>work </a:t>
            </a:r>
            <a:r>
              <a:rPr lang="en-US" sz="1100" dirty="0" smtClean="0"/>
              <a:t>this year in Hermiston </a:t>
            </a:r>
            <a:r>
              <a:rPr lang="en-US" sz="1100" dirty="0"/>
              <a:t>area with </a:t>
            </a:r>
            <a:r>
              <a:rPr lang="en-US" sz="1100" dirty="0" smtClean="0"/>
              <a:t>EPA &amp; WA </a:t>
            </a:r>
            <a:r>
              <a:rPr lang="en-US" sz="1100" dirty="0"/>
              <a:t>agencies to look at high ozone levels and interstate transport of </a:t>
            </a:r>
            <a:r>
              <a:rPr lang="en-US" sz="1100" dirty="0" smtClean="0"/>
              <a:t>ozone. (</a:t>
            </a:r>
            <a:r>
              <a:rPr lang="en-US" sz="1000" i="1" dirty="0" smtClean="0"/>
              <a:t>no violation – but high enough to investigate)</a:t>
            </a:r>
            <a:endParaRPr lang="en-US" sz="1000" i="1" dirty="0"/>
          </a:p>
          <a:p>
            <a:pPr>
              <a:buFont typeface="Wingdings" pitchFamily="2" charset="2"/>
              <a:buChar char="Ø"/>
            </a:pPr>
            <a:endParaRPr lang="en-US" sz="1100" dirty="0"/>
          </a:p>
          <a:p>
            <a:pPr>
              <a:buFont typeface="Wingdings" pitchFamily="2" charset="2"/>
              <a:buChar char="Ø"/>
            </a:pPr>
            <a:r>
              <a:rPr lang="en-US" sz="1100" dirty="0"/>
              <a:t>PM:  Great successes helping communities like Medford, Klamath Falls, Grants Pass, Lakeview, LaGrande, Eugene come into compliance with health standards</a:t>
            </a:r>
          </a:p>
          <a:p>
            <a:pPr>
              <a:buFont typeface="Wingdings" pitchFamily="2" charset="2"/>
              <a:buChar char="Ø"/>
            </a:pPr>
            <a:endParaRPr lang="en-US" sz="1100" dirty="0"/>
          </a:p>
          <a:p>
            <a:pPr>
              <a:buFont typeface="Wingdings" pitchFamily="2" charset="2"/>
              <a:buChar char="Ø"/>
            </a:pPr>
            <a:r>
              <a:rPr lang="en-US" sz="1100" dirty="0"/>
              <a:t>Visibility: </a:t>
            </a:r>
            <a:r>
              <a:rPr lang="en-US" sz="1100" dirty="0" smtClean="0"/>
              <a:t>Our Regional </a:t>
            </a:r>
            <a:r>
              <a:rPr lang="en-US" sz="1100" dirty="0"/>
              <a:t>Haze Plan shows generally improving visibility </a:t>
            </a:r>
            <a:r>
              <a:rPr lang="en-US" sz="1100" dirty="0" smtClean="0"/>
              <a:t>trends across Oregon (wildfires </a:t>
            </a:r>
            <a:r>
              <a:rPr lang="en-US" sz="1100" dirty="0"/>
              <a:t>still </a:t>
            </a:r>
            <a:r>
              <a:rPr lang="en-US" sz="1100" dirty="0" smtClean="0"/>
              <a:t>impact  </a:t>
            </a:r>
          </a:p>
          <a:p>
            <a:r>
              <a:rPr lang="en-US" sz="1100" dirty="0" smtClean="0"/>
              <a:t>    Viz &amp; health).            </a:t>
            </a:r>
          </a:p>
          <a:p>
            <a:r>
              <a:rPr lang="en-US" sz="1100" dirty="0" smtClean="0"/>
              <a:t>     - </a:t>
            </a:r>
            <a:r>
              <a:rPr lang="en-US" sz="1100" i="1" dirty="0" smtClean="0"/>
              <a:t>Example of Emission Reduction Action: </a:t>
            </a:r>
            <a:r>
              <a:rPr lang="en-US" sz="1100" i="1" dirty="0"/>
              <a:t>Emission controls and closure of Boardman coal-fired power pant is </a:t>
            </a:r>
            <a:r>
              <a:rPr lang="en-US" sz="1100" i="1" dirty="0" smtClean="0"/>
              <a:t>  </a:t>
            </a:r>
          </a:p>
          <a:p>
            <a:r>
              <a:rPr lang="en-US" sz="1100" i="1" dirty="0"/>
              <a:t> </a:t>
            </a:r>
            <a:r>
              <a:rPr lang="en-US" sz="1100" i="1" dirty="0" smtClean="0"/>
              <a:t>       a </a:t>
            </a:r>
            <a:r>
              <a:rPr lang="en-US" sz="1100" i="1" dirty="0"/>
              <a:t>regional haze strategy.</a:t>
            </a:r>
          </a:p>
          <a:p>
            <a:pPr>
              <a:buFont typeface="Wingdings" pitchFamily="2" charset="2"/>
              <a:buChar char="Ø"/>
            </a:pPr>
            <a:endParaRPr lang="en-US" sz="1100" dirty="0"/>
          </a:p>
          <a:p>
            <a:pPr>
              <a:buFont typeface="Wingdings" pitchFamily="2" charset="2"/>
              <a:buChar char="Ø"/>
            </a:pPr>
            <a:r>
              <a:rPr lang="en-US" sz="1100" dirty="0"/>
              <a:t>Air Toxics: Clean Diesel, Woodstoves, AQ assessment , and ABCs</a:t>
            </a:r>
          </a:p>
          <a:p>
            <a:endParaRPr lang="en-US" baseline="0" dirty="0" smtClean="0"/>
          </a:p>
          <a:p>
            <a:endParaRPr lang="en-US" dirty="0" smtClean="0"/>
          </a:p>
          <a:p>
            <a:endParaRPr lang="en-US" dirty="0" smtClean="0"/>
          </a:p>
          <a:p>
            <a:endParaRPr lang="en-US" dirty="0" smtClean="0"/>
          </a:p>
          <a:p>
            <a:pPr eaLnBrk="1" hangingPunct="1"/>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49BC2-6645-4001-8A72-48D62EEBEEA3}" type="slidenum">
              <a:rPr lang="en-US" smtClean="0"/>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F17F7-DB7F-48D2-9FC4-66ACB966B6C5}" type="slidenum">
              <a:rPr lang="en-US" smtClean="0"/>
              <a:pPr fontAlgn="base">
                <a:spcBef>
                  <a:spcPct val="0"/>
                </a:spcBef>
                <a:spcAft>
                  <a:spcPct val="0"/>
                </a:spcAft>
                <a:defRPr/>
              </a:pPr>
              <a:t>11</a:t>
            </a:fld>
            <a:endParaRPr lang="en-US" smtClean="0"/>
          </a:p>
        </p:txBody>
      </p:sp>
      <p:sp>
        <p:nvSpPr>
          <p:cNvPr id="28675" name="Rectangle 2"/>
          <p:cNvSpPr>
            <a:spLocks noGrp="1" noRot="1" noChangeAspect="1" noChangeArrowheads="1" noTextEdit="1"/>
          </p:cNvSpPr>
          <p:nvPr>
            <p:ph type="sldImg"/>
          </p:nvPr>
        </p:nvSpPr>
        <p:spPr bwMode="auto">
          <a:xfrm>
            <a:off x="1190711" y="698168"/>
            <a:ext cx="4628981" cy="3484587"/>
          </a:xfrm>
          <a:noFill/>
          <a:ln>
            <a:solidFill>
              <a:srgbClr val="000000"/>
            </a:solidFill>
            <a:miter lim="800000"/>
            <a:headEnd/>
            <a:tailEnd/>
          </a:ln>
        </p:spPr>
      </p:sp>
      <p:sp>
        <p:nvSpPr>
          <p:cNvPr id="28676" name="Rectangle 3"/>
          <p:cNvSpPr>
            <a:spLocks noGrp="1" noChangeArrowheads="1"/>
          </p:cNvSpPr>
          <p:nvPr>
            <p:ph type="body" idx="1"/>
          </p:nvPr>
        </p:nvSpPr>
        <p:spPr bwMode="auto">
          <a:xfrm>
            <a:off x="701040" y="4414177"/>
            <a:ext cx="5608320" cy="4183380"/>
          </a:xfrm>
          <a:noFill/>
        </p:spPr>
        <p:txBody>
          <a:bodyPr wrap="square" numCol="1" anchor="t" anchorCtr="0" compatLnSpc="1">
            <a:prstTxWarp prst="textNoShape">
              <a:avLst/>
            </a:prstTxWarp>
            <a:normAutofit fontScale="55000" lnSpcReduction="20000"/>
          </a:bodyPr>
          <a:lstStyle/>
          <a:p>
            <a:r>
              <a:rPr lang="en-US" dirty="0" smtClean="0"/>
              <a:t>When air toxics monitoring shows a problem, we have three program areas that provide solutions. </a:t>
            </a:r>
          </a:p>
          <a:p>
            <a:endParaRPr lang="en-US" dirty="0" smtClean="0"/>
          </a:p>
          <a:p>
            <a:r>
              <a:rPr lang="en-US" dirty="0" smtClean="0"/>
              <a:t>• This chart shows the elements of Oregon’s air toxics program.</a:t>
            </a:r>
          </a:p>
          <a:p>
            <a:r>
              <a:rPr lang="en-US" dirty="0" smtClean="0"/>
              <a:t>o In purple, we implement federal standards for industry through permits. </a:t>
            </a:r>
          </a:p>
          <a:p>
            <a:r>
              <a:rPr lang="en-US" dirty="0" smtClean="0"/>
              <a:t>o In green we use our air toxics benchmarks to assess problems and provide solutions statewide and in impacted communities. </a:t>
            </a:r>
          </a:p>
          <a:p>
            <a:r>
              <a:rPr lang="en-US" dirty="0" smtClean="0"/>
              <a:t>o In blue, we have progressively cleaner engines as EPA sets standards for new gasoline and diesel powered vehicles. </a:t>
            </a:r>
          </a:p>
          <a:p>
            <a:endParaRPr lang="en-US" dirty="0" smtClean="0"/>
          </a:p>
          <a:p>
            <a:endParaRPr lang="en-US" dirty="0" smtClean="0"/>
          </a:p>
          <a:p>
            <a:r>
              <a:rPr lang="en-US" dirty="0" smtClean="0"/>
              <a:t>• Examples of our current actions to reduce air toxics are in gray boxes below. </a:t>
            </a:r>
          </a:p>
          <a:p>
            <a:endParaRPr lang="en-US" dirty="0" smtClean="0"/>
          </a:p>
          <a:p>
            <a:r>
              <a:rPr lang="en-US" dirty="0" smtClean="0"/>
              <a:t>• Implementing federal standards for industry has resulted in significant reductions of air toxics statewide for our largest facilities under Title V permits, and a spectrum of medium and smaller facilities under state permits. </a:t>
            </a:r>
          </a:p>
          <a:p>
            <a:endParaRPr lang="en-US" dirty="0" smtClean="0"/>
          </a:p>
          <a:p>
            <a:r>
              <a:rPr lang="en-US" dirty="0" smtClean="0"/>
              <a:t>o Some examples of facilities where federal standards have required air toxics reductions are the larger wood products manufacturers, foundries and vehicle painting businesses. </a:t>
            </a:r>
          </a:p>
          <a:p>
            <a:endParaRPr lang="en-US" dirty="0" smtClean="0"/>
          </a:p>
          <a:p>
            <a:r>
              <a:rPr lang="en-US" dirty="0" smtClean="0"/>
              <a:t>o In the past 5 years EPA air toxics standards have also applied to many medium and smaller facilities, requiring air toxics controls at dry cleaners, auto body shops and metal plating facilities. </a:t>
            </a:r>
          </a:p>
          <a:p>
            <a:endParaRPr lang="en-US" dirty="0" smtClean="0"/>
          </a:p>
          <a:p>
            <a:r>
              <a:rPr lang="en-US" dirty="0" smtClean="0"/>
              <a:t>o DEQ partners with industry associations to provide technical assistance to hundreds of the smaller facilities each year. </a:t>
            </a:r>
          </a:p>
          <a:p>
            <a:endParaRPr lang="en-US" dirty="0" smtClean="0"/>
          </a:p>
          <a:p>
            <a:r>
              <a:rPr lang="en-US" dirty="0" smtClean="0"/>
              <a:t>• To supplement industrial and engine standards, DEQ uses a geographic approach to assess and solve problems in communities. </a:t>
            </a:r>
          </a:p>
          <a:p>
            <a:r>
              <a:rPr lang="en-US" dirty="0" smtClean="0"/>
              <a:t>o Portland Air Toxics Solutions is our first project working with a community to identify and make plans to reduce air toxics from sources causing the most risk. These include plans for wood burning, diesel engines, gasoline cars and trucks and metals facilities. </a:t>
            </a:r>
          </a:p>
          <a:p>
            <a:r>
              <a:rPr lang="en-US" dirty="0" smtClean="0"/>
              <a:t>19 </a:t>
            </a:r>
          </a:p>
          <a:p>
            <a:pPr lvl="2"/>
            <a:r>
              <a:rPr lang="en-US" dirty="0" smtClean="0"/>
              <a:t>• We also consider actions to reduce air toxics emissions from sources statewide. </a:t>
            </a:r>
          </a:p>
          <a:p>
            <a:r>
              <a:rPr lang="en-US" dirty="0" smtClean="0"/>
              <a:t>o Examples of these actions are DEQ’s Clean Diesel Program, providing incentives for cleaner engines, Heat Smart, which David described earlier, and our gasoline fueling regulations to capture benzene vapors. </a:t>
            </a:r>
          </a:p>
          <a:p>
            <a:endParaRPr lang="en-US" dirty="0" smtClean="0"/>
          </a:p>
          <a:p>
            <a:r>
              <a:rPr lang="en-US" dirty="0" smtClean="0"/>
              <a:t>• Under federal clean engine laws, both gasoline and diesel cars and trucks have gotten much cleaner – causing less ozone, particulate, green house gas and toxic air pollution. </a:t>
            </a:r>
          </a:p>
          <a:p>
            <a:r>
              <a:rPr lang="en-US" dirty="0" smtClean="0"/>
              <a:t>o Oregon accelerated this process by opting in to California low emission vehicle standards. </a:t>
            </a:r>
          </a:p>
          <a:p>
            <a:endParaRPr lang="en-US" dirty="0" smtClean="0"/>
          </a:p>
          <a:p>
            <a:r>
              <a:rPr lang="en-US" b="1" dirty="0" err="1" smtClean="0"/>
              <a:t>Backpocket</a:t>
            </a:r>
            <a:r>
              <a:rPr lang="en-US" b="1" dirty="0" smtClean="0"/>
              <a:t>: </a:t>
            </a:r>
          </a:p>
          <a:p>
            <a:r>
              <a:rPr lang="en-US" b="1" u="sng" dirty="0" smtClean="0"/>
              <a:t>Industrial permitting – </a:t>
            </a:r>
          </a:p>
          <a:p>
            <a:r>
              <a:rPr lang="en-US" dirty="0" smtClean="0"/>
              <a:t>Title V program is an operating permit for </a:t>
            </a:r>
            <a:r>
              <a:rPr lang="en-US" b="1" dirty="0" smtClean="0"/>
              <a:t>111 major sources of air emissions. </a:t>
            </a:r>
          </a:p>
          <a:p>
            <a:r>
              <a:rPr lang="en-US" dirty="0" smtClean="0"/>
              <a:t>Air Contaminant Discharge Permit (ACDP) program, which is the operating permit for about </a:t>
            </a:r>
            <a:r>
              <a:rPr lang="en-US" b="1" dirty="0" smtClean="0"/>
              <a:t>2,600 medium and smaller sources. </a:t>
            </a:r>
          </a:p>
          <a:p>
            <a:r>
              <a:rPr lang="en-US" b="1" u="sng" dirty="0" smtClean="0"/>
              <a:t>Clean Cars </a:t>
            </a:r>
          </a:p>
          <a:p>
            <a:r>
              <a:rPr lang="en-US" dirty="0" smtClean="0"/>
              <a:t>Beginning with the 2009 model years, new vehicles sold in Oregon meet Oregon’s Low Emission Vehicle standards. Reduces greenhouse gas emissions, smog forming emissions and toxic air pollution. </a:t>
            </a:r>
          </a:p>
          <a:p>
            <a:r>
              <a:rPr lang="en-US" b="1" u="sng" dirty="0" smtClean="0"/>
              <a:t>Clean diesel </a:t>
            </a:r>
          </a:p>
          <a:p>
            <a:r>
              <a:rPr lang="en-US" dirty="0" smtClean="0"/>
              <a:t>Diesel is one of the most potent air toxics to which Oregonians are exposed. </a:t>
            </a:r>
          </a:p>
          <a:p>
            <a:r>
              <a:rPr lang="en-US" dirty="0" smtClean="0"/>
              <a:t>Grant program that provides federal funds for the installation of particulate filters on existing vehicles. Since 2008, DEQ has awarded approximately </a:t>
            </a:r>
            <a:r>
              <a:rPr lang="en-US" b="1" dirty="0" smtClean="0"/>
              <a:t>$4,250,000 in grant funding. </a:t>
            </a:r>
          </a:p>
          <a:p>
            <a:r>
              <a:rPr lang="en-US" dirty="0" smtClean="0"/>
              <a:t>We have upgraded </a:t>
            </a:r>
            <a:r>
              <a:rPr lang="en-US" b="1" dirty="0" smtClean="0"/>
              <a:t>113 school buses, 73 municipal vehicles and 158 other vehicles such as garbage trucks, buses and barges. </a:t>
            </a:r>
            <a:endParaRPr lang="en-US" dirty="0" smtClean="0"/>
          </a:p>
          <a:p>
            <a:pPr eaLnBrk="1" hangingPunct="1">
              <a:lnSpc>
                <a:spcPct val="80000"/>
              </a:lnSpc>
              <a:spcBef>
                <a:spcPct val="0"/>
              </a:spcBef>
            </a:pPr>
            <a:endParaRPr lang="en-US" sz="7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dirty="0" smtClean="0"/>
              <a:t>Right now, air emissions are  technologically controlled through emission limits defined in permits, described using a rate: tons emitted per year.</a:t>
            </a:r>
          </a:p>
          <a:p>
            <a:endParaRPr lang="en-US" dirty="0"/>
          </a:p>
        </p:txBody>
      </p:sp>
      <p:sp>
        <p:nvSpPr>
          <p:cNvPr id="4" name="Slide Number Placeholder 3"/>
          <p:cNvSpPr>
            <a:spLocks noGrp="1"/>
          </p:cNvSpPr>
          <p:nvPr>
            <p:ph type="sldNum" sz="quarter" idx="10"/>
          </p:nvPr>
        </p:nvSpPr>
        <p:spPr/>
        <p:txBody>
          <a:bodyPr/>
          <a:lstStyle/>
          <a:p>
            <a:fld id="{0E43BA7C-48E4-473E-9EC5-EFF1AA948E10}"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are aware,</a:t>
            </a:r>
            <a:r>
              <a:rPr lang="en-US" baseline="0" dirty="0" smtClean="0"/>
              <a:t> air toxics come from many sources, many of which also produce criteria pollutants such as particulate or chemical precursors to ozone. Generally, people are exposed to the most risk from area sources such as wood burning and mobile sources such as gasoline and diesel engines. For those living close to industrial facilities, these emissions can also add unwanted increases in health risk, as we have recently discovered near art glass facilities.</a:t>
            </a:r>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13</a:t>
            </a:fld>
            <a:endParaRPr lang="en-US" dirty="0"/>
          </a:p>
        </p:txBody>
      </p:sp>
    </p:spTree>
    <p:extLst>
      <p:ext uri="{BB962C8B-B14F-4D97-AF65-F5344CB8AC3E}">
        <p14:creationId xmlns:p14="http://schemas.microsoft.com/office/powerpoint/2010/main" xmlns="" val="72076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These charts provide an overview of air toxics monitoring data for five pollutants at our longer term monitors in Portland and LaGrande. </a:t>
            </a:r>
          </a:p>
          <a:p>
            <a:endParaRPr lang="en-US" dirty="0" smtClean="0"/>
          </a:p>
          <a:p>
            <a:r>
              <a:rPr lang="en-US" dirty="0" smtClean="0"/>
              <a:t>• The vertical axis is times above air toxics benchmarks or clean air goals. </a:t>
            </a:r>
          </a:p>
          <a:p>
            <a:endParaRPr lang="en-US" dirty="0" smtClean="0"/>
          </a:p>
          <a:p>
            <a:r>
              <a:rPr lang="en-US" dirty="0" smtClean="0"/>
              <a:t>• The five pollutants are stacked in bars for each year to show air toxics trends. </a:t>
            </a:r>
          </a:p>
          <a:p>
            <a:endParaRPr lang="en-US" dirty="0" smtClean="0"/>
          </a:p>
          <a:p>
            <a:r>
              <a:rPr lang="en-US" dirty="0" smtClean="0"/>
              <a:t>• The orange line and dots show our targets for air toxics reduction. </a:t>
            </a:r>
          </a:p>
          <a:p>
            <a:endParaRPr lang="en-US" dirty="0" smtClean="0"/>
          </a:p>
          <a:p>
            <a:r>
              <a:rPr lang="en-US" dirty="0" smtClean="0"/>
              <a:t>• In general, levels of air toxics are decreasing. </a:t>
            </a:r>
          </a:p>
          <a:p>
            <a:endParaRPr lang="en-US" dirty="0" smtClean="0"/>
          </a:p>
          <a:p>
            <a:r>
              <a:rPr lang="en-US" dirty="0" smtClean="0"/>
              <a:t>• You can see that levels of these five pollutants are about twice as high in Portland as they are in LaGrande. </a:t>
            </a:r>
          </a:p>
          <a:p>
            <a:endParaRPr lang="en-US" dirty="0" smtClean="0"/>
          </a:p>
          <a:p>
            <a:r>
              <a:rPr lang="en-US" dirty="0" smtClean="0"/>
              <a:t>• The resurgence in the economy and more vehicle and truck traffic likely shows in the increased levels in the last couple of years.</a:t>
            </a:r>
          </a:p>
          <a:p>
            <a:endParaRPr lang="en-US" dirty="0" smtClean="0"/>
          </a:p>
          <a:p>
            <a:pPr>
              <a:buFont typeface="Arial" pitchFamily="34" charset="0"/>
              <a:buChar char="•"/>
            </a:pPr>
            <a:r>
              <a:rPr lang="en-US" dirty="0" smtClean="0"/>
              <a:t> Meteorology has a large influence on pollutant concentrations – stagnant patterns </a:t>
            </a:r>
            <a:r>
              <a:rPr lang="en-US" dirty="0" err="1" smtClean="0"/>
              <a:t>vs</a:t>
            </a:r>
            <a:r>
              <a:rPr lang="en-US" dirty="0" smtClean="0"/>
              <a:t> unsettled windy weather.</a:t>
            </a:r>
          </a:p>
          <a:p>
            <a:endParaRPr lang="en-US" dirty="0"/>
          </a:p>
        </p:txBody>
      </p:sp>
      <p:sp>
        <p:nvSpPr>
          <p:cNvPr id="4" name="Slide Number Placeholder 3"/>
          <p:cNvSpPr>
            <a:spLocks noGrp="1"/>
          </p:cNvSpPr>
          <p:nvPr>
            <p:ph type="sldNum" sz="quarter" idx="10"/>
          </p:nvPr>
        </p:nvSpPr>
        <p:spPr/>
        <p:txBody>
          <a:bodyPr/>
          <a:lstStyle/>
          <a:p>
            <a:fld id="{0E43BA7C-48E4-473E-9EC5-EFF1AA948E10}"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5617"/>
            <a:ext cx="4673600" cy="3486150"/>
          </a:xfrm>
        </p:spPr>
      </p:sp>
      <p:sp>
        <p:nvSpPr>
          <p:cNvPr id="3" name="Notes Placeholder 2"/>
          <p:cNvSpPr>
            <a:spLocks noGrp="1"/>
          </p:cNvSpPr>
          <p:nvPr>
            <p:ph type="body" idx="1"/>
          </p:nvPr>
        </p:nvSpPr>
        <p:spPr/>
        <p:txBody>
          <a:bodyPr>
            <a:normAutofit/>
          </a:bodyPr>
          <a:lstStyle/>
          <a:p>
            <a:endParaRPr lang="en-US" dirty="0" smtClean="0"/>
          </a:p>
          <a:p>
            <a:r>
              <a:rPr lang="en-US" dirty="0" smtClean="0"/>
              <a:t>We would like to conclude with some good news that much of our work has benefits for multiple pollutants. </a:t>
            </a:r>
          </a:p>
          <a:p>
            <a:endParaRPr lang="en-US" dirty="0" smtClean="0"/>
          </a:p>
          <a:p>
            <a:r>
              <a:rPr lang="en-US" dirty="0" smtClean="0"/>
              <a:t>• Traditionally we addressed one pollutant at a time, but now we think more in terms of multi pollutant benefits. </a:t>
            </a:r>
          </a:p>
          <a:p>
            <a:endParaRPr lang="en-US" dirty="0" smtClean="0"/>
          </a:p>
          <a:p>
            <a:r>
              <a:rPr lang="en-US" dirty="0" smtClean="0"/>
              <a:t>• On the left side of this chart are some of our key source control efforts, and across the top are the key pollutants we need to reduce. </a:t>
            </a:r>
          </a:p>
          <a:p>
            <a:endParaRPr lang="en-US" dirty="0" smtClean="0"/>
          </a:p>
          <a:p>
            <a:r>
              <a:rPr lang="en-US" dirty="0" smtClean="0"/>
              <a:t>• Because sources of air pollution emit multiple pollutants, our source control efforts are effective for multiple pollutants </a:t>
            </a:r>
          </a:p>
          <a:p>
            <a:r>
              <a:rPr lang="en-US" dirty="0" smtClean="0"/>
              <a:t>o For example: cleaner engines and cleaner fuels reduce particulate, air toxics, ozone, greenhouse gases, and pollutants affecting visibility </a:t>
            </a:r>
          </a:p>
          <a:p>
            <a:r>
              <a:rPr lang="en-US" dirty="0" smtClean="0"/>
              <a:t>o Woodsmoke reduction efforts control particulates, air toxics and pollutants affecting visibility. </a:t>
            </a:r>
          </a:p>
          <a:p>
            <a:r>
              <a:rPr lang="en-US" dirty="0" smtClean="0"/>
              <a:t>o Industrial controls in place statewide have benefits for all categories of pollutants as well. </a:t>
            </a:r>
          </a:p>
          <a:p>
            <a:endParaRPr lang="en-US" dirty="0" smtClean="0"/>
          </a:p>
          <a:p>
            <a:r>
              <a:rPr lang="en-US" dirty="0" smtClean="0"/>
              <a:t>• This concludes our information, thank you for your time, and we would be happy to answer any questions.</a:t>
            </a:r>
          </a:p>
          <a:p>
            <a:pPr lvl="0"/>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15</a:t>
            </a:fld>
            <a:endParaRPr lang="en-US" dirty="0"/>
          </a:p>
        </p:txBody>
      </p:sp>
    </p:spTree>
    <p:extLst>
      <p:ext uri="{BB962C8B-B14F-4D97-AF65-F5344CB8AC3E}">
        <p14:creationId xmlns:p14="http://schemas.microsoft.com/office/powerpoint/2010/main" xmlns="" val="890875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u="sng" dirty="0" smtClean="0"/>
          </a:p>
          <a:p>
            <a:pPr lvl="1">
              <a:buFontTx/>
              <a:buChar char="-"/>
            </a:pPr>
            <a:r>
              <a:rPr lang="en-US" dirty="0" smtClean="0"/>
              <a:t>This graph shows three year averages of fine particulate monitored in Oregon communities violating or at risk of violating the standard.</a:t>
            </a:r>
          </a:p>
          <a:p>
            <a:pPr lvl="1">
              <a:buFontTx/>
              <a:buChar char="-"/>
            </a:pPr>
            <a:endParaRPr lang="en-US" dirty="0" smtClean="0"/>
          </a:p>
          <a:p>
            <a:pPr lvl="1">
              <a:buFontTx/>
              <a:buChar char="-"/>
            </a:pPr>
            <a:r>
              <a:rPr lang="en-US" dirty="0" smtClean="0"/>
              <a:t> In 2011 and 2013 there were particularly bad weather inversions statewide with fewer winter storms and less wind. </a:t>
            </a:r>
          </a:p>
          <a:p>
            <a:pPr lvl="1">
              <a:buFontTx/>
              <a:buChar char="-"/>
            </a:pPr>
            <a:endParaRPr lang="en-US" dirty="0" smtClean="0"/>
          </a:p>
          <a:p>
            <a:pPr lvl="1">
              <a:buFontTx/>
              <a:buChar char="-"/>
            </a:pPr>
            <a:r>
              <a:rPr lang="en-US" dirty="0" smtClean="0"/>
              <a:t> During years when we have El Nino or La Nina ocean temperature patterns, there tend to be more storms, more atmospheric ventilation  and lower particulate levels.</a:t>
            </a:r>
          </a:p>
          <a:p>
            <a:pPr lvl="1">
              <a:buFontTx/>
              <a:buChar char="-"/>
            </a:pPr>
            <a:endParaRPr lang="en-US" dirty="0" smtClean="0"/>
          </a:p>
          <a:p>
            <a:pPr lvl="1"/>
            <a:endParaRPr lang="en-US" u="sng" dirty="0" smtClean="0"/>
          </a:p>
        </p:txBody>
      </p:sp>
      <p:sp>
        <p:nvSpPr>
          <p:cNvPr id="4" name="Slide Number Placeholder 3"/>
          <p:cNvSpPr>
            <a:spLocks noGrp="1"/>
          </p:cNvSpPr>
          <p:nvPr>
            <p:ph type="sldNum" sz="quarter" idx="10"/>
          </p:nvPr>
        </p:nvSpPr>
        <p:spPr/>
        <p:txBody>
          <a:bodyPr/>
          <a:lstStyle/>
          <a:p>
            <a:fld id="{22955E73-1581-4EC7-8F66-AF495669DCD7}"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Tx/>
              <a:buChar char="-"/>
            </a:pPr>
            <a:r>
              <a:rPr lang="en-US" dirty="0" smtClean="0"/>
              <a:t>This graph shows three year averages of ozone monitored in  six Oregon communities with historically higher ozone levels. </a:t>
            </a:r>
          </a:p>
          <a:p>
            <a:pPr>
              <a:buFontTx/>
              <a:buChar char="-"/>
            </a:pPr>
            <a:endParaRPr lang="en-US" dirty="0" smtClean="0"/>
          </a:p>
          <a:p>
            <a:pPr>
              <a:buFontTx/>
              <a:buChar char="-"/>
            </a:pPr>
            <a:r>
              <a:rPr lang="en-US" dirty="0" smtClean="0"/>
              <a:t>We are currently in compliance with the current ozone standard, the blue line at 75 parts per billion.</a:t>
            </a:r>
          </a:p>
          <a:p>
            <a:pPr>
              <a:buFontTx/>
              <a:buNone/>
            </a:pPr>
            <a:endParaRPr lang="en-US" dirty="0" smtClean="0"/>
          </a:p>
          <a:p>
            <a:pPr>
              <a:buFontTx/>
              <a:buChar char="-"/>
            </a:pPr>
            <a:r>
              <a:rPr lang="en-US" dirty="0" smtClean="0"/>
              <a:t>The green lines show the range that EPA has proposed for a new more protective ozone standard. </a:t>
            </a:r>
          </a:p>
          <a:p>
            <a:pPr>
              <a:buFontTx/>
              <a:buChar char="-"/>
            </a:pPr>
            <a:endParaRPr lang="en-US" dirty="0" smtClean="0"/>
          </a:p>
          <a:p>
            <a:pPr>
              <a:buFontTx/>
              <a:buChar char="-"/>
            </a:pPr>
            <a:r>
              <a:rPr lang="en-US" dirty="0" smtClean="0"/>
              <a:t>This action is in response to scientific research which shows that exposure to lower levels of ozone air pollution is more harmful than previously thought. </a:t>
            </a:r>
          </a:p>
          <a:p>
            <a:pPr>
              <a:buFontTx/>
              <a:buChar char="-"/>
            </a:pPr>
            <a:endParaRPr lang="en-US" dirty="0" smtClean="0"/>
          </a:p>
          <a:p>
            <a:pPr>
              <a:buFontTx/>
              <a:buChar char="-"/>
            </a:pPr>
            <a:r>
              <a:rPr lang="en-US" dirty="0" smtClean="0"/>
              <a:t> EPA is currently taking comments on the proposed range and plans to finalize a standard in _____</a:t>
            </a:r>
          </a:p>
          <a:p>
            <a:endParaRPr lang="en-US" dirty="0" smtClean="0"/>
          </a:p>
          <a:p>
            <a:r>
              <a:rPr lang="en-US" dirty="0" smtClean="0"/>
              <a:t>- Current ozone strategies in place in Portland and Medford are insurance for maintaining</a:t>
            </a:r>
            <a:r>
              <a:rPr lang="en-US" baseline="0" dirty="0" smtClean="0"/>
              <a:t> current levels.</a:t>
            </a:r>
          </a:p>
          <a:p>
            <a:pPr defTabSz="898258">
              <a:defRPr/>
            </a:pPr>
            <a:endParaRPr lang="en-US" dirty="0" smtClean="0"/>
          </a:p>
          <a:p>
            <a:r>
              <a:rPr lang="en-US" baseline="0" dirty="0" smtClean="0"/>
              <a:t>- Ozone pollution strategies include:</a:t>
            </a:r>
          </a:p>
          <a:p>
            <a:pPr lvl="1">
              <a:buFontTx/>
              <a:buChar char="-"/>
            </a:pPr>
            <a:r>
              <a:rPr lang="en-US" dirty="0" smtClean="0"/>
              <a:t>Clean cars</a:t>
            </a:r>
          </a:p>
          <a:p>
            <a:pPr lvl="1">
              <a:buFontTx/>
              <a:buChar char="-"/>
            </a:pPr>
            <a:r>
              <a:rPr lang="en-US" dirty="0" smtClean="0"/>
              <a:t>Vehicle inspection in Portland and Medford</a:t>
            </a:r>
          </a:p>
          <a:p>
            <a:pPr marL="898258" lvl="2" defTabSz="898258">
              <a:buFontTx/>
              <a:buChar char="-"/>
              <a:defRPr/>
            </a:pPr>
            <a:r>
              <a:rPr lang="en-US" dirty="0" smtClean="0"/>
              <a:t>We test more than </a:t>
            </a:r>
            <a:r>
              <a:rPr lang="en-US" b="1" dirty="0" smtClean="0"/>
              <a:t>550,000 vehicles</a:t>
            </a:r>
            <a:r>
              <a:rPr lang="en-US" dirty="0" smtClean="0"/>
              <a:t> each year and Vehicle Inspection reduces tons of pollution per year from Oregon’s air.</a:t>
            </a:r>
            <a:endParaRPr lang="en-US" sz="1000" dirty="0"/>
          </a:p>
          <a:p>
            <a:pPr lvl="1">
              <a:buFontTx/>
              <a:buChar char="-"/>
            </a:pPr>
            <a:r>
              <a:rPr lang="en-US" dirty="0" smtClean="0"/>
              <a:t>Limiting emissions of solvents and volatile gases from permitted facilities</a:t>
            </a:r>
          </a:p>
          <a:p>
            <a:pPr lvl="1">
              <a:buFontTx/>
              <a:buChar char="-"/>
            </a:pPr>
            <a:r>
              <a:rPr lang="en-US" dirty="0" smtClean="0"/>
              <a:t>Limiting emissions from gasoline handling</a:t>
            </a:r>
          </a:p>
          <a:p>
            <a:pPr defTabSz="898258">
              <a:buFontTx/>
              <a:buChar char="-"/>
              <a:defRPr/>
            </a:pPr>
            <a:endParaRPr lang="en-US" dirty="0" smtClean="0"/>
          </a:p>
          <a:p>
            <a:endParaRPr lang="en-US" dirty="0" smtClean="0"/>
          </a:p>
          <a:p>
            <a:r>
              <a:rPr lang="en-US" dirty="0" smtClean="0"/>
              <a:t>WHI IS HERMISTON SO HIGH – PEOPLE WILL ASK.</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F17F7-DB7F-48D2-9FC4-66ACB966B6C5}" type="slidenum">
              <a:rPr lang="en-US" smtClean="0"/>
              <a:pPr fontAlgn="base">
                <a:spcBef>
                  <a:spcPct val="0"/>
                </a:spcBef>
                <a:spcAft>
                  <a:spcPct val="0"/>
                </a:spcAft>
                <a:defRPr/>
              </a:pPr>
              <a:t>19</a:t>
            </a:fld>
            <a:endParaRPr lang="en-US" dirty="0" smtClean="0"/>
          </a:p>
        </p:txBody>
      </p:sp>
      <p:sp>
        <p:nvSpPr>
          <p:cNvPr id="28675" name="Rectangle 2"/>
          <p:cNvSpPr>
            <a:spLocks noGrp="1" noRot="1" noChangeAspect="1" noChangeArrowheads="1" noTextEdit="1"/>
          </p:cNvSpPr>
          <p:nvPr>
            <p:ph type="sldImg"/>
          </p:nvPr>
        </p:nvSpPr>
        <p:spPr bwMode="auto">
          <a:xfrm>
            <a:off x="1182688" y="698500"/>
            <a:ext cx="4645025" cy="3484563"/>
          </a:xfrm>
          <a:noFill/>
          <a:ln>
            <a:solidFill>
              <a:srgbClr val="000000"/>
            </a:solidFill>
            <a:miter lim="800000"/>
            <a:headEnd/>
            <a:tailEnd/>
          </a:ln>
        </p:spPr>
      </p:sp>
      <p:sp>
        <p:nvSpPr>
          <p:cNvPr id="28676" name="Rectangle 3"/>
          <p:cNvSpPr>
            <a:spLocks noGrp="1" noChangeArrowheads="1"/>
          </p:cNvSpPr>
          <p:nvPr>
            <p:ph type="body" idx="1"/>
          </p:nvPr>
        </p:nvSpPr>
        <p:spPr bwMode="auto">
          <a:xfrm>
            <a:off x="701040" y="4414177"/>
            <a:ext cx="5608320" cy="4183380"/>
          </a:xfrm>
          <a:noFill/>
        </p:spPr>
        <p:txBody>
          <a:bodyPr wrap="square" numCol="1" anchor="t" anchorCtr="0" compatLnSpc="1">
            <a:prstTxWarp prst="textNoShape">
              <a:avLst/>
            </a:prstTxWarp>
            <a:normAutofit fontScale="55000" lnSpcReduction="20000"/>
          </a:bodyPr>
          <a:lstStyle/>
          <a:p>
            <a:pPr lvl="1" eaLnBrk="1" hangingPunct="1">
              <a:lnSpc>
                <a:spcPct val="80000"/>
              </a:lnSpc>
              <a:spcBef>
                <a:spcPct val="0"/>
              </a:spcBef>
              <a:buFontTx/>
              <a:buChar char="-"/>
            </a:pPr>
            <a:r>
              <a:rPr lang="en-US" sz="700" dirty="0"/>
              <a:t>This chart shows the three areas of Oregon’s air toxics program.</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We implement federal standards for industry through permits, use our benchmarks to assess air toxics problems and solutions statewide, and have progressively cleaner engines as EPA sets standards for new gasoline and diesel powered vehicles.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The resulting current actions from each of these areas are in gray boxes below.</a:t>
            </a:r>
          </a:p>
          <a:p>
            <a:pPr lvl="1" eaLnBrk="1" hangingPunct="1">
              <a:lnSpc>
                <a:spcPct val="80000"/>
              </a:lnSpc>
              <a:spcBef>
                <a:spcPct val="0"/>
              </a:spcBef>
              <a:buFontTx/>
              <a:buNone/>
            </a:pPr>
            <a:endParaRPr lang="en-US" sz="700" dirty="0"/>
          </a:p>
          <a:p>
            <a:pPr lvl="1" eaLnBrk="1" hangingPunct="1">
              <a:lnSpc>
                <a:spcPct val="80000"/>
              </a:lnSpc>
              <a:spcBef>
                <a:spcPct val="0"/>
              </a:spcBef>
              <a:buFontTx/>
              <a:buChar char="-"/>
            </a:pPr>
            <a:r>
              <a:rPr lang="en-US" sz="700" dirty="0"/>
              <a:t> Implementation of federal standards for operation of industrial facilities has resulted in significant reductions of air toxics statewide for our largest facilities under Title V permits, and a spectrum of medium and smaller facilities.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Some examples of facilities where federal standards have required air toxics reductions are the larger wood products manufacturers, foundries and vehicle painting businesses.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In the past 5 years EPA air toxics standards have also applied to many smaller facilities, requiring air toxics controls at dry cleaners, </a:t>
            </a:r>
            <a:r>
              <a:rPr lang="en-US" sz="700" dirty="0" err="1"/>
              <a:t>autobody</a:t>
            </a:r>
            <a:r>
              <a:rPr lang="en-US" sz="700" dirty="0"/>
              <a:t> shops and metal plating facilities.</a:t>
            </a:r>
          </a:p>
          <a:p>
            <a:pPr lvl="1" eaLnBrk="1" hangingPunct="1">
              <a:lnSpc>
                <a:spcPct val="80000"/>
              </a:lnSpc>
              <a:spcBef>
                <a:spcPct val="0"/>
              </a:spcBef>
              <a:buFontTx/>
              <a:buChar char="-"/>
            </a:pPr>
            <a:endParaRPr lang="en-US" sz="700" dirty="0"/>
          </a:p>
          <a:p>
            <a:pPr lvl="1" eaLnBrk="1" hangingPunct="1">
              <a:lnSpc>
                <a:spcPct val="80000"/>
              </a:lnSpc>
              <a:spcBef>
                <a:spcPct val="0"/>
              </a:spcBef>
              <a:buFontTx/>
              <a:buChar char="-"/>
            </a:pPr>
            <a:r>
              <a:rPr lang="en-US" sz="700" dirty="0"/>
              <a:t>DEQ partners with industry associations to provide technical assistance to hundreds of the smaller facilities each year.</a:t>
            </a:r>
          </a:p>
          <a:p>
            <a:pPr lvl="1" eaLnBrk="1" hangingPunct="1">
              <a:lnSpc>
                <a:spcPct val="80000"/>
              </a:lnSpc>
              <a:spcBef>
                <a:spcPct val="0"/>
              </a:spcBef>
              <a:buFontTx/>
              <a:buChar char="-"/>
            </a:pPr>
            <a:endParaRPr lang="en-US" sz="700" dirty="0"/>
          </a:p>
          <a:p>
            <a:pPr lvl="1">
              <a:buFontTx/>
              <a:buChar char="-"/>
            </a:pPr>
            <a:r>
              <a:rPr lang="en-US" dirty="0" smtClean="0"/>
              <a:t>In DEQ’s risk based air toxics program we consider air</a:t>
            </a:r>
            <a:r>
              <a:rPr lang="en-US" baseline="0" dirty="0" smtClean="0"/>
              <a:t> toxics beyond permit requirements, using primarily a geographic approach to assess and solve problems in communities.</a:t>
            </a:r>
          </a:p>
          <a:p>
            <a:pPr lvl="1">
              <a:buFontTx/>
              <a:buChar char="-"/>
            </a:pPr>
            <a:endParaRPr lang="en-US" baseline="0" dirty="0" smtClean="0"/>
          </a:p>
          <a:p>
            <a:pPr lvl="1">
              <a:buFontTx/>
              <a:buChar char="-"/>
            </a:pPr>
            <a:r>
              <a:rPr lang="en-US" baseline="0" dirty="0" smtClean="0"/>
              <a:t>DEQ is currently working with an expert Science Advisory Committee on a 5 year update of the air toxics benchmarks to reflect current medical knowledge.</a:t>
            </a:r>
            <a:endParaRPr lang="en-US" dirty="0" smtClean="0"/>
          </a:p>
          <a:p>
            <a:pPr lvl="1">
              <a:buNone/>
            </a:pPr>
            <a:endParaRPr lang="en-US" dirty="0" smtClean="0"/>
          </a:p>
          <a:p>
            <a:pPr lvl="1">
              <a:buFontTx/>
              <a:buChar char="-"/>
            </a:pPr>
            <a:r>
              <a:rPr lang="en-US" baseline="0" dirty="0" smtClean="0"/>
              <a:t>More populated and developed areas have greater risk from air toxics.</a:t>
            </a:r>
            <a:r>
              <a:rPr lang="en-US" dirty="0" smtClean="0"/>
              <a:t> You may have heard about a recent effort in the Portland area</a:t>
            </a:r>
            <a:r>
              <a:rPr lang="en-US" baseline="0" dirty="0" smtClean="0"/>
              <a:t> to understand and reduce air toxics risks. </a:t>
            </a:r>
          </a:p>
          <a:p>
            <a:pPr lvl="1">
              <a:buFontTx/>
              <a:buChar char="-"/>
            </a:pPr>
            <a:endParaRPr lang="en-US" baseline="0" dirty="0" smtClean="0"/>
          </a:p>
          <a:p>
            <a:pPr lvl="1">
              <a:buFontTx/>
              <a:buChar char="-"/>
            </a:pPr>
            <a:r>
              <a:rPr lang="en-US" baseline="0" dirty="0" smtClean="0"/>
              <a:t>In the Portland Air Toxics Solutions project we worked with community stakeholders to identify and make recommendations to reduce air toxics from categories of sources causing the most risk. These include wood burning, diesel engines, gasoline cars and trucks and metals facilities. </a:t>
            </a:r>
          </a:p>
          <a:p>
            <a:pPr lvl="1">
              <a:buFontTx/>
              <a:buChar char="-"/>
            </a:pPr>
            <a:endParaRPr lang="en-US" baseline="0" dirty="0" smtClean="0"/>
          </a:p>
          <a:p>
            <a:pPr lvl="1">
              <a:buFontTx/>
              <a:buChar char="-"/>
            </a:pPr>
            <a:r>
              <a:rPr lang="en-US" baseline="0" dirty="0" smtClean="0"/>
              <a:t>We also consider actions to reduce air toxics emissions from sources statewide. </a:t>
            </a:r>
          </a:p>
          <a:p>
            <a:pPr lvl="1">
              <a:buFontTx/>
              <a:buChar char="-"/>
            </a:pPr>
            <a:endParaRPr lang="en-US" baseline="0" dirty="0" smtClean="0"/>
          </a:p>
          <a:p>
            <a:pPr lvl="1">
              <a:buFontTx/>
              <a:buChar char="-"/>
            </a:pPr>
            <a:r>
              <a:rPr lang="en-US" baseline="0" dirty="0" smtClean="0"/>
              <a:t>Examples of these actions are DEQ’s Clean Diesel Program, providing incentives for cleaner engines, Heat Smart, which David described earlier, an our gasoline fueling regulations to capture benzene vapors.</a:t>
            </a:r>
          </a:p>
          <a:p>
            <a:pPr lvl="1">
              <a:buFontTx/>
              <a:buChar char="-"/>
            </a:pPr>
            <a:endParaRPr lang="en-US" dirty="0" smtClean="0"/>
          </a:p>
          <a:p>
            <a:pPr lvl="1">
              <a:buFontTx/>
              <a:buChar char="-"/>
            </a:pPr>
            <a:r>
              <a:rPr lang="en-US" dirty="0" smtClean="0"/>
              <a:t>Under federal</a:t>
            </a:r>
            <a:r>
              <a:rPr lang="en-US" baseline="0" dirty="0" smtClean="0"/>
              <a:t> laws for clean engines, both gasoline and diesel cars and trucks have gotten much cleaner – causing less ozone, particulate, green house gas and toxic air pollution. </a:t>
            </a:r>
          </a:p>
          <a:p>
            <a:pPr lvl="1">
              <a:buFontTx/>
              <a:buChar char="-"/>
            </a:pPr>
            <a:endParaRPr lang="en-US" baseline="0" dirty="0" smtClean="0"/>
          </a:p>
          <a:p>
            <a:pPr lvl="1">
              <a:buFontTx/>
              <a:buChar char="-"/>
            </a:pPr>
            <a:r>
              <a:rPr lang="en-US" baseline="0" dirty="0" smtClean="0"/>
              <a:t>Oregon accelerated this process by opting in to California low emission vehicle standards.</a:t>
            </a:r>
          </a:p>
          <a:p>
            <a:pPr lvl="1"/>
            <a:r>
              <a:rPr lang="en-US" dirty="0"/>
              <a:t> </a:t>
            </a:r>
            <a:endParaRPr lang="en-US" sz="1000" dirty="0"/>
          </a:p>
          <a:p>
            <a:pPr eaLnBrk="1" hangingPunct="1">
              <a:lnSpc>
                <a:spcPct val="80000"/>
              </a:lnSpc>
              <a:spcBef>
                <a:spcPct val="0"/>
              </a:spcBef>
              <a:buFontTx/>
              <a:buChar char="-"/>
            </a:pPr>
            <a:endParaRPr lang="en-US" sz="700" dirty="0"/>
          </a:p>
          <a:p>
            <a:pPr eaLnBrk="1" hangingPunct="1">
              <a:lnSpc>
                <a:spcPct val="80000"/>
              </a:lnSpc>
              <a:spcBef>
                <a:spcPct val="0"/>
              </a:spcBef>
            </a:pPr>
            <a:r>
              <a:rPr lang="en-US" sz="700" dirty="0" err="1"/>
              <a:t>Backpocket</a:t>
            </a:r>
            <a:r>
              <a:rPr lang="en-US" sz="700" dirty="0"/>
              <a:t>:</a:t>
            </a:r>
          </a:p>
          <a:p>
            <a:pPr eaLnBrk="1" hangingPunct="1">
              <a:lnSpc>
                <a:spcPct val="80000"/>
              </a:lnSpc>
              <a:spcBef>
                <a:spcPct val="0"/>
              </a:spcBef>
            </a:pPr>
            <a:endParaRPr lang="en-US" sz="700" dirty="0"/>
          </a:p>
          <a:p>
            <a:pPr lvl="1"/>
            <a:r>
              <a:rPr lang="en-US" u="sng" dirty="0"/>
              <a:t>Industrial permitting</a:t>
            </a:r>
            <a:r>
              <a:rPr lang="en-US" dirty="0"/>
              <a:t> – </a:t>
            </a:r>
            <a:endParaRPr lang="en-US" sz="1000" dirty="0"/>
          </a:p>
          <a:p>
            <a:pPr lvl="2"/>
            <a:r>
              <a:rPr lang="en-US" dirty="0"/>
              <a:t>Title V program is an operating permit for </a:t>
            </a:r>
            <a:r>
              <a:rPr lang="en-US" b="1" dirty="0"/>
              <a:t>111 major sources of air emissions. </a:t>
            </a:r>
            <a:endParaRPr lang="en-US" sz="1000" dirty="0"/>
          </a:p>
          <a:p>
            <a:pPr lvl="2"/>
            <a:r>
              <a:rPr lang="en-US" dirty="0"/>
              <a:t>Air Contaminant Discharge Permit (ACDP) program, which is the operating permit for about </a:t>
            </a:r>
            <a:r>
              <a:rPr lang="en-US" b="1" dirty="0"/>
              <a:t>2,600 medium and smaller sources</a:t>
            </a:r>
            <a:r>
              <a:rPr lang="en-US" dirty="0"/>
              <a:t>.  </a:t>
            </a:r>
          </a:p>
          <a:p>
            <a:pPr lvl="2"/>
            <a:endParaRPr lang="en-US" dirty="0"/>
          </a:p>
          <a:p>
            <a:pPr lvl="1"/>
            <a:r>
              <a:rPr lang="en-US" u="sng" dirty="0"/>
              <a:t>Clean Cars</a:t>
            </a:r>
            <a:r>
              <a:rPr lang="en-US" dirty="0"/>
              <a:t> </a:t>
            </a:r>
            <a:endParaRPr lang="en-US" sz="1000" dirty="0"/>
          </a:p>
          <a:p>
            <a:pPr lvl="1"/>
            <a:r>
              <a:rPr lang="en-US" sz="1000" dirty="0"/>
              <a:t> </a:t>
            </a:r>
            <a:r>
              <a:rPr lang="en-US" dirty="0"/>
              <a:t>Beginning with the 2009 model years, new vehicles sold in Oregon meet Oregon’s Low Emission Vehicle standards. Reduces greenhouse gas emissions, smog forming emissions and toxic air pollution.</a:t>
            </a:r>
            <a:endParaRPr lang="en-US" sz="1000" dirty="0"/>
          </a:p>
          <a:p>
            <a:r>
              <a:rPr lang="en-US" dirty="0"/>
              <a:t> </a:t>
            </a:r>
            <a:endParaRPr lang="en-US" sz="1000" dirty="0"/>
          </a:p>
          <a:p>
            <a:pPr lvl="1"/>
            <a:r>
              <a:rPr lang="en-US" u="sng" dirty="0"/>
              <a:t>Clean diesel</a:t>
            </a:r>
            <a:r>
              <a:rPr lang="en-US" dirty="0"/>
              <a:t> </a:t>
            </a:r>
            <a:endParaRPr lang="en-US" sz="1000" dirty="0"/>
          </a:p>
          <a:p>
            <a:pPr lvl="2"/>
            <a:r>
              <a:rPr lang="en-US" dirty="0"/>
              <a:t>Diesel is one of the most potent air toxics to which Oregonians are exposed. </a:t>
            </a:r>
            <a:endParaRPr lang="en-US" sz="1000" dirty="0"/>
          </a:p>
          <a:p>
            <a:pPr lvl="2"/>
            <a:r>
              <a:rPr lang="en-US" dirty="0"/>
              <a:t>Grant program that provides federal funds for the installation of particulate filters on existing vehicles. </a:t>
            </a:r>
            <a:endParaRPr lang="en-US" sz="1000" dirty="0"/>
          </a:p>
          <a:p>
            <a:pPr lvl="2"/>
            <a:r>
              <a:rPr lang="en-US" dirty="0"/>
              <a:t>Since 2008, DEQ has awarded approximately </a:t>
            </a:r>
            <a:r>
              <a:rPr lang="en-US" b="1" dirty="0"/>
              <a:t>$4,250,000 in grant funding</a:t>
            </a:r>
            <a:r>
              <a:rPr lang="en-US" dirty="0"/>
              <a:t>.</a:t>
            </a:r>
            <a:endParaRPr lang="en-US" sz="1000" dirty="0"/>
          </a:p>
          <a:p>
            <a:pPr lvl="2"/>
            <a:r>
              <a:rPr lang="en-US" dirty="0"/>
              <a:t> We have upgraded </a:t>
            </a:r>
            <a:r>
              <a:rPr lang="en-US" b="1" dirty="0"/>
              <a:t>113 school buses</a:t>
            </a:r>
            <a:r>
              <a:rPr lang="en-US" dirty="0"/>
              <a:t>, </a:t>
            </a:r>
            <a:r>
              <a:rPr lang="en-US" b="1" dirty="0"/>
              <a:t>73 municipal vehicles</a:t>
            </a:r>
            <a:r>
              <a:rPr lang="en-US" dirty="0"/>
              <a:t> and </a:t>
            </a:r>
            <a:r>
              <a:rPr lang="en-US" b="1" dirty="0"/>
              <a:t>158 other vehicles</a:t>
            </a:r>
            <a:r>
              <a:rPr lang="en-US" dirty="0"/>
              <a:t> such as garbage trucks, buses and barges.</a:t>
            </a:r>
            <a:endParaRPr lang="en-US" sz="1000" dirty="0"/>
          </a:p>
          <a:p>
            <a:pPr lvl="2"/>
            <a:endParaRPr lang="en-US" sz="1000" dirty="0"/>
          </a:p>
          <a:p>
            <a:pPr eaLnBrk="1" hangingPunct="1">
              <a:lnSpc>
                <a:spcPct val="80000"/>
              </a:lnSpc>
              <a:spcBef>
                <a:spcPct val="0"/>
              </a:spcBef>
            </a:pPr>
            <a:endParaRPr lang="en-US" sz="7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6D2F562-6973-4F31-AE1C-24B7EB32BA8D}"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6156960" cy="4575810"/>
          </a:xfrm>
        </p:spPr>
        <p:txBody>
          <a:bodyPr>
            <a:normAutofit fontScale="25000" lnSpcReduction="20000"/>
          </a:bodyPr>
          <a:lstStyle/>
          <a:p>
            <a:pPr>
              <a:buFontTx/>
              <a:buChar char="-"/>
            </a:pPr>
            <a:r>
              <a:rPr lang="en-US" sz="4100" b="1" dirty="0" smtClean="0"/>
              <a:t>(1 minute)</a:t>
            </a:r>
          </a:p>
          <a:p>
            <a:pPr>
              <a:buFontTx/>
              <a:buChar char="-"/>
            </a:pPr>
            <a:endParaRPr lang="en-US" sz="4100" dirty="0"/>
          </a:p>
          <a:p>
            <a:pPr>
              <a:buFontTx/>
              <a:buChar char="-"/>
            </a:pPr>
            <a:r>
              <a:rPr lang="en-US" sz="4100" dirty="0" smtClean="0"/>
              <a:t>This </a:t>
            </a:r>
            <a:r>
              <a:rPr lang="en-US" sz="4100" dirty="0"/>
              <a:t>diagram illustrates what we do in DEQ’s Air Quality Program. The same basic structure also applies to DEQ water and materials management work.</a:t>
            </a:r>
          </a:p>
          <a:p>
            <a:pPr>
              <a:buFontTx/>
              <a:buChar char="-"/>
            </a:pPr>
            <a:endParaRPr lang="en-US" sz="4100" dirty="0"/>
          </a:p>
          <a:p>
            <a:pPr>
              <a:buFont typeface="Arial" pitchFamily="34" charset="0"/>
              <a:buChar char="•"/>
            </a:pPr>
            <a:r>
              <a:rPr lang="en-US" sz="4100" dirty="0"/>
              <a:t> Generally speaking, in air quality, EPA sets national air quality standards and goals.</a:t>
            </a:r>
          </a:p>
          <a:p>
            <a:pPr>
              <a:buFont typeface="Arial" pitchFamily="34" charset="0"/>
              <a:buChar char="•"/>
            </a:pPr>
            <a:endParaRPr lang="en-US" sz="4100" dirty="0"/>
          </a:p>
          <a:p>
            <a:pPr>
              <a:buFont typeface="Arial" pitchFamily="34" charset="0"/>
              <a:buChar char="•"/>
            </a:pPr>
            <a:r>
              <a:rPr lang="en-US" sz="4100" dirty="0" smtClean="0"/>
              <a:t> We </a:t>
            </a:r>
            <a:r>
              <a:rPr lang="en-US" sz="4100" dirty="0"/>
              <a:t>monitor and assess,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develop </a:t>
            </a:r>
            <a:r>
              <a:rPr lang="en-US" sz="4100" dirty="0"/>
              <a:t>strategies,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Implement </a:t>
            </a:r>
            <a:r>
              <a:rPr lang="en-US" sz="4100" dirty="0"/>
              <a:t>the strategies through regulatory activities and permits, </a:t>
            </a:r>
            <a:endParaRPr lang="en-US" sz="4100" dirty="0" smtClean="0"/>
          </a:p>
          <a:p>
            <a:pPr>
              <a:buFont typeface="Arial" pitchFamily="34" charset="0"/>
              <a:buChar char="•"/>
            </a:pPr>
            <a:endParaRPr lang="en-US" sz="4100" dirty="0"/>
          </a:p>
          <a:p>
            <a:pPr>
              <a:buFont typeface="Arial" pitchFamily="34" charset="0"/>
              <a:buChar char="•"/>
            </a:pPr>
            <a:r>
              <a:rPr lang="en-US" sz="4100" dirty="0" smtClean="0"/>
              <a:t> assist </a:t>
            </a:r>
            <a:r>
              <a:rPr lang="en-US" sz="4100" dirty="0"/>
              <a:t>people with compliance, </a:t>
            </a:r>
            <a:endParaRPr lang="en-US" sz="4100" dirty="0" smtClean="0"/>
          </a:p>
          <a:p>
            <a:pPr>
              <a:buFont typeface="Arial" pitchFamily="34" charset="0"/>
              <a:buChar char="•"/>
            </a:pPr>
            <a:endParaRPr lang="en-US" sz="4100" dirty="0"/>
          </a:p>
          <a:p>
            <a:pPr>
              <a:buFont typeface="Arial" pitchFamily="34" charset="0"/>
              <a:buChar char="•"/>
            </a:pPr>
            <a:r>
              <a:rPr lang="en-US" sz="4100" dirty="0" smtClean="0"/>
              <a:t> and </a:t>
            </a:r>
            <a:r>
              <a:rPr lang="en-US" sz="4100" dirty="0"/>
              <a:t>perform compliance and enforcement. </a:t>
            </a:r>
            <a:endParaRPr lang="en-US" sz="4100" dirty="0" smtClean="0"/>
          </a:p>
          <a:p>
            <a:endParaRPr lang="en-US" sz="4100" dirty="0"/>
          </a:p>
          <a:p>
            <a:pPr>
              <a:buFontTx/>
              <a:buChar char="-"/>
            </a:pPr>
            <a:r>
              <a:rPr lang="en-US" sz="4100" dirty="0"/>
              <a:t>DEQ is responsible for air quality in all parts of Oregon except for </a:t>
            </a:r>
            <a:r>
              <a:rPr lang="en-US" sz="4100" b="1" dirty="0"/>
              <a:t>Lane county </a:t>
            </a:r>
            <a:r>
              <a:rPr lang="en-US" sz="4100" dirty="0"/>
              <a:t>where </a:t>
            </a:r>
            <a:r>
              <a:rPr lang="en-US" sz="4100" b="1" dirty="0"/>
              <a:t>Lane Regional Air Protection Agency has jurisdiction. </a:t>
            </a:r>
            <a:r>
              <a:rPr lang="en-US" sz="4100" b="1" dirty="0" smtClean="0"/>
              <a:t>DEQ provides oversight of the Lane County program. </a:t>
            </a:r>
            <a:endParaRPr lang="en-US" sz="4100" b="1" dirty="0"/>
          </a:p>
          <a:p>
            <a:pPr>
              <a:buFontTx/>
              <a:buChar char="-"/>
            </a:pPr>
            <a:endParaRPr lang="en-US" sz="4100" b="1" dirty="0"/>
          </a:p>
          <a:p>
            <a:pPr>
              <a:buFontTx/>
              <a:buChar char="-"/>
            </a:pPr>
            <a:r>
              <a:rPr lang="en-US" sz="4100" b="1" i="1" dirty="0"/>
              <a:t>History----- Put at start of Merlyn’s presentation</a:t>
            </a:r>
          </a:p>
          <a:p>
            <a:pPr>
              <a:buFontTx/>
              <a:buChar char="-"/>
            </a:pPr>
            <a:endParaRPr lang="en-US" sz="4100" b="1" dirty="0"/>
          </a:p>
          <a:p>
            <a:pPr>
              <a:buFontTx/>
              <a:buChar char="-"/>
            </a:pPr>
            <a:r>
              <a:rPr lang="en-US" sz="4100" b="1" dirty="0" smtClean="0"/>
              <a:t>We’ll </a:t>
            </a:r>
            <a:r>
              <a:rPr lang="en-US" sz="4100" b="1" dirty="0"/>
              <a:t>hear more about LRAPA </a:t>
            </a:r>
            <a:r>
              <a:rPr lang="en-US" sz="4100" b="1" dirty="0" smtClean="0"/>
              <a:t>from </a:t>
            </a:r>
            <a:r>
              <a:rPr lang="en-US" sz="4100" b="1" dirty="0"/>
              <a:t>their Director Merlyn Hough in a few </a:t>
            </a:r>
            <a:r>
              <a:rPr lang="en-US" sz="4100" b="1" dirty="0" smtClean="0"/>
              <a:t>minutes. </a:t>
            </a:r>
            <a:endParaRPr lang="en-US" sz="4100" b="1" dirty="0"/>
          </a:p>
          <a:p>
            <a:pPr defTabSz="898230">
              <a:defRPr/>
            </a:pPr>
            <a:endParaRPr lang="en-US" sz="4100" dirty="0" smtClean="0"/>
          </a:p>
          <a:p>
            <a:pPr defTabSz="898230">
              <a:defRPr/>
            </a:pPr>
            <a:endParaRPr lang="en-US" sz="4100" dirty="0"/>
          </a:p>
          <a:p>
            <a:pPr defTabSz="898230">
              <a:defRPr/>
            </a:pPr>
            <a:endParaRPr lang="en-US" sz="4100" dirty="0"/>
          </a:p>
          <a:p>
            <a:pPr defTabSz="898230">
              <a:buFontTx/>
              <a:buChar char="-"/>
              <a:defRPr/>
            </a:pPr>
            <a:r>
              <a:rPr lang="en-US" sz="4100" dirty="0"/>
              <a:t>DEQ’s air quality program has a very broad range of responsibility and activity. Our presentation </a:t>
            </a:r>
            <a:r>
              <a:rPr lang="en-US" sz="4100" dirty="0" smtClean="0"/>
              <a:t>will </a:t>
            </a:r>
            <a:r>
              <a:rPr lang="en-US" sz="4100" dirty="0"/>
              <a:t>hit some highlights of our program, and </a:t>
            </a:r>
            <a:r>
              <a:rPr lang="en-US" sz="4100" dirty="0" smtClean="0"/>
              <a:t>we</a:t>
            </a:r>
            <a:r>
              <a:rPr lang="en-US" sz="4100" baseline="0" dirty="0" smtClean="0"/>
              <a:t> will provide more detail about </a:t>
            </a:r>
            <a:r>
              <a:rPr lang="en-US" sz="4100" dirty="0" smtClean="0"/>
              <a:t>our </a:t>
            </a:r>
            <a:r>
              <a:rPr lang="en-US" sz="4100" dirty="0"/>
              <a:t>air toxics program</a:t>
            </a:r>
            <a:r>
              <a:rPr lang="en-US" sz="4100" dirty="0" smtClean="0"/>
              <a:t>.</a:t>
            </a:r>
            <a:br>
              <a:rPr lang="en-US" sz="4100" dirty="0" smtClean="0"/>
            </a:br>
            <a:endParaRPr lang="en-US" sz="4100" dirty="0" smtClean="0"/>
          </a:p>
          <a:p>
            <a:pPr defTabSz="898230">
              <a:defRPr/>
            </a:pPr>
            <a:endParaRPr lang="en-US" sz="4000" dirty="0"/>
          </a:p>
          <a:p>
            <a:pPr defTabSz="898230">
              <a:defRPr/>
            </a:pPr>
            <a:endParaRPr lang="en-US" sz="4000" dirty="0" smtClean="0"/>
          </a:p>
          <a:p>
            <a:pPr defTabSz="898230">
              <a:defRPr/>
            </a:pPr>
            <a:r>
              <a:rPr lang="en-US" sz="4000" dirty="0" smtClean="0"/>
              <a:t>[OPTIONAL] The </a:t>
            </a:r>
            <a:r>
              <a:rPr lang="en-US" sz="4000" dirty="0"/>
              <a:t>air program is constantly evolving </a:t>
            </a:r>
            <a:r>
              <a:rPr lang="en-US" sz="4000" dirty="0" smtClean="0"/>
              <a:t>……….through </a:t>
            </a:r>
            <a:r>
              <a:rPr lang="en-US" sz="4000" dirty="0"/>
              <a:t>better understanding of  science, health standards, and the impacts of pollution sources;  discovering  more effective ways to reduce pollution; and (as we’ve seen recently), </a:t>
            </a:r>
            <a:r>
              <a:rPr lang="en-US" sz="4000" dirty="0" smtClean="0"/>
              <a:t>sometimes identifying </a:t>
            </a:r>
            <a:r>
              <a:rPr lang="en-US" sz="4000" dirty="0"/>
              <a:t>gaps and shortfalls in our program </a:t>
            </a:r>
            <a:r>
              <a:rPr lang="en-US" sz="4000" dirty="0" smtClean="0"/>
              <a:t>that provide opportunities </a:t>
            </a:r>
            <a:r>
              <a:rPr lang="en-US" sz="4000" dirty="0"/>
              <a:t>to improve what we </a:t>
            </a:r>
            <a:r>
              <a:rPr lang="en-US" sz="4000" dirty="0" smtClean="0"/>
              <a:t>do.</a:t>
            </a:r>
            <a:endParaRPr lang="en-US" sz="4000" dirty="0"/>
          </a:p>
          <a:p>
            <a:pPr defTabSz="898230">
              <a:buFontTx/>
              <a:buChar char="-"/>
              <a:defRPr/>
            </a:pPr>
            <a:endParaRPr lang="en-US" sz="4000" dirty="0" smtClean="0"/>
          </a:p>
          <a:p>
            <a:pPr defTabSz="898230">
              <a:buFontTx/>
              <a:buChar char="-"/>
              <a:defRPr/>
            </a:pPr>
            <a:endParaRPr lang="en-US" sz="4000" dirty="0"/>
          </a:p>
          <a:p>
            <a:pPr lvl="2"/>
            <a:endParaRPr lang="en-US" sz="4000" dirty="0"/>
          </a:p>
          <a:p>
            <a:pPr lvl="2"/>
            <a:endParaRPr lang="en-US" sz="4000" dirty="0"/>
          </a:p>
          <a:p>
            <a:endParaRPr lang="en-US" sz="4000"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4415790"/>
            <a:ext cx="6698827" cy="4570730"/>
          </a:xfrm>
        </p:spPr>
        <p:txBody>
          <a:bodyPr>
            <a:normAutofit fontScale="92500" lnSpcReduction="20000"/>
          </a:bodyPr>
          <a:lstStyle/>
          <a:p>
            <a:r>
              <a:rPr lang="en-US" dirty="0" smtClean="0"/>
              <a:t>(</a:t>
            </a:r>
            <a:r>
              <a:rPr lang="en-US" b="1" dirty="0" smtClean="0"/>
              <a:t>2-4 Minutes) Can say a lot from this slide and next..  </a:t>
            </a:r>
          </a:p>
          <a:p>
            <a:endParaRPr lang="en-US" b="1" dirty="0"/>
          </a:p>
          <a:p>
            <a:r>
              <a:rPr lang="en-US" b="1" dirty="0" smtClean="0"/>
              <a:t>Greatly Simplified…. Overview .. Key Elements of Federal and Oregon Programs </a:t>
            </a:r>
          </a:p>
          <a:p>
            <a:endParaRPr lang="en-US" b="1" dirty="0"/>
          </a:p>
          <a:p>
            <a:r>
              <a:rPr lang="en-US" b="1" u="sng" dirty="0" smtClean="0"/>
              <a:t>Talk about :</a:t>
            </a:r>
          </a:p>
          <a:p>
            <a:pPr>
              <a:buFont typeface="Arial" pitchFamily="34" charset="0"/>
              <a:buChar char="•"/>
            </a:pPr>
            <a:r>
              <a:rPr lang="en-US" b="1" dirty="0" smtClean="0"/>
              <a:t>Federal program elements, (Under the Clean Air Act………………….</a:t>
            </a:r>
          </a:p>
          <a:p>
            <a:pPr>
              <a:buFont typeface="Arial" pitchFamily="34" charset="0"/>
              <a:buChar char="•"/>
            </a:pPr>
            <a:r>
              <a:rPr lang="en-US" b="1" dirty="0" smtClean="0"/>
              <a:t>Fed programs that DEQ implements (delegation) include………………….</a:t>
            </a:r>
          </a:p>
          <a:p>
            <a:pPr>
              <a:buFont typeface="Arial" pitchFamily="34" charset="0"/>
              <a:buChar char="•"/>
            </a:pPr>
            <a:r>
              <a:rPr lang="en-US" b="1" dirty="0" smtClean="0"/>
              <a:t>Oregon only programs. (Oregon has its own </a:t>
            </a:r>
            <a:r>
              <a:rPr lang="en-US" b="1" dirty="0" smtClean="0"/>
              <a:t>programs</a:t>
            </a:r>
            <a:r>
              <a:rPr lang="en-US" b="1" baseline="0" dirty="0" smtClean="0"/>
              <a:t> that </a:t>
            </a:r>
            <a:r>
              <a:rPr lang="en-US" b="1" dirty="0" smtClean="0"/>
              <a:t>complement </a:t>
            </a:r>
            <a:r>
              <a:rPr lang="en-US" b="1" dirty="0" smtClean="0"/>
              <a:t>or </a:t>
            </a:r>
            <a:r>
              <a:rPr lang="en-US" b="1" dirty="0" smtClean="0"/>
              <a:t>go</a:t>
            </a:r>
            <a:r>
              <a:rPr lang="en-US" b="1" baseline="0" dirty="0" smtClean="0"/>
              <a:t> beyond federal requirements.</a:t>
            </a:r>
            <a:r>
              <a:rPr lang="en-US" b="1" dirty="0" smtClean="0"/>
              <a:t>) </a:t>
            </a:r>
            <a:endParaRPr lang="en-US" b="1" dirty="0" smtClean="0"/>
          </a:p>
          <a:p>
            <a:endParaRPr lang="en-US" dirty="0" smtClean="0"/>
          </a:p>
          <a:p>
            <a:endParaRPr lang="en-US" dirty="0"/>
          </a:p>
          <a:p>
            <a:r>
              <a:rPr lang="en-US" dirty="0" smtClean="0"/>
              <a:t>-------------------------------------------------------------------------------------------------</a:t>
            </a:r>
          </a:p>
          <a:p>
            <a:r>
              <a:rPr lang="en-US" b="1" u="sng" dirty="0" smtClean="0"/>
              <a:t>If needed (as time allows)  or for questions</a:t>
            </a:r>
            <a:endParaRPr lang="en-US" b="1" u="sng" dirty="0"/>
          </a:p>
          <a:p>
            <a:endParaRPr lang="en-US" dirty="0" smtClean="0"/>
          </a:p>
          <a:p>
            <a:pPr>
              <a:buFont typeface="Arial" pitchFamily="34" charset="0"/>
              <a:buChar char="•"/>
            </a:pPr>
            <a:r>
              <a:rPr lang="en-US" dirty="0" smtClean="0"/>
              <a:t>  NSPS and NESHAPs are “Technology” Standards. They are established by EPA for different types of pollutants and source types. They typically require the installation of  control equipment, or process changes, or best practices. </a:t>
            </a:r>
          </a:p>
          <a:p>
            <a:pPr>
              <a:buFont typeface="Arial" pitchFamily="34" charset="0"/>
              <a:buChar char="•"/>
            </a:pPr>
            <a:endParaRPr lang="en-US" dirty="0" smtClean="0"/>
          </a:p>
          <a:p>
            <a:pPr>
              <a:buFont typeface="Arial" pitchFamily="34" charset="0"/>
              <a:buChar char="•"/>
            </a:pPr>
            <a:r>
              <a:rPr lang="en-US" dirty="0" smtClean="0"/>
              <a:t> They reduce the rate of pollution generated (like improved miles per gallon standards for cars), but don’t limit the total amount of pollution a source can emit; and they don’t address ambient air quality impacts from a source.  They are a great tool for improving AQ not a comprehensive tool.</a:t>
            </a:r>
          </a:p>
          <a:p>
            <a:pPr>
              <a:buFont typeface="Arial" pitchFamily="34" charset="0"/>
              <a:buChar char="•"/>
            </a:pPr>
            <a:endParaRPr lang="en-US" dirty="0" smtClean="0"/>
          </a:p>
          <a:p>
            <a:pPr>
              <a:buFont typeface="Arial" pitchFamily="34" charset="0"/>
              <a:buChar char="•"/>
            </a:pPr>
            <a:r>
              <a:rPr lang="en-US" dirty="0" smtClean="0"/>
              <a:t> We’ll get into this very important point more deeply in a few minutes.</a:t>
            </a:r>
          </a:p>
          <a:p>
            <a:pPr>
              <a:buFont typeface="Arial" pitchFamily="34" charset="0"/>
              <a:buChar char="•"/>
            </a:pPr>
            <a:endParaRPr lang="en-US" dirty="0" smtClean="0"/>
          </a:p>
          <a:p>
            <a:pPr>
              <a:buFont typeface="Arial" pitchFamily="34" charset="0"/>
              <a:buChar char="•"/>
            </a:pPr>
            <a:r>
              <a:rPr lang="en-US" dirty="0" smtClean="0"/>
              <a:t>NESHAPs: Examples………………..</a:t>
            </a:r>
          </a:p>
          <a:p>
            <a:pPr>
              <a:buFont typeface="Arial" pitchFamily="34" charset="0"/>
              <a:buChar char="•"/>
            </a:pPr>
            <a:endParaRPr lang="en-US" dirty="0" smtClean="0"/>
          </a:p>
          <a:p>
            <a:pPr>
              <a:buFont typeface="Arial" pitchFamily="34" charset="0"/>
              <a:buChar char="•"/>
            </a:pPr>
            <a:r>
              <a:rPr lang="en-US" dirty="0" smtClean="0"/>
              <a:t>New Source and Existing Source Performance Standards: (NSPS , 111(d)) Example: GHG emission standards for new Power Plants</a:t>
            </a:r>
          </a:p>
          <a:p>
            <a:endParaRPr lang="en-US" dirty="0" smtClean="0"/>
          </a:p>
          <a:p>
            <a:pPr>
              <a:buFont typeface="Arial" pitchFamily="34" charset="0"/>
              <a:buChar char="•"/>
            </a:pPr>
            <a:r>
              <a:rPr lang="en-US" dirty="0" smtClean="0"/>
              <a:t>NSPS and some NESHAPS are incorporated into industrial permits.</a:t>
            </a:r>
          </a:p>
          <a:p>
            <a:pPr>
              <a:buFont typeface="Arial" pitchFamily="34" charset="0"/>
              <a:buChar char="•"/>
            </a:pPr>
            <a:endParaRPr lang="en-US" dirty="0" smtClean="0"/>
          </a:p>
          <a:p>
            <a:pPr>
              <a:buFont typeface="Arial" pitchFamily="34" charset="0"/>
              <a:buChar char="•"/>
            </a:pPr>
            <a:r>
              <a:rPr lang="en-US" dirty="0" smtClean="0"/>
              <a:t>Some NESHAPS affect smaller industries and businesses that don’t have permits, and DEQ uses other ways to do outreach and Technical Assistance to these sources.  (Example: Small business assistance program.) </a:t>
            </a:r>
          </a:p>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5787" y="4415790"/>
            <a:ext cx="6698827" cy="4570730"/>
          </a:xfrm>
        </p:spPr>
        <p:txBody>
          <a:bodyPr>
            <a:normAutofit fontScale="92500" lnSpcReduction="20000"/>
          </a:bodyPr>
          <a:lstStyle/>
          <a:p>
            <a:r>
              <a:rPr lang="en-US" b="1" dirty="0" smtClean="0"/>
              <a:t>(1 minute)</a:t>
            </a:r>
          </a:p>
          <a:p>
            <a:endParaRPr lang="en-US" b="1" dirty="0" smtClean="0"/>
          </a:p>
          <a:p>
            <a:endParaRPr lang="en-US" b="1" dirty="0" smtClean="0"/>
          </a:p>
          <a:p>
            <a:pPr>
              <a:buFont typeface="Arial" pitchFamily="34" charset="0"/>
              <a:buChar char="•"/>
            </a:pPr>
            <a:r>
              <a:rPr lang="en-US" dirty="0" smtClean="0"/>
              <a:t> Quickly note examples on slide.</a:t>
            </a:r>
          </a:p>
          <a:p>
            <a:pPr>
              <a:buFont typeface="Arial" pitchFamily="34" charset="0"/>
              <a:buChar char="•"/>
            </a:pPr>
            <a:endParaRPr lang="en-US" dirty="0" smtClean="0"/>
          </a:p>
          <a:p>
            <a:pPr>
              <a:buFont typeface="Arial" pitchFamily="34" charset="0"/>
              <a:buChar char="•"/>
            </a:pPr>
            <a:r>
              <a:rPr lang="en-US" dirty="0" smtClean="0"/>
              <a:t> Much of our</a:t>
            </a:r>
            <a:r>
              <a:rPr lang="en-US" baseline="0" dirty="0" smtClean="0"/>
              <a:t> work has benefits for multiple pollutants, </a:t>
            </a:r>
            <a:r>
              <a:rPr lang="en-US" b="1" baseline="0" dirty="0" smtClean="0"/>
              <a:t>and that’s an important lens we’ll be using</a:t>
            </a:r>
            <a:r>
              <a:rPr lang="en-US" b="1" dirty="0" smtClean="0"/>
              <a:t> in our future work.</a:t>
            </a:r>
          </a:p>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8200" cy="3486150"/>
          </a:xfrm>
        </p:spPr>
      </p:sp>
      <p:sp>
        <p:nvSpPr>
          <p:cNvPr id="4" name="Slide Number Placeholder 3"/>
          <p:cNvSpPr>
            <a:spLocks noGrp="1"/>
          </p:cNvSpPr>
          <p:nvPr>
            <p:ph type="sldNum" sz="quarter" idx="10"/>
          </p:nvPr>
        </p:nvSpPr>
        <p:spPr/>
        <p:txBody>
          <a:bodyPr/>
          <a:lstStyle/>
          <a:p>
            <a:fld id="{22955E73-1581-4EC7-8F66-AF495669DCD7}" type="slidenum">
              <a:rPr lang="en-US" smtClean="0"/>
              <a:pPr/>
              <a:t>5</a:t>
            </a:fld>
            <a:endParaRPr lang="en-US" dirty="0"/>
          </a:p>
        </p:txBody>
      </p:sp>
      <p:sp>
        <p:nvSpPr>
          <p:cNvPr id="5" name="Notes Placeholder 4"/>
          <p:cNvSpPr>
            <a:spLocks noGrp="1"/>
          </p:cNvSpPr>
          <p:nvPr>
            <p:ph type="body" sz="quarter" idx="11"/>
          </p:nvPr>
        </p:nvSpPr>
        <p:spPr>
          <a:xfrm>
            <a:off x="701040" y="4415790"/>
            <a:ext cx="6075680" cy="4183380"/>
          </a:xfrm>
        </p:spPr>
        <p:txBody>
          <a:bodyPr>
            <a:normAutofit fontScale="92500" lnSpcReduction="10000"/>
          </a:bodyPr>
          <a:lstStyle/>
          <a:p>
            <a:pPr defTabSz="898258">
              <a:defRPr/>
            </a:pPr>
            <a:r>
              <a:rPr lang="en-US" b="1" baseline="0" dirty="0" smtClean="0"/>
              <a:t>(1 minute)</a:t>
            </a:r>
          </a:p>
          <a:p>
            <a:pPr defTabSz="898258">
              <a:defRPr/>
            </a:pPr>
            <a:endParaRPr lang="en-US" b="1" dirty="0"/>
          </a:p>
          <a:p>
            <a:pPr defTabSz="898258">
              <a:defRPr/>
            </a:pPr>
            <a:r>
              <a:rPr lang="en-US" b="1" baseline="0" dirty="0" smtClean="0"/>
              <a:t>Returning to Air Quality Assessment</a:t>
            </a:r>
          </a:p>
          <a:p>
            <a:pPr defTabSz="898258">
              <a:buFontTx/>
              <a:buChar char="-"/>
              <a:defRPr/>
            </a:pPr>
            <a:endParaRPr lang="en-US" dirty="0"/>
          </a:p>
          <a:p>
            <a:pPr defTabSz="898258">
              <a:buFontTx/>
              <a:buChar char="-"/>
              <a:defRPr/>
            </a:pPr>
            <a:r>
              <a:rPr lang="en-US" baseline="0" dirty="0" smtClean="0"/>
              <a:t>This map shows the distribution of air monitoring locations statewide.</a:t>
            </a:r>
          </a:p>
          <a:p>
            <a:pPr defTabSz="898258">
              <a:buFontTx/>
              <a:buChar char="-"/>
              <a:defRPr/>
            </a:pPr>
            <a:endParaRPr lang="en-US" baseline="0" dirty="0" smtClean="0"/>
          </a:p>
          <a:p>
            <a:pPr defTabSz="898258">
              <a:buFontTx/>
              <a:buChar char="-"/>
              <a:defRPr/>
            </a:pPr>
            <a:r>
              <a:rPr lang="en-US" baseline="0" dirty="0" smtClean="0"/>
              <a:t>Monitoring lets us know about compliance with federal standards and air toxics clean air goals.</a:t>
            </a:r>
          </a:p>
          <a:p>
            <a:pPr defTabSz="898258">
              <a:buFontTx/>
              <a:buChar char="-"/>
              <a:defRPr/>
            </a:pPr>
            <a:endParaRPr lang="en-US" baseline="0" dirty="0" smtClean="0"/>
          </a:p>
          <a:p>
            <a:pPr defTabSz="898258">
              <a:buFontTx/>
              <a:buChar char="-"/>
              <a:defRPr/>
            </a:pPr>
            <a:r>
              <a:rPr lang="en-US" dirty="0" smtClean="0"/>
              <a:t> We have about 45 air monitoring sites across the state. In addition, we gather and analyze emissions information and use modeling to assess pollution levels and its impact on communities and neighborhoods.</a:t>
            </a:r>
          </a:p>
          <a:p>
            <a:pPr defTabSz="898258">
              <a:buFontTx/>
              <a:buChar char="-"/>
              <a:defRPr/>
            </a:pPr>
            <a:endParaRPr lang="en-US" dirty="0" smtClean="0"/>
          </a:p>
          <a:p>
            <a:pPr defTabSz="898258">
              <a:buFontTx/>
              <a:buChar char="-"/>
              <a:defRPr/>
            </a:pPr>
            <a:r>
              <a:rPr lang="en-US" dirty="0" smtClean="0"/>
              <a:t>Some monitors are for single pollutants and others monitor a full spectrum of pollutants.</a:t>
            </a:r>
          </a:p>
          <a:p>
            <a:pPr defTabSz="898258">
              <a:buFontTx/>
              <a:buChar char="-"/>
              <a:defRPr/>
            </a:pPr>
            <a:endParaRPr lang="en-US" dirty="0" smtClean="0"/>
          </a:p>
          <a:p>
            <a:pPr defTabSz="898258">
              <a:buFontTx/>
              <a:buChar char="-"/>
              <a:defRPr/>
            </a:pPr>
            <a:r>
              <a:rPr lang="en-US" dirty="0" smtClean="0"/>
              <a:t>In this map, the blue dots show annual sites where we monitor primarily for particulates like smoke, soot; and smog (ozone); and 63 air toxics.  </a:t>
            </a:r>
          </a:p>
          <a:p>
            <a:pPr defTabSz="898258">
              <a:buFontTx/>
              <a:buChar char="-"/>
              <a:defRPr/>
            </a:pPr>
            <a:endParaRPr lang="en-US" dirty="0" smtClean="0"/>
          </a:p>
          <a:p>
            <a:pPr>
              <a:buFontTx/>
              <a:buChar char="-"/>
            </a:pPr>
            <a:r>
              <a:rPr lang="en-US" dirty="0" smtClean="0"/>
              <a:t>The red triangles  represent summer sites where we monitor for pollutants that peak in the summer, such as ozone and particulate from forest fires and agricultural burning. </a:t>
            </a:r>
          </a:p>
          <a:p>
            <a:pPr>
              <a:buFontTx/>
              <a:buChar char="-"/>
            </a:pPr>
            <a:endParaRPr lang="en-US" baseline="0" dirty="0" smtClean="0"/>
          </a:p>
          <a:p>
            <a:pPr>
              <a:buFontTx/>
              <a:buChar char="-"/>
            </a:pPr>
            <a:r>
              <a:rPr lang="en-US" baseline="0" dirty="0" smtClean="0"/>
              <a:t> We also use monitoring to inform communities about forest fire impacts, days when wood burning is not advised and pollutant levels that could cause problems for people with respiratory problems.</a:t>
            </a:r>
          </a:p>
          <a:p>
            <a:pPr>
              <a:buFontTx/>
              <a:buChar char="-"/>
            </a:pPr>
            <a:endParaRPr lang="en-US" baseline="0" dirty="0" smtClean="0"/>
          </a:p>
          <a:p>
            <a:pPr>
              <a:buFontTx/>
              <a:buChar char="-"/>
            </a:pPr>
            <a:endParaRPr lang="en-US" baseline="0" dirty="0" smtClean="0"/>
          </a:p>
          <a:p>
            <a:pPr>
              <a:buFontTx/>
              <a:buNone/>
            </a:pPr>
            <a:r>
              <a:rPr lang="en-US" sz="1000" dirty="0"/>
              <a:t>Backpocket: Mill City monitor, how are monitors paid for, where do we expect to put the next monitor?</a:t>
            </a:r>
          </a:p>
          <a:p>
            <a:pPr>
              <a:buFontTx/>
              <a:buNone/>
            </a:pPr>
            <a:endParaRPr lang="en-US" baseline="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We’ll talk more about the air toxics program in a few minutes, but broadly speaking, we do 3-Types of air toxics monitoring:</a:t>
            </a:r>
          </a:p>
          <a:p>
            <a:pPr>
              <a:buFont typeface="Arial" pitchFamily="34" charset="0"/>
              <a:buChar char="•"/>
            </a:pPr>
            <a:endParaRPr lang="en-US" dirty="0"/>
          </a:p>
          <a:p>
            <a:pPr>
              <a:buFont typeface="Arial" pitchFamily="34" charset="0"/>
              <a:buChar char="•"/>
            </a:pPr>
            <a:r>
              <a:rPr lang="en-US" u="sng" dirty="0" smtClean="0"/>
              <a:t>Year-Long assessments</a:t>
            </a:r>
            <a:r>
              <a:rPr lang="en-US" dirty="0" smtClean="0"/>
              <a:t>: to collect data that we can compare to Oregon's’ air toxics health benchmarks.</a:t>
            </a:r>
          </a:p>
          <a:p>
            <a:endParaRPr lang="en-US" dirty="0" smtClean="0"/>
          </a:p>
          <a:p>
            <a:pPr>
              <a:buFont typeface="Arial" pitchFamily="34" charset="0"/>
              <a:buChar char="•"/>
            </a:pPr>
            <a:r>
              <a:rPr lang="en-US" u="sng" dirty="0" smtClean="0"/>
              <a:t>Long Term Trend Monitoring</a:t>
            </a:r>
            <a:r>
              <a:rPr lang="en-US" dirty="0" smtClean="0"/>
              <a:t>: To track long term trends in air toxics (both in an urban and rural setting)</a:t>
            </a:r>
          </a:p>
          <a:p>
            <a:pPr>
              <a:buFont typeface="Arial" pitchFamily="34" charset="0"/>
              <a:buChar char="•"/>
            </a:pPr>
            <a:endParaRPr lang="en-US" dirty="0" smtClean="0"/>
          </a:p>
          <a:p>
            <a:pPr>
              <a:buFont typeface="Arial" pitchFamily="34" charset="0"/>
              <a:buChar char="•"/>
            </a:pPr>
            <a:r>
              <a:rPr lang="en-US" u="sng" dirty="0" smtClean="0"/>
              <a:t>Special Studies to support investigations</a:t>
            </a:r>
            <a:r>
              <a:rPr lang="en-US" dirty="0" smtClean="0"/>
              <a:t>:  For example: the air toxics monitoring we did in SE Portland was part of a special study and partnership with the USFS to investigate air toxics levels and potential impacts on the public.   </a:t>
            </a:r>
            <a:r>
              <a:rPr lang="en-US" sz="1050" i="1" dirty="0" smtClean="0"/>
              <a:t>(obviously we need to vet this.. But I think it’s a good first opportunity to briefly acknowledge our really good work and that these types of investigation and partnership are a normal part of what we do.)</a:t>
            </a:r>
          </a:p>
          <a:p>
            <a:endParaRPr lang="en-US" dirty="0"/>
          </a:p>
          <a:p>
            <a:r>
              <a:rPr lang="en-US" sz="1200" kern="1200" baseline="0" dirty="0" smtClean="0">
                <a:solidFill>
                  <a:schemeClr val="tx1"/>
                </a:solidFill>
                <a:latin typeface="+mn-lt"/>
                <a:ea typeface="+mn-ea"/>
                <a:cs typeface="+mn-cs"/>
              </a:rPr>
              <a:t>• Because there are so many toxic air pollutants and monitoring is resource intensive, we have only four sites statewide. They include: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 Two long-term trend sites funded by EPA – North Portland and La Grande. Portland monitoring gives us trends for an urban area and the LaGrande monitor shows levels typical of a small town. </a:t>
            </a:r>
          </a:p>
          <a:p>
            <a:endParaRPr lang="en-US" sz="1200" kern="1200" baseline="0" dirty="0" smtClean="0">
              <a:solidFill>
                <a:schemeClr val="tx1"/>
              </a:solidFill>
              <a:latin typeface="+mn-lt"/>
              <a:ea typeface="+mn-ea"/>
              <a:cs typeface="+mn-cs"/>
            </a:endParaRPr>
          </a:p>
          <a:p>
            <a:pPr lvl="1"/>
            <a:r>
              <a:rPr lang="en-US" sz="1200" kern="1200" baseline="0" dirty="0" smtClean="0">
                <a:solidFill>
                  <a:schemeClr val="tx1"/>
                </a:solidFill>
                <a:latin typeface="+mn-lt"/>
                <a:ea typeface="+mn-ea"/>
                <a:cs typeface="+mn-cs"/>
              </a:rPr>
              <a:t>- The photo on the upper left shows air toxics monitoring equipment at the long-term site in North Portland.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 We also operate two state-funded sites for year-long assessments where modeling shows there are likely higher concentrations of air toxics. </a:t>
            </a:r>
          </a:p>
          <a:p>
            <a:r>
              <a:rPr lang="en-US" sz="1200" kern="1200" baseline="0" dirty="0" smtClean="0">
                <a:solidFill>
                  <a:schemeClr val="tx1"/>
                </a:solidFill>
                <a:latin typeface="+mn-lt"/>
                <a:ea typeface="+mn-ea"/>
                <a:cs typeface="+mn-cs"/>
              </a:rPr>
              <a:t>o In the past, we have assessed Medford, Salem and Klamath Falls. </a:t>
            </a:r>
          </a:p>
          <a:p>
            <a:r>
              <a:rPr lang="en-US" sz="1200" kern="1200" baseline="0" dirty="0" smtClean="0">
                <a:solidFill>
                  <a:schemeClr val="tx1"/>
                </a:solidFill>
                <a:latin typeface="+mn-lt"/>
                <a:ea typeface="+mn-ea"/>
                <a:cs typeface="+mn-cs"/>
              </a:rPr>
              <a:t>o We are currently doing assessment monitoring in Hillsboro and North Portland close to Swan Island.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The photo on the right shows the North Portland Swan Island monitoring project, which was funded by the 2014 Legislature for a year-long community monitoring assessment in this location.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Monitors are shown by the yellow dots and weather monitoring stations are the blue dots. This project will help DEQ and partners understand air toxics in a dense urban </a:t>
            </a:r>
          </a:p>
          <a:p>
            <a:r>
              <a:rPr lang="en-US" sz="1200" kern="1200" baseline="0" dirty="0" smtClean="0">
                <a:solidFill>
                  <a:schemeClr val="tx1"/>
                </a:solidFill>
                <a:latin typeface="+mn-lt"/>
                <a:ea typeface="+mn-ea"/>
                <a:cs typeface="+mn-cs"/>
              </a:rPr>
              <a:t>16 </a:t>
            </a:r>
          </a:p>
          <a:p>
            <a:r>
              <a:rPr lang="en-US" sz="1200" kern="1200" baseline="0" dirty="0" smtClean="0">
                <a:solidFill>
                  <a:schemeClr val="tx1"/>
                </a:solidFill>
                <a:latin typeface="+mn-lt"/>
                <a:ea typeface="+mn-ea"/>
                <a:cs typeface="+mn-cs"/>
              </a:rPr>
              <a:t>area. If the legislature continues funding in 2015-2017, DEQ will move this equipment to assess other communities. </a:t>
            </a:r>
          </a:p>
          <a:p>
            <a:endParaRPr lang="en-US" sz="1200" kern="1200" baseline="0" dirty="0" smtClean="0">
              <a:solidFill>
                <a:schemeClr val="tx1"/>
              </a:solidFill>
              <a:latin typeface="+mn-lt"/>
              <a:ea typeface="+mn-ea"/>
              <a:cs typeface="+mn-cs"/>
            </a:endParaRPr>
          </a:p>
          <a:p>
            <a:r>
              <a:rPr lang="en-US" sz="1200" b="1" kern="1200" baseline="0" dirty="0" err="1" smtClean="0">
                <a:solidFill>
                  <a:schemeClr val="tx1"/>
                </a:solidFill>
                <a:latin typeface="+mn-lt"/>
                <a:ea typeface="+mn-ea"/>
                <a:cs typeface="+mn-cs"/>
              </a:rPr>
              <a:t>Backpocket</a:t>
            </a:r>
            <a:r>
              <a:rPr lang="en-US" sz="1200" b="1" kern="1200" baseline="0" dirty="0" smtClean="0">
                <a:solidFill>
                  <a:schemeClr val="tx1"/>
                </a:solidFill>
                <a:latin typeface="+mn-lt"/>
                <a:ea typeface="+mn-ea"/>
                <a:cs typeface="+mn-cs"/>
              </a:rPr>
              <a:t> notes: </a:t>
            </a:r>
          </a:p>
          <a:p>
            <a:r>
              <a:rPr lang="en-US" sz="1200" kern="1200" baseline="0" dirty="0" smtClean="0">
                <a:solidFill>
                  <a:schemeClr val="tx1"/>
                </a:solidFill>
                <a:latin typeface="+mn-lt"/>
                <a:ea typeface="+mn-ea"/>
                <a:cs typeface="+mn-cs"/>
              </a:rPr>
              <a:t>For siting the next monitoring locations we are working on developing and prioritizing a list of locations around the state. </a:t>
            </a:r>
          </a:p>
          <a:p>
            <a:r>
              <a:rPr lang="en-US" sz="1200" kern="1200" baseline="0" dirty="0" smtClean="0">
                <a:solidFill>
                  <a:schemeClr val="tx1"/>
                </a:solidFill>
                <a:latin typeface="+mn-lt"/>
                <a:ea typeface="+mn-ea"/>
                <a:cs typeface="+mn-cs"/>
              </a:rPr>
              <a:t>Last time we considered monitors, the Gresham East County area was highest on our list because it is growing and has not been monitored. </a:t>
            </a:r>
          </a:p>
          <a:p>
            <a:r>
              <a:rPr lang="en-US" sz="1200" kern="1200" baseline="0" dirty="0" smtClean="0">
                <a:solidFill>
                  <a:schemeClr val="tx1"/>
                </a:solidFill>
                <a:latin typeface="+mn-lt"/>
                <a:ea typeface="+mn-ea"/>
                <a:cs typeface="+mn-cs"/>
              </a:rPr>
              <a:t>Other area: Oregon City/Clackamas.</a:t>
            </a:r>
            <a:endParaRPr lang="en-US" dirty="0" smtClean="0"/>
          </a:p>
          <a:p>
            <a:endParaRPr lang="en-US" dirty="0"/>
          </a:p>
          <a:p>
            <a:endParaRPr lang="en-US" dirty="0"/>
          </a:p>
          <a:p>
            <a:endParaRPr lang="en-US" b="0" dirty="0" smtClean="0"/>
          </a:p>
          <a:p>
            <a:r>
              <a:rPr lang="en-US" b="0" dirty="0" smtClean="0"/>
              <a:t>Sarah, anything else you’d like to say at this point?</a:t>
            </a:r>
            <a:endParaRPr lang="en-US" b="0"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3680" y="4415790"/>
            <a:ext cx="6620933" cy="4183380"/>
          </a:xfrm>
        </p:spPr>
        <p:txBody>
          <a:bodyPr>
            <a:normAutofit fontScale="92500"/>
          </a:bodyPr>
          <a:lstStyle/>
          <a:p>
            <a:r>
              <a:rPr lang="en-US" b="1" dirty="0" smtClean="0"/>
              <a:t>(2 minutes)</a:t>
            </a:r>
          </a:p>
          <a:p>
            <a:endParaRPr lang="en-US" b="1" dirty="0"/>
          </a:p>
          <a:p>
            <a:r>
              <a:rPr lang="en-US" b="1" dirty="0" smtClean="0"/>
              <a:t>When you mention Eugene/Oakridge:  note  they’ll  be hearing from Merlyn next about Lane County and the </a:t>
            </a:r>
            <a:r>
              <a:rPr lang="en-US" sz="1300" b="1" dirty="0"/>
              <a:t>operation of a local Air District.</a:t>
            </a:r>
          </a:p>
          <a:p>
            <a:endParaRPr lang="en-US" sz="1300" dirty="0"/>
          </a:p>
          <a:p>
            <a:r>
              <a:rPr lang="en-US" sz="1300" dirty="0" smtClean="0"/>
              <a:t>Map  </a:t>
            </a:r>
            <a:r>
              <a:rPr lang="en-US" sz="1300" dirty="0"/>
              <a:t>- overview of areas where DEQ and </a:t>
            </a:r>
            <a:r>
              <a:rPr lang="en-US" sz="1300" dirty="0" smtClean="0"/>
              <a:t>communities work to meet and maintain compliance with federal health standards:</a:t>
            </a:r>
          </a:p>
          <a:p>
            <a:endParaRPr lang="en-US" sz="1300" dirty="0"/>
          </a:p>
          <a:p>
            <a:pPr>
              <a:buFont typeface="Wingdings" pitchFamily="2" charset="2"/>
              <a:buChar char="Ø"/>
            </a:pPr>
            <a:r>
              <a:rPr lang="en-US" sz="1300" dirty="0" smtClean="0"/>
              <a:t>  Green </a:t>
            </a:r>
            <a:r>
              <a:rPr lang="en-US" sz="1300" dirty="0"/>
              <a:t>stars show success stories – communities </a:t>
            </a:r>
            <a:r>
              <a:rPr lang="en-US" sz="1300" dirty="0" smtClean="0"/>
              <a:t>reduced emissions, came back </a:t>
            </a:r>
            <a:r>
              <a:rPr lang="en-US" sz="1300" dirty="0"/>
              <a:t>into compliance</a:t>
            </a:r>
            <a:r>
              <a:rPr lang="en-US" sz="1300" dirty="0" smtClean="0"/>
              <a:t>. (Now we work to maintain compliance)</a:t>
            </a:r>
            <a:endParaRPr lang="en-US" sz="1300" dirty="0"/>
          </a:p>
          <a:p>
            <a:pPr>
              <a:buFont typeface="Wingdings" pitchFamily="2" charset="2"/>
              <a:buChar char="Ø"/>
            </a:pPr>
            <a:endParaRPr lang="en-US" sz="1300" dirty="0"/>
          </a:p>
          <a:p>
            <a:pPr>
              <a:buFont typeface="Wingdings" pitchFamily="2" charset="2"/>
              <a:buChar char="Ø"/>
            </a:pPr>
            <a:r>
              <a:rPr lang="en-US" sz="1300" dirty="0" smtClean="0"/>
              <a:t>  Back </a:t>
            </a:r>
            <a:r>
              <a:rPr lang="en-US" sz="1300" dirty="0"/>
              <a:t>triangles </a:t>
            </a:r>
            <a:r>
              <a:rPr lang="en-US" sz="1300" dirty="0" smtClean="0"/>
              <a:t>show current </a:t>
            </a:r>
            <a:r>
              <a:rPr lang="en-US" sz="1300" dirty="0"/>
              <a:t>PM non-attainment areas</a:t>
            </a:r>
            <a:r>
              <a:rPr lang="en-US" sz="1300" dirty="0" smtClean="0"/>
              <a:t>. </a:t>
            </a:r>
            <a:endParaRPr lang="en-US" sz="1300" dirty="0"/>
          </a:p>
          <a:p>
            <a:pPr>
              <a:buFontTx/>
              <a:buChar char="-"/>
            </a:pPr>
            <a:endParaRPr lang="en-US" sz="1300" dirty="0" smtClean="0"/>
          </a:p>
          <a:p>
            <a:pPr>
              <a:buFont typeface="Wingdings" pitchFamily="2" charset="2"/>
              <a:buChar char="Ø"/>
            </a:pPr>
            <a:r>
              <a:rPr lang="en-US" sz="1300" dirty="0" smtClean="0"/>
              <a:t>  Gray </a:t>
            </a:r>
            <a:r>
              <a:rPr lang="en-US" sz="1300" dirty="0"/>
              <a:t>triangles </a:t>
            </a:r>
            <a:r>
              <a:rPr lang="en-US" sz="1300" dirty="0" smtClean="0"/>
              <a:t>show areas that </a:t>
            </a:r>
            <a:r>
              <a:rPr lang="en-US" sz="1300" dirty="0"/>
              <a:t>violated the PM standard, but not yet </a:t>
            </a:r>
            <a:r>
              <a:rPr lang="en-US" sz="1300" dirty="0" smtClean="0"/>
              <a:t>designated non-attainment </a:t>
            </a:r>
            <a:r>
              <a:rPr lang="en-US" sz="1300" dirty="0"/>
              <a:t>by EPA. </a:t>
            </a:r>
            <a:r>
              <a:rPr lang="en-US" sz="1300" dirty="0" smtClean="0"/>
              <a:t>  DEQ working </a:t>
            </a:r>
            <a:r>
              <a:rPr lang="en-US" sz="1300" dirty="0"/>
              <a:t>with these communities </a:t>
            </a:r>
            <a:r>
              <a:rPr lang="en-US" sz="1300" dirty="0" smtClean="0"/>
              <a:t>and EPA to </a:t>
            </a:r>
            <a:r>
              <a:rPr lang="en-US" sz="1300" dirty="0"/>
              <a:t>lower PM and avoid </a:t>
            </a:r>
            <a:r>
              <a:rPr lang="en-US" sz="1300" dirty="0" smtClean="0"/>
              <a:t>nonattainment.</a:t>
            </a:r>
            <a:endParaRPr lang="en-US" sz="1300" dirty="0"/>
          </a:p>
          <a:p>
            <a:pPr>
              <a:buFont typeface="Wingdings" pitchFamily="2" charset="2"/>
              <a:buChar char="Ø"/>
            </a:pPr>
            <a:endParaRPr lang="en-US" sz="1300" dirty="0" smtClean="0"/>
          </a:p>
          <a:p>
            <a:pPr>
              <a:buFont typeface="Wingdings" pitchFamily="2" charset="2"/>
              <a:buChar char="Ø"/>
            </a:pPr>
            <a:r>
              <a:rPr lang="en-US" sz="1300" dirty="0" smtClean="0"/>
              <a:t>  White </a:t>
            </a:r>
            <a:r>
              <a:rPr lang="en-US" sz="1300" dirty="0"/>
              <a:t>triangles are areas of concern for </a:t>
            </a:r>
            <a:r>
              <a:rPr lang="en-US" sz="1300" dirty="0" smtClean="0"/>
              <a:t>PM2.5.  Recent </a:t>
            </a:r>
            <a:r>
              <a:rPr lang="en-US" sz="1300" dirty="0"/>
              <a:t>levels above </a:t>
            </a:r>
            <a:r>
              <a:rPr lang="en-US" sz="1300" dirty="0" smtClean="0"/>
              <a:t>standard</a:t>
            </a:r>
            <a:r>
              <a:rPr lang="en-US" sz="1300" dirty="0"/>
              <a:t>, but </a:t>
            </a:r>
            <a:r>
              <a:rPr lang="en-US" sz="1300" dirty="0" smtClean="0"/>
              <a:t>no violation yet (Burns</a:t>
            </a:r>
            <a:r>
              <a:rPr lang="en-US" sz="1300" dirty="0"/>
              <a:t>, Hillsboro). DEQ working with these communities to prevent future violations.</a:t>
            </a:r>
          </a:p>
          <a:p>
            <a:pPr>
              <a:buFontTx/>
              <a:buChar char="-"/>
            </a:pPr>
            <a:endParaRPr lang="en-US" sz="1300" dirty="0"/>
          </a:p>
          <a:p>
            <a:pPr>
              <a:buFontTx/>
              <a:buChar char="-"/>
            </a:pPr>
            <a:r>
              <a:rPr lang="en-US" sz="1000" i="1" dirty="0" smtClean="0"/>
              <a:t> Note: PM10 is old particulate standard for 1980;s In 2000’s EPA added PM2.5.. (Smaller size particle, lower health threshold. More risk to health)</a:t>
            </a:r>
          </a:p>
          <a:p>
            <a:r>
              <a:rPr lang="en-US" sz="1000" i="1"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4887A7-2EAB-4EB8-BD84-E29ECF036D10}"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D2F562-6973-4F31-AE1C-24B7EB32BA8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5325"/>
            <a:ext cx="4648200" cy="3486150"/>
          </a:xfrm>
        </p:spPr>
      </p:sp>
      <p:sp>
        <p:nvSpPr>
          <p:cNvPr id="3" name="Notes Placeholder 2"/>
          <p:cNvSpPr>
            <a:spLocks noGrp="1"/>
          </p:cNvSpPr>
          <p:nvPr>
            <p:ph type="body" idx="1"/>
          </p:nvPr>
        </p:nvSpPr>
        <p:spPr/>
        <p:txBody>
          <a:bodyPr>
            <a:normAutofit/>
          </a:bodyPr>
          <a:lstStyle/>
          <a:p>
            <a:pPr defTabSz="898230">
              <a:buFontTx/>
              <a:buChar char="-"/>
              <a:defRPr/>
            </a:pPr>
            <a:r>
              <a:rPr lang="en-US" dirty="0" smtClean="0"/>
              <a:t> Before we move into more detail about our air toxics program; </a:t>
            </a:r>
            <a:r>
              <a:rPr lang="en-US" b="1" dirty="0" smtClean="0"/>
              <a:t>both DEQ and LRAPA </a:t>
            </a:r>
            <a:r>
              <a:rPr lang="en-US" dirty="0" smtClean="0"/>
              <a:t>are excited that much of our</a:t>
            </a:r>
            <a:r>
              <a:rPr lang="en-US" baseline="0" dirty="0" smtClean="0"/>
              <a:t> work has benefits for multiple pollutants, </a:t>
            </a:r>
            <a:r>
              <a:rPr lang="en-US" b="1" baseline="0" dirty="0" smtClean="0"/>
              <a:t>and that’s an important lens we’ll be using</a:t>
            </a:r>
            <a:r>
              <a:rPr lang="en-US" b="1" dirty="0" smtClean="0"/>
              <a:t> in our future work. </a:t>
            </a:r>
            <a:endParaRPr lang="en-US" b="1" baseline="0" dirty="0" smtClean="0"/>
          </a:p>
          <a:p>
            <a:pPr defTabSz="898230">
              <a:buFontTx/>
              <a:buChar char="-"/>
              <a:defRPr/>
            </a:pPr>
            <a:endParaRPr lang="en-US" baseline="0" dirty="0" smtClean="0"/>
          </a:p>
          <a:p>
            <a:pPr defTabSz="898230">
              <a:buFontTx/>
              <a:buChar char="-"/>
              <a:defRPr/>
            </a:pPr>
            <a:r>
              <a:rPr lang="en-US" baseline="0" dirty="0" smtClean="0"/>
              <a:t> </a:t>
            </a:r>
            <a:r>
              <a:rPr lang="en-US" sz="1000" dirty="0"/>
              <a:t>Traditionally we addressed one pollutant at a time, but now we think more in terms of multi pollutant benefits.</a:t>
            </a:r>
          </a:p>
          <a:p>
            <a:pPr defTabSz="898230">
              <a:buFontTx/>
              <a:buChar char="-"/>
              <a:defRPr/>
            </a:pPr>
            <a:endParaRPr lang="en-US" sz="1000" dirty="0"/>
          </a:p>
          <a:p>
            <a:pPr defTabSz="898230">
              <a:buFontTx/>
              <a:buChar char="-"/>
              <a:defRPr/>
            </a:pPr>
            <a:r>
              <a:rPr lang="en-US" sz="1000" dirty="0"/>
              <a:t> On the left side of this chart are some of our key source control efforts, and across the top are the key pollutants we need to reduce.</a:t>
            </a:r>
          </a:p>
          <a:p>
            <a:pPr defTabSz="898230">
              <a:buFontTx/>
              <a:buChar char="-"/>
              <a:defRPr/>
            </a:pPr>
            <a:endParaRPr lang="en-US" sz="1000" dirty="0"/>
          </a:p>
          <a:p>
            <a:pPr defTabSz="898230">
              <a:buFontTx/>
              <a:buChar char="-"/>
              <a:defRPr/>
            </a:pPr>
            <a:r>
              <a:rPr lang="en-US" sz="1000" dirty="0"/>
              <a:t> Because sources of air pollution emit multiple pollutants, our source control efforts are effective for multiple pollutants</a:t>
            </a:r>
          </a:p>
          <a:p>
            <a:pPr defTabSz="898230">
              <a:defRPr/>
            </a:pPr>
            <a:endParaRPr lang="en-US" sz="1000" dirty="0"/>
          </a:p>
          <a:p>
            <a:pPr defTabSz="898230">
              <a:buFontTx/>
              <a:buChar char="-"/>
              <a:defRPr/>
            </a:pPr>
            <a:r>
              <a:rPr lang="en-US" sz="1000" dirty="0"/>
              <a:t> For example: cleaner engines and cleaner fuels reduce particulate, air toxics, ozone, greenhouse gases, and pollutants affecting visibility</a:t>
            </a:r>
          </a:p>
          <a:p>
            <a:pPr defTabSz="898230">
              <a:buFontTx/>
              <a:buChar char="-"/>
              <a:defRPr/>
            </a:pPr>
            <a:endParaRPr lang="en-US" sz="1000" dirty="0"/>
          </a:p>
          <a:p>
            <a:pPr defTabSz="898230">
              <a:buFontTx/>
              <a:buChar char="-"/>
              <a:defRPr/>
            </a:pPr>
            <a:r>
              <a:rPr lang="en-US" sz="1000" dirty="0"/>
              <a:t> Woodsmoke reduction efforts control particulates, air toxics and pollutants affecting visibility.</a:t>
            </a:r>
          </a:p>
          <a:p>
            <a:pPr defTabSz="898230">
              <a:buFontTx/>
              <a:buChar char="-"/>
              <a:defRPr/>
            </a:pPr>
            <a:endParaRPr lang="en-US" dirty="0" smtClean="0"/>
          </a:p>
          <a:p>
            <a:pPr defTabSz="898230">
              <a:buFontTx/>
              <a:buChar char="-"/>
              <a:defRPr/>
            </a:pPr>
            <a:r>
              <a:rPr lang="en-US" dirty="0" smtClean="0"/>
              <a:t>Looking at our emission reduction effectors through a multi-pollutant lens when appropriate can really help us understand and explain to the public and community leaders the full public health benefit and value of our work.</a:t>
            </a:r>
          </a:p>
          <a:p>
            <a:pPr>
              <a:buFontTx/>
              <a:buNone/>
            </a:pP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1E5BB3-C573-4A9A-A02B-72995EC9AE3F}"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1E5BB3-C573-4A9A-A02B-72995EC9AE3F}"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1E5BB3-C573-4A9A-A02B-72995EC9AE3F}"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1E5BB3-C573-4A9A-A02B-72995EC9AE3F}" type="datetimeFigureOut">
              <a:rPr lang="en-US" smtClean="0"/>
              <a:pPr/>
              <a:t>4/12/2016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1E5BB3-C573-4A9A-A02B-72995EC9AE3F}" type="datetimeFigureOut">
              <a:rPr lang="en-US" smtClean="0"/>
              <a:pPr/>
              <a:t>4/12/2016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1E5BB3-C573-4A9A-A02B-72995EC9AE3F}" type="datetimeFigureOut">
              <a:rPr lang="en-US" smtClean="0"/>
              <a:pPr/>
              <a:t>4/12/2016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1E5BB3-C573-4A9A-A02B-72995EC9AE3F}"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57E5CC-BB0E-4185-924F-9C5BEC01D3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E5BB3-C573-4A9A-A02B-72995EC9AE3F}" type="datetimeFigureOut">
              <a:rPr lang="en-US" smtClean="0"/>
              <a:pPr/>
              <a:t>4/12/2016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E5CC-BB0E-4185-924F-9C5BEC01D3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jpeg"/><Relationship Id="rId12"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com/url?sa=i&amp;rct=j&amp;q=&amp;esrc=s&amp;frm=1&amp;source=images&amp;cd=&amp;cad=rja&amp;uact=8&amp;ved=0CAcQjRw&amp;url=http://www.ems.psu.edu/~boehman/index.php/oldp/10&amp;ei=pNh8VM3FHKHWmgXmmYHoDA&amp;bvm=bv.80642063,d.cGU&amp;psig=AFQjCNEUIIK6zABFYVwLHjUPJ71Ccstv8g&amp;ust=1417554455001292" TargetMode="External"/><Relationship Id="rId11" Type="http://schemas.openxmlformats.org/officeDocument/2006/relationships/image" Target="../media/image6.jpeg"/><Relationship Id="rId5" Type="http://schemas.openxmlformats.org/officeDocument/2006/relationships/image" Target="../media/image2.gif"/><Relationship Id="rId10" Type="http://schemas.openxmlformats.org/officeDocument/2006/relationships/image" Target="../media/image5.jpeg"/><Relationship Id="rId4" Type="http://schemas.openxmlformats.org/officeDocument/2006/relationships/hyperlink" Target="http://www.google.com/url?sa=i&amp;rct=j&amp;q=&amp;esrc=s&amp;frm=1&amp;source=images&amp;cd=&amp;cad=rja&amp;docid=J5wf6hIi8eHatM&amp;tbnid=5QKrUsDPogstlM:&amp;ved=0CAUQjRw&amp;url=http://www.promma.ac.th/main/chemistry/boonrawd_site/aromatic.htm&amp;ei=L-_iUqDlB9XnoASf3IKoCg&amp;bvm=bv.59930103,d.cGU&amp;psig=AFQjCNHe6J19W4ymh48Ua7SbXLM-qtZp8A&amp;ust=1390690469094040" TargetMode="External"/><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TextBox 6"/>
          <p:cNvSpPr txBox="1">
            <a:spLocks noChangeArrowheads="1"/>
          </p:cNvSpPr>
          <p:nvPr/>
        </p:nvSpPr>
        <p:spPr bwMode="auto">
          <a:xfrm>
            <a:off x="304800" y="1295400"/>
            <a:ext cx="1981200" cy="369332"/>
          </a:xfrm>
          <a:prstGeom prst="rect">
            <a:avLst/>
          </a:prstGeom>
          <a:noFill/>
          <a:ln w="9525">
            <a:noFill/>
            <a:miter lim="800000"/>
            <a:headEnd/>
            <a:tailEnd/>
          </a:ln>
        </p:spPr>
        <p:txBody>
          <a:bodyPr wrap="square">
            <a:spAutoFit/>
          </a:bodyPr>
          <a:lstStyle/>
          <a:p>
            <a:r>
              <a:rPr lang="en-US" dirty="0">
                <a:solidFill>
                  <a:srgbClr val="0000FF"/>
                </a:solidFill>
              </a:rPr>
              <a:t>Particulate Matter</a:t>
            </a:r>
          </a:p>
        </p:txBody>
      </p:sp>
      <p:sp>
        <p:nvSpPr>
          <p:cNvPr id="18" name="Rectangle 17"/>
          <p:cNvSpPr/>
          <p:nvPr/>
        </p:nvSpPr>
        <p:spPr>
          <a:xfrm>
            <a:off x="533400" y="228600"/>
            <a:ext cx="8065050" cy="584775"/>
          </a:xfrm>
          <a:prstGeom prst="rect">
            <a:avLst/>
          </a:prstGeom>
        </p:spPr>
        <p:txBody>
          <a:bodyPr wrap="square">
            <a:spAutoFit/>
          </a:bodyPr>
          <a:lstStyle/>
          <a:p>
            <a:pPr algn="ctr"/>
            <a:r>
              <a:rPr lang="en-US" sz="3200" b="1" dirty="0" smtClean="0">
                <a:latin typeface="Arial" pitchFamily="34" charset="0"/>
                <a:cs typeface="Arial" pitchFamily="34" charset="0"/>
              </a:rPr>
              <a:t>Air Pollutants of Concern in Oregon</a:t>
            </a:r>
          </a:p>
        </p:txBody>
      </p:sp>
      <p:pic>
        <p:nvPicPr>
          <p:cNvPr id="20" name="Picture 2" descr="http://www.promma.ac.th/main/chemistry/boonrawd_site/aromatic_files/image/benzene_top.gif">
            <a:hlinkClick r:id="rId4"/>
          </p:cNvPr>
          <p:cNvPicPr>
            <a:picLocks noChangeAspect="1" noChangeArrowheads="1"/>
          </p:cNvPicPr>
          <p:nvPr/>
        </p:nvPicPr>
        <p:blipFill>
          <a:blip r:embed="rId5" cstate="print"/>
          <a:srcRect/>
          <a:stretch>
            <a:fillRect/>
          </a:stretch>
        </p:blipFill>
        <p:spPr bwMode="auto">
          <a:xfrm>
            <a:off x="2438400" y="4724400"/>
            <a:ext cx="1400432" cy="1524000"/>
          </a:xfrm>
          <a:prstGeom prst="rect">
            <a:avLst/>
          </a:prstGeom>
          <a:noFill/>
        </p:spPr>
      </p:pic>
      <p:sp>
        <p:nvSpPr>
          <p:cNvPr id="21" name="TextBox 20"/>
          <p:cNvSpPr txBox="1"/>
          <p:nvPr/>
        </p:nvSpPr>
        <p:spPr>
          <a:xfrm rot="10800000" flipV="1">
            <a:off x="2438400" y="6361211"/>
            <a:ext cx="1447800" cy="307777"/>
          </a:xfrm>
          <a:prstGeom prst="rect">
            <a:avLst/>
          </a:prstGeom>
          <a:solidFill>
            <a:schemeClr val="tx1"/>
          </a:solidFill>
        </p:spPr>
        <p:txBody>
          <a:bodyPr wrap="square" rtlCol="0">
            <a:spAutoFit/>
          </a:bodyPr>
          <a:lstStyle/>
          <a:p>
            <a:r>
              <a:rPr lang="en-US" sz="1400" dirty="0" smtClean="0">
                <a:solidFill>
                  <a:schemeClr val="bg1"/>
                </a:solidFill>
              </a:rPr>
              <a:t>     Benzene</a:t>
            </a:r>
            <a:endParaRPr lang="en-US" sz="1400" dirty="0">
              <a:solidFill>
                <a:schemeClr val="bg1"/>
              </a:solidFill>
            </a:endParaRPr>
          </a:p>
        </p:txBody>
      </p:sp>
      <p:sp>
        <p:nvSpPr>
          <p:cNvPr id="22" name="TextBox 6"/>
          <p:cNvSpPr txBox="1">
            <a:spLocks noChangeArrowheads="1"/>
          </p:cNvSpPr>
          <p:nvPr/>
        </p:nvSpPr>
        <p:spPr bwMode="auto">
          <a:xfrm>
            <a:off x="1752600" y="4267200"/>
            <a:ext cx="2150680" cy="369332"/>
          </a:xfrm>
          <a:prstGeom prst="rect">
            <a:avLst/>
          </a:prstGeom>
          <a:noFill/>
          <a:ln w="9525">
            <a:noFill/>
            <a:miter lim="800000"/>
            <a:headEnd/>
            <a:tailEnd/>
          </a:ln>
        </p:spPr>
        <p:txBody>
          <a:bodyPr wrap="square">
            <a:spAutoFit/>
          </a:bodyPr>
          <a:lstStyle/>
          <a:p>
            <a:r>
              <a:rPr lang="en-US" dirty="0" smtClean="0">
                <a:solidFill>
                  <a:srgbClr val="0000FF"/>
                </a:solidFill>
              </a:rPr>
              <a:t>Toxic Air Pollutants</a:t>
            </a:r>
            <a:endParaRPr lang="en-US" dirty="0">
              <a:solidFill>
                <a:srgbClr val="0000FF"/>
              </a:solidFill>
            </a:endParaRPr>
          </a:p>
        </p:txBody>
      </p:sp>
      <p:pic>
        <p:nvPicPr>
          <p:cNvPr id="23" name="Picture 2" descr="https://encrypted-tbn2.gstatic.com/images?q=tbn:ANd9GcQR6Cujm39Y3IyUST8R84Z-4rzSyVTtPfcTnnE2wCPnTAWXrjme">
            <a:hlinkClick r:id="rId6"/>
          </p:cNvPr>
          <p:cNvPicPr>
            <a:picLocks noChangeAspect="1" noChangeArrowheads="1"/>
          </p:cNvPicPr>
          <p:nvPr/>
        </p:nvPicPr>
        <p:blipFill>
          <a:blip r:embed="rId7" cstate="print"/>
          <a:srcRect/>
          <a:stretch>
            <a:fillRect/>
          </a:stretch>
        </p:blipFill>
        <p:spPr bwMode="auto">
          <a:xfrm>
            <a:off x="228600" y="4735994"/>
            <a:ext cx="2133600" cy="1530611"/>
          </a:xfrm>
          <a:prstGeom prst="rect">
            <a:avLst/>
          </a:prstGeom>
          <a:noFill/>
        </p:spPr>
      </p:pic>
      <p:sp>
        <p:nvSpPr>
          <p:cNvPr id="24" name="TextBox 23"/>
          <p:cNvSpPr txBox="1"/>
          <p:nvPr/>
        </p:nvSpPr>
        <p:spPr>
          <a:xfrm>
            <a:off x="228600" y="6324600"/>
            <a:ext cx="2133600" cy="369332"/>
          </a:xfrm>
          <a:prstGeom prst="rect">
            <a:avLst/>
          </a:prstGeom>
          <a:solidFill>
            <a:schemeClr val="tx1"/>
          </a:solidFill>
        </p:spPr>
        <p:txBody>
          <a:bodyPr wrap="square" rtlCol="0">
            <a:spAutoFit/>
          </a:bodyPr>
          <a:lstStyle/>
          <a:p>
            <a:r>
              <a:rPr lang="en-US" dirty="0" smtClean="0">
                <a:solidFill>
                  <a:schemeClr val="bg1"/>
                </a:solidFill>
              </a:rPr>
              <a:t>    </a:t>
            </a:r>
            <a:r>
              <a:rPr lang="en-US" sz="1400" dirty="0" smtClean="0">
                <a:solidFill>
                  <a:schemeClr val="bg1"/>
                </a:solidFill>
              </a:rPr>
              <a:t>Diesel Particulate</a:t>
            </a:r>
            <a:endParaRPr lang="en-US" sz="1400" dirty="0">
              <a:solidFill>
                <a:schemeClr val="bg1"/>
              </a:solidFill>
            </a:endParaRPr>
          </a:p>
        </p:txBody>
      </p:sp>
      <p:pic>
        <p:nvPicPr>
          <p:cNvPr id="26" name="Picture 25" descr="Grandmother2.jpg"/>
          <p:cNvPicPr/>
          <p:nvPr/>
        </p:nvPicPr>
        <p:blipFill>
          <a:blip r:embed="rId8" cstate="print"/>
          <a:stretch>
            <a:fillRect/>
          </a:stretch>
        </p:blipFill>
        <p:spPr>
          <a:xfrm>
            <a:off x="2819400" y="990600"/>
            <a:ext cx="2819400" cy="2133600"/>
          </a:xfrm>
          <a:prstGeom prst="rect">
            <a:avLst/>
          </a:prstGeom>
        </p:spPr>
      </p:pic>
      <p:grpSp>
        <p:nvGrpSpPr>
          <p:cNvPr id="5" name="Group 38"/>
          <p:cNvGrpSpPr/>
          <p:nvPr/>
        </p:nvGrpSpPr>
        <p:grpSpPr>
          <a:xfrm>
            <a:off x="304801" y="1739180"/>
            <a:ext cx="1904999" cy="1385020"/>
            <a:chOff x="193830" y="1815991"/>
            <a:chExt cx="3477612" cy="2611540"/>
          </a:xfrm>
        </p:grpSpPr>
        <p:graphicFrame>
          <p:nvGraphicFramePr>
            <p:cNvPr id="24578" name="Object 2"/>
            <p:cNvGraphicFramePr>
              <a:graphicFrameLocks noChangeAspect="1"/>
            </p:cNvGraphicFramePr>
            <p:nvPr/>
          </p:nvGraphicFramePr>
          <p:xfrm>
            <a:off x="193830" y="1815991"/>
            <a:ext cx="3477612" cy="2611540"/>
          </p:xfrm>
          <a:graphic>
            <a:graphicData uri="http://schemas.openxmlformats.org/presentationml/2006/ole">
              <p:oleObj spid="_x0000_s1026" r:id="rId9" imgW="4495800" imgH="3344863" progId="">
                <p:embed/>
              </p:oleObj>
            </a:graphicData>
          </a:graphic>
        </p:graphicFrame>
        <p:sp>
          <p:nvSpPr>
            <p:cNvPr id="33" name="Oval 32"/>
            <p:cNvSpPr/>
            <p:nvPr/>
          </p:nvSpPr>
          <p:spPr>
            <a:xfrm>
              <a:off x="385855" y="38898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538255" y="40422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90655" y="41946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flipH="1">
              <a:off x="501070" y="4235506"/>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flipH="1">
              <a:off x="347450" y="412029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flipH="1">
              <a:off x="347450" y="427391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Oval 39"/>
          <p:cNvSpPr/>
          <p:nvPr/>
        </p:nvSpPr>
        <p:spPr>
          <a:xfrm>
            <a:off x="152400" y="2667000"/>
            <a:ext cx="652885" cy="5760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228600" y="3505200"/>
            <a:ext cx="1958655" cy="461665"/>
          </a:xfrm>
          <a:prstGeom prst="rect">
            <a:avLst/>
          </a:prstGeom>
          <a:noFill/>
        </p:spPr>
        <p:txBody>
          <a:bodyPr wrap="square" rtlCol="0">
            <a:spAutoFit/>
          </a:bodyPr>
          <a:lstStyle/>
          <a:p>
            <a:r>
              <a:rPr lang="en-US" sz="1200" b="1" dirty="0" smtClean="0"/>
              <a:t>Fine particles enter </a:t>
            </a:r>
          </a:p>
          <a:p>
            <a:r>
              <a:rPr lang="en-US" sz="1200" b="1" dirty="0" smtClean="0"/>
              <a:t>deeply into the lungs</a:t>
            </a:r>
            <a:endParaRPr lang="en-US" sz="1200" b="1" dirty="0"/>
          </a:p>
        </p:txBody>
      </p:sp>
      <p:cxnSp>
        <p:nvCxnSpPr>
          <p:cNvPr id="43" name="Straight Connector 42"/>
          <p:cNvCxnSpPr>
            <a:stCxn id="40" idx="4"/>
          </p:cNvCxnSpPr>
          <p:nvPr/>
        </p:nvCxnSpPr>
        <p:spPr>
          <a:xfrm>
            <a:off x="478843" y="3243075"/>
            <a:ext cx="134417" cy="2304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62400" y="4724400"/>
            <a:ext cx="1295400" cy="1524000"/>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Industrial metals</a:t>
            </a:r>
          </a:p>
          <a:p>
            <a:pPr algn="ctr"/>
            <a:r>
              <a:rPr lang="en-US" sz="1600" dirty="0" smtClean="0">
                <a:solidFill>
                  <a:schemeClr val="tx1"/>
                </a:solidFill>
              </a:rPr>
              <a:t>Graphic?</a:t>
            </a:r>
            <a:endParaRPr lang="en-US" sz="1600" dirty="0">
              <a:solidFill>
                <a:schemeClr val="tx1"/>
              </a:solidFill>
            </a:endParaRPr>
          </a:p>
        </p:txBody>
      </p:sp>
      <p:sp>
        <p:nvSpPr>
          <p:cNvPr id="39" name="TextBox 38"/>
          <p:cNvSpPr txBox="1"/>
          <p:nvPr/>
        </p:nvSpPr>
        <p:spPr>
          <a:xfrm rot="10800000" flipV="1">
            <a:off x="3962400" y="6361211"/>
            <a:ext cx="1295400" cy="307777"/>
          </a:xfrm>
          <a:prstGeom prst="rect">
            <a:avLst/>
          </a:prstGeom>
          <a:solidFill>
            <a:schemeClr val="tx1"/>
          </a:solidFill>
        </p:spPr>
        <p:txBody>
          <a:bodyPr wrap="square" rtlCol="0">
            <a:spAutoFit/>
          </a:bodyPr>
          <a:lstStyle/>
          <a:p>
            <a:r>
              <a:rPr lang="en-US" sz="1400" dirty="0" smtClean="0">
                <a:solidFill>
                  <a:schemeClr val="bg1"/>
                </a:solidFill>
              </a:rPr>
              <a:t>     Metals</a:t>
            </a:r>
            <a:endParaRPr lang="en-US" sz="1400" dirty="0">
              <a:solidFill>
                <a:schemeClr val="bg1"/>
              </a:solidFill>
            </a:endParaRPr>
          </a:p>
        </p:txBody>
      </p:sp>
      <p:sp>
        <p:nvSpPr>
          <p:cNvPr id="42" name="TextBox 6"/>
          <p:cNvSpPr txBox="1">
            <a:spLocks noChangeArrowheads="1"/>
          </p:cNvSpPr>
          <p:nvPr/>
        </p:nvSpPr>
        <p:spPr bwMode="auto">
          <a:xfrm>
            <a:off x="5715000" y="3886200"/>
            <a:ext cx="3200400" cy="800219"/>
          </a:xfrm>
          <a:prstGeom prst="rect">
            <a:avLst/>
          </a:prstGeom>
          <a:noFill/>
          <a:ln w="9525">
            <a:noFill/>
            <a:miter lim="800000"/>
            <a:headEnd/>
            <a:tailEnd/>
          </a:ln>
        </p:spPr>
        <p:txBody>
          <a:bodyPr wrap="square">
            <a:spAutoFit/>
          </a:bodyPr>
          <a:lstStyle/>
          <a:p>
            <a:pPr algn="ctr"/>
            <a:r>
              <a:rPr lang="en-US" dirty="0" smtClean="0">
                <a:solidFill>
                  <a:srgbClr val="0000FF"/>
                </a:solidFill>
              </a:rPr>
              <a:t>Pollution Affecting</a:t>
            </a:r>
          </a:p>
          <a:p>
            <a:pPr algn="ctr"/>
            <a:r>
              <a:rPr lang="en-US" sz="1400" dirty="0" smtClean="0">
                <a:solidFill>
                  <a:srgbClr val="0000FF"/>
                </a:solidFill>
              </a:rPr>
              <a:t>Climate Change (GHG)/</a:t>
            </a:r>
          </a:p>
          <a:p>
            <a:pPr algn="ctr"/>
            <a:r>
              <a:rPr lang="en-US" sz="1400" dirty="0" smtClean="0">
                <a:solidFill>
                  <a:srgbClr val="0000FF"/>
                </a:solidFill>
              </a:rPr>
              <a:t>Ecosystems</a:t>
            </a:r>
            <a:endParaRPr lang="en-US" sz="1400" dirty="0">
              <a:solidFill>
                <a:srgbClr val="0000FF"/>
              </a:solidFill>
            </a:endParaRPr>
          </a:p>
        </p:txBody>
      </p:sp>
      <p:grpSp>
        <p:nvGrpSpPr>
          <p:cNvPr id="44" name="Group 16"/>
          <p:cNvGrpSpPr>
            <a:grpSpLocks/>
          </p:cNvGrpSpPr>
          <p:nvPr/>
        </p:nvGrpSpPr>
        <p:grpSpPr bwMode="auto">
          <a:xfrm>
            <a:off x="6096000" y="1219200"/>
            <a:ext cx="2667000" cy="2427004"/>
            <a:chOff x="342982" y="3476167"/>
            <a:chExt cx="4155077" cy="2372869"/>
          </a:xfrm>
        </p:grpSpPr>
        <p:sp>
          <p:nvSpPr>
            <p:cNvPr id="45" name="TextBox 8"/>
            <p:cNvSpPr txBox="1">
              <a:spLocks noChangeArrowheads="1"/>
            </p:cNvSpPr>
            <p:nvPr/>
          </p:nvSpPr>
          <p:spPr bwMode="auto">
            <a:xfrm>
              <a:off x="342982" y="3476167"/>
              <a:ext cx="4155077" cy="631914"/>
            </a:xfrm>
            <a:prstGeom prst="rect">
              <a:avLst/>
            </a:prstGeom>
            <a:noFill/>
            <a:ln w="9525">
              <a:noFill/>
              <a:miter lim="800000"/>
              <a:headEnd/>
              <a:tailEnd/>
            </a:ln>
          </p:spPr>
          <p:txBody>
            <a:bodyPr wrap="square">
              <a:spAutoFit/>
            </a:bodyPr>
            <a:lstStyle/>
            <a:p>
              <a:r>
                <a:rPr lang="en-US" dirty="0" smtClean="0">
                  <a:solidFill>
                    <a:srgbClr val="0000FF"/>
                  </a:solidFill>
                </a:rPr>
                <a:t>Ground Level Ozone </a:t>
              </a:r>
              <a:r>
                <a:rPr lang="en-US" dirty="0">
                  <a:solidFill>
                    <a:srgbClr val="0000FF"/>
                  </a:solidFill>
                </a:rPr>
                <a:t>(smog)</a:t>
              </a:r>
            </a:p>
          </p:txBody>
        </p:sp>
        <p:grpSp>
          <p:nvGrpSpPr>
            <p:cNvPr id="46" name="Group 15"/>
            <p:cNvGrpSpPr>
              <a:grpSpLocks/>
            </p:cNvGrpSpPr>
            <p:nvPr/>
          </p:nvGrpSpPr>
          <p:grpSpPr bwMode="auto">
            <a:xfrm>
              <a:off x="437415" y="3755060"/>
              <a:ext cx="3749013" cy="2093976"/>
              <a:chOff x="4826535" y="3252140"/>
              <a:chExt cx="3749013" cy="2093976"/>
            </a:xfrm>
          </p:grpSpPr>
          <p:sp>
            <p:nvSpPr>
              <p:cNvPr id="47" name="Rectangle 14"/>
              <p:cNvSpPr>
                <a:spLocks noChangeArrowheads="1"/>
              </p:cNvSpPr>
              <p:nvPr/>
            </p:nvSpPr>
            <p:spPr bwMode="auto">
              <a:xfrm>
                <a:off x="4850819" y="3252140"/>
                <a:ext cx="3529584" cy="2093976"/>
              </a:xfrm>
              <a:prstGeom prst="rect">
                <a:avLst/>
              </a:prstGeom>
              <a:solidFill>
                <a:schemeClr val="bg1"/>
              </a:solidFill>
              <a:ln w="9525" algn="ctr">
                <a:noFill/>
                <a:round/>
                <a:headEnd/>
                <a:tailEnd/>
              </a:ln>
            </p:spPr>
            <p:txBody>
              <a:bodyPr/>
              <a:lstStyle/>
              <a:p>
                <a:pPr eaLnBrk="0" hangingPunct="0"/>
                <a:endParaRPr lang="en-US" dirty="0"/>
              </a:p>
            </p:txBody>
          </p:sp>
          <p:grpSp>
            <p:nvGrpSpPr>
              <p:cNvPr id="48" name="Group 13"/>
              <p:cNvGrpSpPr/>
              <p:nvPr/>
            </p:nvGrpSpPr>
            <p:grpSpPr>
              <a:xfrm>
                <a:off x="4826535" y="3384304"/>
                <a:ext cx="3749013" cy="1832033"/>
                <a:chOff x="1123215" y="3292864"/>
                <a:chExt cx="3749013" cy="1832033"/>
              </a:xfrm>
              <a:noFill/>
            </p:grpSpPr>
            <p:pic>
              <p:nvPicPr>
                <p:cNvPr id="49" name="Picture 48" descr="ozone lung.jpg"/>
                <p:cNvPicPr>
                  <a:picLocks noChangeAspect="1"/>
                </p:cNvPicPr>
                <p:nvPr/>
              </p:nvPicPr>
              <p:blipFill>
                <a:blip r:embed="rId10" cstate="print"/>
                <a:stretch>
                  <a:fillRect/>
                </a:stretch>
              </p:blipFill>
              <p:spPr>
                <a:xfrm>
                  <a:off x="1222889" y="3292864"/>
                  <a:ext cx="1694047" cy="1406901"/>
                </a:xfrm>
                <a:prstGeom prst="rect">
                  <a:avLst/>
                </a:prstGeom>
                <a:grpFill/>
              </p:spPr>
            </p:pic>
            <p:pic>
              <p:nvPicPr>
                <p:cNvPr id="50" name="Picture 49" descr="ozone lung2.jpg"/>
                <p:cNvPicPr>
                  <a:picLocks noChangeAspect="1"/>
                </p:cNvPicPr>
                <p:nvPr/>
              </p:nvPicPr>
              <p:blipFill>
                <a:blip r:embed="rId11" cstate="print"/>
                <a:stretch>
                  <a:fillRect/>
                </a:stretch>
              </p:blipFill>
              <p:spPr>
                <a:xfrm>
                  <a:off x="2971112" y="3293421"/>
                  <a:ext cx="1901116" cy="1406344"/>
                </a:xfrm>
                <a:prstGeom prst="rect">
                  <a:avLst/>
                </a:prstGeom>
                <a:grpFill/>
              </p:spPr>
            </p:pic>
            <p:sp>
              <p:nvSpPr>
                <p:cNvPr id="51" name="TextBox 50"/>
                <p:cNvSpPr txBox="1"/>
                <p:nvPr/>
              </p:nvSpPr>
              <p:spPr>
                <a:xfrm>
                  <a:off x="1123215" y="4750505"/>
                  <a:ext cx="1643545" cy="354277"/>
                </a:xfrm>
                <a:prstGeom prst="rect">
                  <a:avLst/>
                </a:prstGeom>
                <a:grpFill/>
              </p:spPr>
              <p:txBody>
                <a:bodyPr wrap="none">
                  <a:spAutoFit/>
                </a:bodyPr>
                <a:lstStyle/>
                <a:p>
                  <a:pPr>
                    <a:defRPr/>
                  </a:pPr>
                  <a:r>
                    <a:rPr lang="en-US" sz="1400" b="1" dirty="0"/>
                    <a:t>Healthy Airway</a:t>
                  </a:r>
                </a:p>
              </p:txBody>
            </p:sp>
            <p:sp>
              <p:nvSpPr>
                <p:cNvPr id="52" name="TextBox 51"/>
                <p:cNvSpPr txBox="1"/>
                <p:nvPr/>
              </p:nvSpPr>
              <p:spPr>
                <a:xfrm>
                  <a:off x="2917454" y="4699765"/>
                  <a:ext cx="1768176" cy="425132"/>
                </a:xfrm>
                <a:prstGeom prst="rect">
                  <a:avLst/>
                </a:prstGeom>
                <a:grpFill/>
              </p:spPr>
              <p:txBody>
                <a:bodyPr wrap="none">
                  <a:spAutoFit/>
                </a:bodyPr>
                <a:lstStyle/>
                <a:p>
                  <a:pPr>
                    <a:defRPr/>
                  </a:pPr>
                  <a:r>
                    <a:rPr lang="en-US" sz="1400" b="1" dirty="0"/>
                    <a:t>Inflamed</a:t>
                  </a:r>
                  <a:r>
                    <a:rPr lang="en-US" sz="1800" b="1" dirty="0"/>
                    <a:t> </a:t>
                  </a:r>
                  <a:r>
                    <a:rPr lang="en-US" sz="1400" b="1" dirty="0"/>
                    <a:t>Airway</a:t>
                  </a:r>
                </a:p>
              </p:txBody>
            </p:sp>
          </p:grpSp>
        </p:grpSp>
      </p:grpSp>
      <p:pic>
        <p:nvPicPr>
          <p:cNvPr id="1032" name="Picture 8" descr="Image result for images eagle cap wilderness o"/>
          <p:cNvPicPr>
            <a:picLocks noChangeAspect="1" noChangeArrowheads="1"/>
          </p:cNvPicPr>
          <p:nvPr/>
        </p:nvPicPr>
        <p:blipFill>
          <a:blip r:embed="rId12" cstate="print"/>
          <a:srcRect/>
          <a:stretch>
            <a:fillRect/>
          </a:stretch>
        </p:blipFill>
        <p:spPr bwMode="auto">
          <a:xfrm>
            <a:off x="5546450" y="4648200"/>
            <a:ext cx="3368950" cy="19812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AutoShape 82"/>
          <p:cNvSpPr>
            <a:spLocks noChangeArrowheads="1"/>
          </p:cNvSpPr>
          <p:nvPr/>
        </p:nvSpPr>
        <p:spPr bwMode="auto">
          <a:xfrm>
            <a:off x="1806840" y="2276850"/>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9" name="AutoShape 82"/>
          <p:cNvSpPr>
            <a:spLocks noChangeArrowheads="1"/>
          </p:cNvSpPr>
          <p:nvPr/>
        </p:nvSpPr>
        <p:spPr bwMode="auto">
          <a:xfrm>
            <a:off x="6607465" y="2008015"/>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0243" name="Rectangle 2"/>
          <p:cNvSpPr>
            <a:spLocks noGrp="1" noChangeArrowheads="1"/>
          </p:cNvSpPr>
          <p:nvPr>
            <p:ph type="title"/>
          </p:nvPr>
        </p:nvSpPr>
        <p:spPr>
          <a:xfrm>
            <a:off x="1384385" y="318195"/>
            <a:ext cx="6567255" cy="685800"/>
          </a:xfrm>
        </p:spPr>
        <p:txBody>
          <a:bodyPr>
            <a:noAutofit/>
          </a:bodyPr>
          <a:lstStyle/>
          <a:p>
            <a:pPr eaLnBrk="1" hangingPunct="1"/>
            <a:r>
              <a:rPr lang="en-US" sz="3600" b="1" dirty="0" smtClean="0"/>
              <a:t>Oregon’s Air Toxics Program</a:t>
            </a:r>
          </a:p>
        </p:txBody>
      </p:sp>
      <p:grpSp>
        <p:nvGrpSpPr>
          <p:cNvPr id="2" name="Group 69"/>
          <p:cNvGrpSpPr/>
          <p:nvPr/>
        </p:nvGrpSpPr>
        <p:grpSpPr>
          <a:xfrm>
            <a:off x="923525" y="1508750"/>
            <a:ext cx="7719405" cy="4357166"/>
            <a:chOff x="1000335" y="1508750"/>
            <a:chExt cx="7719405" cy="4357166"/>
          </a:xfrm>
        </p:grpSpPr>
        <p:sp>
          <p:nvSpPr>
            <p:cNvPr id="65" name="AutoShape 82"/>
            <p:cNvSpPr>
              <a:spLocks noChangeArrowheads="1"/>
            </p:cNvSpPr>
            <p:nvPr/>
          </p:nvSpPr>
          <p:spPr bwMode="auto">
            <a:xfrm>
              <a:off x="8066855" y="3697835"/>
              <a:ext cx="190804" cy="652885"/>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3" name="AutoShape 77"/>
            <p:cNvSpPr>
              <a:spLocks noChangeArrowheads="1"/>
            </p:cNvSpPr>
            <p:nvPr/>
          </p:nvSpPr>
          <p:spPr bwMode="auto">
            <a:xfrm>
              <a:off x="5378505" y="2737710"/>
              <a:ext cx="153620" cy="195865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2" name="AutoShape 77"/>
            <p:cNvSpPr>
              <a:spLocks noChangeArrowheads="1"/>
            </p:cNvSpPr>
            <p:nvPr/>
          </p:nvSpPr>
          <p:spPr bwMode="auto">
            <a:xfrm>
              <a:off x="4034330" y="2737710"/>
              <a:ext cx="153620" cy="57607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7" name="AutoShape 77"/>
            <p:cNvSpPr>
              <a:spLocks noChangeArrowheads="1"/>
            </p:cNvSpPr>
            <p:nvPr/>
          </p:nvSpPr>
          <p:spPr bwMode="auto">
            <a:xfrm>
              <a:off x="1845245" y="2008015"/>
              <a:ext cx="153619" cy="34564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4" name="AutoShape 77"/>
            <p:cNvSpPr>
              <a:spLocks noChangeArrowheads="1"/>
            </p:cNvSpPr>
            <p:nvPr/>
          </p:nvSpPr>
          <p:spPr bwMode="auto">
            <a:xfrm>
              <a:off x="4379975" y="2008015"/>
              <a:ext cx="153619" cy="384050"/>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48" name="Text Box 42"/>
            <p:cNvSpPr txBox="1">
              <a:spLocks noChangeArrowheads="1"/>
            </p:cNvSpPr>
            <p:nvPr/>
          </p:nvSpPr>
          <p:spPr bwMode="auto">
            <a:xfrm>
              <a:off x="3304635" y="1508750"/>
              <a:ext cx="2480166" cy="584775"/>
            </a:xfrm>
            <a:prstGeom prst="rect">
              <a:avLst/>
            </a:prstGeom>
            <a:solidFill>
              <a:srgbClr val="92D050"/>
            </a:solidFill>
            <a:ln w="76200">
              <a:noFill/>
              <a:miter lim="800000"/>
              <a:headEnd/>
              <a:tailEnd/>
            </a:ln>
          </p:spPr>
          <p:txBody>
            <a:bodyPr wrap="square">
              <a:spAutoFit/>
            </a:bodyPr>
            <a:lstStyle/>
            <a:p>
              <a:pPr algn="ctr"/>
              <a:r>
                <a:rPr lang="en-US" b="1" dirty="0" smtClean="0">
                  <a:solidFill>
                    <a:srgbClr val="003366"/>
                  </a:solidFill>
                  <a:latin typeface="Calibri" pitchFamily="34" charset="0"/>
                </a:rPr>
                <a:t>Oregon Benchmarks</a:t>
              </a:r>
            </a:p>
            <a:p>
              <a:pPr algn="ctr"/>
              <a:endParaRPr lang="en-US" sz="1400" b="1" dirty="0">
                <a:solidFill>
                  <a:srgbClr val="003366"/>
                </a:solidFill>
                <a:latin typeface="Calibri" pitchFamily="34" charset="0"/>
              </a:endParaRPr>
            </a:p>
          </p:txBody>
        </p:sp>
        <p:grpSp>
          <p:nvGrpSpPr>
            <p:cNvPr id="3" name="Group 42"/>
            <p:cNvGrpSpPr/>
            <p:nvPr/>
          </p:nvGrpSpPr>
          <p:grpSpPr>
            <a:xfrm>
              <a:off x="1038740" y="1508750"/>
              <a:ext cx="1997060" cy="1843439"/>
              <a:chOff x="649225" y="1603860"/>
              <a:chExt cx="1997060" cy="1843439"/>
            </a:xfrm>
          </p:grpSpPr>
          <p:sp>
            <p:nvSpPr>
              <p:cNvPr id="10261" name="AutoShape 77"/>
              <p:cNvSpPr>
                <a:spLocks noChangeArrowheads="1"/>
              </p:cNvSpPr>
              <p:nvPr/>
            </p:nvSpPr>
            <p:spPr bwMode="auto">
              <a:xfrm>
                <a:off x="1494135" y="3101655"/>
                <a:ext cx="153619" cy="34564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50" name="Text Box 40"/>
              <p:cNvSpPr txBox="1">
                <a:spLocks noChangeArrowheads="1"/>
              </p:cNvSpPr>
              <p:nvPr/>
            </p:nvSpPr>
            <p:spPr bwMode="auto">
              <a:xfrm>
                <a:off x="649225" y="1603860"/>
                <a:ext cx="1997060" cy="923330"/>
              </a:xfrm>
              <a:prstGeom prst="rect">
                <a:avLst/>
              </a:prstGeom>
              <a:solidFill>
                <a:schemeClr val="accent4">
                  <a:lumMod val="60000"/>
                  <a:lumOff val="40000"/>
                </a:schemeClr>
              </a:solidFill>
              <a:ln w="76200">
                <a:noFill/>
                <a:miter lim="800000"/>
                <a:headEnd/>
                <a:tailEnd/>
              </a:ln>
            </p:spPr>
            <p:txBody>
              <a:bodyPr wrap="square">
                <a:spAutoFit/>
              </a:bodyPr>
              <a:lstStyle/>
              <a:p>
                <a:pPr algn="ctr"/>
                <a:r>
                  <a:rPr lang="en-US" b="1" dirty="0">
                    <a:solidFill>
                      <a:srgbClr val="003366"/>
                    </a:solidFill>
                    <a:latin typeface="Calibri" pitchFamily="34" charset="0"/>
                  </a:rPr>
                  <a:t>Federal  </a:t>
                </a:r>
                <a:r>
                  <a:rPr lang="en-US" b="1" dirty="0" smtClean="0">
                    <a:solidFill>
                      <a:srgbClr val="003366"/>
                    </a:solidFill>
                    <a:latin typeface="Calibri" pitchFamily="34" charset="0"/>
                  </a:rPr>
                  <a:t>Air Toxics Standards for Industry</a:t>
                </a:r>
                <a:endParaRPr lang="en-US" b="1" dirty="0">
                  <a:solidFill>
                    <a:srgbClr val="003366"/>
                  </a:solidFill>
                  <a:latin typeface="Calibri" pitchFamily="34" charset="0"/>
                </a:endParaRPr>
              </a:p>
            </p:txBody>
          </p:sp>
        </p:grpSp>
        <p:sp>
          <p:nvSpPr>
            <p:cNvPr id="10262" name="Text Box 52"/>
            <p:cNvSpPr txBox="1">
              <a:spLocks noChangeArrowheads="1"/>
            </p:cNvSpPr>
            <p:nvPr/>
          </p:nvSpPr>
          <p:spPr bwMode="auto">
            <a:xfrm>
              <a:off x="3227825" y="2392065"/>
              <a:ext cx="2726755" cy="369332"/>
            </a:xfrm>
            <a:prstGeom prst="rect">
              <a:avLst/>
            </a:prstGeom>
            <a:solidFill>
              <a:srgbClr val="92D050"/>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Assessment and Solutions</a:t>
              </a:r>
              <a:endParaRPr lang="en-US" b="1" dirty="0">
                <a:solidFill>
                  <a:srgbClr val="003366"/>
                </a:solidFill>
                <a:latin typeface="Calibri" pitchFamily="34" charset="0"/>
              </a:endParaRPr>
            </a:p>
          </p:txBody>
        </p:sp>
        <p:sp>
          <p:nvSpPr>
            <p:cNvPr id="10263" name="Text Box 65"/>
            <p:cNvSpPr txBox="1">
              <a:spLocks noChangeArrowheads="1"/>
            </p:cNvSpPr>
            <p:nvPr/>
          </p:nvSpPr>
          <p:spPr bwMode="auto">
            <a:xfrm>
              <a:off x="7682805" y="4350720"/>
              <a:ext cx="960125" cy="954107"/>
            </a:xfrm>
            <a:prstGeom prst="rect">
              <a:avLst/>
            </a:prstGeom>
            <a:solidFill>
              <a:schemeClr val="bg1">
                <a:lumMod val="75000"/>
              </a:schemeClr>
            </a:solidFill>
            <a:ln w="9525">
              <a:noFill/>
              <a:miter lim="800000"/>
              <a:headEnd/>
              <a:tailEnd/>
            </a:ln>
          </p:spPr>
          <p:txBody>
            <a:bodyPr wrap="square">
              <a:spAutoFit/>
            </a:bodyPr>
            <a:lstStyle/>
            <a:p>
              <a:pPr algn="ctr">
                <a:spcBef>
                  <a:spcPct val="50000"/>
                </a:spcBef>
              </a:pPr>
              <a:r>
                <a:rPr lang="en-US" sz="1400" b="1" dirty="0">
                  <a:latin typeface="Calibri" pitchFamily="34" charset="0"/>
                </a:rPr>
                <a:t>Oregon Low Emission Vehicles</a:t>
              </a:r>
            </a:p>
          </p:txBody>
        </p:sp>
        <p:sp>
          <p:nvSpPr>
            <p:cNvPr id="10265" name="Text Box 78"/>
            <p:cNvSpPr txBox="1">
              <a:spLocks noChangeArrowheads="1"/>
            </p:cNvSpPr>
            <p:nvPr/>
          </p:nvSpPr>
          <p:spPr bwMode="auto">
            <a:xfrm>
              <a:off x="1000335" y="3352190"/>
              <a:ext cx="2073870" cy="2031325"/>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Large Facilities</a:t>
              </a:r>
            </a:p>
            <a:p>
              <a:pPr marL="228600" lvl="1">
                <a:buFont typeface="Arial" pitchFamily="34" charset="0"/>
                <a:buChar char="•"/>
              </a:pPr>
              <a:r>
                <a:rPr lang="en-US" sz="1400" b="1" dirty="0" smtClean="0">
                  <a:latin typeface="+mn-lt"/>
                </a:rPr>
                <a:t> Wood Products</a:t>
              </a:r>
            </a:p>
            <a:p>
              <a:pPr marL="228600" lvl="1">
                <a:buFont typeface="Arial" pitchFamily="34" charset="0"/>
                <a:buChar char="•"/>
              </a:pPr>
              <a:r>
                <a:rPr lang="en-US" sz="1400" b="1" dirty="0" smtClean="0">
                  <a:latin typeface="+mn-lt"/>
                </a:rPr>
                <a:t> Foundries</a:t>
              </a:r>
            </a:p>
            <a:p>
              <a:pPr marL="228600" lvl="1">
                <a:buFont typeface="Arial" pitchFamily="34" charset="0"/>
                <a:buChar char="•"/>
              </a:pPr>
              <a:r>
                <a:rPr lang="en-US" sz="1400" b="1" dirty="0" smtClean="0">
                  <a:latin typeface="+mn-lt"/>
                </a:rPr>
                <a:t> Vehicle Painting</a:t>
              </a:r>
            </a:p>
            <a:p>
              <a:pPr marL="228600" lvl="1">
                <a:buFont typeface="Arial" pitchFamily="34" charset="0"/>
                <a:buChar char="•"/>
              </a:pPr>
              <a:endParaRPr lang="en-US" sz="1400" b="1" dirty="0" smtClean="0">
                <a:latin typeface="+mn-lt"/>
              </a:endParaRPr>
            </a:p>
            <a:p>
              <a:r>
                <a:rPr lang="en-US" sz="1400" b="1" dirty="0" smtClean="0">
                  <a:latin typeface="+mn-lt"/>
                </a:rPr>
                <a:t>Smaller Facilities</a:t>
              </a:r>
            </a:p>
            <a:p>
              <a:pPr marL="228600" lvl="1">
                <a:buFont typeface="Arial" pitchFamily="34" charset="0"/>
                <a:buChar char="•"/>
              </a:pPr>
              <a:r>
                <a:rPr lang="en-US" sz="1400" b="1" dirty="0" smtClean="0">
                  <a:latin typeface="+mn-lt"/>
                </a:rPr>
                <a:t> Dry Cleaners</a:t>
              </a:r>
            </a:p>
            <a:p>
              <a:pPr marL="228600" lvl="1">
                <a:buFont typeface="Arial" pitchFamily="34" charset="0"/>
                <a:buChar char="•"/>
              </a:pPr>
              <a:r>
                <a:rPr lang="en-US" sz="1400" b="1" dirty="0" smtClean="0">
                  <a:latin typeface="+mn-lt"/>
                </a:rPr>
                <a:t> Auto Body Shops</a:t>
              </a:r>
            </a:p>
            <a:p>
              <a:pPr marL="228600" lvl="1">
                <a:buFont typeface="Arial" pitchFamily="34" charset="0"/>
                <a:buChar char="•"/>
              </a:pPr>
              <a:r>
                <a:rPr lang="en-US" sz="1400" b="1" dirty="0" smtClean="0">
                  <a:latin typeface="+mn-lt"/>
                </a:rPr>
                <a:t> Metal Plating</a:t>
              </a:r>
            </a:p>
          </p:txBody>
        </p:sp>
        <p:sp>
          <p:nvSpPr>
            <p:cNvPr id="10275" name="Text Box 96"/>
            <p:cNvSpPr txBox="1">
              <a:spLocks noChangeArrowheads="1"/>
            </p:cNvSpPr>
            <p:nvPr/>
          </p:nvSpPr>
          <p:spPr bwMode="auto">
            <a:xfrm>
              <a:off x="3266230" y="3313785"/>
              <a:ext cx="1843440" cy="954107"/>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Statewide:</a:t>
              </a:r>
            </a:p>
            <a:p>
              <a:pPr>
                <a:buFont typeface="Arial" pitchFamily="34" charset="0"/>
                <a:buChar char="•"/>
              </a:pPr>
              <a:r>
                <a:rPr lang="en-US" sz="1400" b="1" dirty="0" smtClean="0">
                  <a:latin typeface="+mn-lt"/>
                </a:rPr>
                <a:t> Clean Diesel Engines</a:t>
              </a:r>
            </a:p>
            <a:p>
              <a:pPr>
                <a:buFont typeface="Arial" pitchFamily="34" charset="0"/>
                <a:buChar char="•"/>
              </a:pPr>
              <a:r>
                <a:rPr lang="en-US" sz="1400" b="1" dirty="0" smtClean="0">
                  <a:latin typeface="+mn-lt"/>
                </a:rPr>
                <a:t> Heat Smart</a:t>
              </a:r>
            </a:p>
            <a:p>
              <a:pPr>
                <a:buFont typeface="Arial" pitchFamily="34" charset="0"/>
                <a:buChar char="•"/>
              </a:pPr>
              <a:r>
                <a:rPr lang="en-US" sz="1400" b="1" dirty="0" smtClean="0">
                  <a:latin typeface="+mn-lt"/>
                </a:rPr>
                <a:t> Gasoline Fueling </a:t>
              </a:r>
              <a:endParaRPr lang="en-US" sz="1400" b="1" dirty="0">
                <a:latin typeface="+mn-lt"/>
              </a:endParaRPr>
            </a:p>
          </p:txBody>
        </p:sp>
        <p:grpSp>
          <p:nvGrpSpPr>
            <p:cNvPr id="4" name="Group 41"/>
            <p:cNvGrpSpPr/>
            <p:nvPr/>
          </p:nvGrpSpPr>
          <p:grpSpPr>
            <a:xfrm>
              <a:off x="6031390" y="1508750"/>
              <a:ext cx="2688350" cy="2206754"/>
              <a:chOff x="5800960" y="1623966"/>
              <a:chExt cx="2688350" cy="2206754"/>
            </a:xfrm>
          </p:grpSpPr>
          <p:sp>
            <p:nvSpPr>
              <p:cNvPr id="19538" name="AutoShape 82"/>
              <p:cNvSpPr>
                <a:spLocks noChangeArrowheads="1"/>
              </p:cNvSpPr>
              <p:nvPr/>
            </p:nvSpPr>
            <p:spPr bwMode="auto">
              <a:xfrm>
                <a:off x="7874830" y="1700776"/>
                <a:ext cx="153620" cy="806504"/>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9461" name="Text Box 5"/>
              <p:cNvSpPr txBox="1">
                <a:spLocks noChangeArrowheads="1"/>
              </p:cNvSpPr>
              <p:nvPr/>
            </p:nvSpPr>
            <p:spPr bwMode="auto">
              <a:xfrm>
                <a:off x="5800960" y="1623966"/>
                <a:ext cx="2688350" cy="646331"/>
              </a:xfrm>
              <a:prstGeom prst="rect">
                <a:avLst/>
              </a:prstGeom>
              <a:solidFill>
                <a:schemeClr val="accent1">
                  <a:lumMod val="40000"/>
                  <a:lumOff val="60000"/>
                </a:schemeClr>
              </a:solidFill>
              <a:ln w="76200">
                <a:noFill/>
                <a:miter lim="800000"/>
                <a:headEnd/>
                <a:tailEnd/>
              </a:ln>
              <a:effectLst/>
            </p:spPr>
            <p:txBody>
              <a:bodyPr wrap="square">
                <a:spAutoFit/>
              </a:bodyPr>
              <a:lstStyle/>
              <a:p>
                <a:pPr algn="ctr" fontAlgn="auto">
                  <a:spcBef>
                    <a:spcPct val="50000"/>
                  </a:spcBef>
                  <a:spcAft>
                    <a:spcPts val="0"/>
                  </a:spcAft>
                  <a:defRPr/>
                </a:pPr>
                <a:r>
                  <a:rPr lang="en-US" b="1" dirty="0">
                    <a:solidFill>
                      <a:srgbClr val="003366"/>
                    </a:solidFill>
                    <a:latin typeface="+mn-lt"/>
                  </a:rPr>
                  <a:t>Federal </a:t>
                </a:r>
                <a:r>
                  <a:rPr lang="en-US" b="1" dirty="0" smtClean="0">
                    <a:solidFill>
                      <a:srgbClr val="003366"/>
                    </a:solidFill>
                    <a:latin typeface="+mn-lt"/>
                  </a:rPr>
                  <a:t>Engine and Fuel Standards</a:t>
                </a:r>
                <a:endParaRPr lang="en-US" b="1" dirty="0">
                  <a:solidFill>
                    <a:srgbClr val="003366"/>
                  </a:solidFill>
                  <a:latin typeface="+mn-lt"/>
                </a:endParaRPr>
              </a:p>
            </p:txBody>
          </p:sp>
          <p:sp>
            <p:nvSpPr>
              <p:cNvPr id="19463" name="Text Box 7"/>
              <p:cNvSpPr txBox="1">
                <a:spLocks noChangeArrowheads="1"/>
              </p:cNvSpPr>
              <p:nvPr/>
            </p:nvSpPr>
            <p:spPr bwMode="auto">
              <a:xfrm>
                <a:off x="7413970" y="2507281"/>
                <a:ext cx="998530"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Opt in to Low Emission Gasoline Vehicles </a:t>
                </a:r>
                <a:endParaRPr lang="en-US" sz="1600" b="1" dirty="0">
                  <a:solidFill>
                    <a:srgbClr val="003366"/>
                  </a:solidFill>
                  <a:latin typeface="+mn-lt"/>
                </a:endParaRPr>
              </a:p>
            </p:txBody>
          </p:sp>
        </p:grpSp>
        <p:sp>
          <p:nvSpPr>
            <p:cNvPr id="74" name="TextBox 73"/>
            <p:cNvSpPr txBox="1"/>
            <p:nvPr/>
          </p:nvSpPr>
          <p:spPr>
            <a:xfrm>
              <a:off x="4149545" y="4696365"/>
              <a:ext cx="2496326" cy="1169551"/>
            </a:xfrm>
            <a:prstGeom prst="rect">
              <a:avLst/>
            </a:prstGeom>
            <a:solidFill>
              <a:schemeClr val="bg1">
                <a:lumMod val="75000"/>
              </a:schemeClr>
            </a:solidFill>
          </p:spPr>
          <p:txBody>
            <a:bodyPr wrap="square" rtlCol="0">
              <a:spAutoFit/>
            </a:bodyPr>
            <a:lstStyle/>
            <a:p>
              <a:r>
                <a:rPr lang="en-US" sz="1400" b="1" dirty="0" smtClean="0">
                  <a:latin typeface="+mn-lt"/>
                </a:rPr>
                <a:t>Portland Air Toxics Solutions:</a:t>
              </a:r>
            </a:p>
            <a:p>
              <a:pPr>
                <a:buFont typeface="Arial" pitchFamily="34" charset="0"/>
                <a:buChar char="•"/>
              </a:pPr>
              <a:r>
                <a:rPr lang="en-US" sz="1400" b="1" dirty="0" smtClean="0">
                  <a:latin typeface="+mn-lt"/>
                </a:rPr>
                <a:t> Wood Burning</a:t>
              </a:r>
            </a:p>
            <a:p>
              <a:pPr>
                <a:buFont typeface="Arial" pitchFamily="34" charset="0"/>
                <a:buChar char="•"/>
              </a:pPr>
              <a:r>
                <a:rPr lang="en-US" sz="1400" b="1" dirty="0" smtClean="0">
                  <a:latin typeface="+mn-lt"/>
                </a:rPr>
                <a:t> Diesel Engines</a:t>
              </a:r>
            </a:p>
            <a:p>
              <a:pPr>
                <a:buFont typeface="Arial" pitchFamily="34" charset="0"/>
                <a:buChar char="•"/>
              </a:pPr>
              <a:r>
                <a:rPr lang="en-US" sz="1400" b="1" dirty="0" smtClean="0">
                  <a:latin typeface="+mn-lt"/>
                </a:rPr>
                <a:t> Cars and Trucks</a:t>
              </a:r>
            </a:p>
            <a:p>
              <a:pPr>
                <a:buFont typeface="Arial" pitchFamily="34" charset="0"/>
                <a:buChar char="•"/>
              </a:pPr>
              <a:r>
                <a:rPr lang="en-US" sz="1400" b="1" dirty="0" smtClean="0">
                  <a:latin typeface="+mn-lt"/>
                </a:rPr>
                <a:t> Metals Facilities</a:t>
              </a:r>
              <a:endParaRPr lang="en-US" sz="1400" b="1" dirty="0">
                <a:latin typeface="+mn-lt"/>
              </a:endParaRPr>
            </a:p>
          </p:txBody>
        </p:sp>
      </p:grpSp>
      <p:sp>
        <p:nvSpPr>
          <p:cNvPr id="68" name="Text Box 7"/>
          <p:cNvSpPr txBox="1">
            <a:spLocks noChangeArrowheads="1"/>
          </p:cNvSpPr>
          <p:nvPr/>
        </p:nvSpPr>
        <p:spPr bwMode="auto">
          <a:xfrm>
            <a:off x="6069795" y="2392065"/>
            <a:ext cx="1190555"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Cleaner Diesel Vehicles and Equipment</a:t>
            </a:r>
            <a:endParaRPr lang="en-US" sz="1600" b="1" dirty="0">
              <a:solidFill>
                <a:srgbClr val="003366"/>
              </a:solidFill>
              <a:latin typeface="+mn-lt"/>
            </a:endParaRPr>
          </a:p>
        </p:txBody>
      </p:sp>
      <p:sp>
        <p:nvSpPr>
          <p:cNvPr id="25" name="Text Box 52"/>
          <p:cNvSpPr txBox="1">
            <a:spLocks noChangeArrowheads="1"/>
          </p:cNvSpPr>
          <p:nvPr/>
        </p:nvSpPr>
        <p:spPr bwMode="auto">
          <a:xfrm>
            <a:off x="1192360" y="2660900"/>
            <a:ext cx="1420986" cy="369332"/>
          </a:xfrm>
          <a:prstGeom prst="rect">
            <a:avLst/>
          </a:prstGeom>
          <a:solidFill>
            <a:schemeClr val="accent4">
              <a:lumMod val="60000"/>
              <a:lumOff val="40000"/>
            </a:schemeClr>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Permits</a:t>
            </a:r>
            <a:endParaRPr lang="en-US" b="1" dirty="0">
              <a:solidFill>
                <a:srgbClr val="003366"/>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What is the </a:t>
            </a:r>
            <a:r>
              <a:rPr lang="en-US" sz="3600" b="1" dirty="0" smtClean="0"/>
              <a:t>Risk Gap </a:t>
            </a:r>
            <a:r>
              <a:rPr lang="en-US" sz="3600" b="1" dirty="0" smtClean="0"/>
              <a:t>in Oregon air regs?</a:t>
            </a:r>
            <a:endParaRPr lang="en-US" sz="3600" b="1" dirty="0"/>
          </a:p>
        </p:txBody>
      </p:sp>
      <p:sp>
        <p:nvSpPr>
          <p:cNvPr id="3" name="Content Placeholder 2"/>
          <p:cNvSpPr>
            <a:spLocks noGrp="1"/>
          </p:cNvSpPr>
          <p:nvPr>
            <p:ph idx="1"/>
          </p:nvPr>
        </p:nvSpPr>
        <p:spPr/>
        <p:txBody>
          <a:bodyPr>
            <a:normAutofit fontScale="92500" lnSpcReduction="20000"/>
          </a:bodyPr>
          <a:lstStyle/>
          <a:p>
            <a:r>
              <a:rPr lang="en-US" dirty="0" smtClean="0"/>
              <a:t>Lack of comprehensive risk-based protocols and screening concentrations in Oregon air permitting </a:t>
            </a:r>
            <a:r>
              <a:rPr lang="en-US" dirty="0" smtClean="0"/>
              <a:t>program – DEQ only implements federal regulations (NESHAPS).</a:t>
            </a:r>
            <a:endParaRPr lang="en-US" dirty="0" smtClean="0"/>
          </a:p>
          <a:p>
            <a:r>
              <a:rPr lang="en-US" dirty="0" smtClean="0"/>
              <a:t>Federal regulations may impose emission limits, work practices or control requirements that generically control risk but are not specific to each facility.</a:t>
            </a:r>
          </a:p>
          <a:p>
            <a:r>
              <a:rPr lang="en-US" dirty="0" smtClean="0"/>
              <a:t>DEQ’s geographic approach is not designed to assess and control point source risk for people living nearby, instead it covers whole airsheds.</a:t>
            </a:r>
            <a:endParaRPr lang="en-US" dirty="0" smtClean="0"/>
          </a:p>
          <a:p>
            <a:endParaRPr lang="en-US" dirty="0"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28600" y="2133600"/>
            <a:ext cx="2565311" cy="461595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48000" y="2133600"/>
            <a:ext cx="2895600" cy="1923789"/>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3498631" y="4246658"/>
            <a:ext cx="1994338" cy="2502894"/>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6400800" y="2133600"/>
            <a:ext cx="2413686" cy="1952052"/>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6234196" y="4282780"/>
            <a:ext cx="2590800" cy="2466772"/>
          </a:xfrm>
          <a:prstGeom prst="rect">
            <a:avLst/>
          </a:prstGeom>
          <a:noFill/>
          <a:ln w="9525">
            <a:noFill/>
            <a:miter lim="800000"/>
            <a:headEnd/>
            <a:tailEnd/>
          </a:ln>
        </p:spPr>
      </p:pic>
      <p:sp>
        <p:nvSpPr>
          <p:cNvPr id="8" name="TextBox 7"/>
          <p:cNvSpPr txBox="1"/>
          <p:nvPr/>
        </p:nvSpPr>
        <p:spPr>
          <a:xfrm>
            <a:off x="762000" y="533400"/>
            <a:ext cx="7772400" cy="769441"/>
          </a:xfrm>
          <a:prstGeom prst="rect">
            <a:avLst/>
          </a:prstGeom>
          <a:noFill/>
        </p:spPr>
        <p:txBody>
          <a:bodyPr wrap="square" rtlCol="0">
            <a:spAutoFit/>
          </a:bodyPr>
          <a:lstStyle/>
          <a:p>
            <a:r>
              <a:rPr lang="en-US" sz="4400" b="1" dirty="0" smtClean="0">
                <a:latin typeface="+mj-lt"/>
                <a:cs typeface="Arial" pitchFamily="34" charset="0"/>
              </a:rPr>
              <a:t>Sources of toxic air pollutants</a:t>
            </a:r>
            <a:endParaRPr lang="en-US" sz="4400" b="1" dirty="0">
              <a:latin typeface="+mj-lt"/>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381000"/>
            <a:ext cx="3157728" cy="1077218"/>
          </a:xfrm>
          <a:prstGeom prst="rect">
            <a:avLst/>
          </a:prstGeom>
          <a:noFill/>
        </p:spPr>
        <p:txBody>
          <a:bodyPr wrap="square" rtlCol="0">
            <a:spAutoFit/>
          </a:bodyPr>
          <a:lstStyle/>
          <a:p>
            <a:r>
              <a:rPr lang="en-US" sz="3200" b="1" dirty="0" smtClean="0"/>
              <a:t>Monitored </a:t>
            </a:r>
            <a:br>
              <a:rPr lang="en-US" sz="3200" b="1" dirty="0" smtClean="0"/>
            </a:br>
            <a:r>
              <a:rPr lang="en-US" sz="3200" b="1" dirty="0" smtClean="0"/>
              <a:t>Air Toxics Trends</a:t>
            </a:r>
            <a:endParaRPr lang="en-US" sz="3200" b="1" dirty="0"/>
          </a:p>
        </p:txBody>
      </p:sp>
      <p:sp>
        <p:nvSpPr>
          <p:cNvPr id="9" name="TextBox 8"/>
          <p:cNvSpPr txBox="1"/>
          <p:nvPr/>
        </p:nvSpPr>
        <p:spPr>
          <a:xfrm>
            <a:off x="6400800" y="1066800"/>
            <a:ext cx="1380744" cy="369332"/>
          </a:xfrm>
          <a:prstGeom prst="rect">
            <a:avLst/>
          </a:prstGeom>
          <a:noFill/>
        </p:spPr>
        <p:txBody>
          <a:bodyPr wrap="square" rtlCol="0">
            <a:spAutoFit/>
          </a:bodyPr>
          <a:lstStyle/>
          <a:p>
            <a:pPr algn="r"/>
            <a:r>
              <a:rPr lang="en-US" b="1" dirty="0" smtClean="0"/>
              <a:t>Portland</a:t>
            </a:r>
          </a:p>
        </p:txBody>
      </p:sp>
      <p:sp>
        <p:nvSpPr>
          <p:cNvPr id="11" name="TextBox 10"/>
          <p:cNvSpPr txBox="1"/>
          <p:nvPr/>
        </p:nvSpPr>
        <p:spPr>
          <a:xfrm>
            <a:off x="2667000" y="4038600"/>
            <a:ext cx="1298448" cy="369332"/>
          </a:xfrm>
          <a:prstGeom prst="rect">
            <a:avLst/>
          </a:prstGeom>
          <a:noFill/>
        </p:spPr>
        <p:txBody>
          <a:bodyPr wrap="square" rtlCol="0">
            <a:spAutoFit/>
          </a:bodyPr>
          <a:lstStyle/>
          <a:p>
            <a:pPr algn="r"/>
            <a:r>
              <a:rPr lang="en-US" b="1" dirty="0" smtClean="0"/>
              <a:t>La Grande</a:t>
            </a:r>
            <a:endParaRPr lang="en-US" b="1" dirty="0"/>
          </a:p>
        </p:txBody>
      </p:sp>
      <p:graphicFrame>
        <p:nvGraphicFramePr>
          <p:cNvPr id="10" name="Content Placeholder 9"/>
          <p:cNvGraphicFramePr>
            <a:graphicFrameLocks noGrp="1"/>
          </p:cNvGraphicFramePr>
          <p:nvPr>
            <p:ph idx="1"/>
          </p:nvPr>
        </p:nvGraphicFramePr>
        <p:xfrm>
          <a:off x="3733800" y="304800"/>
          <a:ext cx="5181600" cy="3124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p:nvPr/>
        </p:nvGraphicFramePr>
        <p:xfrm>
          <a:off x="533400" y="3352800"/>
          <a:ext cx="5029200" cy="304626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06730" y="1439916"/>
            <a:ext cx="1766631" cy="5355312"/>
          </a:xfrm>
          <a:prstGeom prst="rect">
            <a:avLst/>
          </a:prstGeom>
          <a:solidFill>
            <a:srgbClr val="CAC4A2"/>
          </a:solidFill>
          <a:ln>
            <a:noFill/>
          </a:ln>
        </p:spPr>
        <p:txBody>
          <a:bodyPr wrap="square" rtlCol="0">
            <a:spAutoFit/>
          </a:bodyPr>
          <a:lstStyle/>
          <a:p>
            <a:pPr algn="ctr"/>
            <a:r>
              <a:rPr lang="en-US" b="1" dirty="0" smtClean="0"/>
              <a:t>Regional Haze/Visibility</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p:txBody>
      </p:sp>
      <p:sp>
        <p:nvSpPr>
          <p:cNvPr id="18" name="TextBox 17"/>
          <p:cNvSpPr txBox="1"/>
          <p:nvPr/>
        </p:nvSpPr>
        <p:spPr>
          <a:xfrm>
            <a:off x="5455315" y="1439916"/>
            <a:ext cx="1574605" cy="5355312"/>
          </a:xfrm>
          <a:prstGeom prst="rect">
            <a:avLst/>
          </a:prstGeom>
          <a:solidFill>
            <a:srgbClr val="BBD18F"/>
          </a:solidFill>
          <a:ln>
            <a:noFill/>
          </a:ln>
        </p:spPr>
        <p:txBody>
          <a:bodyPr wrap="square" rtlCol="0">
            <a:spAutoFit/>
          </a:bodyPr>
          <a:lstStyle/>
          <a:p>
            <a:pPr algn="ctr"/>
            <a:r>
              <a:rPr lang="en-US" b="1" dirty="0" smtClean="0"/>
              <a:t>Greenhouse</a:t>
            </a:r>
          </a:p>
          <a:p>
            <a:pPr algn="ctr"/>
            <a:r>
              <a:rPr lang="en-US" b="1" dirty="0" smtClean="0"/>
              <a:t> Gases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7" name="TextBox 16"/>
          <p:cNvSpPr txBox="1"/>
          <p:nvPr/>
        </p:nvSpPr>
        <p:spPr>
          <a:xfrm>
            <a:off x="4379975" y="1439404"/>
            <a:ext cx="998530" cy="5355312"/>
          </a:xfrm>
          <a:prstGeom prst="rect">
            <a:avLst/>
          </a:prstGeom>
          <a:solidFill>
            <a:srgbClr val="DEA3A2"/>
          </a:solidFill>
          <a:ln>
            <a:noFill/>
          </a:ln>
        </p:spPr>
        <p:txBody>
          <a:bodyPr wrap="square" rtlCol="0">
            <a:spAutoFit/>
          </a:bodyPr>
          <a:lstStyle/>
          <a:p>
            <a:pPr algn="ctr"/>
            <a:r>
              <a:rPr lang="en-US" b="1" dirty="0" smtClean="0"/>
              <a:t>Ozone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6" name="TextBox 15"/>
          <p:cNvSpPr txBox="1"/>
          <p:nvPr/>
        </p:nvSpPr>
        <p:spPr>
          <a:xfrm>
            <a:off x="2882180" y="1439916"/>
            <a:ext cx="1420985" cy="5355312"/>
          </a:xfrm>
          <a:prstGeom prst="rect">
            <a:avLst/>
          </a:prstGeom>
          <a:solidFill>
            <a:srgbClr val="C2B5D3"/>
          </a:solidFill>
          <a:ln>
            <a:noFill/>
          </a:ln>
        </p:spPr>
        <p:txBody>
          <a:bodyPr wrap="square" rtlCol="0">
            <a:spAutoFit/>
          </a:bodyPr>
          <a:lstStyle/>
          <a:p>
            <a:pPr algn="ctr"/>
            <a:r>
              <a:rPr lang="en-US" b="1" dirty="0" smtClean="0"/>
              <a:t>Air Toxics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5" name="TextBox 14"/>
          <p:cNvSpPr txBox="1"/>
          <p:nvPr/>
        </p:nvSpPr>
        <p:spPr>
          <a:xfrm>
            <a:off x="1307575" y="1439916"/>
            <a:ext cx="1497795" cy="5355312"/>
          </a:xfrm>
          <a:prstGeom prst="rect">
            <a:avLst/>
          </a:prstGeom>
          <a:solidFill>
            <a:srgbClr val="F9B277"/>
          </a:solidFill>
          <a:ln>
            <a:noFill/>
          </a:ln>
        </p:spPr>
        <p:txBody>
          <a:bodyPr wrap="square" rtlCol="0">
            <a:spAutoFit/>
          </a:bodyPr>
          <a:lstStyle/>
          <a:p>
            <a:pPr algn="ctr"/>
            <a:r>
              <a:rPr lang="en-US" b="1" dirty="0" smtClean="0"/>
              <a:t>Particulate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48" name="Rectangle 47"/>
          <p:cNvSpPr/>
          <p:nvPr/>
        </p:nvSpPr>
        <p:spPr>
          <a:xfrm>
            <a:off x="155425" y="5618480"/>
            <a:ext cx="8833149"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3830" y="4453529"/>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3829" y="3288577"/>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93830" y="2123625"/>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5" name="Picture 1" descr="C:\Users\sarmita\AppData\Local\Microsoft\Windows\Temporary Internet Files\Content.IE5\F3U5J3RC\MC900185680[1].wmf"/>
          <p:cNvPicPr>
            <a:picLocks noGrp="1" noChangeAspect="1" noChangeArrowheads="1"/>
          </p:cNvPicPr>
          <p:nvPr>
            <p:ph idx="1"/>
          </p:nvPr>
        </p:nvPicPr>
        <p:blipFill>
          <a:blip r:embed="rId3" cstate="print"/>
          <a:srcRect/>
          <a:stretch>
            <a:fillRect/>
          </a:stretch>
        </p:blipFill>
        <p:spPr bwMode="auto">
          <a:xfrm>
            <a:off x="281280" y="4455821"/>
            <a:ext cx="845822" cy="844910"/>
          </a:xfrm>
          <a:prstGeom prst="rect">
            <a:avLst/>
          </a:prstGeom>
          <a:noFill/>
        </p:spPr>
      </p:pic>
      <p:pic>
        <p:nvPicPr>
          <p:cNvPr id="6148" name="Picture 4" descr="C:\Users\sarmita\AppData\Local\Microsoft\Windows\Temporary Internet Files\Content.IE5\FGNRRU9U\MC900251331[1].wmf"/>
          <p:cNvPicPr>
            <a:picLocks noChangeAspect="1" noChangeArrowheads="1"/>
          </p:cNvPicPr>
          <p:nvPr/>
        </p:nvPicPr>
        <p:blipFill>
          <a:blip r:embed="rId4" cstate="print"/>
          <a:srcRect/>
          <a:stretch>
            <a:fillRect/>
          </a:stretch>
        </p:blipFill>
        <p:spPr bwMode="auto">
          <a:xfrm>
            <a:off x="262534" y="2113115"/>
            <a:ext cx="883315" cy="844910"/>
          </a:xfrm>
          <a:prstGeom prst="rect">
            <a:avLst/>
          </a:prstGeom>
          <a:noFill/>
        </p:spPr>
      </p:pic>
      <p:sp>
        <p:nvSpPr>
          <p:cNvPr id="19" name="TextBox 18"/>
          <p:cNvSpPr txBox="1"/>
          <p:nvPr/>
        </p:nvSpPr>
        <p:spPr>
          <a:xfrm>
            <a:off x="125007" y="2919620"/>
            <a:ext cx="1158368" cy="276999"/>
          </a:xfrm>
          <a:prstGeom prst="rect">
            <a:avLst/>
          </a:prstGeom>
          <a:noFill/>
        </p:spPr>
        <p:txBody>
          <a:bodyPr wrap="square" rtlCol="0">
            <a:spAutoFit/>
          </a:bodyPr>
          <a:lstStyle/>
          <a:p>
            <a:pPr algn="ctr"/>
            <a:r>
              <a:rPr lang="en-US" sz="1200" b="1" dirty="0" smtClean="0">
                <a:latin typeface="+mj-lt"/>
              </a:rPr>
              <a:t>Clean engines</a:t>
            </a:r>
            <a:endParaRPr lang="en-US" sz="1200" b="1" dirty="0">
              <a:latin typeface="+mj-lt"/>
            </a:endParaRPr>
          </a:p>
        </p:txBody>
      </p:sp>
      <p:pic>
        <p:nvPicPr>
          <p:cNvPr id="6150" name="Picture 6" descr="C:\Users\sarmita\AppData\Local\Microsoft\Windows\Temporary Internet Files\Content.IE5\F3U5J3RC\MC900251377[1].wmf"/>
          <p:cNvPicPr>
            <a:picLocks noChangeAspect="1" noChangeArrowheads="1"/>
          </p:cNvPicPr>
          <p:nvPr/>
        </p:nvPicPr>
        <p:blipFill>
          <a:blip r:embed="rId5" cstate="print"/>
          <a:srcRect/>
          <a:stretch>
            <a:fillRect/>
          </a:stretch>
        </p:blipFill>
        <p:spPr bwMode="auto">
          <a:xfrm>
            <a:off x="281736" y="3265265"/>
            <a:ext cx="844910" cy="844910"/>
          </a:xfrm>
          <a:prstGeom prst="rect">
            <a:avLst/>
          </a:prstGeom>
          <a:noFill/>
        </p:spPr>
      </p:pic>
      <p:sp>
        <p:nvSpPr>
          <p:cNvPr id="25" name="TextBox 24"/>
          <p:cNvSpPr txBox="1"/>
          <p:nvPr/>
        </p:nvSpPr>
        <p:spPr>
          <a:xfrm>
            <a:off x="147319" y="4071770"/>
            <a:ext cx="1113745" cy="276999"/>
          </a:xfrm>
          <a:prstGeom prst="rect">
            <a:avLst/>
          </a:prstGeom>
          <a:noFill/>
        </p:spPr>
        <p:txBody>
          <a:bodyPr wrap="square" rtlCol="0">
            <a:spAutoFit/>
          </a:bodyPr>
          <a:lstStyle/>
          <a:p>
            <a:pPr algn="ctr"/>
            <a:r>
              <a:rPr lang="en-US" sz="1200" b="1" dirty="0" smtClean="0">
                <a:latin typeface="+mj-lt"/>
              </a:rPr>
              <a:t>Clean fuels</a:t>
            </a:r>
            <a:endParaRPr lang="en-US" sz="1200" b="1" dirty="0">
              <a:latin typeface="+mj-lt"/>
            </a:endParaRPr>
          </a:p>
        </p:txBody>
      </p:sp>
      <p:sp>
        <p:nvSpPr>
          <p:cNvPr id="26" name="TextBox 25"/>
          <p:cNvSpPr txBox="1"/>
          <p:nvPr/>
        </p:nvSpPr>
        <p:spPr>
          <a:xfrm>
            <a:off x="84080" y="5248180"/>
            <a:ext cx="1240223" cy="276999"/>
          </a:xfrm>
          <a:prstGeom prst="rect">
            <a:avLst/>
          </a:prstGeom>
          <a:noFill/>
        </p:spPr>
        <p:txBody>
          <a:bodyPr wrap="square" rtlCol="0">
            <a:spAutoFit/>
          </a:bodyPr>
          <a:lstStyle/>
          <a:p>
            <a:pPr algn="ctr"/>
            <a:r>
              <a:rPr lang="en-US" sz="1200" b="1" dirty="0" smtClean="0">
                <a:latin typeface="+mj-lt"/>
              </a:rPr>
              <a:t>Smoke controls</a:t>
            </a:r>
            <a:endParaRPr lang="en-US" sz="1200" b="1" dirty="0">
              <a:latin typeface="+mj-lt"/>
            </a:endParaRPr>
          </a:p>
        </p:txBody>
      </p:sp>
      <p:sp>
        <p:nvSpPr>
          <p:cNvPr id="27" name="TextBox 26"/>
          <p:cNvSpPr txBox="1"/>
          <p:nvPr/>
        </p:nvSpPr>
        <p:spPr>
          <a:xfrm>
            <a:off x="144210" y="6393455"/>
            <a:ext cx="1119963" cy="461665"/>
          </a:xfrm>
          <a:prstGeom prst="rect">
            <a:avLst/>
          </a:prstGeom>
          <a:noFill/>
        </p:spPr>
        <p:txBody>
          <a:bodyPr wrap="square" rtlCol="0">
            <a:spAutoFit/>
          </a:bodyPr>
          <a:lstStyle/>
          <a:p>
            <a:pPr algn="ctr"/>
            <a:r>
              <a:rPr lang="en-US" sz="1200" b="1" dirty="0" smtClean="0">
                <a:latin typeface="+mj-lt"/>
              </a:rPr>
              <a:t>Industrial regulations</a:t>
            </a:r>
            <a:endParaRPr lang="en-US" sz="1200" b="1" dirty="0">
              <a:latin typeface="+mj-lt"/>
            </a:endParaRPr>
          </a:p>
        </p:txBody>
      </p:sp>
      <p:sp>
        <p:nvSpPr>
          <p:cNvPr id="30" name="TextBox 29"/>
          <p:cNvSpPr txBox="1"/>
          <p:nvPr/>
        </p:nvSpPr>
        <p:spPr>
          <a:xfrm>
            <a:off x="188365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1" name="TextBox 30"/>
          <p:cNvSpPr txBox="1"/>
          <p:nvPr/>
        </p:nvSpPr>
        <p:spPr>
          <a:xfrm>
            <a:off x="334304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2" name="TextBox 31"/>
          <p:cNvSpPr txBox="1"/>
          <p:nvPr/>
        </p:nvSpPr>
        <p:spPr>
          <a:xfrm>
            <a:off x="1384385" y="3272140"/>
            <a:ext cx="121167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3" name="TextBox 32"/>
          <p:cNvSpPr txBox="1"/>
          <p:nvPr/>
        </p:nvSpPr>
        <p:spPr>
          <a:xfrm>
            <a:off x="5532125" y="214101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4" name="TextBox 33"/>
          <p:cNvSpPr txBox="1"/>
          <p:nvPr/>
        </p:nvSpPr>
        <p:spPr>
          <a:xfrm>
            <a:off x="464881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5" name="TextBox 34"/>
          <p:cNvSpPr txBox="1"/>
          <p:nvPr/>
        </p:nvSpPr>
        <p:spPr>
          <a:xfrm>
            <a:off x="7605995"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6" name="TextBox 35"/>
          <p:cNvSpPr txBox="1"/>
          <p:nvPr/>
        </p:nvSpPr>
        <p:spPr>
          <a:xfrm>
            <a:off x="4687215"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7" name="TextBox 36"/>
          <p:cNvSpPr txBox="1"/>
          <p:nvPr/>
        </p:nvSpPr>
        <p:spPr>
          <a:xfrm>
            <a:off x="334304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8" name="TextBox 37"/>
          <p:cNvSpPr txBox="1"/>
          <p:nvPr/>
        </p:nvSpPr>
        <p:spPr>
          <a:xfrm>
            <a:off x="603139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9" name="TextBox 38"/>
          <p:cNvSpPr txBox="1"/>
          <p:nvPr/>
        </p:nvSpPr>
        <p:spPr>
          <a:xfrm>
            <a:off x="1384385"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0" name="TextBox 39"/>
          <p:cNvSpPr txBox="1"/>
          <p:nvPr/>
        </p:nvSpPr>
        <p:spPr>
          <a:xfrm>
            <a:off x="2920585"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1" name="TextBox 40"/>
          <p:cNvSpPr txBox="1"/>
          <p:nvPr/>
        </p:nvSpPr>
        <p:spPr>
          <a:xfrm>
            <a:off x="7260350"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2" name="TextBox 41"/>
          <p:cNvSpPr txBox="1"/>
          <p:nvPr/>
        </p:nvSpPr>
        <p:spPr>
          <a:xfrm>
            <a:off x="295899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3" name="TextBox 42"/>
          <p:cNvSpPr txBox="1"/>
          <p:nvPr/>
        </p:nvSpPr>
        <p:spPr>
          <a:xfrm>
            <a:off x="418795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4" name="TextBox 43"/>
          <p:cNvSpPr txBox="1"/>
          <p:nvPr/>
        </p:nvSpPr>
        <p:spPr>
          <a:xfrm>
            <a:off x="726035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grpSp>
        <p:nvGrpSpPr>
          <p:cNvPr id="2" name="Group 51"/>
          <p:cNvGrpSpPr/>
          <p:nvPr/>
        </p:nvGrpSpPr>
        <p:grpSpPr>
          <a:xfrm>
            <a:off x="281736" y="5646374"/>
            <a:ext cx="844911" cy="773889"/>
            <a:chOff x="4038600" y="2895600"/>
            <a:chExt cx="1073201" cy="1000049"/>
          </a:xfrm>
        </p:grpSpPr>
        <p:sp>
          <p:nvSpPr>
            <p:cNvPr id="53" name="Rounded Rectangle 52"/>
            <p:cNvSpPr/>
            <p:nvPr/>
          </p:nvSpPr>
          <p:spPr>
            <a:xfrm>
              <a:off x="4038600" y="2895600"/>
              <a:ext cx="1066800" cy="9906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4" name="Picture 9" descr="C:\Users\sarmita\AppData\Local\Microsoft\Windows\Temporary Internet Files\Content.IE5\RVMWB3T0\MC900278868[1].wmf"/>
            <p:cNvPicPr>
              <a:picLocks noChangeAspect="1" noChangeArrowheads="1"/>
            </p:cNvPicPr>
            <p:nvPr/>
          </p:nvPicPr>
          <p:blipFill>
            <a:blip r:embed="rId6" cstate="print"/>
            <a:srcRect/>
            <a:stretch>
              <a:fillRect/>
            </a:stretch>
          </p:blipFill>
          <p:spPr bwMode="auto">
            <a:xfrm>
              <a:off x="4191000" y="3048000"/>
              <a:ext cx="920801" cy="847649"/>
            </a:xfrm>
            <a:prstGeom prst="rect">
              <a:avLst/>
            </a:prstGeom>
            <a:noFill/>
          </p:spPr>
        </p:pic>
      </p:grpSp>
      <p:sp>
        <p:nvSpPr>
          <p:cNvPr id="55" name="TextBox 54"/>
          <p:cNvSpPr txBox="1"/>
          <p:nvPr/>
        </p:nvSpPr>
        <p:spPr>
          <a:xfrm>
            <a:off x="134598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56" name="TextBox 55"/>
          <p:cNvSpPr txBox="1"/>
          <p:nvPr/>
        </p:nvSpPr>
        <p:spPr>
          <a:xfrm>
            <a:off x="549372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9" name="TextBox 48"/>
          <p:cNvSpPr txBox="1"/>
          <p:nvPr/>
        </p:nvSpPr>
        <p:spPr>
          <a:xfrm>
            <a:off x="772121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000" dirty="0" smtClean="0"/>
              <a:t>Back Pocket Slides</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164575"/>
            <a:ext cx="8229600" cy="888467"/>
          </a:xfrm>
        </p:spPr>
        <p:txBody>
          <a:bodyPr>
            <a:normAutofit/>
          </a:bodyPr>
          <a:lstStyle/>
          <a:p>
            <a:r>
              <a:rPr lang="en-US" sz="4000" b="1" dirty="0" smtClean="0"/>
              <a:t>Particulate Pollution Statewide</a:t>
            </a:r>
            <a:endParaRPr lang="en-US" sz="4000" b="1" dirty="0"/>
          </a:p>
        </p:txBody>
      </p:sp>
      <p:sp>
        <p:nvSpPr>
          <p:cNvPr id="4" name="Slide Number Placeholder 3"/>
          <p:cNvSpPr>
            <a:spLocks noGrp="1"/>
          </p:cNvSpPr>
          <p:nvPr>
            <p:ph type="sldNum" sz="quarter" idx="12"/>
          </p:nvPr>
        </p:nvSpPr>
        <p:spPr/>
        <p:txBody>
          <a:bodyPr/>
          <a:lstStyle/>
          <a:p>
            <a:fld id="{411B1ABC-56ED-4DF6-862C-74E92E4323ED}" type="slidenum">
              <a:rPr lang="en-US" smtClean="0"/>
              <a:pPr/>
              <a:t>17</a:t>
            </a:fld>
            <a:endParaRPr lang="en-US" dirty="0"/>
          </a:p>
        </p:txBody>
      </p:sp>
      <p:graphicFrame>
        <p:nvGraphicFramePr>
          <p:cNvPr id="5" name="Content Placeholder 4"/>
          <p:cNvGraphicFramePr>
            <a:graphicFrameLocks noGrp="1"/>
          </p:cNvGraphicFramePr>
          <p:nvPr>
            <p:ph idx="1"/>
          </p:nvPr>
        </p:nvGraphicFramePr>
        <p:xfrm>
          <a:off x="232235" y="1086295"/>
          <a:ext cx="8756340" cy="5376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63C456-CFC3-4674-83B9-34DB1ABF1FA1}" type="slidenum">
              <a:rPr lang="en-US" smtClean="0"/>
              <a:pPr/>
              <a:t>18</a:t>
            </a:fld>
            <a:endParaRPr lang="en-US" dirty="0"/>
          </a:p>
        </p:txBody>
      </p:sp>
      <p:graphicFrame>
        <p:nvGraphicFramePr>
          <p:cNvPr id="4" name="Content Placeholder 3"/>
          <p:cNvGraphicFramePr>
            <a:graphicFrameLocks noGrp="1"/>
          </p:cNvGraphicFramePr>
          <p:nvPr>
            <p:ph idx="1"/>
          </p:nvPr>
        </p:nvGraphicFramePr>
        <p:xfrm>
          <a:off x="270640" y="1393535"/>
          <a:ext cx="8679530" cy="483902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1070" y="279790"/>
            <a:ext cx="8382000" cy="707886"/>
          </a:xfrm>
          <a:prstGeom prst="rect">
            <a:avLst/>
          </a:prstGeom>
          <a:noFill/>
        </p:spPr>
        <p:txBody>
          <a:bodyPr wrap="square" rtlCol="0">
            <a:spAutoFit/>
          </a:bodyPr>
          <a:lstStyle/>
          <a:p>
            <a:pPr algn="ctr"/>
            <a:r>
              <a:rPr lang="en-US" sz="4000" b="1" dirty="0" smtClean="0">
                <a:latin typeface="+mn-lt"/>
                <a:cs typeface="Arial" pitchFamily="34" charset="0"/>
              </a:rPr>
              <a:t>Ozone Pollution Statewide</a:t>
            </a:r>
            <a:endParaRPr lang="en-US" sz="4000" b="1" dirty="0">
              <a:latin typeface="+mn-lt"/>
              <a:cs typeface="Arial" pitchFamily="34" charset="0"/>
            </a:endParaRPr>
          </a:p>
        </p:txBody>
      </p:sp>
      <p:cxnSp>
        <p:nvCxnSpPr>
          <p:cNvPr id="7" name="Straight Connector 6"/>
          <p:cNvCxnSpPr/>
          <p:nvPr/>
        </p:nvCxnSpPr>
        <p:spPr>
          <a:xfrm>
            <a:off x="923525" y="2929735"/>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3525" y="3813050"/>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AutoShape 82"/>
          <p:cNvSpPr>
            <a:spLocks noChangeArrowheads="1"/>
          </p:cNvSpPr>
          <p:nvPr/>
        </p:nvSpPr>
        <p:spPr bwMode="auto">
          <a:xfrm>
            <a:off x="1806840" y="2276850"/>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69" name="AutoShape 82"/>
          <p:cNvSpPr>
            <a:spLocks noChangeArrowheads="1"/>
          </p:cNvSpPr>
          <p:nvPr/>
        </p:nvSpPr>
        <p:spPr bwMode="auto">
          <a:xfrm>
            <a:off x="6607465" y="2008015"/>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10243" name="Rectangle 2"/>
          <p:cNvSpPr>
            <a:spLocks noGrp="1" noChangeArrowheads="1"/>
          </p:cNvSpPr>
          <p:nvPr>
            <p:ph type="title"/>
          </p:nvPr>
        </p:nvSpPr>
        <p:spPr>
          <a:xfrm>
            <a:off x="1384385" y="318195"/>
            <a:ext cx="6567255" cy="685800"/>
          </a:xfrm>
        </p:spPr>
        <p:txBody>
          <a:bodyPr>
            <a:noAutofit/>
          </a:bodyPr>
          <a:lstStyle/>
          <a:p>
            <a:pPr eaLnBrk="1" hangingPunct="1"/>
            <a:r>
              <a:rPr lang="en-US" sz="3600" b="1" dirty="0" smtClean="0"/>
              <a:t>Oregon’s Air Toxics Program</a:t>
            </a:r>
          </a:p>
        </p:txBody>
      </p:sp>
      <p:grpSp>
        <p:nvGrpSpPr>
          <p:cNvPr id="2" name="Group 69"/>
          <p:cNvGrpSpPr/>
          <p:nvPr/>
        </p:nvGrpSpPr>
        <p:grpSpPr>
          <a:xfrm>
            <a:off x="923525" y="1508750"/>
            <a:ext cx="7719405" cy="4357166"/>
            <a:chOff x="1000335" y="1508750"/>
            <a:chExt cx="7719405" cy="4357166"/>
          </a:xfrm>
        </p:grpSpPr>
        <p:sp>
          <p:nvSpPr>
            <p:cNvPr id="65" name="AutoShape 82"/>
            <p:cNvSpPr>
              <a:spLocks noChangeArrowheads="1"/>
            </p:cNvSpPr>
            <p:nvPr/>
          </p:nvSpPr>
          <p:spPr bwMode="auto">
            <a:xfrm>
              <a:off x="8066855" y="3697835"/>
              <a:ext cx="190804" cy="652885"/>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63" name="AutoShape 77"/>
            <p:cNvSpPr>
              <a:spLocks noChangeArrowheads="1"/>
            </p:cNvSpPr>
            <p:nvPr/>
          </p:nvSpPr>
          <p:spPr bwMode="auto">
            <a:xfrm>
              <a:off x="5378505" y="2737710"/>
              <a:ext cx="153620" cy="195865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2" name="AutoShape 77"/>
            <p:cNvSpPr>
              <a:spLocks noChangeArrowheads="1"/>
            </p:cNvSpPr>
            <p:nvPr/>
          </p:nvSpPr>
          <p:spPr bwMode="auto">
            <a:xfrm>
              <a:off x="4034330" y="2737710"/>
              <a:ext cx="153620" cy="57607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7" name="AutoShape 77"/>
            <p:cNvSpPr>
              <a:spLocks noChangeArrowheads="1"/>
            </p:cNvSpPr>
            <p:nvPr/>
          </p:nvSpPr>
          <p:spPr bwMode="auto">
            <a:xfrm>
              <a:off x="1845245" y="2008015"/>
              <a:ext cx="153619" cy="34564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64" name="AutoShape 77"/>
            <p:cNvSpPr>
              <a:spLocks noChangeArrowheads="1"/>
            </p:cNvSpPr>
            <p:nvPr/>
          </p:nvSpPr>
          <p:spPr bwMode="auto">
            <a:xfrm>
              <a:off x="4379975" y="2008015"/>
              <a:ext cx="153619" cy="384050"/>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10248" name="Text Box 42"/>
            <p:cNvSpPr txBox="1">
              <a:spLocks noChangeArrowheads="1"/>
            </p:cNvSpPr>
            <p:nvPr/>
          </p:nvSpPr>
          <p:spPr bwMode="auto">
            <a:xfrm>
              <a:off x="3304635" y="1508750"/>
              <a:ext cx="2480166" cy="584775"/>
            </a:xfrm>
            <a:prstGeom prst="rect">
              <a:avLst/>
            </a:prstGeom>
            <a:solidFill>
              <a:srgbClr val="92D050"/>
            </a:solidFill>
            <a:ln w="76200">
              <a:noFill/>
              <a:miter lim="800000"/>
              <a:headEnd/>
              <a:tailEnd/>
            </a:ln>
          </p:spPr>
          <p:txBody>
            <a:bodyPr wrap="square">
              <a:spAutoFit/>
            </a:bodyPr>
            <a:lstStyle/>
            <a:p>
              <a:pPr algn="ctr"/>
              <a:r>
                <a:rPr lang="en-US" b="1" dirty="0" smtClean="0">
                  <a:solidFill>
                    <a:srgbClr val="003366"/>
                  </a:solidFill>
                  <a:latin typeface="Calibri" pitchFamily="34" charset="0"/>
                </a:rPr>
                <a:t>Oregon Benchmarks</a:t>
              </a:r>
            </a:p>
            <a:p>
              <a:pPr algn="ctr"/>
              <a:endParaRPr lang="en-US" sz="1400" b="1" dirty="0">
                <a:solidFill>
                  <a:srgbClr val="003366"/>
                </a:solidFill>
                <a:latin typeface="Calibri" pitchFamily="34" charset="0"/>
              </a:endParaRPr>
            </a:p>
          </p:txBody>
        </p:sp>
        <p:grpSp>
          <p:nvGrpSpPr>
            <p:cNvPr id="3" name="Group 42"/>
            <p:cNvGrpSpPr/>
            <p:nvPr/>
          </p:nvGrpSpPr>
          <p:grpSpPr>
            <a:xfrm>
              <a:off x="1038740" y="1508750"/>
              <a:ext cx="1997060" cy="1843439"/>
              <a:chOff x="649225" y="1603860"/>
              <a:chExt cx="1997060" cy="1843439"/>
            </a:xfrm>
          </p:grpSpPr>
          <p:sp>
            <p:nvSpPr>
              <p:cNvPr id="10261" name="AutoShape 77"/>
              <p:cNvSpPr>
                <a:spLocks noChangeArrowheads="1"/>
              </p:cNvSpPr>
              <p:nvPr/>
            </p:nvSpPr>
            <p:spPr bwMode="auto">
              <a:xfrm>
                <a:off x="1494135" y="3101655"/>
                <a:ext cx="153619" cy="34564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dirty="0">
                  <a:latin typeface="Calibri" pitchFamily="34" charset="0"/>
                </a:endParaRPr>
              </a:p>
            </p:txBody>
          </p:sp>
          <p:sp>
            <p:nvSpPr>
              <p:cNvPr id="10250" name="Text Box 40"/>
              <p:cNvSpPr txBox="1">
                <a:spLocks noChangeArrowheads="1"/>
              </p:cNvSpPr>
              <p:nvPr/>
            </p:nvSpPr>
            <p:spPr bwMode="auto">
              <a:xfrm>
                <a:off x="649225" y="1603860"/>
                <a:ext cx="1997060" cy="923330"/>
              </a:xfrm>
              <a:prstGeom prst="rect">
                <a:avLst/>
              </a:prstGeom>
              <a:solidFill>
                <a:schemeClr val="accent4">
                  <a:lumMod val="60000"/>
                  <a:lumOff val="40000"/>
                </a:schemeClr>
              </a:solidFill>
              <a:ln w="76200">
                <a:noFill/>
                <a:miter lim="800000"/>
                <a:headEnd/>
                <a:tailEnd/>
              </a:ln>
            </p:spPr>
            <p:txBody>
              <a:bodyPr wrap="square">
                <a:spAutoFit/>
              </a:bodyPr>
              <a:lstStyle/>
              <a:p>
                <a:pPr algn="ctr"/>
                <a:r>
                  <a:rPr lang="en-US" b="1" dirty="0">
                    <a:solidFill>
                      <a:srgbClr val="003366"/>
                    </a:solidFill>
                    <a:latin typeface="Calibri" pitchFamily="34" charset="0"/>
                  </a:rPr>
                  <a:t>Federal  </a:t>
                </a:r>
                <a:r>
                  <a:rPr lang="en-US" b="1" dirty="0" smtClean="0">
                    <a:solidFill>
                      <a:srgbClr val="003366"/>
                    </a:solidFill>
                    <a:latin typeface="Calibri" pitchFamily="34" charset="0"/>
                  </a:rPr>
                  <a:t>Air Toxics Standards for Industry</a:t>
                </a:r>
                <a:endParaRPr lang="en-US" b="1" dirty="0">
                  <a:solidFill>
                    <a:srgbClr val="003366"/>
                  </a:solidFill>
                  <a:latin typeface="Calibri" pitchFamily="34" charset="0"/>
                </a:endParaRPr>
              </a:p>
            </p:txBody>
          </p:sp>
        </p:grpSp>
        <p:sp>
          <p:nvSpPr>
            <p:cNvPr id="10262" name="Text Box 52"/>
            <p:cNvSpPr txBox="1">
              <a:spLocks noChangeArrowheads="1"/>
            </p:cNvSpPr>
            <p:nvPr/>
          </p:nvSpPr>
          <p:spPr bwMode="auto">
            <a:xfrm>
              <a:off x="3227825" y="2392065"/>
              <a:ext cx="2726755" cy="369332"/>
            </a:xfrm>
            <a:prstGeom prst="rect">
              <a:avLst/>
            </a:prstGeom>
            <a:solidFill>
              <a:srgbClr val="92D050"/>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Assessment and Solutions</a:t>
              </a:r>
              <a:endParaRPr lang="en-US" b="1" dirty="0">
                <a:solidFill>
                  <a:srgbClr val="003366"/>
                </a:solidFill>
                <a:latin typeface="Calibri" pitchFamily="34" charset="0"/>
              </a:endParaRPr>
            </a:p>
          </p:txBody>
        </p:sp>
        <p:sp>
          <p:nvSpPr>
            <p:cNvPr id="10263" name="Text Box 65"/>
            <p:cNvSpPr txBox="1">
              <a:spLocks noChangeArrowheads="1"/>
            </p:cNvSpPr>
            <p:nvPr/>
          </p:nvSpPr>
          <p:spPr bwMode="auto">
            <a:xfrm>
              <a:off x="7682805" y="4350720"/>
              <a:ext cx="960125" cy="954107"/>
            </a:xfrm>
            <a:prstGeom prst="rect">
              <a:avLst/>
            </a:prstGeom>
            <a:solidFill>
              <a:schemeClr val="bg1">
                <a:lumMod val="75000"/>
              </a:schemeClr>
            </a:solidFill>
            <a:ln w="9525">
              <a:noFill/>
              <a:miter lim="800000"/>
              <a:headEnd/>
              <a:tailEnd/>
            </a:ln>
          </p:spPr>
          <p:txBody>
            <a:bodyPr wrap="square">
              <a:spAutoFit/>
            </a:bodyPr>
            <a:lstStyle/>
            <a:p>
              <a:pPr algn="ctr">
                <a:spcBef>
                  <a:spcPct val="50000"/>
                </a:spcBef>
              </a:pPr>
              <a:r>
                <a:rPr lang="en-US" sz="1400" b="1" dirty="0">
                  <a:latin typeface="Calibri" pitchFamily="34" charset="0"/>
                </a:rPr>
                <a:t>Oregon Low Emission Vehicles</a:t>
              </a:r>
            </a:p>
          </p:txBody>
        </p:sp>
        <p:sp>
          <p:nvSpPr>
            <p:cNvPr id="10265" name="Text Box 78"/>
            <p:cNvSpPr txBox="1">
              <a:spLocks noChangeArrowheads="1"/>
            </p:cNvSpPr>
            <p:nvPr/>
          </p:nvSpPr>
          <p:spPr bwMode="auto">
            <a:xfrm>
              <a:off x="1000335" y="3352190"/>
              <a:ext cx="2073870" cy="2031325"/>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Large Facilities</a:t>
              </a:r>
            </a:p>
            <a:p>
              <a:pPr marL="228600" lvl="1">
                <a:buFont typeface="Arial" pitchFamily="34" charset="0"/>
                <a:buChar char="•"/>
              </a:pPr>
              <a:r>
                <a:rPr lang="en-US" sz="1400" b="1" dirty="0" smtClean="0">
                  <a:latin typeface="+mn-lt"/>
                </a:rPr>
                <a:t> Wood Products</a:t>
              </a:r>
            </a:p>
            <a:p>
              <a:pPr marL="228600" lvl="1">
                <a:buFont typeface="Arial" pitchFamily="34" charset="0"/>
                <a:buChar char="•"/>
              </a:pPr>
              <a:r>
                <a:rPr lang="en-US" sz="1400" b="1" dirty="0" smtClean="0">
                  <a:latin typeface="+mn-lt"/>
                </a:rPr>
                <a:t> Foundries</a:t>
              </a:r>
            </a:p>
            <a:p>
              <a:pPr marL="228600" lvl="1">
                <a:buFont typeface="Arial" pitchFamily="34" charset="0"/>
                <a:buChar char="•"/>
              </a:pPr>
              <a:r>
                <a:rPr lang="en-US" sz="1400" b="1" dirty="0" smtClean="0">
                  <a:latin typeface="+mn-lt"/>
                </a:rPr>
                <a:t> Vehicle Painting</a:t>
              </a:r>
            </a:p>
            <a:p>
              <a:pPr marL="228600" lvl="1">
                <a:buFont typeface="Arial" pitchFamily="34" charset="0"/>
                <a:buChar char="•"/>
              </a:pPr>
              <a:endParaRPr lang="en-US" sz="1400" b="1" dirty="0" smtClean="0">
                <a:latin typeface="+mn-lt"/>
              </a:endParaRPr>
            </a:p>
            <a:p>
              <a:r>
                <a:rPr lang="en-US" sz="1400" b="1" dirty="0" smtClean="0">
                  <a:latin typeface="+mn-lt"/>
                </a:rPr>
                <a:t>Smaller Facilities</a:t>
              </a:r>
            </a:p>
            <a:p>
              <a:pPr marL="228600" lvl="1">
                <a:buFont typeface="Arial" pitchFamily="34" charset="0"/>
                <a:buChar char="•"/>
              </a:pPr>
              <a:r>
                <a:rPr lang="en-US" sz="1400" b="1" dirty="0" smtClean="0">
                  <a:latin typeface="+mn-lt"/>
                </a:rPr>
                <a:t> Dry Cleaners</a:t>
              </a:r>
            </a:p>
            <a:p>
              <a:pPr marL="228600" lvl="1">
                <a:buFont typeface="Arial" pitchFamily="34" charset="0"/>
                <a:buChar char="•"/>
              </a:pPr>
              <a:r>
                <a:rPr lang="en-US" sz="1400" b="1" dirty="0" smtClean="0">
                  <a:latin typeface="+mn-lt"/>
                </a:rPr>
                <a:t> Auto Body Shops</a:t>
              </a:r>
            </a:p>
            <a:p>
              <a:pPr marL="228600" lvl="1">
                <a:buFont typeface="Arial" pitchFamily="34" charset="0"/>
                <a:buChar char="•"/>
              </a:pPr>
              <a:r>
                <a:rPr lang="en-US" sz="1400" b="1" dirty="0" smtClean="0">
                  <a:latin typeface="+mn-lt"/>
                </a:rPr>
                <a:t> Metal Plating</a:t>
              </a:r>
            </a:p>
          </p:txBody>
        </p:sp>
        <p:sp>
          <p:nvSpPr>
            <p:cNvPr id="10275" name="Text Box 96"/>
            <p:cNvSpPr txBox="1">
              <a:spLocks noChangeArrowheads="1"/>
            </p:cNvSpPr>
            <p:nvPr/>
          </p:nvSpPr>
          <p:spPr bwMode="auto">
            <a:xfrm>
              <a:off x="3266230" y="3313785"/>
              <a:ext cx="1843440" cy="954107"/>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Statewide:</a:t>
              </a:r>
            </a:p>
            <a:p>
              <a:pPr>
                <a:buFont typeface="Arial" pitchFamily="34" charset="0"/>
                <a:buChar char="•"/>
              </a:pPr>
              <a:r>
                <a:rPr lang="en-US" sz="1400" b="1" dirty="0" smtClean="0">
                  <a:latin typeface="+mn-lt"/>
                </a:rPr>
                <a:t> Clean Diesel Engines</a:t>
              </a:r>
            </a:p>
            <a:p>
              <a:pPr>
                <a:buFont typeface="Arial" pitchFamily="34" charset="0"/>
                <a:buChar char="•"/>
              </a:pPr>
              <a:r>
                <a:rPr lang="en-US" sz="1400" b="1" dirty="0" smtClean="0">
                  <a:latin typeface="+mn-lt"/>
                </a:rPr>
                <a:t> Heat Smart</a:t>
              </a:r>
            </a:p>
            <a:p>
              <a:pPr>
                <a:buFont typeface="Arial" pitchFamily="34" charset="0"/>
                <a:buChar char="•"/>
              </a:pPr>
              <a:r>
                <a:rPr lang="en-US" sz="1400" b="1" dirty="0" smtClean="0">
                  <a:latin typeface="+mn-lt"/>
                </a:rPr>
                <a:t> Gasoline Fueling </a:t>
              </a:r>
              <a:endParaRPr lang="en-US" sz="1400" b="1" dirty="0">
                <a:latin typeface="+mn-lt"/>
              </a:endParaRPr>
            </a:p>
          </p:txBody>
        </p:sp>
        <p:grpSp>
          <p:nvGrpSpPr>
            <p:cNvPr id="4" name="Group 41"/>
            <p:cNvGrpSpPr/>
            <p:nvPr/>
          </p:nvGrpSpPr>
          <p:grpSpPr>
            <a:xfrm>
              <a:off x="6031390" y="1508750"/>
              <a:ext cx="2688350" cy="2206754"/>
              <a:chOff x="5800960" y="1623966"/>
              <a:chExt cx="2688350" cy="2206754"/>
            </a:xfrm>
          </p:grpSpPr>
          <p:sp>
            <p:nvSpPr>
              <p:cNvPr id="19538" name="AutoShape 82"/>
              <p:cNvSpPr>
                <a:spLocks noChangeArrowheads="1"/>
              </p:cNvSpPr>
              <p:nvPr/>
            </p:nvSpPr>
            <p:spPr bwMode="auto">
              <a:xfrm>
                <a:off x="7874830" y="1700776"/>
                <a:ext cx="153620" cy="806504"/>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dirty="0">
                  <a:latin typeface="+mn-lt"/>
                </a:endParaRPr>
              </a:p>
            </p:txBody>
          </p:sp>
          <p:sp>
            <p:nvSpPr>
              <p:cNvPr id="19461" name="Text Box 5"/>
              <p:cNvSpPr txBox="1">
                <a:spLocks noChangeArrowheads="1"/>
              </p:cNvSpPr>
              <p:nvPr/>
            </p:nvSpPr>
            <p:spPr bwMode="auto">
              <a:xfrm>
                <a:off x="5800960" y="1623966"/>
                <a:ext cx="2688350" cy="646331"/>
              </a:xfrm>
              <a:prstGeom prst="rect">
                <a:avLst/>
              </a:prstGeom>
              <a:solidFill>
                <a:schemeClr val="accent1">
                  <a:lumMod val="40000"/>
                  <a:lumOff val="60000"/>
                </a:schemeClr>
              </a:solidFill>
              <a:ln w="76200">
                <a:noFill/>
                <a:miter lim="800000"/>
                <a:headEnd/>
                <a:tailEnd/>
              </a:ln>
              <a:effectLst/>
            </p:spPr>
            <p:txBody>
              <a:bodyPr wrap="square">
                <a:spAutoFit/>
              </a:bodyPr>
              <a:lstStyle/>
              <a:p>
                <a:pPr algn="ctr" fontAlgn="auto">
                  <a:spcBef>
                    <a:spcPct val="50000"/>
                  </a:spcBef>
                  <a:spcAft>
                    <a:spcPts val="0"/>
                  </a:spcAft>
                  <a:defRPr/>
                </a:pPr>
                <a:r>
                  <a:rPr lang="en-US" b="1" dirty="0">
                    <a:solidFill>
                      <a:srgbClr val="003366"/>
                    </a:solidFill>
                    <a:latin typeface="+mn-lt"/>
                  </a:rPr>
                  <a:t>Federal </a:t>
                </a:r>
                <a:r>
                  <a:rPr lang="en-US" b="1" dirty="0" smtClean="0">
                    <a:solidFill>
                      <a:srgbClr val="003366"/>
                    </a:solidFill>
                    <a:latin typeface="+mn-lt"/>
                  </a:rPr>
                  <a:t>Engine and Fuel Standards</a:t>
                </a:r>
                <a:endParaRPr lang="en-US" b="1" dirty="0">
                  <a:solidFill>
                    <a:srgbClr val="003366"/>
                  </a:solidFill>
                  <a:latin typeface="+mn-lt"/>
                </a:endParaRPr>
              </a:p>
            </p:txBody>
          </p:sp>
          <p:sp>
            <p:nvSpPr>
              <p:cNvPr id="19463" name="Text Box 7"/>
              <p:cNvSpPr txBox="1">
                <a:spLocks noChangeArrowheads="1"/>
              </p:cNvSpPr>
              <p:nvPr/>
            </p:nvSpPr>
            <p:spPr bwMode="auto">
              <a:xfrm>
                <a:off x="7413970" y="2507281"/>
                <a:ext cx="998530"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Opt in to Low Emission Gasoline Vehicles </a:t>
                </a:r>
                <a:endParaRPr lang="en-US" sz="1600" b="1" dirty="0">
                  <a:solidFill>
                    <a:srgbClr val="003366"/>
                  </a:solidFill>
                  <a:latin typeface="+mn-lt"/>
                </a:endParaRPr>
              </a:p>
            </p:txBody>
          </p:sp>
        </p:grpSp>
        <p:sp>
          <p:nvSpPr>
            <p:cNvPr id="74" name="TextBox 73"/>
            <p:cNvSpPr txBox="1"/>
            <p:nvPr/>
          </p:nvSpPr>
          <p:spPr>
            <a:xfrm>
              <a:off x="4149545" y="4696365"/>
              <a:ext cx="2496326" cy="1169551"/>
            </a:xfrm>
            <a:prstGeom prst="rect">
              <a:avLst/>
            </a:prstGeom>
            <a:solidFill>
              <a:schemeClr val="bg1">
                <a:lumMod val="75000"/>
              </a:schemeClr>
            </a:solidFill>
          </p:spPr>
          <p:txBody>
            <a:bodyPr wrap="square" rtlCol="0">
              <a:spAutoFit/>
            </a:bodyPr>
            <a:lstStyle/>
            <a:p>
              <a:r>
                <a:rPr lang="en-US" sz="1400" b="1" dirty="0" smtClean="0">
                  <a:latin typeface="+mn-lt"/>
                </a:rPr>
                <a:t>Portland Air Toxics Solutions:</a:t>
              </a:r>
            </a:p>
            <a:p>
              <a:pPr>
                <a:buFont typeface="Arial" pitchFamily="34" charset="0"/>
                <a:buChar char="•"/>
              </a:pPr>
              <a:r>
                <a:rPr lang="en-US" sz="1400" b="1" dirty="0" smtClean="0">
                  <a:latin typeface="+mn-lt"/>
                </a:rPr>
                <a:t> Wood Burning</a:t>
              </a:r>
            </a:p>
            <a:p>
              <a:pPr>
                <a:buFont typeface="Arial" pitchFamily="34" charset="0"/>
                <a:buChar char="•"/>
              </a:pPr>
              <a:r>
                <a:rPr lang="en-US" sz="1400" b="1" dirty="0" smtClean="0">
                  <a:latin typeface="+mn-lt"/>
                </a:rPr>
                <a:t> Diesel Engines</a:t>
              </a:r>
            </a:p>
            <a:p>
              <a:pPr>
                <a:buFont typeface="Arial" pitchFamily="34" charset="0"/>
                <a:buChar char="•"/>
              </a:pPr>
              <a:r>
                <a:rPr lang="en-US" sz="1400" b="1" dirty="0" smtClean="0">
                  <a:latin typeface="+mn-lt"/>
                </a:rPr>
                <a:t> Cars and Trucks</a:t>
              </a:r>
            </a:p>
            <a:p>
              <a:pPr>
                <a:buFont typeface="Arial" pitchFamily="34" charset="0"/>
                <a:buChar char="•"/>
              </a:pPr>
              <a:r>
                <a:rPr lang="en-US" sz="1400" b="1" dirty="0" smtClean="0">
                  <a:latin typeface="+mn-lt"/>
                </a:rPr>
                <a:t> Metals Facilities</a:t>
              </a:r>
              <a:endParaRPr lang="en-US" sz="1400" b="1" dirty="0">
                <a:latin typeface="+mn-lt"/>
              </a:endParaRPr>
            </a:p>
          </p:txBody>
        </p:sp>
      </p:grpSp>
      <p:sp>
        <p:nvSpPr>
          <p:cNvPr id="68" name="Text Box 7"/>
          <p:cNvSpPr txBox="1">
            <a:spLocks noChangeArrowheads="1"/>
          </p:cNvSpPr>
          <p:nvPr/>
        </p:nvSpPr>
        <p:spPr bwMode="auto">
          <a:xfrm>
            <a:off x="6069795" y="2392065"/>
            <a:ext cx="1190555"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Cleaner Diesel Vehicles and Equipment</a:t>
            </a:r>
            <a:endParaRPr lang="en-US" sz="1600" b="1" dirty="0">
              <a:solidFill>
                <a:srgbClr val="003366"/>
              </a:solidFill>
              <a:latin typeface="+mn-lt"/>
            </a:endParaRPr>
          </a:p>
        </p:txBody>
      </p:sp>
      <p:sp>
        <p:nvSpPr>
          <p:cNvPr id="25" name="Text Box 52"/>
          <p:cNvSpPr txBox="1">
            <a:spLocks noChangeArrowheads="1"/>
          </p:cNvSpPr>
          <p:nvPr/>
        </p:nvSpPr>
        <p:spPr bwMode="auto">
          <a:xfrm>
            <a:off x="1192360" y="2660900"/>
            <a:ext cx="1420986" cy="369332"/>
          </a:xfrm>
          <a:prstGeom prst="rect">
            <a:avLst/>
          </a:prstGeom>
          <a:solidFill>
            <a:schemeClr val="accent4">
              <a:lumMod val="60000"/>
              <a:lumOff val="40000"/>
            </a:schemeClr>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Permits</a:t>
            </a:r>
            <a:endParaRPr lang="en-US" b="1" dirty="0">
              <a:solidFill>
                <a:srgbClr val="003366"/>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1320" y="126170"/>
            <a:ext cx="4301361" cy="806505"/>
          </a:xfrm>
        </p:spPr>
        <p:txBody>
          <a:bodyPr>
            <a:normAutofit/>
          </a:bodyPr>
          <a:lstStyle/>
          <a:p>
            <a:pPr algn="ctr">
              <a:buNone/>
            </a:pPr>
            <a:r>
              <a:rPr lang="en-US" sz="3600" b="1" dirty="0" smtClean="0"/>
              <a:t>Air Quality Program</a:t>
            </a:r>
            <a:endParaRPr lang="en-US" sz="3600" b="1" dirty="0"/>
          </a:p>
        </p:txBody>
      </p:sp>
      <p:pic>
        <p:nvPicPr>
          <p:cNvPr id="18" name="Picture 3"/>
          <p:cNvPicPr>
            <a:picLocks noChangeAspect="1" noChangeArrowheads="1"/>
          </p:cNvPicPr>
          <p:nvPr/>
        </p:nvPicPr>
        <p:blipFill>
          <a:blip r:embed="rId3" cstate="print"/>
          <a:srcRect/>
          <a:stretch>
            <a:fillRect/>
          </a:stretch>
        </p:blipFill>
        <p:spPr bwMode="auto">
          <a:xfrm>
            <a:off x="533400" y="990600"/>
            <a:ext cx="7565784" cy="529989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25" y="0"/>
            <a:ext cx="7845550" cy="817460"/>
          </a:xfrm>
        </p:spPr>
        <p:txBody>
          <a:bodyPr>
            <a:normAutofit/>
          </a:bodyPr>
          <a:lstStyle/>
          <a:p>
            <a:r>
              <a:rPr lang="en-US" sz="4000" b="1" dirty="0" smtClean="0">
                <a:latin typeface="+mn-lt"/>
              </a:rPr>
              <a:t>Federal – State Roles</a:t>
            </a:r>
            <a:endParaRPr lang="en-US" sz="40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20</a:t>
            </a:fld>
            <a:endParaRPr lang="en-US" dirty="0"/>
          </a:p>
        </p:txBody>
      </p:sp>
      <p:sp>
        <p:nvSpPr>
          <p:cNvPr id="4" name="Rectangle 3"/>
          <p:cNvSpPr/>
          <p:nvPr/>
        </p:nvSpPr>
        <p:spPr>
          <a:xfrm>
            <a:off x="2344510" y="779056"/>
            <a:ext cx="5069459" cy="6528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Clean Air Act</a:t>
            </a:r>
            <a:endParaRPr lang="en-US" sz="2800" b="1" dirty="0">
              <a:solidFill>
                <a:schemeClr val="tx1"/>
              </a:solidFill>
            </a:endParaRPr>
          </a:p>
        </p:txBody>
      </p:sp>
      <p:grpSp>
        <p:nvGrpSpPr>
          <p:cNvPr id="13" name="Group 72"/>
          <p:cNvGrpSpPr/>
          <p:nvPr/>
        </p:nvGrpSpPr>
        <p:grpSpPr>
          <a:xfrm>
            <a:off x="155425" y="1854395"/>
            <a:ext cx="2073870" cy="3677137"/>
            <a:chOff x="117020" y="1355130"/>
            <a:chExt cx="2073870" cy="3677137"/>
          </a:xfrm>
        </p:grpSpPr>
        <p:sp>
          <p:nvSpPr>
            <p:cNvPr id="5" name="Rectangle 9"/>
            <p:cNvSpPr>
              <a:spLocks noChangeArrowheads="1"/>
            </p:cNvSpPr>
            <p:nvPr/>
          </p:nvSpPr>
          <p:spPr bwMode="auto">
            <a:xfrm>
              <a:off x="385854" y="1355130"/>
              <a:ext cx="1536201" cy="427430"/>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a:t>
              </a:r>
            </a:p>
            <a:p>
              <a:pPr algn="ctr" defTabSz="571500"/>
              <a:r>
                <a:rPr lang="en-US" sz="1200" b="1" dirty="0">
                  <a:latin typeface="Albertus Extra Bold" pitchFamily="34" charset="0"/>
                </a:rPr>
                <a:t>Criteria </a:t>
              </a:r>
              <a:r>
                <a:rPr lang="en-US" sz="1200" b="1" dirty="0" smtClean="0">
                  <a:latin typeface="Albertus Extra Bold" pitchFamily="34" charset="0"/>
                </a:rPr>
                <a:t>Pollutants</a:t>
              </a:r>
              <a:endParaRPr lang="en-US" sz="1200" b="1" dirty="0">
                <a:latin typeface="Albertus Extra Bold" pitchFamily="34" charset="0"/>
              </a:endParaRPr>
            </a:p>
          </p:txBody>
        </p:sp>
        <p:sp>
          <p:nvSpPr>
            <p:cNvPr id="10" name="Rectangle 9"/>
            <p:cNvSpPr>
              <a:spLocks noChangeArrowheads="1"/>
            </p:cNvSpPr>
            <p:nvPr/>
          </p:nvSpPr>
          <p:spPr bwMode="auto">
            <a:xfrm>
              <a:off x="309045" y="1931205"/>
              <a:ext cx="1689820" cy="612096"/>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National Ambient Air Quality Standards </a:t>
              </a:r>
              <a:endParaRPr lang="en-US" sz="1200" b="1" dirty="0">
                <a:latin typeface="Albertus Extra Bold" pitchFamily="34" charset="0"/>
              </a:endParaRPr>
            </a:p>
          </p:txBody>
        </p:sp>
        <p:sp>
          <p:nvSpPr>
            <p:cNvPr id="11" name="Rectangle 9"/>
            <p:cNvSpPr>
              <a:spLocks noChangeArrowheads="1"/>
            </p:cNvSpPr>
            <p:nvPr/>
          </p:nvSpPr>
          <p:spPr bwMode="auto">
            <a:xfrm>
              <a:off x="117020" y="2776115"/>
              <a:ext cx="2073870"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Monitoring, Attainment Planning, </a:t>
              </a:r>
            </a:p>
            <a:p>
              <a:pPr algn="ctr" defTabSz="571500"/>
              <a:r>
                <a:rPr lang="en-US" sz="1200" b="1" dirty="0" smtClean="0">
                  <a:latin typeface="Albertus Extra Bold" pitchFamily="34" charset="0"/>
                </a:rPr>
                <a:t>State Implementation Plan</a:t>
              </a:r>
            </a:p>
            <a:p>
              <a:pPr algn="ctr" defTabSz="571500"/>
              <a:r>
                <a:rPr lang="en-US" sz="1200" b="1" dirty="0" smtClean="0">
                  <a:latin typeface="Albertus Extra Bold" pitchFamily="34" charset="0"/>
                </a:rPr>
                <a:t>(SIP)</a:t>
              </a:r>
              <a:endParaRPr lang="en-US" sz="1200" b="1" dirty="0">
                <a:latin typeface="Albertus Extra Bold" pitchFamily="34" charset="0"/>
              </a:endParaRPr>
            </a:p>
          </p:txBody>
        </p:sp>
        <p:sp>
          <p:nvSpPr>
            <p:cNvPr id="12" name="Rectangle 9"/>
            <p:cNvSpPr>
              <a:spLocks noChangeArrowheads="1"/>
            </p:cNvSpPr>
            <p:nvPr/>
          </p:nvSpPr>
          <p:spPr bwMode="auto">
            <a:xfrm>
              <a:off x="347450" y="3774645"/>
              <a:ext cx="1613010" cy="242764"/>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SIP Approval</a:t>
              </a:r>
              <a:endParaRPr lang="en-US" sz="1200" b="1" dirty="0">
                <a:latin typeface="Albertus Extra Bold" pitchFamily="34" charset="0"/>
              </a:endParaRPr>
            </a:p>
          </p:txBody>
        </p:sp>
        <p:sp>
          <p:nvSpPr>
            <p:cNvPr id="20" name="Rectangle 9"/>
            <p:cNvSpPr>
              <a:spLocks noChangeArrowheads="1"/>
            </p:cNvSpPr>
            <p:nvPr/>
          </p:nvSpPr>
          <p:spPr bwMode="auto">
            <a:xfrm>
              <a:off x="385854" y="4235505"/>
              <a:ext cx="1536201"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and Communities: SIP Emission Reduction Actions</a:t>
              </a:r>
              <a:endParaRPr lang="en-US" sz="1200" b="1" dirty="0">
                <a:latin typeface="Albertus Extra Bold" pitchFamily="34" charset="0"/>
              </a:endParaRPr>
            </a:p>
          </p:txBody>
        </p:sp>
        <p:cxnSp>
          <p:nvCxnSpPr>
            <p:cNvPr id="37" name="Straight Connector 36"/>
            <p:cNvCxnSpPr>
              <a:stCxn id="5" idx="2"/>
              <a:endCxn id="10" idx="0"/>
            </p:cNvCxnSpPr>
            <p:nvPr/>
          </p:nvCxnSpPr>
          <p:spPr>
            <a:xfrm>
              <a:off x="1153955" y="1782560"/>
              <a:ext cx="0" cy="1486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a:endCxn id="11" idx="0"/>
            </p:cNvCxnSpPr>
            <p:nvPr/>
          </p:nvCxnSpPr>
          <p:spPr>
            <a:xfrm>
              <a:off x="1153955" y="2545685"/>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a:endCxn id="12" idx="0"/>
            </p:cNvCxnSpPr>
            <p:nvPr/>
          </p:nvCxnSpPr>
          <p:spPr>
            <a:xfrm>
              <a:off x="1153955" y="3582620"/>
              <a:ext cx="0" cy="192025"/>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a:stCxn id="12" idx="2"/>
              <a:endCxn id="20" idx="0"/>
            </p:cNvCxnSpPr>
            <p:nvPr/>
          </p:nvCxnSpPr>
          <p:spPr>
            <a:xfrm>
              <a:off x="1153955" y="4017409"/>
              <a:ext cx="0" cy="218096"/>
            </a:xfrm>
            <a:prstGeom prst="line">
              <a:avLst/>
            </a:prstGeom>
          </p:spPr>
          <p:style>
            <a:lnRef idx="1">
              <a:schemeClr val="dk1"/>
            </a:lnRef>
            <a:fillRef idx="0">
              <a:schemeClr val="dk1"/>
            </a:fillRef>
            <a:effectRef idx="0">
              <a:schemeClr val="dk1"/>
            </a:effectRef>
            <a:fontRef idx="minor">
              <a:schemeClr val="tx1"/>
            </a:fontRef>
          </p:style>
        </p:cxnSp>
      </p:grpSp>
      <p:grpSp>
        <p:nvGrpSpPr>
          <p:cNvPr id="15" name="Group 73"/>
          <p:cNvGrpSpPr/>
          <p:nvPr/>
        </p:nvGrpSpPr>
        <p:grpSpPr>
          <a:xfrm>
            <a:off x="2344510" y="1854395"/>
            <a:ext cx="2573135" cy="4039109"/>
            <a:chOff x="2344510" y="1393535"/>
            <a:chExt cx="2573135" cy="4039109"/>
          </a:xfrm>
        </p:grpSpPr>
        <p:cxnSp>
          <p:nvCxnSpPr>
            <p:cNvPr id="51" name="Straight Connector 50"/>
            <p:cNvCxnSpPr>
              <a:endCxn id="14" idx="0"/>
            </p:cNvCxnSpPr>
            <p:nvPr/>
          </p:nvCxnSpPr>
          <p:spPr>
            <a:xfrm flipH="1">
              <a:off x="2891963" y="1777585"/>
              <a:ext cx="220647" cy="192025"/>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4072735" y="1777585"/>
              <a:ext cx="163403" cy="192025"/>
            </a:xfrm>
            <a:prstGeom prst="line">
              <a:avLst/>
            </a:prstGeom>
          </p:spPr>
          <p:style>
            <a:lnRef idx="1">
              <a:schemeClr val="dk1"/>
            </a:lnRef>
            <a:fillRef idx="0">
              <a:schemeClr val="dk1"/>
            </a:fillRef>
            <a:effectRef idx="0">
              <a:schemeClr val="dk1"/>
            </a:effectRef>
            <a:fontRef idx="minor">
              <a:schemeClr val="tx1"/>
            </a:fontRef>
          </p:style>
        </p:cxnSp>
        <p:sp>
          <p:nvSpPr>
            <p:cNvPr id="6" name="Rectangle 19"/>
            <p:cNvSpPr>
              <a:spLocks noChangeArrowheads="1"/>
            </p:cNvSpPr>
            <p:nvPr/>
          </p:nvSpPr>
          <p:spPr bwMode="auto">
            <a:xfrm>
              <a:off x="3074205" y="1393535"/>
              <a:ext cx="1018096" cy="427430"/>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p>
            <a:p>
              <a:pPr algn="ctr" defTabSz="571500"/>
              <a:r>
                <a:rPr lang="en-US" sz="1200" b="1" dirty="0">
                  <a:latin typeface="Albertus Extra Bold" pitchFamily="34" charset="0"/>
                </a:rPr>
                <a:t>Air Toxics</a:t>
              </a:r>
            </a:p>
          </p:txBody>
        </p:sp>
        <p:sp>
          <p:nvSpPr>
            <p:cNvPr id="14" name="Rectangle 19"/>
            <p:cNvSpPr>
              <a:spLocks noChangeArrowheads="1"/>
            </p:cNvSpPr>
            <p:nvPr/>
          </p:nvSpPr>
          <p:spPr bwMode="auto">
            <a:xfrm>
              <a:off x="2382915" y="196961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Industrial Air Toxics Standards (NESHAPs)</a:t>
              </a:r>
              <a:endParaRPr lang="en-US" sz="1200" b="1" dirty="0">
                <a:latin typeface="Albertus Extra Bold" pitchFamily="34" charset="0"/>
              </a:endParaRPr>
            </a:p>
          </p:txBody>
        </p:sp>
        <p:sp>
          <p:nvSpPr>
            <p:cNvPr id="16" name="Rectangle 19"/>
            <p:cNvSpPr>
              <a:spLocks noChangeArrowheads="1"/>
            </p:cNvSpPr>
            <p:nvPr/>
          </p:nvSpPr>
          <p:spPr bwMode="auto">
            <a:xfrm>
              <a:off x="2344510" y="3198570"/>
              <a:ext cx="1133311"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Delegation</a:t>
              </a:r>
              <a:endParaRPr lang="en-US" sz="1200" b="1" dirty="0">
                <a:latin typeface="Albertus Extra Bold" pitchFamily="34" charset="0"/>
              </a:endParaRPr>
            </a:p>
          </p:txBody>
        </p:sp>
        <p:sp>
          <p:nvSpPr>
            <p:cNvPr id="18" name="Rectangle 19"/>
            <p:cNvSpPr>
              <a:spLocks noChangeArrowheads="1"/>
            </p:cNvSpPr>
            <p:nvPr/>
          </p:nvSpPr>
          <p:spPr bwMode="auto">
            <a:xfrm>
              <a:off x="3727090" y="1969610"/>
              <a:ext cx="1075340" cy="796762"/>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Oregon Air Toxics Benchmarks</a:t>
              </a:r>
              <a:endParaRPr lang="en-US" sz="1200" b="1" dirty="0">
                <a:latin typeface="Albertus Extra Bold" pitchFamily="34" charset="0"/>
              </a:endParaRPr>
            </a:p>
          </p:txBody>
        </p:sp>
        <p:sp>
          <p:nvSpPr>
            <p:cNvPr id="21" name="Rectangle 19"/>
            <p:cNvSpPr>
              <a:spLocks noChangeArrowheads="1"/>
            </p:cNvSpPr>
            <p:nvPr/>
          </p:nvSpPr>
          <p:spPr bwMode="auto">
            <a:xfrm>
              <a:off x="3611875" y="4081885"/>
              <a:ext cx="1305770" cy="135075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err="1" smtClean="0">
                  <a:latin typeface="Albertus Extra Bold" pitchFamily="34" charset="0"/>
                </a:rPr>
                <a:t>DEQ:Statewide</a:t>
              </a:r>
              <a:r>
                <a:rPr lang="en-US" sz="1200" b="1" dirty="0" smtClean="0">
                  <a:latin typeface="Albertus Extra Bold" pitchFamily="34" charset="0"/>
                </a:rPr>
                <a:t> and Community- Based Air Toxics Reduction Actions</a:t>
              </a:r>
              <a:endParaRPr lang="en-US" sz="1200" b="1" dirty="0">
                <a:latin typeface="Albertus Extra Bold" pitchFamily="34" charset="0"/>
              </a:endParaRPr>
            </a:p>
          </p:txBody>
        </p:sp>
        <p:cxnSp>
          <p:nvCxnSpPr>
            <p:cNvPr id="55" name="Straight Connector 54"/>
            <p:cNvCxnSpPr/>
            <p:nvPr/>
          </p:nvCxnSpPr>
          <p:spPr>
            <a:xfrm>
              <a:off x="2882180" y="2968140"/>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a:stCxn id="18" idx="2"/>
              <a:endCxn id="21" idx="0"/>
            </p:cNvCxnSpPr>
            <p:nvPr/>
          </p:nvCxnSpPr>
          <p:spPr>
            <a:xfrm>
              <a:off x="4264760" y="2766372"/>
              <a:ext cx="0" cy="1315513"/>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74"/>
          <p:cNvGrpSpPr/>
          <p:nvPr/>
        </p:nvGrpSpPr>
        <p:grpSpPr>
          <a:xfrm>
            <a:off x="4994455" y="1854395"/>
            <a:ext cx="1382580" cy="3454066"/>
            <a:chOff x="4994455" y="1316725"/>
            <a:chExt cx="1382580" cy="3454066"/>
          </a:xfrm>
        </p:grpSpPr>
        <p:sp>
          <p:nvSpPr>
            <p:cNvPr id="8" name="Rectangle 25"/>
            <p:cNvSpPr>
              <a:spLocks noChangeArrowheads="1"/>
            </p:cNvSpPr>
            <p:nvPr/>
          </p:nvSpPr>
          <p:spPr bwMode="auto">
            <a:xfrm>
              <a:off x="4994455" y="1316725"/>
              <a:ext cx="1382580" cy="796762"/>
            </a:xfrm>
            <a:prstGeom prst="rect">
              <a:avLst/>
            </a:prstGeom>
            <a:solidFill>
              <a:srgbClr val="FFFA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endParaRPr lang="en-US" sz="1200" b="1" dirty="0" smtClean="0">
                <a:latin typeface="Albertus Extra Bold" pitchFamily="34" charset="0"/>
              </a:endParaRPr>
            </a:p>
            <a:p>
              <a:pPr algn="ctr" defTabSz="571500"/>
              <a:r>
                <a:rPr lang="en-US" sz="1200" b="1" dirty="0" smtClean="0">
                  <a:latin typeface="Albertus Extra Bold" pitchFamily="34" charset="0"/>
                </a:rPr>
                <a:t>Source </a:t>
              </a:r>
              <a:r>
                <a:rPr lang="en-US" sz="1200" b="1" dirty="0">
                  <a:latin typeface="Albertus Extra Bold" pitchFamily="34" charset="0"/>
                </a:rPr>
                <a:t>Performance </a:t>
              </a:r>
              <a:r>
                <a:rPr lang="en-US" sz="1200" b="1" dirty="0" smtClean="0">
                  <a:latin typeface="Albertus Extra Bold" pitchFamily="34" charset="0"/>
                </a:rPr>
                <a:t>Standards</a:t>
              </a:r>
              <a:endParaRPr lang="en-US" sz="1200" b="1" dirty="0">
                <a:latin typeface="Albertus Extra Bold" pitchFamily="34" charset="0"/>
              </a:endParaRPr>
            </a:p>
          </p:txBody>
        </p:sp>
        <p:sp>
          <p:nvSpPr>
            <p:cNvPr id="22" name="Rectangle 19"/>
            <p:cNvSpPr>
              <a:spLocks noChangeArrowheads="1"/>
            </p:cNvSpPr>
            <p:nvPr/>
          </p:nvSpPr>
          <p:spPr bwMode="auto">
            <a:xfrm>
              <a:off x="5032860" y="2276850"/>
              <a:ext cx="1305770" cy="1166094"/>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New Source and Existing Source Performance Standards (NSPS , 111(d)) </a:t>
              </a:r>
              <a:endParaRPr lang="en-US" sz="1200" b="1" dirty="0">
                <a:latin typeface="Albertus Extra Bold" pitchFamily="34" charset="0"/>
              </a:endParaRPr>
            </a:p>
          </p:txBody>
        </p:sp>
        <p:sp>
          <p:nvSpPr>
            <p:cNvPr id="23" name="Rectangle 19"/>
            <p:cNvSpPr>
              <a:spLocks noChangeArrowheads="1"/>
            </p:cNvSpPr>
            <p:nvPr/>
          </p:nvSpPr>
          <p:spPr bwMode="auto">
            <a:xfrm>
              <a:off x="5148075" y="4158695"/>
              <a:ext cx="1036935" cy="612096"/>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Delegation</a:t>
              </a:r>
              <a:endParaRPr lang="en-US" sz="1200" b="1" dirty="0">
                <a:latin typeface="Albertus Extra Bold" pitchFamily="34" charset="0"/>
              </a:endParaRPr>
            </a:p>
          </p:txBody>
        </p:sp>
        <p:cxnSp>
          <p:nvCxnSpPr>
            <p:cNvPr id="63" name="Straight Connector 62"/>
            <p:cNvCxnSpPr/>
            <p:nvPr/>
          </p:nvCxnSpPr>
          <p:spPr>
            <a:xfrm>
              <a:off x="5724150" y="2123230"/>
              <a:ext cx="1" cy="153620"/>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a:stCxn id="22" idx="2"/>
            </p:cNvCxnSpPr>
            <p:nvPr/>
          </p:nvCxnSpPr>
          <p:spPr>
            <a:xfrm>
              <a:off x="5685745" y="3442944"/>
              <a:ext cx="1" cy="715751"/>
            </a:xfrm>
            <a:prstGeom prst="line">
              <a:avLst/>
            </a:prstGeom>
          </p:spPr>
          <p:style>
            <a:lnRef idx="1">
              <a:schemeClr val="dk1"/>
            </a:lnRef>
            <a:fillRef idx="0">
              <a:schemeClr val="dk1"/>
            </a:fillRef>
            <a:effectRef idx="0">
              <a:schemeClr val="dk1"/>
            </a:effectRef>
            <a:fontRef idx="minor">
              <a:schemeClr val="tx1"/>
            </a:fontRef>
          </p:style>
        </p:cxnSp>
      </p:grpSp>
      <p:grpSp>
        <p:nvGrpSpPr>
          <p:cNvPr id="19" name="Group 75"/>
          <p:cNvGrpSpPr/>
          <p:nvPr/>
        </p:nvGrpSpPr>
        <p:grpSpPr>
          <a:xfrm>
            <a:off x="6492250" y="1892800"/>
            <a:ext cx="1075340" cy="1718482"/>
            <a:chOff x="6453845" y="1355130"/>
            <a:chExt cx="1075340" cy="1718482"/>
          </a:xfrm>
        </p:grpSpPr>
        <p:sp>
          <p:nvSpPr>
            <p:cNvPr id="7" name="Rectangle 22"/>
            <p:cNvSpPr>
              <a:spLocks noChangeArrowheads="1"/>
            </p:cNvSpPr>
            <p:nvPr/>
          </p:nvSpPr>
          <p:spPr bwMode="auto">
            <a:xfrm>
              <a:off x="6530655" y="1355130"/>
              <a:ext cx="874731" cy="612096"/>
            </a:xfrm>
            <a:prstGeom prst="rect">
              <a:avLst/>
            </a:prstGeom>
            <a:solidFill>
              <a:srgbClr val="A6D86E"/>
            </a:solidFill>
            <a:ln w="9525">
              <a:solidFill>
                <a:schemeClr val="tx1"/>
              </a:solidFill>
              <a:miter lim="800000"/>
              <a:headEnd/>
              <a:tailEnd/>
            </a:ln>
            <a:effectLst/>
          </p:spPr>
          <p:txBody>
            <a:bodyPr lIns="57534" tIns="28768" rIns="57534" bIns="28768">
              <a:spAutoFit/>
            </a:bodyPr>
            <a:lstStyle/>
            <a:p>
              <a:pPr algn="ctr" defTabSz="571500"/>
              <a:r>
                <a:rPr lang="en-US" sz="1200" b="1" dirty="0">
                  <a:latin typeface="Albertus Extra Bold" pitchFamily="34" charset="0"/>
                </a:rPr>
                <a:t>Title V</a:t>
              </a:r>
            </a:p>
            <a:p>
              <a:pPr algn="ctr" defTabSz="571500"/>
              <a:r>
                <a:rPr lang="en-US" sz="1200" b="1" dirty="0">
                  <a:latin typeface="Albertus Extra Bold" pitchFamily="34" charset="0"/>
                </a:rPr>
                <a:t>Operating Permits</a:t>
              </a:r>
            </a:p>
          </p:txBody>
        </p:sp>
        <p:sp>
          <p:nvSpPr>
            <p:cNvPr id="24" name="Rectangle 19"/>
            <p:cNvSpPr>
              <a:spLocks noChangeArrowheads="1"/>
            </p:cNvSpPr>
            <p:nvPr/>
          </p:nvSpPr>
          <p:spPr bwMode="auto">
            <a:xfrm>
              <a:off x="6453845" y="2276850"/>
              <a:ext cx="1075340" cy="796762"/>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Program Approval</a:t>
              </a:r>
              <a:endParaRPr lang="en-US" sz="1200" b="1" dirty="0">
                <a:latin typeface="Albertus Extra Bold" pitchFamily="34" charset="0"/>
              </a:endParaRPr>
            </a:p>
          </p:txBody>
        </p:sp>
        <p:cxnSp>
          <p:nvCxnSpPr>
            <p:cNvPr id="65" name="Straight Connector 64"/>
            <p:cNvCxnSpPr>
              <a:endCxn id="24" idx="0"/>
            </p:cNvCxnSpPr>
            <p:nvPr/>
          </p:nvCxnSpPr>
          <p:spPr>
            <a:xfrm>
              <a:off x="6991515" y="1969610"/>
              <a:ext cx="0" cy="307240"/>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76"/>
          <p:cNvGrpSpPr/>
          <p:nvPr/>
        </p:nvGrpSpPr>
        <p:grpSpPr>
          <a:xfrm>
            <a:off x="7759615" y="1892800"/>
            <a:ext cx="1228960" cy="3684496"/>
            <a:chOff x="7644400" y="1316725"/>
            <a:chExt cx="1228960" cy="3684496"/>
          </a:xfrm>
        </p:grpSpPr>
        <p:sp>
          <p:nvSpPr>
            <p:cNvPr id="9" name="Rectangle 80"/>
            <p:cNvSpPr>
              <a:spLocks noChangeArrowheads="1"/>
            </p:cNvSpPr>
            <p:nvPr/>
          </p:nvSpPr>
          <p:spPr bwMode="auto">
            <a:xfrm>
              <a:off x="7682805" y="1316725"/>
              <a:ext cx="1190555" cy="604837"/>
            </a:xfrm>
            <a:prstGeom prst="rect">
              <a:avLst/>
            </a:prstGeom>
            <a:solidFill>
              <a:srgbClr val="91B6E3"/>
            </a:solidFill>
            <a:ln w="9525">
              <a:solidFill>
                <a:schemeClr val="tx1"/>
              </a:solidFill>
              <a:miter lim="800000"/>
              <a:headEnd/>
              <a:tailEnd/>
            </a:ln>
            <a:effectLst/>
          </p:spPr>
          <p:txBody>
            <a:bodyPr wrap="none" anchor="ctr"/>
            <a:lstStyle/>
            <a:p>
              <a:pPr algn="ctr" eaLnBrk="1" hangingPunct="1"/>
              <a:r>
                <a:rPr lang="en-US" sz="1200" b="1" dirty="0">
                  <a:latin typeface="Albertus Extra Bold" pitchFamily="34" charset="0"/>
                </a:rPr>
                <a:t>Title II</a:t>
              </a:r>
            </a:p>
            <a:p>
              <a:pPr algn="ctr" eaLnBrk="1" hangingPunct="1"/>
              <a:r>
                <a:rPr lang="en-US" sz="1200" b="1" dirty="0">
                  <a:latin typeface="Albertus Extra Bold" pitchFamily="34" charset="0"/>
                </a:rPr>
                <a:t>Motor Vehicles</a:t>
              </a:r>
            </a:p>
          </p:txBody>
        </p:sp>
        <p:sp>
          <p:nvSpPr>
            <p:cNvPr id="25" name="Rectangle 19"/>
            <p:cNvSpPr>
              <a:spLocks noChangeArrowheads="1"/>
            </p:cNvSpPr>
            <p:nvPr/>
          </p:nvSpPr>
          <p:spPr bwMode="auto">
            <a:xfrm>
              <a:off x="7759614" y="2084825"/>
              <a:ext cx="998531" cy="116609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Federal Gasoline and Diesel Engine Standards</a:t>
              </a:r>
              <a:endParaRPr lang="en-US" sz="1200" b="1" dirty="0">
                <a:latin typeface="Albertus Extra Bold" pitchFamily="34" charset="0"/>
              </a:endParaRPr>
            </a:p>
          </p:txBody>
        </p:sp>
        <p:sp>
          <p:nvSpPr>
            <p:cNvPr id="26" name="Rectangle 19"/>
            <p:cNvSpPr>
              <a:spLocks noChangeArrowheads="1"/>
            </p:cNvSpPr>
            <p:nvPr/>
          </p:nvSpPr>
          <p:spPr bwMode="auto">
            <a:xfrm>
              <a:off x="7644400" y="3429000"/>
              <a:ext cx="1228959" cy="796762"/>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Opt in to Low Emission Gasoline Vehicles </a:t>
              </a:r>
              <a:endParaRPr lang="en-US" sz="1200" b="1" dirty="0"/>
            </a:p>
          </p:txBody>
        </p:sp>
        <p:sp>
          <p:nvSpPr>
            <p:cNvPr id="27" name="Rectangle 19"/>
            <p:cNvSpPr>
              <a:spLocks noChangeArrowheads="1"/>
            </p:cNvSpPr>
            <p:nvPr/>
          </p:nvSpPr>
          <p:spPr bwMode="auto">
            <a:xfrm>
              <a:off x="7682806" y="4389125"/>
              <a:ext cx="1075340" cy="612096"/>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Clean Diesel Incentives </a:t>
              </a:r>
              <a:endParaRPr lang="en-US" sz="1200" b="1" dirty="0"/>
            </a:p>
          </p:txBody>
        </p:sp>
        <p:cxnSp>
          <p:nvCxnSpPr>
            <p:cNvPr id="68" name="Straight Connector 67"/>
            <p:cNvCxnSpPr>
              <a:endCxn id="25" idx="0"/>
            </p:cNvCxnSpPr>
            <p:nvPr/>
          </p:nvCxnSpPr>
          <p:spPr>
            <a:xfrm flipH="1">
              <a:off x="8258880" y="1931205"/>
              <a:ext cx="2" cy="15362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a:stCxn id="25" idx="2"/>
              <a:endCxn id="26" idx="0"/>
            </p:cNvCxnSpPr>
            <p:nvPr/>
          </p:nvCxnSpPr>
          <p:spPr>
            <a:xfrm>
              <a:off x="8258880" y="3250919"/>
              <a:ext cx="0" cy="178081"/>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a:endCxn id="27" idx="0"/>
            </p:cNvCxnSpPr>
            <p:nvPr/>
          </p:nvCxnSpPr>
          <p:spPr>
            <a:xfrm>
              <a:off x="8220475" y="4235505"/>
              <a:ext cx="1" cy="153620"/>
            </a:xfrm>
            <a:prstGeom prst="line">
              <a:avLst/>
            </a:prstGeom>
          </p:spPr>
          <p:style>
            <a:lnRef idx="1">
              <a:schemeClr val="dk1"/>
            </a:lnRef>
            <a:fillRef idx="0">
              <a:schemeClr val="dk1"/>
            </a:fillRef>
            <a:effectRef idx="0">
              <a:schemeClr val="dk1"/>
            </a:effectRef>
            <a:fontRef idx="minor">
              <a:schemeClr val="tx1"/>
            </a:fontRef>
          </p:style>
        </p:cxnSp>
      </p:grpSp>
      <p:sp>
        <p:nvSpPr>
          <p:cNvPr id="81" name="Rectangle 19"/>
          <p:cNvSpPr>
            <a:spLocks noChangeArrowheads="1"/>
          </p:cNvSpPr>
          <p:nvPr/>
        </p:nvSpPr>
        <p:spPr bwMode="auto">
          <a:xfrm>
            <a:off x="2267701" y="5656490"/>
            <a:ext cx="1210122"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Compliance through Permitting</a:t>
            </a:r>
            <a:endParaRPr lang="en-US" sz="1200" b="1" dirty="0">
              <a:latin typeface="Albertus Extra Bold" pitchFamily="34" charset="0"/>
            </a:endParaRPr>
          </a:p>
        </p:txBody>
      </p:sp>
      <p:sp>
        <p:nvSpPr>
          <p:cNvPr id="82" name="Rectangle 19"/>
          <p:cNvSpPr>
            <a:spLocks noChangeArrowheads="1"/>
          </p:cNvSpPr>
          <p:nvPr/>
        </p:nvSpPr>
        <p:spPr bwMode="auto">
          <a:xfrm>
            <a:off x="5148075" y="5656490"/>
            <a:ext cx="1075340" cy="981428"/>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Compliance through Permitting</a:t>
            </a:r>
            <a:endParaRPr lang="en-US" sz="1200" b="1" dirty="0">
              <a:latin typeface="Albertus Extra Bold" pitchFamily="34" charset="0"/>
            </a:endParaRPr>
          </a:p>
        </p:txBody>
      </p:sp>
      <p:sp>
        <p:nvSpPr>
          <p:cNvPr id="83" name="Rectangle 19"/>
          <p:cNvSpPr>
            <a:spLocks noChangeArrowheads="1"/>
          </p:cNvSpPr>
          <p:nvPr/>
        </p:nvSpPr>
        <p:spPr bwMode="auto">
          <a:xfrm>
            <a:off x="6492250" y="5848515"/>
            <a:ext cx="1113745" cy="612096"/>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Permitting</a:t>
            </a:r>
            <a:endParaRPr lang="en-US" sz="1200" b="1" dirty="0">
              <a:latin typeface="Albertus Extra Bold" pitchFamily="34" charset="0"/>
            </a:endParaRPr>
          </a:p>
        </p:txBody>
      </p:sp>
      <p:cxnSp>
        <p:nvCxnSpPr>
          <p:cNvPr id="96" name="Straight Connector 95"/>
          <p:cNvCxnSpPr>
            <a:endCxn id="82" idx="0"/>
          </p:cNvCxnSpPr>
          <p:nvPr/>
        </p:nvCxnSpPr>
        <p:spPr>
          <a:xfrm>
            <a:off x="5685744" y="5349250"/>
            <a:ext cx="1" cy="30724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a:endCxn id="81" idx="0"/>
          </p:cNvCxnSpPr>
          <p:nvPr/>
        </p:nvCxnSpPr>
        <p:spPr>
          <a:xfrm flipH="1">
            <a:off x="2872762" y="4273910"/>
            <a:ext cx="9418" cy="138258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a:stCxn id="24" idx="2"/>
            <a:endCxn id="83" idx="0"/>
          </p:cNvCxnSpPr>
          <p:nvPr/>
        </p:nvCxnSpPr>
        <p:spPr>
          <a:xfrm>
            <a:off x="7029920" y="3611282"/>
            <a:ext cx="19203" cy="2237233"/>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a:stCxn id="81" idx="3"/>
            <a:endCxn id="82" idx="1"/>
          </p:cNvCxnSpPr>
          <p:nvPr/>
        </p:nvCxnSpPr>
        <p:spPr>
          <a:xfrm>
            <a:off x="3477823" y="6147204"/>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endCxn id="83" idx="1"/>
          </p:cNvCxnSpPr>
          <p:nvPr/>
        </p:nvCxnSpPr>
        <p:spPr>
          <a:xfrm flipV="1">
            <a:off x="6261820" y="6154563"/>
            <a:ext cx="230430" cy="119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960460" y="5080415"/>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5" idx="0"/>
          </p:cNvCxnSpPr>
          <p:nvPr/>
        </p:nvCxnSpPr>
        <p:spPr>
          <a:xfrm flipH="1">
            <a:off x="1192360" y="1431940"/>
            <a:ext cx="1113745" cy="422455"/>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a:off x="357347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a:off x="572415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a:off x="7029920" y="1431940"/>
            <a:ext cx="0" cy="384050"/>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p:cNvCxnSpPr>
            <a:endCxn id="9" idx="0"/>
          </p:cNvCxnSpPr>
          <p:nvPr/>
        </p:nvCxnSpPr>
        <p:spPr>
          <a:xfrm>
            <a:off x="7375565" y="1431940"/>
            <a:ext cx="1017733" cy="46086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5550" cy="817460"/>
          </a:xfrm>
        </p:spPr>
        <p:txBody>
          <a:bodyPr>
            <a:normAutofit/>
          </a:bodyPr>
          <a:lstStyle/>
          <a:p>
            <a:r>
              <a:rPr lang="en-US" sz="2800" b="1" dirty="0" smtClean="0">
                <a:latin typeface="+mn-lt"/>
              </a:rPr>
              <a:t>Federal – State Roles</a:t>
            </a:r>
            <a:endParaRPr lang="en-US" sz="28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3</a:t>
            </a:fld>
            <a:endParaRPr lang="en-US" dirty="0"/>
          </a:p>
        </p:txBody>
      </p:sp>
      <p:sp>
        <p:nvSpPr>
          <p:cNvPr id="4" name="Rectangle 3"/>
          <p:cNvSpPr/>
          <p:nvPr/>
        </p:nvSpPr>
        <p:spPr>
          <a:xfrm>
            <a:off x="152400" y="914400"/>
            <a:ext cx="54102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Clean Air Act</a:t>
            </a:r>
            <a:endParaRPr lang="en-US" sz="2000" b="1" dirty="0">
              <a:solidFill>
                <a:schemeClr val="tx1"/>
              </a:solidFill>
            </a:endParaRPr>
          </a:p>
        </p:txBody>
      </p:sp>
      <p:sp>
        <p:nvSpPr>
          <p:cNvPr id="5" name="Rectangle 9"/>
          <p:cNvSpPr>
            <a:spLocks noChangeArrowheads="1"/>
          </p:cNvSpPr>
          <p:nvPr/>
        </p:nvSpPr>
        <p:spPr bwMode="auto">
          <a:xfrm>
            <a:off x="152400" y="2057400"/>
            <a:ext cx="1536201" cy="1750869"/>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i="1" dirty="0" smtClean="0">
                <a:latin typeface="Albertus Extra Bold" pitchFamily="34" charset="0"/>
              </a:rPr>
              <a:t>EPA </a:t>
            </a:r>
            <a:r>
              <a:rPr lang="en-US" sz="1000" b="1" i="1" dirty="0" smtClean="0">
                <a:latin typeface="Albertus Extra Bold" pitchFamily="34" charset="0"/>
              </a:rPr>
              <a:t>health-based</a:t>
            </a:r>
            <a:r>
              <a:rPr lang="en-US" sz="1000" b="1" i="1" dirty="0" smtClean="0">
                <a:latin typeface="Albertus Extra Bold" pitchFamily="34" charset="0"/>
              </a:rPr>
              <a:t> </a:t>
            </a:r>
            <a:r>
              <a:rPr lang="en-US" sz="1000" b="1" i="1" dirty="0" smtClean="0">
                <a:latin typeface="Albertus Extra Bold" pitchFamily="34" charset="0"/>
              </a:rPr>
              <a:t>s</a:t>
            </a:r>
            <a:r>
              <a:rPr lang="en-US" sz="1000" b="1" i="1" dirty="0" smtClean="0">
                <a:latin typeface="Albertus Extra Bold" pitchFamily="34" charset="0"/>
              </a:rPr>
              <a:t>tandards</a:t>
            </a:r>
            <a:endParaRPr lang="en-US" sz="1000" b="1" i="1" dirty="0" smtClean="0">
              <a:latin typeface="Albertus Extra Bold" pitchFamily="34" charset="0"/>
            </a:endParaRP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Ozone, PM, Lead, </a:t>
            </a:r>
          </a:p>
          <a:p>
            <a:pPr algn="ctr" defTabSz="571500"/>
            <a:r>
              <a:rPr lang="en-US" sz="1000" b="1" dirty="0" smtClean="0">
                <a:latin typeface="Albertus Extra Bold" pitchFamily="34" charset="0"/>
              </a:rPr>
              <a:t>CO, SO2, NO2</a:t>
            </a:r>
          </a:p>
          <a:p>
            <a:pPr algn="ctr" defTabSz="571500"/>
            <a:r>
              <a:rPr lang="en-US" sz="1000" b="1" dirty="0" smtClean="0">
                <a:latin typeface="Albertus Extra Bold" pitchFamily="34" charset="0"/>
              </a:rPr>
              <a:t>DEQ: monitors, </a:t>
            </a:r>
          </a:p>
          <a:p>
            <a:pPr algn="ctr" defTabSz="571500"/>
            <a:r>
              <a:rPr lang="en-US" sz="1000" b="1" dirty="0" smtClean="0">
                <a:latin typeface="Albertus Extra Bold" pitchFamily="34" charset="0"/>
              </a:rPr>
              <a:t>works with at risk communities to </a:t>
            </a:r>
          </a:p>
          <a:p>
            <a:pPr algn="ctr" defTabSz="571500"/>
            <a:r>
              <a:rPr lang="en-US" sz="1000" b="1" dirty="0" smtClean="0">
                <a:latin typeface="Albertus Extra Bold" pitchFamily="34" charset="0"/>
              </a:rPr>
              <a:t>meet standards (prevention and nonattainment)</a:t>
            </a:r>
            <a:endParaRPr lang="en-US" sz="1000" b="1" dirty="0">
              <a:latin typeface="Albertus Extra Bold" pitchFamily="34" charset="0"/>
            </a:endParaRPr>
          </a:p>
        </p:txBody>
      </p:sp>
      <p:sp>
        <p:nvSpPr>
          <p:cNvPr id="74" name="Rectangle 9"/>
          <p:cNvSpPr>
            <a:spLocks noChangeArrowheads="1"/>
          </p:cNvSpPr>
          <p:nvPr/>
        </p:nvSpPr>
        <p:spPr bwMode="auto">
          <a:xfrm>
            <a:off x="152400" y="1524000"/>
            <a:ext cx="15362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Criteria </a:t>
            </a:r>
          </a:p>
          <a:p>
            <a:pPr algn="ctr" defTabSz="571500"/>
            <a:r>
              <a:rPr lang="en-US" sz="1100" b="1" dirty="0" smtClean="0">
                <a:latin typeface="Albertus Extra Bold" pitchFamily="34" charset="0"/>
              </a:rPr>
              <a:t>Pollutants </a:t>
            </a:r>
          </a:p>
        </p:txBody>
      </p:sp>
      <p:sp>
        <p:nvSpPr>
          <p:cNvPr id="76" name="Rectangle 19"/>
          <p:cNvSpPr>
            <a:spLocks noChangeArrowheads="1"/>
          </p:cNvSpPr>
          <p:nvPr/>
        </p:nvSpPr>
        <p:spPr bwMode="auto">
          <a:xfrm>
            <a:off x="18288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77" name="Rectangle 19"/>
          <p:cNvSpPr>
            <a:spLocks noChangeArrowheads="1"/>
          </p:cNvSpPr>
          <p:nvPr/>
        </p:nvSpPr>
        <p:spPr bwMode="auto">
          <a:xfrm>
            <a:off x="1828800" y="3200400"/>
            <a:ext cx="1018096" cy="279730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EPA Industrial Air Toxics </a:t>
            </a:r>
          </a:p>
          <a:p>
            <a:pPr algn="ctr" defTabSz="571500"/>
            <a:r>
              <a:rPr lang="en-US" sz="1000" b="1" dirty="0" smtClean="0">
                <a:latin typeface="Albertus Extra Bold" pitchFamily="34" charset="0"/>
              </a:rPr>
              <a:t>Technology</a:t>
            </a:r>
          </a:p>
          <a:p>
            <a:pPr algn="ctr" defTabSz="571500"/>
            <a:r>
              <a:rPr lang="en-US" sz="1000" b="1" dirty="0" smtClean="0">
                <a:latin typeface="Albertus Extra Bold" pitchFamily="34" charset="0"/>
              </a:rPr>
              <a:t>Standards (NESHAPs)</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New Source and Existing Source Performance Standards </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NESHAPs</a:t>
            </a:r>
          </a:p>
          <a:p>
            <a:pPr algn="ctr" defTabSz="571500"/>
            <a:r>
              <a:rPr lang="en-US" sz="1000" b="1" dirty="0" smtClean="0">
                <a:latin typeface="Albertus Extra Bold" pitchFamily="34" charset="0"/>
              </a:rPr>
              <a:t> can also cover small businesses</a:t>
            </a:r>
          </a:p>
          <a:p>
            <a:pPr algn="ctr" defTabSz="571500"/>
            <a:endParaRPr lang="en-US" sz="1000" b="1" dirty="0">
              <a:latin typeface="Albertus Extra Bold" pitchFamily="34" charset="0"/>
            </a:endParaRPr>
          </a:p>
          <a:p>
            <a:pPr algn="ctr" defTabSz="571500"/>
            <a:r>
              <a:rPr lang="en-US" sz="800" b="1" i="1" dirty="0" smtClean="0">
                <a:latin typeface="Albertus Extra Bold" pitchFamily="34" charset="0"/>
              </a:rPr>
              <a:t>(DEQ implements)</a:t>
            </a:r>
            <a:endParaRPr lang="en-US" sz="800" b="1" i="1" dirty="0">
              <a:latin typeface="Albertus Extra Bold" pitchFamily="34" charset="0"/>
            </a:endParaRPr>
          </a:p>
        </p:txBody>
      </p:sp>
      <p:sp>
        <p:nvSpPr>
          <p:cNvPr id="78" name="Rectangle 25"/>
          <p:cNvSpPr>
            <a:spLocks noChangeArrowheads="1"/>
          </p:cNvSpPr>
          <p:nvPr/>
        </p:nvSpPr>
        <p:spPr bwMode="auto">
          <a:xfrm>
            <a:off x="3048000" y="1524000"/>
            <a:ext cx="1066800" cy="565929"/>
          </a:xfrm>
          <a:prstGeom prst="rect">
            <a:avLst/>
          </a:prstGeom>
          <a:solidFill>
            <a:srgbClr val="92D050"/>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Industrial </a:t>
            </a:r>
          </a:p>
          <a:p>
            <a:pPr algn="ctr" defTabSz="571500"/>
            <a:r>
              <a:rPr lang="en-US" sz="1100" b="1" dirty="0" smtClean="0">
                <a:latin typeface="Albertus Extra Bold" pitchFamily="34" charset="0"/>
              </a:rPr>
              <a:t>Source</a:t>
            </a:r>
          </a:p>
          <a:p>
            <a:pPr algn="ctr" defTabSz="571500"/>
            <a:r>
              <a:rPr lang="en-US" sz="1100" b="1" dirty="0" smtClean="0">
                <a:latin typeface="Albertus Extra Bold" pitchFamily="34" charset="0"/>
              </a:rPr>
              <a:t>Permitting</a:t>
            </a:r>
            <a:endParaRPr lang="en-US" sz="1100" b="1" dirty="0">
              <a:latin typeface="Albertus Extra Bold" pitchFamily="34" charset="0"/>
            </a:endParaRPr>
          </a:p>
        </p:txBody>
      </p:sp>
      <p:sp>
        <p:nvSpPr>
          <p:cNvPr id="80" name="Rectangle 22"/>
          <p:cNvSpPr>
            <a:spLocks noChangeArrowheads="1"/>
          </p:cNvSpPr>
          <p:nvPr/>
        </p:nvSpPr>
        <p:spPr bwMode="auto">
          <a:xfrm>
            <a:off x="2971800" y="2178015"/>
            <a:ext cx="1219199" cy="488985"/>
          </a:xfrm>
          <a:prstGeom prst="rect">
            <a:avLst/>
          </a:prstGeom>
          <a:solidFill>
            <a:srgbClr val="92D050">
              <a:alpha val="6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a:latin typeface="Albertus Extra Bold" pitchFamily="34" charset="0"/>
              </a:rPr>
              <a:t>Title V</a:t>
            </a:r>
          </a:p>
          <a:p>
            <a:pPr algn="ctr" defTabSz="571500"/>
            <a:r>
              <a:rPr lang="en-US" sz="1000" b="1" dirty="0">
                <a:latin typeface="Albertus Extra Bold" pitchFamily="34" charset="0"/>
              </a:rPr>
              <a:t>Operating </a:t>
            </a:r>
            <a:r>
              <a:rPr lang="en-US" sz="1000" b="1" dirty="0" smtClean="0">
                <a:latin typeface="Albertus Extra Bold" pitchFamily="34" charset="0"/>
              </a:rPr>
              <a:t>Permits</a:t>
            </a:r>
          </a:p>
          <a:p>
            <a:pPr algn="ctr" defTabSz="571500"/>
            <a:r>
              <a:rPr lang="en-US" sz="800" b="1" dirty="0" smtClean="0">
                <a:latin typeface="Albertus Extra Bold" pitchFamily="34" charset="0"/>
              </a:rPr>
              <a:t>(for larger industries)</a:t>
            </a:r>
            <a:endParaRPr lang="en-US" sz="800" b="1" dirty="0">
              <a:latin typeface="Albertus Extra Bold" pitchFamily="34" charset="0"/>
            </a:endParaRPr>
          </a:p>
        </p:txBody>
      </p:sp>
      <p:sp>
        <p:nvSpPr>
          <p:cNvPr id="86" name="Rectangle 22"/>
          <p:cNvSpPr>
            <a:spLocks noChangeArrowheads="1"/>
          </p:cNvSpPr>
          <p:nvPr/>
        </p:nvSpPr>
        <p:spPr bwMode="auto">
          <a:xfrm>
            <a:off x="2971800" y="2816904"/>
            <a:ext cx="1219200" cy="612096"/>
          </a:xfrm>
          <a:prstGeom prst="rect">
            <a:avLst/>
          </a:prstGeom>
          <a:solidFill>
            <a:srgbClr val="92D050">
              <a:alpha val="51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ACDP</a:t>
            </a:r>
            <a:endParaRPr lang="en-US" sz="1000" b="1" dirty="0">
              <a:latin typeface="Albertus Extra Bold" pitchFamily="34" charset="0"/>
            </a:endParaRPr>
          </a:p>
          <a:p>
            <a:pPr algn="ctr" defTabSz="571500"/>
            <a:r>
              <a:rPr lang="en-US" sz="1000" b="1" dirty="0" smtClean="0">
                <a:latin typeface="Albertus Extra Bold" pitchFamily="34" charset="0"/>
              </a:rPr>
              <a:t>(Permits)</a:t>
            </a:r>
          </a:p>
          <a:p>
            <a:pPr algn="ctr" defTabSz="571500"/>
            <a:r>
              <a:rPr lang="en-US" sz="800" b="1" dirty="0" smtClean="0">
                <a:latin typeface="Albertus Extra Bold" pitchFamily="34" charset="0"/>
              </a:rPr>
              <a:t>(for smaller industries)</a:t>
            </a:r>
            <a:endParaRPr lang="en-US" sz="800" b="1" dirty="0">
              <a:latin typeface="Albertus Extra Bold" pitchFamily="34" charset="0"/>
            </a:endParaRPr>
          </a:p>
        </p:txBody>
      </p:sp>
      <p:sp>
        <p:nvSpPr>
          <p:cNvPr id="88" name="Rectangle 25"/>
          <p:cNvSpPr>
            <a:spLocks noChangeArrowheads="1"/>
          </p:cNvSpPr>
          <p:nvPr/>
        </p:nvSpPr>
        <p:spPr bwMode="auto">
          <a:xfrm>
            <a:off x="4343400" y="1524000"/>
            <a:ext cx="9906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89" name="Rectangle 19"/>
          <p:cNvSpPr>
            <a:spLocks noChangeArrowheads="1"/>
          </p:cNvSpPr>
          <p:nvPr/>
        </p:nvSpPr>
        <p:spPr bwMode="auto">
          <a:xfrm>
            <a:off x="4335469" y="2057400"/>
            <a:ext cx="998531" cy="827539"/>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Motor Vehicle Emission Stds (Cars &amp; Trucks)</a:t>
            </a:r>
            <a:endParaRPr lang="en-US" sz="1000" b="1" dirty="0">
              <a:latin typeface="Albertus Extra Bold" pitchFamily="34" charset="0"/>
            </a:endParaRPr>
          </a:p>
        </p:txBody>
      </p:sp>
      <p:sp>
        <p:nvSpPr>
          <p:cNvPr id="90" name="Rectangle 89"/>
          <p:cNvSpPr/>
          <p:nvPr/>
        </p:nvSpPr>
        <p:spPr>
          <a:xfrm>
            <a:off x="5867400" y="914400"/>
            <a:ext cx="30480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Oregon Initiatives</a:t>
            </a:r>
            <a:endParaRPr lang="en-US" sz="2000" b="1" dirty="0">
              <a:solidFill>
                <a:schemeClr val="tx1"/>
              </a:solidFill>
            </a:endParaRPr>
          </a:p>
        </p:txBody>
      </p:sp>
      <p:sp>
        <p:nvSpPr>
          <p:cNvPr id="91" name="Rectangle 19"/>
          <p:cNvSpPr>
            <a:spLocks noChangeArrowheads="1"/>
          </p:cNvSpPr>
          <p:nvPr/>
        </p:nvSpPr>
        <p:spPr bwMode="auto">
          <a:xfrm>
            <a:off x="1828800" y="205740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technology-based standards with follow-up risk review</a:t>
            </a:r>
            <a:endParaRPr lang="en-US" sz="1000" b="1" dirty="0">
              <a:latin typeface="Albertus Extra Bold" pitchFamily="34" charset="0"/>
            </a:endParaRPr>
          </a:p>
        </p:txBody>
      </p:sp>
      <p:sp>
        <p:nvSpPr>
          <p:cNvPr id="92" name="Rectangle 19"/>
          <p:cNvSpPr>
            <a:spLocks noChangeArrowheads="1"/>
          </p:cNvSpPr>
          <p:nvPr/>
        </p:nvSpPr>
        <p:spPr bwMode="auto">
          <a:xfrm>
            <a:off x="57912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93" name="Rectangle 19"/>
          <p:cNvSpPr>
            <a:spLocks noChangeArrowheads="1"/>
          </p:cNvSpPr>
          <p:nvPr/>
        </p:nvSpPr>
        <p:spPr bwMode="auto">
          <a:xfrm>
            <a:off x="5791200" y="2057400"/>
            <a:ext cx="1018096" cy="519763"/>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DEQ AQ Health Benchmarks</a:t>
            </a:r>
            <a:endParaRPr lang="en-US" sz="1000" b="1" dirty="0">
              <a:latin typeface="Albertus Extra Bold" pitchFamily="34" charset="0"/>
            </a:endParaRPr>
          </a:p>
        </p:txBody>
      </p:sp>
      <p:sp>
        <p:nvSpPr>
          <p:cNvPr id="94" name="Rectangle 19"/>
          <p:cNvSpPr>
            <a:spLocks noChangeArrowheads="1"/>
          </p:cNvSpPr>
          <p:nvPr/>
        </p:nvSpPr>
        <p:spPr bwMode="auto">
          <a:xfrm>
            <a:off x="5791200" y="365760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Special monitoring studies</a:t>
            </a:r>
          </a:p>
          <a:p>
            <a:pPr algn="ctr" defTabSz="571500"/>
            <a:r>
              <a:rPr lang="en-US" sz="1000" b="1" dirty="0" smtClean="0">
                <a:latin typeface="Albertus Extra Bold" pitchFamily="34" charset="0"/>
              </a:rPr>
              <a:t>(source </a:t>
            </a:r>
            <a:r>
              <a:rPr lang="en-US" sz="1000" b="1" dirty="0" smtClean="0">
                <a:latin typeface="Albertus Extra Bold" pitchFamily="34" charset="0"/>
              </a:rPr>
              <a:t>identification,  &amp; health risks)</a:t>
            </a:r>
            <a:endParaRPr lang="en-US" sz="1000" b="1" dirty="0">
              <a:latin typeface="Albertus Extra Bold" pitchFamily="34" charset="0"/>
            </a:endParaRPr>
          </a:p>
        </p:txBody>
      </p:sp>
      <p:sp>
        <p:nvSpPr>
          <p:cNvPr id="95" name="Rectangle 19"/>
          <p:cNvSpPr>
            <a:spLocks noChangeArrowheads="1"/>
          </p:cNvSpPr>
          <p:nvPr/>
        </p:nvSpPr>
        <p:spPr bwMode="auto">
          <a:xfrm>
            <a:off x="5791200" y="4800600"/>
            <a:ext cx="1018096"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Diesel Program.</a:t>
            </a:r>
          </a:p>
          <a:p>
            <a:pPr algn="ctr" defTabSz="571500"/>
            <a:r>
              <a:rPr lang="en-US" sz="800" b="1" dirty="0" smtClean="0">
                <a:latin typeface="Albertus Extra Bold" pitchFamily="34" charset="0"/>
              </a:rPr>
              <a:t>(vehicles, engines)</a:t>
            </a:r>
            <a:endParaRPr lang="en-US" sz="1000" b="1" dirty="0">
              <a:latin typeface="Albertus Extra Bold" pitchFamily="34" charset="0"/>
            </a:endParaRPr>
          </a:p>
        </p:txBody>
      </p:sp>
      <p:sp>
        <p:nvSpPr>
          <p:cNvPr id="97" name="Rectangle 25"/>
          <p:cNvSpPr>
            <a:spLocks noChangeArrowheads="1"/>
          </p:cNvSpPr>
          <p:nvPr/>
        </p:nvSpPr>
        <p:spPr bwMode="auto">
          <a:xfrm>
            <a:off x="6934200" y="1524000"/>
            <a:ext cx="8382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98" name="Rectangle 19"/>
          <p:cNvSpPr>
            <a:spLocks noChangeArrowheads="1"/>
          </p:cNvSpPr>
          <p:nvPr/>
        </p:nvSpPr>
        <p:spPr bwMode="auto">
          <a:xfrm>
            <a:off x="6934200" y="2054905"/>
            <a:ext cx="838200" cy="36587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Clean Cars Program</a:t>
            </a:r>
            <a:endParaRPr lang="en-US" sz="1000" b="1" dirty="0">
              <a:latin typeface="Albertus Extra Bold"/>
            </a:endParaRPr>
          </a:p>
        </p:txBody>
      </p:sp>
      <p:sp>
        <p:nvSpPr>
          <p:cNvPr id="100" name="Rectangle 19"/>
          <p:cNvSpPr>
            <a:spLocks noChangeArrowheads="1"/>
          </p:cNvSpPr>
          <p:nvPr/>
        </p:nvSpPr>
        <p:spPr bwMode="auto">
          <a:xfrm>
            <a:off x="6934200" y="2514600"/>
            <a:ext cx="914400" cy="673651"/>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Vehicle  Inspection   &amp;  Maintenance</a:t>
            </a:r>
            <a:endParaRPr lang="en-US" sz="1000" b="1" dirty="0">
              <a:latin typeface="Albertus Extra Bold"/>
            </a:endParaRPr>
          </a:p>
        </p:txBody>
      </p:sp>
      <p:sp>
        <p:nvSpPr>
          <p:cNvPr id="101" name="Rectangle 9"/>
          <p:cNvSpPr>
            <a:spLocks noChangeArrowheads="1"/>
          </p:cNvSpPr>
          <p:nvPr/>
        </p:nvSpPr>
        <p:spPr bwMode="auto">
          <a:xfrm>
            <a:off x="7988799" y="1524000"/>
            <a:ext cx="9266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Climate</a:t>
            </a:r>
          </a:p>
          <a:p>
            <a:pPr algn="ctr" defTabSz="571500"/>
            <a:r>
              <a:rPr lang="en-US" sz="1100" b="1" dirty="0" smtClean="0">
                <a:latin typeface="Albertus Extra Bold" pitchFamily="34" charset="0"/>
              </a:rPr>
              <a:t>Change</a:t>
            </a:r>
          </a:p>
        </p:txBody>
      </p:sp>
      <p:sp>
        <p:nvSpPr>
          <p:cNvPr id="102" name="Rectangle 9"/>
          <p:cNvSpPr>
            <a:spLocks noChangeArrowheads="1"/>
          </p:cNvSpPr>
          <p:nvPr/>
        </p:nvSpPr>
        <p:spPr bwMode="auto">
          <a:xfrm>
            <a:off x="7988799" y="2057400"/>
            <a:ext cx="926601" cy="519763"/>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a:t>
            </a:r>
          </a:p>
          <a:p>
            <a:pPr algn="ctr" defTabSz="571500"/>
            <a:r>
              <a:rPr lang="en-US" sz="1000" b="1" dirty="0" smtClean="0">
                <a:latin typeface="Albertus Extra Bold" pitchFamily="34" charset="0"/>
              </a:rPr>
              <a:t>Power</a:t>
            </a:r>
          </a:p>
          <a:p>
            <a:pPr algn="ctr" defTabSz="571500"/>
            <a:r>
              <a:rPr lang="en-US" sz="1000" b="1" dirty="0" smtClean="0">
                <a:latin typeface="Albertus Extra Bold" pitchFamily="34" charset="0"/>
              </a:rPr>
              <a:t>Plan</a:t>
            </a:r>
          </a:p>
        </p:txBody>
      </p:sp>
      <p:sp>
        <p:nvSpPr>
          <p:cNvPr id="103" name="Rectangle 9"/>
          <p:cNvSpPr>
            <a:spLocks noChangeArrowheads="1"/>
          </p:cNvSpPr>
          <p:nvPr/>
        </p:nvSpPr>
        <p:spPr bwMode="auto">
          <a:xfrm>
            <a:off x="8001000" y="2667000"/>
            <a:ext cx="926601" cy="535152"/>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Clean </a:t>
            </a:r>
          </a:p>
          <a:p>
            <a:pPr algn="ctr" defTabSz="571500"/>
            <a:r>
              <a:rPr lang="en-US" sz="1100" b="1" dirty="0" smtClean="0">
                <a:latin typeface="Albertus Extra Bold" pitchFamily="34" charset="0"/>
              </a:rPr>
              <a:t>Fuels</a:t>
            </a:r>
          </a:p>
          <a:p>
            <a:pPr algn="ctr" defTabSz="571500"/>
            <a:r>
              <a:rPr lang="en-US" sz="900" b="1" i="1" dirty="0" smtClean="0">
                <a:latin typeface="Albertus Extra Bold" pitchFamily="34" charset="0"/>
              </a:rPr>
              <a:t>(low carbon)</a:t>
            </a:r>
          </a:p>
        </p:txBody>
      </p:sp>
      <p:sp>
        <p:nvSpPr>
          <p:cNvPr id="104" name="Rectangle 9"/>
          <p:cNvSpPr>
            <a:spLocks noChangeArrowheads="1"/>
          </p:cNvSpPr>
          <p:nvPr/>
        </p:nvSpPr>
        <p:spPr bwMode="auto">
          <a:xfrm>
            <a:off x="8001000" y="3276600"/>
            <a:ext cx="926601" cy="673651"/>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Legislative</a:t>
            </a:r>
          </a:p>
          <a:p>
            <a:pPr algn="ctr" defTabSz="571500"/>
            <a:r>
              <a:rPr lang="en-US" sz="1000" b="1" dirty="0" smtClean="0">
                <a:latin typeface="Albertus Extra Bold" pitchFamily="34" charset="0"/>
              </a:rPr>
              <a:t>Initiatives</a:t>
            </a:r>
          </a:p>
          <a:p>
            <a:pPr algn="ctr" defTabSz="571500"/>
            <a:r>
              <a:rPr lang="en-US" sz="1000" b="1" dirty="0" smtClean="0">
                <a:latin typeface="Albertus Extra Bold" pitchFamily="34" charset="0"/>
              </a:rPr>
              <a:t>(i.e. Cap &amp; Trade Study</a:t>
            </a:r>
          </a:p>
        </p:txBody>
      </p:sp>
      <p:sp>
        <p:nvSpPr>
          <p:cNvPr id="106" name="Rectangle 19"/>
          <p:cNvSpPr>
            <a:spLocks noChangeArrowheads="1"/>
          </p:cNvSpPr>
          <p:nvPr/>
        </p:nvSpPr>
        <p:spPr bwMode="auto">
          <a:xfrm>
            <a:off x="0" y="6461348"/>
            <a:ext cx="9144000" cy="227375"/>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Key </a:t>
            </a:r>
            <a:r>
              <a:rPr lang="en-US" sz="1100" b="1" dirty="0" smtClean="0">
                <a:latin typeface="Albertus Extra Bold" pitchFamily="34" charset="0"/>
              </a:rPr>
              <a:t>Partnerships: EPA</a:t>
            </a:r>
            <a:r>
              <a:rPr lang="en-US" sz="1100" b="1" dirty="0" smtClean="0">
                <a:latin typeface="Albertus Extra Bold" pitchFamily="34" charset="0"/>
              </a:rPr>
              <a:t>, Health Division, ODOE, PUC, ODF, ODA</a:t>
            </a:r>
            <a:r>
              <a:rPr lang="en-US" sz="1100" b="1" dirty="0" smtClean="0">
                <a:latin typeface="Albertus Extra Bold" pitchFamily="34" charset="0"/>
              </a:rPr>
              <a:t>, ODOT, </a:t>
            </a:r>
            <a:r>
              <a:rPr lang="en-US" sz="1100" b="1" dirty="0" smtClean="0">
                <a:latin typeface="Albertus Extra Bold" pitchFamily="34" charset="0"/>
              </a:rPr>
              <a:t>USFS, and many others.</a:t>
            </a:r>
            <a:endParaRPr lang="en-US" sz="1000" b="1" dirty="0">
              <a:latin typeface="Albertus Extra Bold" pitchFamily="34" charset="0"/>
            </a:endParaRPr>
          </a:p>
        </p:txBody>
      </p:sp>
      <p:sp>
        <p:nvSpPr>
          <p:cNvPr id="107" name="Rectangle 19"/>
          <p:cNvSpPr>
            <a:spLocks noChangeArrowheads="1"/>
          </p:cNvSpPr>
          <p:nvPr/>
        </p:nvSpPr>
        <p:spPr bwMode="auto">
          <a:xfrm>
            <a:off x="5791200" y="54864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Risk </a:t>
            </a:r>
            <a:r>
              <a:rPr lang="en-US" sz="1000" b="1" dirty="0" smtClean="0">
                <a:latin typeface="Albertus Extra Bold" pitchFamily="34" charset="0"/>
              </a:rPr>
              <a:t>based permitting program overhaul</a:t>
            </a:r>
            <a:endParaRPr lang="en-US" sz="1000" b="1" dirty="0">
              <a:latin typeface="Albertus Extra Bold" pitchFamily="34" charset="0"/>
            </a:endParaRPr>
          </a:p>
          <a:p>
            <a:pPr algn="ctr" defTabSz="571500"/>
            <a:endParaRPr lang="en-US" sz="1000" b="1" dirty="0">
              <a:latin typeface="Albertus Extra Bold" pitchFamily="34" charset="0"/>
            </a:endParaRPr>
          </a:p>
        </p:txBody>
      </p:sp>
      <p:sp>
        <p:nvSpPr>
          <p:cNvPr id="108" name="Rectangle 9"/>
          <p:cNvSpPr>
            <a:spLocks noChangeArrowheads="1"/>
          </p:cNvSpPr>
          <p:nvPr/>
        </p:nvSpPr>
        <p:spPr bwMode="auto">
          <a:xfrm>
            <a:off x="8001000" y="4038600"/>
            <a:ext cx="926601" cy="519763"/>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GHG Emission Reporting</a:t>
            </a:r>
          </a:p>
        </p:txBody>
      </p:sp>
      <p:cxnSp>
        <p:nvCxnSpPr>
          <p:cNvPr id="116" name="Straight Connector 115"/>
          <p:cNvCxnSpPr>
            <a:stCxn id="86" idx="0"/>
            <a:endCxn id="80" idx="2"/>
          </p:cNvCxnSpPr>
          <p:nvPr/>
        </p:nvCxnSpPr>
        <p:spPr>
          <a:xfrm flipV="1">
            <a:off x="3581400" y="2667000"/>
            <a:ext cx="0" cy="149904"/>
          </a:xfrm>
          <a:prstGeom prst="line">
            <a:avLst/>
          </a:prstGeom>
          <a:ln w="15875"/>
        </p:spPr>
        <p:style>
          <a:lnRef idx="1">
            <a:schemeClr val="dk1"/>
          </a:lnRef>
          <a:fillRef idx="0">
            <a:schemeClr val="dk1"/>
          </a:fillRef>
          <a:effectRef idx="0">
            <a:schemeClr val="dk1"/>
          </a:effectRef>
          <a:fontRef idx="minor">
            <a:schemeClr val="tx1"/>
          </a:fontRef>
        </p:style>
      </p:cxnSp>
      <p:sp>
        <p:nvSpPr>
          <p:cNvPr id="118" name="Rectangle 19"/>
          <p:cNvSpPr>
            <a:spLocks noChangeArrowheads="1"/>
          </p:cNvSpPr>
          <p:nvPr/>
        </p:nvSpPr>
        <p:spPr bwMode="auto">
          <a:xfrm>
            <a:off x="4335469" y="2971800"/>
            <a:ext cx="998531" cy="858317"/>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Fuel Stds.</a:t>
            </a:r>
          </a:p>
          <a:p>
            <a:pPr algn="ctr" defTabSz="571500"/>
            <a:r>
              <a:rPr lang="en-US" sz="1000" b="1" dirty="0" smtClean="0">
                <a:latin typeface="Albertus Extra Bold" pitchFamily="34" charset="0"/>
              </a:rPr>
              <a:t> Gasoline &amp; Diesel </a:t>
            </a:r>
          </a:p>
          <a:p>
            <a:pPr algn="ctr" defTabSz="571500"/>
            <a:endParaRPr lang="en-US" sz="300" b="1" dirty="0" smtClean="0">
              <a:latin typeface="Albertus Extra Bold" pitchFamily="34" charset="0"/>
            </a:endParaRPr>
          </a:p>
          <a:p>
            <a:pPr algn="ctr" defTabSz="571500"/>
            <a:r>
              <a:rPr lang="en-US" sz="900" b="1" i="1" dirty="0" smtClean="0">
                <a:latin typeface="Albertus Extra Bold" pitchFamily="34" charset="0"/>
              </a:rPr>
              <a:t>(low sulfur)</a:t>
            </a:r>
            <a:endParaRPr lang="en-US" sz="900" b="1" i="1" dirty="0">
              <a:latin typeface="Albertus Extra Bold" pitchFamily="34" charset="0"/>
            </a:endParaRPr>
          </a:p>
        </p:txBody>
      </p:sp>
      <p:cxnSp>
        <p:nvCxnSpPr>
          <p:cNvPr id="36" name="Shape 35"/>
          <p:cNvCxnSpPr>
            <a:stCxn id="77" idx="3"/>
            <a:endCxn id="86" idx="2"/>
          </p:cNvCxnSpPr>
          <p:nvPr/>
        </p:nvCxnSpPr>
        <p:spPr>
          <a:xfrm flipV="1">
            <a:off x="2846896" y="3429000"/>
            <a:ext cx="734504" cy="1170055"/>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37" name="Rectangle 19"/>
          <p:cNvSpPr>
            <a:spLocks noChangeArrowheads="1"/>
          </p:cNvSpPr>
          <p:nvPr/>
        </p:nvSpPr>
        <p:spPr bwMode="auto">
          <a:xfrm>
            <a:off x="5791200" y="26670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Geographic assessment – Portland Air Toxics Solutions</a:t>
            </a:r>
            <a:endParaRPr lang="en-US" sz="1000" b="1" dirty="0">
              <a:latin typeface="Albertus Extra Bold"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845550" cy="817460"/>
          </a:xfrm>
        </p:spPr>
        <p:txBody>
          <a:bodyPr>
            <a:normAutofit/>
          </a:bodyPr>
          <a:lstStyle/>
          <a:p>
            <a:r>
              <a:rPr lang="en-US" sz="2800" b="1" dirty="0" smtClean="0">
                <a:latin typeface="+mn-lt"/>
              </a:rPr>
              <a:t>Federal – State Roles</a:t>
            </a:r>
            <a:endParaRPr lang="en-US" sz="28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4</a:t>
            </a:fld>
            <a:endParaRPr lang="en-US" dirty="0"/>
          </a:p>
        </p:txBody>
      </p:sp>
      <p:sp>
        <p:nvSpPr>
          <p:cNvPr id="4" name="Rectangle 3"/>
          <p:cNvSpPr/>
          <p:nvPr/>
        </p:nvSpPr>
        <p:spPr>
          <a:xfrm>
            <a:off x="152400" y="914400"/>
            <a:ext cx="54102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Clean Air Act</a:t>
            </a:r>
            <a:endParaRPr lang="en-US" sz="2000" b="1" dirty="0">
              <a:solidFill>
                <a:schemeClr val="tx1"/>
              </a:solidFill>
            </a:endParaRPr>
          </a:p>
        </p:txBody>
      </p:sp>
      <p:sp>
        <p:nvSpPr>
          <p:cNvPr id="5" name="Rectangle 9"/>
          <p:cNvSpPr>
            <a:spLocks noChangeArrowheads="1"/>
          </p:cNvSpPr>
          <p:nvPr/>
        </p:nvSpPr>
        <p:spPr bwMode="auto">
          <a:xfrm>
            <a:off x="152400" y="2057400"/>
            <a:ext cx="1536201" cy="1750869"/>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i="1" dirty="0" smtClean="0">
                <a:latin typeface="Albertus Extra Bold" pitchFamily="34" charset="0"/>
              </a:rPr>
              <a:t>EPA </a:t>
            </a:r>
            <a:r>
              <a:rPr lang="en-US" sz="1000" b="1" i="1" dirty="0" smtClean="0">
                <a:latin typeface="Albertus Extra Bold" pitchFamily="34" charset="0"/>
              </a:rPr>
              <a:t>health-based</a:t>
            </a:r>
            <a:r>
              <a:rPr lang="en-US" sz="1000" b="1" i="1" dirty="0" smtClean="0">
                <a:latin typeface="Albertus Extra Bold" pitchFamily="34" charset="0"/>
              </a:rPr>
              <a:t> </a:t>
            </a:r>
            <a:r>
              <a:rPr lang="en-US" sz="1000" b="1" i="1" dirty="0" smtClean="0">
                <a:latin typeface="Albertus Extra Bold" pitchFamily="34" charset="0"/>
              </a:rPr>
              <a:t>s</a:t>
            </a:r>
            <a:r>
              <a:rPr lang="en-US" sz="1000" b="1" i="1" dirty="0" smtClean="0">
                <a:latin typeface="Albertus Extra Bold" pitchFamily="34" charset="0"/>
              </a:rPr>
              <a:t>tandards</a:t>
            </a:r>
            <a:endParaRPr lang="en-US" sz="1000" b="1" i="1" dirty="0" smtClean="0">
              <a:latin typeface="Albertus Extra Bold" pitchFamily="34" charset="0"/>
            </a:endParaRP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Ozone, PM, Lead, </a:t>
            </a:r>
          </a:p>
          <a:p>
            <a:pPr algn="ctr" defTabSz="571500"/>
            <a:r>
              <a:rPr lang="en-US" sz="1000" b="1" dirty="0" smtClean="0">
                <a:latin typeface="Albertus Extra Bold" pitchFamily="34" charset="0"/>
              </a:rPr>
              <a:t>CO, SO2, NO2</a:t>
            </a:r>
          </a:p>
          <a:p>
            <a:pPr algn="ctr" defTabSz="571500"/>
            <a:r>
              <a:rPr lang="en-US" sz="1000" b="1" dirty="0" smtClean="0">
                <a:latin typeface="Albertus Extra Bold" pitchFamily="34" charset="0"/>
              </a:rPr>
              <a:t>DEQ: monitors, </a:t>
            </a:r>
          </a:p>
          <a:p>
            <a:pPr algn="ctr" defTabSz="571500"/>
            <a:r>
              <a:rPr lang="en-US" sz="1000" b="1" dirty="0" smtClean="0">
                <a:latin typeface="Albertus Extra Bold" pitchFamily="34" charset="0"/>
              </a:rPr>
              <a:t>works with at risk communities to </a:t>
            </a:r>
          </a:p>
          <a:p>
            <a:pPr algn="ctr" defTabSz="571500"/>
            <a:r>
              <a:rPr lang="en-US" sz="1000" b="1" dirty="0" smtClean="0">
                <a:latin typeface="Albertus Extra Bold" pitchFamily="34" charset="0"/>
              </a:rPr>
              <a:t>meet standards (prevention and nonattainment)</a:t>
            </a:r>
            <a:endParaRPr lang="en-US" sz="1000" b="1" dirty="0">
              <a:latin typeface="Albertus Extra Bold" pitchFamily="34" charset="0"/>
            </a:endParaRPr>
          </a:p>
        </p:txBody>
      </p:sp>
      <p:sp>
        <p:nvSpPr>
          <p:cNvPr id="74" name="Rectangle 9"/>
          <p:cNvSpPr>
            <a:spLocks noChangeArrowheads="1"/>
          </p:cNvSpPr>
          <p:nvPr/>
        </p:nvSpPr>
        <p:spPr bwMode="auto">
          <a:xfrm>
            <a:off x="152400" y="1524000"/>
            <a:ext cx="15362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Criteria </a:t>
            </a:r>
          </a:p>
          <a:p>
            <a:pPr algn="ctr" defTabSz="571500"/>
            <a:r>
              <a:rPr lang="en-US" sz="1100" b="1" dirty="0" smtClean="0">
                <a:latin typeface="Albertus Extra Bold" pitchFamily="34" charset="0"/>
              </a:rPr>
              <a:t>Pollutants </a:t>
            </a:r>
          </a:p>
        </p:txBody>
      </p:sp>
      <p:sp>
        <p:nvSpPr>
          <p:cNvPr id="76" name="Rectangle 19"/>
          <p:cNvSpPr>
            <a:spLocks noChangeArrowheads="1"/>
          </p:cNvSpPr>
          <p:nvPr/>
        </p:nvSpPr>
        <p:spPr bwMode="auto">
          <a:xfrm>
            <a:off x="18288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77" name="Rectangle 19"/>
          <p:cNvSpPr>
            <a:spLocks noChangeArrowheads="1"/>
          </p:cNvSpPr>
          <p:nvPr/>
        </p:nvSpPr>
        <p:spPr bwMode="auto">
          <a:xfrm>
            <a:off x="1828800" y="3200400"/>
            <a:ext cx="1018096" cy="279730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EPA Industrial Air Toxics </a:t>
            </a:r>
          </a:p>
          <a:p>
            <a:pPr algn="ctr" defTabSz="571500"/>
            <a:r>
              <a:rPr lang="en-US" sz="1000" b="1" dirty="0" smtClean="0">
                <a:latin typeface="Albertus Extra Bold" pitchFamily="34" charset="0"/>
              </a:rPr>
              <a:t>Technology</a:t>
            </a:r>
          </a:p>
          <a:p>
            <a:pPr algn="ctr" defTabSz="571500"/>
            <a:r>
              <a:rPr lang="en-US" sz="1000" b="1" dirty="0" smtClean="0">
                <a:latin typeface="Albertus Extra Bold" pitchFamily="34" charset="0"/>
              </a:rPr>
              <a:t>Standards (NESHAPs)</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New Source and Existing Source Performance Standards </a:t>
            </a:r>
          </a:p>
          <a:p>
            <a:pPr algn="ctr" defTabSz="571500"/>
            <a:endParaRPr lang="en-US" sz="1000" b="1" dirty="0" smtClean="0">
              <a:latin typeface="Albertus Extra Bold" pitchFamily="34" charset="0"/>
            </a:endParaRPr>
          </a:p>
          <a:p>
            <a:pPr algn="ctr" defTabSz="571500"/>
            <a:r>
              <a:rPr lang="en-US" sz="1000" b="1" dirty="0" smtClean="0">
                <a:latin typeface="Albertus Extra Bold" pitchFamily="34" charset="0"/>
              </a:rPr>
              <a:t>NESHAPs</a:t>
            </a:r>
          </a:p>
          <a:p>
            <a:pPr algn="ctr" defTabSz="571500"/>
            <a:r>
              <a:rPr lang="en-US" sz="1000" b="1" dirty="0" smtClean="0">
                <a:latin typeface="Albertus Extra Bold" pitchFamily="34" charset="0"/>
              </a:rPr>
              <a:t> can also cover small businesses</a:t>
            </a:r>
          </a:p>
          <a:p>
            <a:pPr algn="ctr" defTabSz="571500"/>
            <a:endParaRPr lang="en-US" sz="1000" b="1" dirty="0">
              <a:latin typeface="Albertus Extra Bold" pitchFamily="34" charset="0"/>
            </a:endParaRPr>
          </a:p>
          <a:p>
            <a:pPr algn="ctr" defTabSz="571500"/>
            <a:r>
              <a:rPr lang="en-US" sz="800" b="1" i="1" dirty="0" smtClean="0">
                <a:latin typeface="Albertus Extra Bold" pitchFamily="34" charset="0"/>
              </a:rPr>
              <a:t>(DEQ implements)</a:t>
            </a:r>
            <a:endParaRPr lang="en-US" sz="800" b="1" i="1" dirty="0">
              <a:latin typeface="Albertus Extra Bold" pitchFamily="34" charset="0"/>
            </a:endParaRPr>
          </a:p>
        </p:txBody>
      </p:sp>
      <p:sp>
        <p:nvSpPr>
          <p:cNvPr id="78" name="Rectangle 25"/>
          <p:cNvSpPr>
            <a:spLocks noChangeArrowheads="1"/>
          </p:cNvSpPr>
          <p:nvPr/>
        </p:nvSpPr>
        <p:spPr bwMode="auto">
          <a:xfrm>
            <a:off x="3048000" y="1524000"/>
            <a:ext cx="1066800" cy="565929"/>
          </a:xfrm>
          <a:prstGeom prst="rect">
            <a:avLst/>
          </a:prstGeom>
          <a:solidFill>
            <a:srgbClr val="92D050"/>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Industrial </a:t>
            </a:r>
          </a:p>
          <a:p>
            <a:pPr algn="ctr" defTabSz="571500"/>
            <a:r>
              <a:rPr lang="en-US" sz="1100" b="1" dirty="0" smtClean="0">
                <a:latin typeface="Albertus Extra Bold" pitchFamily="34" charset="0"/>
              </a:rPr>
              <a:t>Source</a:t>
            </a:r>
          </a:p>
          <a:p>
            <a:pPr algn="ctr" defTabSz="571500"/>
            <a:r>
              <a:rPr lang="en-US" sz="1100" b="1" dirty="0" smtClean="0">
                <a:latin typeface="Albertus Extra Bold" pitchFamily="34" charset="0"/>
              </a:rPr>
              <a:t>Permitting</a:t>
            </a:r>
            <a:endParaRPr lang="en-US" sz="1100" b="1" dirty="0">
              <a:latin typeface="Albertus Extra Bold" pitchFamily="34" charset="0"/>
            </a:endParaRPr>
          </a:p>
        </p:txBody>
      </p:sp>
      <p:sp>
        <p:nvSpPr>
          <p:cNvPr id="80" name="Rectangle 22"/>
          <p:cNvSpPr>
            <a:spLocks noChangeArrowheads="1"/>
          </p:cNvSpPr>
          <p:nvPr/>
        </p:nvSpPr>
        <p:spPr bwMode="auto">
          <a:xfrm>
            <a:off x="2971800" y="2178015"/>
            <a:ext cx="1219199" cy="488985"/>
          </a:xfrm>
          <a:prstGeom prst="rect">
            <a:avLst/>
          </a:prstGeom>
          <a:solidFill>
            <a:srgbClr val="92D050">
              <a:alpha val="6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a:latin typeface="Albertus Extra Bold" pitchFamily="34" charset="0"/>
              </a:rPr>
              <a:t>Title V</a:t>
            </a:r>
          </a:p>
          <a:p>
            <a:pPr algn="ctr" defTabSz="571500"/>
            <a:r>
              <a:rPr lang="en-US" sz="1000" b="1" dirty="0">
                <a:latin typeface="Albertus Extra Bold" pitchFamily="34" charset="0"/>
              </a:rPr>
              <a:t>Operating </a:t>
            </a:r>
            <a:r>
              <a:rPr lang="en-US" sz="1000" b="1" dirty="0" smtClean="0">
                <a:latin typeface="Albertus Extra Bold" pitchFamily="34" charset="0"/>
              </a:rPr>
              <a:t>Permits</a:t>
            </a:r>
          </a:p>
          <a:p>
            <a:pPr algn="ctr" defTabSz="571500"/>
            <a:r>
              <a:rPr lang="en-US" sz="800" b="1" dirty="0" smtClean="0">
                <a:latin typeface="Albertus Extra Bold" pitchFamily="34" charset="0"/>
              </a:rPr>
              <a:t>(for larger industries)</a:t>
            </a:r>
            <a:endParaRPr lang="en-US" sz="800" b="1" dirty="0">
              <a:latin typeface="Albertus Extra Bold" pitchFamily="34" charset="0"/>
            </a:endParaRPr>
          </a:p>
        </p:txBody>
      </p:sp>
      <p:sp>
        <p:nvSpPr>
          <p:cNvPr id="86" name="Rectangle 22"/>
          <p:cNvSpPr>
            <a:spLocks noChangeArrowheads="1"/>
          </p:cNvSpPr>
          <p:nvPr/>
        </p:nvSpPr>
        <p:spPr bwMode="auto">
          <a:xfrm>
            <a:off x="2971800" y="2816904"/>
            <a:ext cx="1219200" cy="612096"/>
          </a:xfrm>
          <a:prstGeom prst="rect">
            <a:avLst/>
          </a:prstGeom>
          <a:solidFill>
            <a:srgbClr val="92D050">
              <a:alpha val="51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ACDP</a:t>
            </a:r>
            <a:endParaRPr lang="en-US" sz="1000" b="1" dirty="0">
              <a:latin typeface="Albertus Extra Bold" pitchFamily="34" charset="0"/>
            </a:endParaRPr>
          </a:p>
          <a:p>
            <a:pPr algn="ctr" defTabSz="571500"/>
            <a:r>
              <a:rPr lang="en-US" sz="1000" b="1" dirty="0" smtClean="0">
                <a:latin typeface="Albertus Extra Bold" pitchFamily="34" charset="0"/>
              </a:rPr>
              <a:t>(Permits)</a:t>
            </a:r>
          </a:p>
          <a:p>
            <a:pPr algn="ctr" defTabSz="571500"/>
            <a:r>
              <a:rPr lang="en-US" sz="800" b="1" dirty="0" smtClean="0">
                <a:latin typeface="Albertus Extra Bold" pitchFamily="34" charset="0"/>
              </a:rPr>
              <a:t>(for smaller industries)</a:t>
            </a:r>
            <a:endParaRPr lang="en-US" sz="800" b="1" dirty="0">
              <a:latin typeface="Albertus Extra Bold" pitchFamily="34" charset="0"/>
            </a:endParaRPr>
          </a:p>
        </p:txBody>
      </p:sp>
      <p:sp>
        <p:nvSpPr>
          <p:cNvPr id="88" name="Rectangle 25"/>
          <p:cNvSpPr>
            <a:spLocks noChangeArrowheads="1"/>
          </p:cNvSpPr>
          <p:nvPr/>
        </p:nvSpPr>
        <p:spPr bwMode="auto">
          <a:xfrm>
            <a:off x="4343400" y="1524000"/>
            <a:ext cx="9906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89" name="Rectangle 19"/>
          <p:cNvSpPr>
            <a:spLocks noChangeArrowheads="1"/>
          </p:cNvSpPr>
          <p:nvPr/>
        </p:nvSpPr>
        <p:spPr bwMode="auto">
          <a:xfrm>
            <a:off x="4335469" y="2057400"/>
            <a:ext cx="998531" cy="827539"/>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Motor Vehicle Emission Stds (Cars &amp; Trucks)</a:t>
            </a:r>
            <a:endParaRPr lang="en-US" sz="1000" b="1" dirty="0">
              <a:latin typeface="Albertus Extra Bold" pitchFamily="34" charset="0"/>
            </a:endParaRPr>
          </a:p>
        </p:txBody>
      </p:sp>
      <p:sp>
        <p:nvSpPr>
          <p:cNvPr id="90" name="Rectangle 89"/>
          <p:cNvSpPr/>
          <p:nvPr/>
        </p:nvSpPr>
        <p:spPr>
          <a:xfrm>
            <a:off x="5867400" y="914400"/>
            <a:ext cx="3048000" cy="4242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Oregon Initiatives</a:t>
            </a:r>
            <a:endParaRPr lang="en-US" sz="2000" b="1" dirty="0">
              <a:solidFill>
                <a:schemeClr val="tx1"/>
              </a:solidFill>
            </a:endParaRPr>
          </a:p>
        </p:txBody>
      </p:sp>
      <p:sp>
        <p:nvSpPr>
          <p:cNvPr id="91" name="Rectangle 19"/>
          <p:cNvSpPr>
            <a:spLocks noChangeArrowheads="1"/>
          </p:cNvSpPr>
          <p:nvPr/>
        </p:nvSpPr>
        <p:spPr bwMode="auto">
          <a:xfrm>
            <a:off x="1828800" y="205740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technology-based standards with follow-up risk review</a:t>
            </a:r>
            <a:endParaRPr lang="en-US" sz="1000" b="1" dirty="0">
              <a:latin typeface="Albertus Extra Bold" pitchFamily="34" charset="0"/>
            </a:endParaRPr>
          </a:p>
        </p:txBody>
      </p:sp>
      <p:sp>
        <p:nvSpPr>
          <p:cNvPr id="92" name="Rectangle 19"/>
          <p:cNvSpPr>
            <a:spLocks noChangeArrowheads="1"/>
          </p:cNvSpPr>
          <p:nvPr/>
        </p:nvSpPr>
        <p:spPr bwMode="auto">
          <a:xfrm>
            <a:off x="5791200" y="1524000"/>
            <a:ext cx="1018096" cy="381263"/>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Air Toxics</a:t>
            </a:r>
          </a:p>
          <a:p>
            <a:pPr algn="ctr" defTabSz="571500"/>
            <a:endParaRPr lang="en-US" sz="1000" b="1" dirty="0">
              <a:latin typeface="Albertus Extra Bold" pitchFamily="34" charset="0"/>
            </a:endParaRPr>
          </a:p>
        </p:txBody>
      </p:sp>
      <p:sp>
        <p:nvSpPr>
          <p:cNvPr id="93" name="Rectangle 19"/>
          <p:cNvSpPr>
            <a:spLocks noChangeArrowheads="1"/>
          </p:cNvSpPr>
          <p:nvPr/>
        </p:nvSpPr>
        <p:spPr bwMode="auto">
          <a:xfrm>
            <a:off x="5791200" y="2057400"/>
            <a:ext cx="1018096" cy="519763"/>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DEQ AQ Health Benchmarks</a:t>
            </a:r>
            <a:endParaRPr lang="en-US" sz="1000" b="1" dirty="0">
              <a:latin typeface="Albertus Extra Bold" pitchFamily="34" charset="0"/>
            </a:endParaRPr>
          </a:p>
        </p:txBody>
      </p:sp>
      <p:sp>
        <p:nvSpPr>
          <p:cNvPr id="94" name="Rectangle 19"/>
          <p:cNvSpPr>
            <a:spLocks noChangeArrowheads="1"/>
          </p:cNvSpPr>
          <p:nvPr/>
        </p:nvSpPr>
        <p:spPr bwMode="auto">
          <a:xfrm>
            <a:off x="5791200" y="365760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Special monitoring studies</a:t>
            </a:r>
          </a:p>
          <a:p>
            <a:pPr algn="ctr" defTabSz="571500"/>
            <a:r>
              <a:rPr lang="en-US" sz="1000" b="1" dirty="0" smtClean="0">
                <a:latin typeface="Albertus Extra Bold" pitchFamily="34" charset="0"/>
              </a:rPr>
              <a:t>(source </a:t>
            </a:r>
            <a:r>
              <a:rPr lang="en-US" sz="1000" b="1" dirty="0" smtClean="0">
                <a:latin typeface="Albertus Extra Bold" pitchFamily="34" charset="0"/>
              </a:rPr>
              <a:t>identification,  &amp; health risks)</a:t>
            </a:r>
            <a:endParaRPr lang="en-US" sz="1000" b="1" dirty="0">
              <a:latin typeface="Albertus Extra Bold" pitchFamily="34" charset="0"/>
            </a:endParaRPr>
          </a:p>
        </p:txBody>
      </p:sp>
      <p:sp>
        <p:nvSpPr>
          <p:cNvPr id="95" name="Rectangle 19"/>
          <p:cNvSpPr>
            <a:spLocks noChangeArrowheads="1"/>
          </p:cNvSpPr>
          <p:nvPr/>
        </p:nvSpPr>
        <p:spPr bwMode="auto">
          <a:xfrm>
            <a:off x="5791200" y="4800600"/>
            <a:ext cx="1018096"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Diesel Program.</a:t>
            </a:r>
          </a:p>
          <a:p>
            <a:pPr algn="ctr" defTabSz="571500"/>
            <a:r>
              <a:rPr lang="en-US" sz="800" b="1" dirty="0" smtClean="0">
                <a:latin typeface="Albertus Extra Bold" pitchFamily="34" charset="0"/>
              </a:rPr>
              <a:t>(vehicles, engines)</a:t>
            </a:r>
            <a:endParaRPr lang="en-US" sz="1000" b="1" dirty="0">
              <a:latin typeface="Albertus Extra Bold" pitchFamily="34" charset="0"/>
            </a:endParaRPr>
          </a:p>
        </p:txBody>
      </p:sp>
      <p:sp>
        <p:nvSpPr>
          <p:cNvPr id="97" name="Rectangle 25"/>
          <p:cNvSpPr>
            <a:spLocks noChangeArrowheads="1"/>
          </p:cNvSpPr>
          <p:nvPr/>
        </p:nvSpPr>
        <p:spPr bwMode="auto">
          <a:xfrm>
            <a:off x="6934200" y="1524000"/>
            <a:ext cx="838200" cy="396652"/>
          </a:xfrm>
          <a:prstGeom prst="rect">
            <a:avLst/>
          </a:prstGeom>
          <a:solidFill>
            <a:schemeClr val="tx2">
              <a:lumMod val="40000"/>
              <a:lumOff val="60000"/>
            </a:scheme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Motor </a:t>
            </a:r>
          </a:p>
          <a:p>
            <a:pPr algn="ctr" defTabSz="571500"/>
            <a:r>
              <a:rPr lang="en-US" sz="1100" b="1" dirty="0" smtClean="0">
                <a:latin typeface="Albertus Extra Bold" pitchFamily="34" charset="0"/>
              </a:rPr>
              <a:t>Vehicles</a:t>
            </a:r>
            <a:endParaRPr lang="en-US" sz="1100" b="1" dirty="0">
              <a:latin typeface="Albertus Extra Bold" pitchFamily="34" charset="0"/>
            </a:endParaRPr>
          </a:p>
        </p:txBody>
      </p:sp>
      <p:sp>
        <p:nvSpPr>
          <p:cNvPr id="98" name="Rectangle 19"/>
          <p:cNvSpPr>
            <a:spLocks noChangeArrowheads="1"/>
          </p:cNvSpPr>
          <p:nvPr/>
        </p:nvSpPr>
        <p:spPr bwMode="auto">
          <a:xfrm>
            <a:off x="6934200" y="2054905"/>
            <a:ext cx="838200" cy="36587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Clean Cars Program</a:t>
            </a:r>
            <a:endParaRPr lang="en-US" sz="1000" b="1" dirty="0">
              <a:latin typeface="Albertus Extra Bold"/>
            </a:endParaRPr>
          </a:p>
        </p:txBody>
      </p:sp>
      <p:sp>
        <p:nvSpPr>
          <p:cNvPr id="100" name="Rectangle 19"/>
          <p:cNvSpPr>
            <a:spLocks noChangeArrowheads="1"/>
          </p:cNvSpPr>
          <p:nvPr/>
        </p:nvSpPr>
        <p:spPr bwMode="auto">
          <a:xfrm>
            <a:off x="6934200" y="2514600"/>
            <a:ext cx="914400" cy="673651"/>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000" b="1" dirty="0" smtClean="0">
                <a:latin typeface="Albertus Extra Bold"/>
              </a:rPr>
              <a:t>Vehicle  Inspection   &amp;  Maintenance</a:t>
            </a:r>
            <a:endParaRPr lang="en-US" sz="1000" b="1" dirty="0">
              <a:latin typeface="Albertus Extra Bold"/>
            </a:endParaRPr>
          </a:p>
        </p:txBody>
      </p:sp>
      <p:sp>
        <p:nvSpPr>
          <p:cNvPr id="101" name="Rectangle 9"/>
          <p:cNvSpPr>
            <a:spLocks noChangeArrowheads="1"/>
          </p:cNvSpPr>
          <p:nvPr/>
        </p:nvSpPr>
        <p:spPr bwMode="auto">
          <a:xfrm>
            <a:off x="7988799" y="1524000"/>
            <a:ext cx="926601" cy="396652"/>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Climate</a:t>
            </a:r>
          </a:p>
          <a:p>
            <a:pPr algn="ctr" defTabSz="571500"/>
            <a:r>
              <a:rPr lang="en-US" sz="1100" b="1" dirty="0" smtClean="0">
                <a:latin typeface="Albertus Extra Bold" pitchFamily="34" charset="0"/>
              </a:rPr>
              <a:t>Change</a:t>
            </a:r>
          </a:p>
        </p:txBody>
      </p:sp>
      <p:sp>
        <p:nvSpPr>
          <p:cNvPr id="102" name="Rectangle 9"/>
          <p:cNvSpPr>
            <a:spLocks noChangeArrowheads="1"/>
          </p:cNvSpPr>
          <p:nvPr/>
        </p:nvSpPr>
        <p:spPr bwMode="auto">
          <a:xfrm>
            <a:off x="7988799" y="2057400"/>
            <a:ext cx="926601" cy="519763"/>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Clean </a:t>
            </a:r>
          </a:p>
          <a:p>
            <a:pPr algn="ctr" defTabSz="571500"/>
            <a:r>
              <a:rPr lang="en-US" sz="1000" b="1" dirty="0" smtClean="0">
                <a:latin typeface="Albertus Extra Bold" pitchFamily="34" charset="0"/>
              </a:rPr>
              <a:t>Power</a:t>
            </a:r>
          </a:p>
          <a:p>
            <a:pPr algn="ctr" defTabSz="571500"/>
            <a:r>
              <a:rPr lang="en-US" sz="1000" b="1" dirty="0" smtClean="0">
                <a:latin typeface="Albertus Extra Bold" pitchFamily="34" charset="0"/>
              </a:rPr>
              <a:t>Plan</a:t>
            </a:r>
          </a:p>
        </p:txBody>
      </p:sp>
      <p:sp>
        <p:nvSpPr>
          <p:cNvPr id="103" name="Rectangle 9"/>
          <p:cNvSpPr>
            <a:spLocks noChangeArrowheads="1"/>
          </p:cNvSpPr>
          <p:nvPr/>
        </p:nvSpPr>
        <p:spPr bwMode="auto">
          <a:xfrm>
            <a:off x="8001000" y="2667000"/>
            <a:ext cx="926601" cy="535152"/>
          </a:xfrm>
          <a:prstGeom prst="rect">
            <a:avLst/>
          </a:prstGeom>
          <a:solidFill>
            <a:srgbClr val="FF7979">
              <a:alpha val="49000"/>
            </a:srgbClr>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Clean </a:t>
            </a:r>
          </a:p>
          <a:p>
            <a:pPr algn="ctr" defTabSz="571500"/>
            <a:r>
              <a:rPr lang="en-US" sz="1100" b="1" dirty="0" smtClean="0">
                <a:latin typeface="Albertus Extra Bold" pitchFamily="34" charset="0"/>
              </a:rPr>
              <a:t>Fuels</a:t>
            </a:r>
          </a:p>
          <a:p>
            <a:pPr algn="ctr" defTabSz="571500"/>
            <a:r>
              <a:rPr lang="en-US" sz="900" b="1" i="1" dirty="0" smtClean="0">
                <a:latin typeface="Albertus Extra Bold" pitchFamily="34" charset="0"/>
              </a:rPr>
              <a:t>(low carbon)</a:t>
            </a:r>
          </a:p>
        </p:txBody>
      </p:sp>
      <p:sp>
        <p:nvSpPr>
          <p:cNvPr id="104" name="Rectangle 9"/>
          <p:cNvSpPr>
            <a:spLocks noChangeArrowheads="1"/>
          </p:cNvSpPr>
          <p:nvPr/>
        </p:nvSpPr>
        <p:spPr bwMode="auto">
          <a:xfrm>
            <a:off x="8001000" y="3276600"/>
            <a:ext cx="926601" cy="673651"/>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Legislative</a:t>
            </a:r>
          </a:p>
          <a:p>
            <a:pPr algn="ctr" defTabSz="571500"/>
            <a:r>
              <a:rPr lang="en-US" sz="1000" b="1" dirty="0" smtClean="0">
                <a:latin typeface="Albertus Extra Bold" pitchFamily="34" charset="0"/>
              </a:rPr>
              <a:t>Initiatives</a:t>
            </a:r>
          </a:p>
          <a:p>
            <a:pPr algn="ctr" defTabSz="571500"/>
            <a:r>
              <a:rPr lang="en-US" sz="1000" b="1" dirty="0" smtClean="0">
                <a:latin typeface="Albertus Extra Bold" pitchFamily="34" charset="0"/>
              </a:rPr>
              <a:t>(i.e. Cap &amp; Trade Study</a:t>
            </a:r>
          </a:p>
        </p:txBody>
      </p:sp>
      <p:sp>
        <p:nvSpPr>
          <p:cNvPr id="106" name="Rectangle 19"/>
          <p:cNvSpPr>
            <a:spLocks noChangeArrowheads="1"/>
          </p:cNvSpPr>
          <p:nvPr/>
        </p:nvSpPr>
        <p:spPr bwMode="auto">
          <a:xfrm>
            <a:off x="0" y="6461348"/>
            <a:ext cx="9144000" cy="227375"/>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100" b="1" dirty="0" smtClean="0">
                <a:latin typeface="Albertus Extra Bold" pitchFamily="34" charset="0"/>
              </a:rPr>
              <a:t>Key </a:t>
            </a:r>
            <a:r>
              <a:rPr lang="en-US" sz="1100" b="1" dirty="0" smtClean="0">
                <a:latin typeface="Albertus Extra Bold" pitchFamily="34" charset="0"/>
              </a:rPr>
              <a:t>Partnerships: EPA</a:t>
            </a:r>
            <a:r>
              <a:rPr lang="en-US" sz="1100" b="1" dirty="0" smtClean="0">
                <a:latin typeface="Albertus Extra Bold" pitchFamily="34" charset="0"/>
              </a:rPr>
              <a:t>, Health Division, ODOE, PUC, ODF, ODA</a:t>
            </a:r>
            <a:r>
              <a:rPr lang="en-US" sz="1100" b="1" dirty="0" smtClean="0">
                <a:latin typeface="Albertus Extra Bold" pitchFamily="34" charset="0"/>
              </a:rPr>
              <a:t>, ODOT, </a:t>
            </a:r>
            <a:r>
              <a:rPr lang="en-US" sz="1100" b="1" dirty="0" smtClean="0">
                <a:latin typeface="Albertus Extra Bold" pitchFamily="34" charset="0"/>
              </a:rPr>
              <a:t>USFS, and many others.</a:t>
            </a:r>
            <a:endParaRPr lang="en-US" sz="1000" b="1" dirty="0">
              <a:latin typeface="Albertus Extra Bold" pitchFamily="34" charset="0"/>
            </a:endParaRPr>
          </a:p>
        </p:txBody>
      </p:sp>
      <p:sp>
        <p:nvSpPr>
          <p:cNvPr id="107" name="Rectangle 19"/>
          <p:cNvSpPr>
            <a:spLocks noChangeArrowheads="1"/>
          </p:cNvSpPr>
          <p:nvPr/>
        </p:nvSpPr>
        <p:spPr bwMode="auto">
          <a:xfrm>
            <a:off x="5791200" y="54864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Risk </a:t>
            </a:r>
            <a:r>
              <a:rPr lang="en-US" sz="1000" b="1" dirty="0" smtClean="0">
                <a:latin typeface="Albertus Extra Bold" pitchFamily="34" charset="0"/>
              </a:rPr>
              <a:t>based permitting program overhaul</a:t>
            </a:r>
            <a:endParaRPr lang="en-US" sz="1000" b="1" dirty="0">
              <a:latin typeface="Albertus Extra Bold" pitchFamily="34" charset="0"/>
            </a:endParaRPr>
          </a:p>
          <a:p>
            <a:pPr algn="ctr" defTabSz="571500"/>
            <a:endParaRPr lang="en-US" sz="1000" b="1" dirty="0">
              <a:latin typeface="Albertus Extra Bold" pitchFamily="34" charset="0"/>
            </a:endParaRPr>
          </a:p>
        </p:txBody>
      </p:sp>
      <p:sp>
        <p:nvSpPr>
          <p:cNvPr id="108" name="Rectangle 9"/>
          <p:cNvSpPr>
            <a:spLocks noChangeArrowheads="1"/>
          </p:cNvSpPr>
          <p:nvPr/>
        </p:nvSpPr>
        <p:spPr bwMode="auto">
          <a:xfrm>
            <a:off x="8001000" y="4038600"/>
            <a:ext cx="926601" cy="519763"/>
          </a:xfrm>
          <a:prstGeom prst="rect">
            <a:avLst/>
          </a:prstGeom>
          <a:solidFill>
            <a:srgbClr val="FF7979">
              <a:alpha val="50000"/>
            </a:srgbClr>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GHG Emission Reporting</a:t>
            </a:r>
          </a:p>
        </p:txBody>
      </p:sp>
      <p:cxnSp>
        <p:nvCxnSpPr>
          <p:cNvPr id="116" name="Straight Connector 115"/>
          <p:cNvCxnSpPr>
            <a:stCxn id="86" idx="0"/>
            <a:endCxn id="80" idx="2"/>
          </p:cNvCxnSpPr>
          <p:nvPr/>
        </p:nvCxnSpPr>
        <p:spPr>
          <a:xfrm flipV="1">
            <a:off x="3581400" y="2667000"/>
            <a:ext cx="0" cy="149904"/>
          </a:xfrm>
          <a:prstGeom prst="line">
            <a:avLst/>
          </a:prstGeom>
          <a:ln w="15875"/>
        </p:spPr>
        <p:style>
          <a:lnRef idx="1">
            <a:schemeClr val="dk1"/>
          </a:lnRef>
          <a:fillRef idx="0">
            <a:schemeClr val="dk1"/>
          </a:fillRef>
          <a:effectRef idx="0">
            <a:schemeClr val="dk1"/>
          </a:effectRef>
          <a:fontRef idx="minor">
            <a:schemeClr val="tx1"/>
          </a:fontRef>
        </p:style>
      </p:cxnSp>
      <p:sp>
        <p:nvSpPr>
          <p:cNvPr id="118" name="Rectangle 19"/>
          <p:cNvSpPr>
            <a:spLocks noChangeArrowheads="1"/>
          </p:cNvSpPr>
          <p:nvPr/>
        </p:nvSpPr>
        <p:spPr bwMode="auto">
          <a:xfrm>
            <a:off x="4335469" y="2971800"/>
            <a:ext cx="998531" cy="858317"/>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Federal </a:t>
            </a:r>
          </a:p>
          <a:p>
            <a:pPr algn="ctr" defTabSz="571500"/>
            <a:r>
              <a:rPr lang="en-US" sz="1000" b="1" dirty="0" smtClean="0">
                <a:latin typeface="Albertus Extra Bold" pitchFamily="34" charset="0"/>
              </a:rPr>
              <a:t>Fuel Stds.</a:t>
            </a:r>
          </a:p>
          <a:p>
            <a:pPr algn="ctr" defTabSz="571500"/>
            <a:r>
              <a:rPr lang="en-US" sz="1000" b="1" dirty="0" smtClean="0">
                <a:latin typeface="Albertus Extra Bold" pitchFamily="34" charset="0"/>
              </a:rPr>
              <a:t> Gasoline &amp; Diesel </a:t>
            </a:r>
          </a:p>
          <a:p>
            <a:pPr algn="ctr" defTabSz="571500"/>
            <a:endParaRPr lang="en-US" sz="300" b="1" dirty="0" smtClean="0">
              <a:latin typeface="Albertus Extra Bold" pitchFamily="34" charset="0"/>
            </a:endParaRPr>
          </a:p>
          <a:p>
            <a:pPr algn="ctr" defTabSz="571500"/>
            <a:r>
              <a:rPr lang="en-US" sz="900" b="1" i="1" dirty="0" smtClean="0">
                <a:latin typeface="Albertus Extra Bold" pitchFamily="34" charset="0"/>
              </a:rPr>
              <a:t>(low sulfur)</a:t>
            </a:r>
            <a:endParaRPr lang="en-US" sz="900" b="1" i="1" dirty="0">
              <a:latin typeface="Albertus Extra Bold" pitchFamily="34" charset="0"/>
            </a:endParaRPr>
          </a:p>
        </p:txBody>
      </p:sp>
      <p:cxnSp>
        <p:nvCxnSpPr>
          <p:cNvPr id="36" name="Shape 35"/>
          <p:cNvCxnSpPr>
            <a:stCxn id="77" idx="3"/>
            <a:endCxn id="86" idx="2"/>
          </p:cNvCxnSpPr>
          <p:nvPr/>
        </p:nvCxnSpPr>
        <p:spPr>
          <a:xfrm flipV="1">
            <a:off x="2846896" y="3429000"/>
            <a:ext cx="734504" cy="1170055"/>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37" name="Rectangle 19"/>
          <p:cNvSpPr>
            <a:spLocks noChangeArrowheads="1"/>
          </p:cNvSpPr>
          <p:nvPr/>
        </p:nvSpPr>
        <p:spPr bwMode="auto">
          <a:xfrm>
            <a:off x="5791200" y="2667000"/>
            <a:ext cx="1018096" cy="82753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000" b="1" dirty="0" smtClean="0">
                <a:latin typeface="Albertus Extra Bold" pitchFamily="34" charset="0"/>
              </a:rPr>
              <a:t>Geographic assessment – Portland Air Toxics Solutions</a:t>
            </a:r>
            <a:endParaRPr lang="en-US" sz="1000" b="1" dirty="0">
              <a:latin typeface="Albertus Extra Bold" pitchFamily="34" charset="0"/>
            </a:endParaRPr>
          </a:p>
        </p:txBody>
      </p:sp>
      <p:sp>
        <p:nvSpPr>
          <p:cNvPr id="34" name="Oval 33"/>
          <p:cNvSpPr/>
          <p:nvPr/>
        </p:nvSpPr>
        <p:spPr>
          <a:xfrm>
            <a:off x="152400" y="2667000"/>
            <a:ext cx="8686800" cy="3200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Multi-Pollutant Connections and Strategies</a:t>
            </a:r>
          </a:p>
          <a:p>
            <a:pPr algn="ctr"/>
            <a:r>
              <a:rPr lang="en-US" sz="1600" b="1" i="1" dirty="0" smtClean="0">
                <a:solidFill>
                  <a:schemeClr val="tx1"/>
                </a:solidFill>
              </a:rPr>
              <a:t>Across spectrum of air quality work are opportunities for multi-pollutant reduction. </a:t>
            </a:r>
          </a:p>
          <a:p>
            <a:pPr algn="ctr"/>
            <a:endParaRPr lang="en-US" sz="1600" dirty="0" smtClean="0">
              <a:solidFill>
                <a:schemeClr val="tx1"/>
              </a:solidFill>
            </a:endParaRPr>
          </a:p>
          <a:p>
            <a:pPr algn="ctr"/>
            <a:r>
              <a:rPr lang="en-US" sz="1600" dirty="0" smtClean="0">
                <a:solidFill>
                  <a:schemeClr val="tx1"/>
                </a:solidFill>
              </a:rPr>
              <a:t>Woodstove Strategies Reduce: Fine Particulate  + Air Toxics</a:t>
            </a:r>
          </a:p>
          <a:p>
            <a:pPr algn="ctr"/>
            <a:r>
              <a:rPr lang="en-US" sz="1600" dirty="0" smtClean="0">
                <a:solidFill>
                  <a:schemeClr val="tx1"/>
                </a:solidFill>
              </a:rPr>
              <a:t>Clean Diesel Reduces: Air Toxics + Fine Particulate + Climate Change pollution</a:t>
            </a:r>
          </a:p>
          <a:p>
            <a:pPr algn="ctr"/>
            <a:r>
              <a:rPr lang="en-US" sz="1600" dirty="0" smtClean="0">
                <a:solidFill>
                  <a:schemeClr val="tx1"/>
                </a:solidFill>
              </a:rPr>
              <a:t>Industrial emission standards &amp; permitting can reduce: Criteria pollutants + air toxics + visibility impairing pollution</a:t>
            </a:r>
          </a:p>
          <a:p>
            <a:pPr algn="ctr"/>
            <a:r>
              <a:rPr lang="en-US" sz="1600" dirty="0" smtClean="0">
                <a:solidFill>
                  <a:schemeClr val="tx1"/>
                </a:solidFill>
              </a:rPr>
              <a:t>Clean vehicles/VIP reduce: ozone + GHG + air toxics</a:t>
            </a:r>
          </a:p>
          <a:p>
            <a:pPr algn="ctr"/>
            <a:endParaRPr lang="en-US" sz="1400" dirty="0">
              <a:solidFill>
                <a:schemeClr val="tx1"/>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5562600" cy="965277"/>
          </a:xfrm>
        </p:spPr>
        <p:txBody>
          <a:bodyPr>
            <a:normAutofit/>
          </a:bodyPr>
          <a:lstStyle/>
          <a:p>
            <a:pPr eaLnBrk="0" fontAlgn="base" hangingPunct="0">
              <a:spcAft>
                <a:spcPct val="0"/>
              </a:spcAft>
            </a:pPr>
            <a:r>
              <a:rPr lang="en-US" sz="4000" b="1" dirty="0" smtClean="0">
                <a:latin typeface="+mn-lt"/>
                <a:ea typeface="+mn-ea"/>
                <a:cs typeface="Arial" pitchFamily="34" charset="0"/>
              </a:rPr>
              <a:t>Assessing Air Quality</a:t>
            </a:r>
            <a:endParaRPr lang="en-US" sz="4000" b="1" dirty="0">
              <a:latin typeface="+mn-lt"/>
              <a:ea typeface="+mn-ea"/>
              <a:cs typeface="Arial" pitchFamily="34" charset="0"/>
            </a:endParaRPr>
          </a:p>
        </p:txBody>
      </p:sp>
      <p:sp>
        <p:nvSpPr>
          <p:cNvPr id="4" name="Slide Number Placeholder 3"/>
          <p:cNvSpPr>
            <a:spLocks noGrp="1"/>
          </p:cNvSpPr>
          <p:nvPr>
            <p:ph type="sldNum" sz="quarter" idx="12"/>
          </p:nvPr>
        </p:nvSpPr>
        <p:spPr/>
        <p:txBody>
          <a:bodyPr/>
          <a:lstStyle/>
          <a:p>
            <a:fld id="{411B1ABC-56ED-4DF6-862C-74E92E4323ED}" type="slidenum">
              <a:rPr lang="en-US" smtClean="0"/>
              <a:pPr/>
              <a:t>5</a:t>
            </a:fld>
            <a:endParaRPr lang="en-US" dirty="0"/>
          </a:p>
        </p:txBody>
      </p:sp>
      <p:pic>
        <p:nvPicPr>
          <p:cNvPr id="10" name="Content Placeholder 9"/>
          <p:cNvPicPr>
            <a:picLocks noGrp="1"/>
          </p:cNvPicPr>
          <p:nvPr>
            <p:ph idx="1"/>
          </p:nvPr>
        </p:nvPicPr>
        <p:blipFill>
          <a:blip r:embed="rId3" cstate="print"/>
          <a:srcRect/>
          <a:stretch>
            <a:fillRect/>
          </a:stretch>
        </p:blipFill>
        <p:spPr bwMode="auto">
          <a:xfrm>
            <a:off x="457200" y="914400"/>
            <a:ext cx="7620000" cy="56388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21319" y="4427530"/>
            <a:ext cx="2073871" cy="14977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309045" y="4427530"/>
            <a:ext cx="2112275" cy="14977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2665" y="0"/>
            <a:ext cx="8229600" cy="894270"/>
          </a:xfrm>
        </p:spPr>
        <p:txBody>
          <a:bodyPr>
            <a:normAutofit/>
          </a:bodyPr>
          <a:lstStyle/>
          <a:p>
            <a:r>
              <a:rPr lang="en-US" sz="3600" b="1" dirty="0" smtClean="0"/>
              <a:t>Air Toxics Monitoring</a:t>
            </a:r>
            <a:endParaRPr lang="en-US" sz="3600" b="1" dirty="0"/>
          </a:p>
        </p:txBody>
      </p:sp>
      <p:sp>
        <p:nvSpPr>
          <p:cNvPr id="3" name="Slide Number Placeholder 2"/>
          <p:cNvSpPr>
            <a:spLocks noGrp="1"/>
          </p:cNvSpPr>
          <p:nvPr>
            <p:ph type="sldNum" sz="quarter" idx="12"/>
          </p:nvPr>
        </p:nvSpPr>
        <p:spPr/>
        <p:txBody>
          <a:bodyPr/>
          <a:lstStyle/>
          <a:p>
            <a:fld id="{64E56BEF-C22D-448A-A90D-BB9D5B0F7FF5}" type="slidenum">
              <a:rPr lang="en-US" smtClean="0"/>
              <a:pPr/>
              <a:t>6</a:t>
            </a:fld>
            <a:endParaRPr lang="en-US" dirty="0"/>
          </a:p>
        </p:txBody>
      </p:sp>
      <p:graphicFrame>
        <p:nvGraphicFramePr>
          <p:cNvPr id="14337" name="Object 1"/>
          <p:cNvGraphicFramePr>
            <a:graphicFrameLocks noChangeAspect="1"/>
          </p:cNvGraphicFramePr>
          <p:nvPr/>
        </p:nvGraphicFramePr>
        <p:xfrm>
          <a:off x="1018801" y="956049"/>
          <a:ext cx="2943599" cy="3006351"/>
        </p:xfrm>
        <a:graphic>
          <a:graphicData uri="http://schemas.openxmlformats.org/presentationml/2006/ole">
            <p:oleObj spid="_x0000_s2050" name="Bitmap Image" r:id="rId4" imgW="23304762" imgH="25000000" progId="PBrush">
              <p:embed/>
            </p:oleObj>
          </a:graphicData>
        </a:graphic>
      </p:graphicFrame>
      <p:graphicFrame>
        <p:nvGraphicFramePr>
          <p:cNvPr id="14338" name="Object 2"/>
          <p:cNvGraphicFramePr>
            <a:graphicFrameLocks noChangeAspect="1"/>
          </p:cNvGraphicFramePr>
          <p:nvPr/>
        </p:nvGraphicFramePr>
        <p:xfrm>
          <a:off x="4802486" y="1316724"/>
          <a:ext cx="4186088" cy="5415105"/>
        </p:xfrm>
        <a:graphic>
          <a:graphicData uri="http://schemas.openxmlformats.org/presentationml/2006/ole">
            <p:oleObj spid="_x0000_s2051" name="Bitmap Image" r:id="rId5" imgW="6416596" imgH="8298899" progId="PBrush">
              <p:embed/>
            </p:oleObj>
          </a:graphicData>
        </a:graphic>
      </p:graphicFrame>
      <p:sp>
        <p:nvSpPr>
          <p:cNvPr id="11" name="TextBox 10"/>
          <p:cNvSpPr txBox="1"/>
          <p:nvPr/>
        </p:nvSpPr>
        <p:spPr>
          <a:xfrm>
            <a:off x="1153955" y="3959423"/>
            <a:ext cx="2803565" cy="307777"/>
          </a:xfrm>
          <a:prstGeom prst="rect">
            <a:avLst/>
          </a:prstGeom>
          <a:noFill/>
        </p:spPr>
        <p:txBody>
          <a:bodyPr wrap="square" rtlCol="0">
            <a:spAutoFit/>
          </a:bodyPr>
          <a:lstStyle/>
          <a:p>
            <a:r>
              <a:rPr lang="en-US" sz="1400" dirty="0" smtClean="0"/>
              <a:t>Air toxics monitoring equipment</a:t>
            </a:r>
            <a:endParaRPr lang="en-US" sz="1400" dirty="0"/>
          </a:p>
        </p:txBody>
      </p:sp>
      <p:sp>
        <p:nvSpPr>
          <p:cNvPr id="12" name="TextBox 11"/>
          <p:cNvSpPr txBox="1"/>
          <p:nvPr/>
        </p:nvSpPr>
        <p:spPr>
          <a:xfrm>
            <a:off x="4725620" y="1086295"/>
            <a:ext cx="4301360" cy="307777"/>
          </a:xfrm>
          <a:prstGeom prst="rect">
            <a:avLst/>
          </a:prstGeom>
          <a:noFill/>
        </p:spPr>
        <p:txBody>
          <a:bodyPr wrap="square" rtlCol="0">
            <a:spAutoFit/>
          </a:bodyPr>
          <a:lstStyle/>
          <a:p>
            <a:r>
              <a:rPr lang="en-US" sz="1400" dirty="0" smtClean="0"/>
              <a:t>Community air toxics assessment in North Portland</a:t>
            </a:r>
            <a:endParaRPr lang="en-US" sz="1400" dirty="0"/>
          </a:p>
        </p:txBody>
      </p:sp>
      <p:sp>
        <p:nvSpPr>
          <p:cNvPr id="13" name="Rectangle 12"/>
          <p:cNvSpPr/>
          <p:nvPr/>
        </p:nvSpPr>
        <p:spPr>
          <a:xfrm>
            <a:off x="193830" y="4427530"/>
            <a:ext cx="2286000" cy="1077218"/>
          </a:xfrm>
          <a:prstGeom prst="rect">
            <a:avLst/>
          </a:prstGeom>
        </p:spPr>
        <p:txBody>
          <a:bodyPr>
            <a:spAutoFit/>
          </a:bodyPr>
          <a:lstStyle/>
          <a:p>
            <a:pPr lvl="0" algn="ctr"/>
            <a:r>
              <a:rPr lang="en-US" sz="1600" b="1" dirty="0" smtClean="0">
                <a:solidFill>
                  <a:prstClr val="black"/>
                </a:solidFill>
              </a:rPr>
              <a:t>Year-long assessments</a:t>
            </a:r>
          </a:p>
          <a:p>
            <a:pPr lvl="0"/>
            <a:endParaRPr lang="en-US" sz="1600" dirty="0" smtClean="0">
              <a:solidFill>
                <a:prstClr val="black"/>
              </a:solidFill>
            </a:endParaRPr>
          </a:p>
          <a:p>
            <a:pPr marL="228600" lvl="1">
              <a:buFont typeface="Arial" pitchFamily="34" charset="0"/>
              <a:buChar char="•"/>
            </a:pPr>
            <a:r>
              <a:rPr lang="en-US" sz="1600" dirty="0" smtClean="0">
                <a:solidFill>
                  <a:prstClr val="black"/>
                </a:solidFill>
              </a:rPr>
              <a:t> Hillsboro</a:t>
            </a:r>
          </a:p>
          <a:p>
            <a:pPr marL="228600" lvl="1">
              <a:buFont typeface="Arial" pitchFamily="34" charset="0"/>
              <a:buChar char="•"/>
            </a:pPr>
            <a:r>
              <a:rPr lang="en-US" sz="1600" dirty="0" smtClean="0">
                <a:solidFill>
                  <a:prstClr val="black"/>
                </a:solidFill>
              </a:rPr>
              <a:t> North Portland</a:t>
            </a:r>
          </a:p>
        </p:txBody>
      </p:sp>
      <p:sp>
        <p:nvSpPr>
          <p:cNvPr id="14" name="Rectangle 13"/>
          <p:cNvSpPr/>
          <p:nvPr/>
        </p:nvSpPr>
        <p:spPr>
          <a:xfrm>
            <a:off x="2344510" y="4427530"/>
            <a:ext cx="2075090" cy="1323439"/>
          </a:xfrm>
          <a:prstGeom prst="rect">
            <a:avLst/>
          </a:prstGeom>
        </p:spPr>
        <p:txBody>
          <a:bodyPr wrap="square">
            <a:spAutoFit/>
          </a:bodyPr>
          <a:lstStyle/>
          <a:p>
            <a:pPr lvl="0" algn="ctr"/>
            <a:r>
              <a:rPr lang="en-US" sz="1600" b="1" dirty="0" smtClean="0">
                <a:solidFill>
                  <a:prstClr val="black"/>
                </a:solidFill>
              </a:rPr>
              <a:t>Longer-term </a:t>
            </a:r>
          </a:p>
          <a:p>
            <a:pPr lvl="0" algn="ctr"/>
            <a:r>
              <a:rPr lang="en-US" sz="1600" b="1" dirty="0" smtClean="0">
                <a:solidFill>
                  <a:prstClr val="black"/>
                </a:solidFill>
              </a:rPr>
              <a:t>monitors</a:t>
            </a:r>
            <a:endParaRPr lang="en-US" sz="1600" b="1" dirty="0" smtClean="0">
              <a:solidFill>
                <a:prstClr val="black"/>
              </a:solidFill>
            </a:endParaRPr>
          </a:p>
          <a:p>
            <a:pPr lvl="0"/>
            <a:endParaRPr lang="en-US" sz="1600" dirty="0" smtClean="0">
              <a:solidFill>
                <a:prstClr val="black"/>
              </a:solidFill>
            </a:endParaRPr>
          </a:p>
          <a:p>
            <a:pPr marL="285750" lvl="1">
              <a:buFont typeface="Arial" pitchFamily="34" charset="0"/>
              <a:buChar char="•"/>
            </a:pPr>
            <a:r>
              <a:rPr lang="en-US" sz="1600" dirty="0" smtClean="0">
                <a:solidFill>
                  <a:prstClr val="black"/>
                </a:solidFill>
              </a:rPr>
              <a:t> </a:t>
            </a:r>
            <a:r>
              <a:rPr lang="en-US" sz="1600" dirty="0" smtClean="0">
                <a:solidFill>
                  <a:prstClr val="black"/>
                </a:solidFill>
              </a:rPr>
              <a:t>Portland</a:t>
            </a:r>
          </a:p>
          <a:p>
            <a:pPr marL="285750" lvl="1">
              <a:buFont typeface="Arial" pitchFamily="34" charset="0"/>
              <a:buChar char="•"/>
            </a:pPr>
            <a:r>
              <a:rPr lang="en-US" sz="1600" dirty="0" smtClean="0">
                <a:solidFill>
                  <a:prstClr val="black"/>
                </a:solidFill>
              </a:rPr>
              <a:t> La Grande</a:t>
            </a:r>
          </a:p>
        </p:txBody>
      </p:sp>
      <p:sp>
        <p:nvSpPr>
          <p:cNvPr id="17" name="Rectangle 16"/>
          <p:cNvSpPr/>
          <p:nvPr/>
        </p:nvSpPr>
        <p:spPr>
          <a:xfrm>
            <a:off x="304800" y="6019800"/>
            <a:ext cx="4191000" cy="659595"/>
          </a:xfrm>
          <a:prstGeom prst="rect">
            <a:avLst/>
          </a:prstGeom>
          <a:solidFill>
            <a:schemeClr val="accent4">
              <a:lumMod val="60000"/>
              <a:lumOff val="4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346230" y="6044625"/>
            <a:ext cx="4149570" cy="584775"/>
          </a:xfrm>
          <a:prstGeom prst="rect">
            <a:avLst/>
          </a:prstGeom>
        </p:spPr>
        <p:txBody>
          <a:bodyPr wrap="square">
            <a:spAutoFit/>
          </a:bodyPr>
          <a:lstStyle/>
          <a:p>
            <a:pPr lvl="0" algn="ctr"/>
            <a:r>
              <a:rPr lang="en-US" sz="1600" b="1" dirty="0" smtClean="0">
                <a:solidFill>
                  <a:prstClr val="black"/>
                </a:solidFill>
              </a:rPr>
              <a:t>Special Studies</a:t>
            </a:r>
            <a:endParaRPr lang="en-US" sz="1600" dirty="0" smtClean="0">
              <a:solidFill>
                <a:prstClr val="black"/>
              </a:solidFill>
            </a:endParaRPr>
          </a:p>
          <a:p>
            <a:pPr marL="228600" lvl="1">
              <a:buFont typeface="Arial" pitchFamily="34" charset="0"/>
              <a:buChar char="•"/>
            </a:pPr>
            <a:r>
              <a:rPr lang="en-US" sz="1600" dirty="0" smtClean="0">
                <a:solidFill>
                  <a:prstClr val="black"/>
                </a:solidFill>
              </a:rPr>
              <a:t> SW Portland, North Portland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112"/>
          <p:cNvGrpSpPr/>
          <p:nvPr/>
        </p:nvGrpSpPr>
        <p:grpSpPr>
          <a:xfrm>
            <a:off x="1384385" y="471815"/>
            <a:ext cx="6516329" cy="5338295"/>
            <a:chOff x="1486234" y="395005"/>
            <a:chExt cx="6132279" cy="5105241"/>
          </a:xfrm>
        </p:grpSpPr>
        <p:sp>
          <p:nvSpPr>
            <p:cNvPr id="2" name="Freeform 62"/>
            <p:cNvSpPr>
              <a:spLocks/>
            </p:cNvSpPr>
            <p:nvPr/>
          </p:nvSpPr>
          <p:spPr bwMode="auto">
            <a:xfrm>
              <a:off x="5852981" y="2059810"/>
              <a:ext cx="1565936" cy="1068151"/>
            </a:xfrm>
            <a:custGeom>
              <a:avLst/>
              <a:gdLst>
                <a:gd name="T0" fmla="*/ 1014 w 1724"/>
                <a:gd name="T1" fmla="*/ 4 h 1131"/>
                <a:gd name="T2" fmla="*/ 791 w 1724"/>
                <a:gd name="T3" fmla="*/ 4 h 1131"/>
                <a:gd name="T4" fmla="*/ 634 w 1724"/>
                <a:gd name="T5" fmla="*/ 137 h 1131"/>
                <a:gd name="T6" fmla="*/ 620 w 1724"/>
                <a:gd name="T7" fmla="*/ 98 h 1131"/>
                <a:gd name="T8" fmla="*/ 543 w 1724"/>
                <a:gd name="T9" fmla="*/ 59 h 1131"/>
                <a:gd name="T10" fmla="*/ 446 w 1724"/>
                <a:gd name="T11" fmla="*/ 137 h 1131"/>
                <a:gd name="T12" fmla="*/ 365 w 1724"/>
                <a:gd name="T13" fmla="*/ 48 h 1131"/>
                <a:gd name="T14" fmla="*/ 278 w 1724"/>
                <a:gd name="T15" fmla="*/ 74 h 1131"/>
                <a:gd name="T16" fmla="*/ 224 w 1724"/>
                <a:gd name="T17" fmla="*/ 156 h 1131"/>
                <a:gd name="T18" fmla="*/ 228 w 1724"/>
                <a:gd name="T19" fmla="*/ 241 h 1131"/>
                <a:gd name="T20" fmla="*/ 245 w 1724"/>
                <a:gd name="T21" fmla="*/ 355 h 1131"/>
                <a:gd name="T22" fmla="*/ 254 w 1724"/>
                <a:gd name="T23" fmla="*/ 445 h 1131"/>
                <a:gd name="T24" fmla="*/ 175 w 1724"/>
                <a:gd name="T25" fmla="*/ 503 h 1131"/>
                <a:gd name="T26" fmla="*/ 116 w 1724"/>
                <a:gd name="T27" fmla="*/ 496 h 1131"/>
                <a:gd name="T28" fmla="*/ 88 w 1724"/>
                <a:gd name="T29" fmla="*/ 562 h 1131"/>
                <a:gd name="T30" fmla="*/ 208 w 1724"/>
                <a:gd name="T31" fmla="*/ 574 h 1131"/>
                <a:gd name="T32" fmla="*/ 215 w 1724"/>
                <a:gd name="T33" fmla="*/ 636 h 1131"/>
                <a:gd name="T34" fmla="*/ 215 w 1724"/>
                <a:gd name="T35" fmla="*/ 700 h 1131"/>
                <a:gd name="T36" fmla="*/ 148 w 1724"/>
                <a:gd name="T37" fmla="*/ 719 h 1131"/>
                <a:gd name="T38" fmla="*/ 170 w 1724"/>
                <a:gd name="T39" fmla="*/ 797 h 1131"/>
                <a:gd name="T40" fmla="*/ 102 w 1724"/>
                <a:gd name="T41" fmla="*/ 823 h 1131"/>
                <a:gd name="T42" fmla="*/ 92 w 1724"/>
                <a:gd name="T43" fmla="*/ 890 h 1131"/>
                <a:gd name="T44" fmla="*/ 102 w 1724"/>
                <a:gd name="T45" fmla="*/ 957 h 1131"/>
                <a:gd name="T46" fmla="*/ 71 w 1724"/>
                <a:gd name="T47" fmla="*/ 1001 h 1131"/>
                <a:gd name="T48" fmla="*/ 32 w 1724"/>
                <a:gd name="T49" fmla="*/ 1065 h 1131"/>
                <a:gd name="T50" fmla="*/ 13 w 1724"/>
                <a:gd name="T51" fmla="*/ 1113 h 1131"/>
                <a:gd name="T52" fmla="*/ 157 w 1724"/>
                <a:gd name="T53" fmla="*/ 1131 h 1131"/>
                <a:gd name="T54" fmla="*/ 245 w 1724"/>
                <a:gd name="T55" fmla="*/ 1131 h 1131"/>
                <a:gd name="T56" fmla="*/ 289 w 1724"/>
                <a:gd name="T57" fmla="*/ 1106 h 1131"/>
                <a:gd name="T58" fmla="*/ 381 w 1724"/>
                <a:gd name="T59" fmla="*/ 1074 h 1131"/>
                <a:gd name="T60" fmla="*/ 430 w 1724"/>
                <a:gd name="T61" fmla="*/ 1033 h 1131"/>
                <a:gd name="T62" fmla="*/ 495 w 1724"/>
                <a:gd name="T63" fmla="*/ 969 h 1131"/>
                <a:gd name="T64" fmla="*/ 566 w 1724"/>
                <a:gd name="T65" fmla="*/ 938 h 1131"/>
                <a:gd name="T66" fmla="*/ 643 w 1724"/>
                <a:gd name="T67" fmla="*/ 921 h 1131"/>
                <a:gd name="T68" fmla="*/ 715 w 1724"/>
                <a:gd name="T69" fmla="*/ 961 h 1131"/>
                <a:gd name="T70" fmla="*/ 807 w 1724"/>
                <a:gd name="T71" fmla="*/ 938 h 1131"/>
                <a:gd name="T72" fmla="*/ 864 w 1724"/>
                <a:gd name="T73" fmla="*/ 929 h 1131"/>
                <a:gd name="T74" fmla="*/ 926 w 1724"/>
                <a:gd name="T75" fmla="*/ 994 h 1131"/>
                <a:gd name="T76" fmla="*/ 948 w 1724"/>
                <a:gd name="T77" fmla="*/ 1092 h 1131"/>
                <a:gd name="T78" fmla="*/ 1064 w 1724"/>
                <a:gd name="T79" fmla="*/ 1084 h 1131"/>
                <a:gd name="T80" fmla="*/ 1121 w 1724"/>
                <a:gd name="T81" fmla="*/ 1074 h 1131"/>
                <a:gd name="T82" fmla="*/ 1163 w 1724"/>
                <a:gd name="T83" fmla="*/ 1074 h 1131"/>
                <a:gd name="T84" fmla="*/ 1219 w 1724"/>
                <a:gd name="T85" fmla="*/ 1092 h 1131"/>
                <a:gd name="T86" fmla="*/ 1310 w 1724"/>
                <a:gd name="T87" fmla="*/ 1067 h 1131"/>
                <a:gd name="T88" fmla="*/ 1279 w 1724"/>
                <a:gd name="T89" fmla="*/ 976 h 1131"/>
                <a:gd name="T90" fmla="*/ 1299 w 1724"/>
                <a:gd name="T91" fmla="*/ 882 h 1131"/>
                <a:gd name="T92" fmla="*/ 1435 w 1724"/>
                <a:gd name="T93" fmla="*/ 523 h 1131"/>
                <a:gd name="T94" fmla="*/ 1522 w 1724"/>
                <a:gd name="T95" fmla="*/ 466 h 1131"/>
                <a:gd name="T96" fmla="*/ 1581 w 1724"/>
                <a:gd name="T97" fmla="*/ 414 h 1131"/>
                <a:gd name="T98" fmla="*/ 1597 w 1724"/>
                <a:gd name="T99" fmla="*/ 240 h 1131"/>
                <a:gd name="T100" fmla="*/ 1688 w 1724"/>
                <a:gd name="T101" fmla="*/ 90 h 1131"/>
                <a:gd name="T102" fmla="*/ 1716 w 1724"/>
                <a:gd name="T103" fmla="*/ 4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4"/>
                <a:gd name="T157" fmla="*/ 0 h 1131"/>
                <a:gd name="T158" fmla="*/ 1724 w 1724"/>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4" h="1131">
                  <a:moveTo>
                    <a:pt x="1716" y="4"/>
                  </a:moveTo>
                  <a:lnTo>
                    <a:pt x="1014" y="4"/>
                  </a:lnTo>
                  <a:lnTo>
                    <a:pt x="1019" y="4"/>
                  </a:lnTo>
                  <a:lnTo>
                    <a:pt x="791" y="4"/>
                  </a:lnTo>
                  <a:lnTo>
                    <a:pt x="791" y="137"/>
                  </a:lnTo>
                  <a:lnTo>
                    <a:pt x="634" y="137"/>
                  </a:lnTo>
                  <a:lnTo>
                    <a:pt x="634" y="98"/>
                  </a:lnTo>
                  <a:lnTo>
                    <a:pt x="620" y="98"/>
                  </a:lnTo>
                  <a:lnTo>
                    <a:pt x="590" y="90"/>
                  </a:lnTo>
                  <a:lnTo>
                    <a:pt x="543" y="59"/>
                  </a:lnTo>
                  <a:lnTo>
                    <a:pt x="498" y="98"/>
                  </a:lnTo>
                  <a:lnTo>
                    <a:pt x="446" y="137"/>
                  </a:lnTo>
                  <a:lnTo>
                    <a:pt x="410" y="112"/>
                  </a:lnTo>
                  <a:lnTo>
                    <a:pt x="365" y="48"/>
                  </a:lnTo>
                  <a:lnTo>
                    <a:pt x="326" y="74"/>
                  </a:lnTo>
                  <a:lnTo>
                    <a:pt x="278" y="74"/>
                  </a:lnTo>
                  <a:lnTo>
                    <a:pt x="278" y="98"/>
                  </a:lnTo>
                  <a:lnTo>
                    <a:pt x="224" y="156"/>
                  </a:lnTo>
                  <a:lnTo>
                    <a:pt x="254" y="195"/>
                  </a:lnTo>
                  <a:lnTo>
                    <a:pt x="228" y="241"/>
                  </a:lnTo>
                  <a:lnTo>
                    <a:pt x="281" y="302"/>
                  </a:lnTo>
                  <a:lnTo>
                    <a:pt x="245" y="355"/>
                  </a:lnTo>
                  <a:lnTo>
                    <a:pt x="281" y="438"/>
                  </a:lnTo>
                  <a:lnTo>
                    <a:pt x="254" y="445"/>
                  </a:lnTo>
                  <a:lnTo>
                    <a:pt x="236" y="462"/>
                  </a:lnTo>
                  <a:lnTo>
                    <a:pt x="175" y="503"/>
                  </a:lnTo>
                  <a:lnTo>
                    <a:pt x="157" y="496"/>
                  </a:lnTo>
                  <a:lnTo>
                    <a:pt x="116" y="496"/>
                  </a:lnTo>
                  <a:lnTo>
                    <a:pt x="54" y="535"/>
                  </a:lnTo>
                  <a:lnTo>
                    <a:pt x="88" y="562"/>
                  </a:lnTo>
                  <a:lnTo>
                    <a:pt x="161" y="562"/>
                  </a:lnTo>
                  <a:lnTo>
                    <a:pt x="208" y="574"/>
                  </a:lnTo>
                  <a:lnTo>
                    <a:pt x="175" y="636"/>
                  </a:lnTo>
                  <a:lnTo>
                    <a:pt x="215" y="636"/>
                  </a:lnTo>
                  <a:lnTo>
                    <a:pt x="245" y="700"/>
                  </a:lnTo>
                  <a:lnTo>
                    <a:pt x="215" y="700"/>
                  </a:lnTo>
                  <a:lnTo>
                    <a:pt x="195" y="719"/>
                  </a:lnTo>
                  <a:lnTo>
                    <a:pt x="148" y="719"/>
                  </a:lnTo>
                  <a:lnTo>
                    <a:pt x="132" y="750"/>
                  </a:lnTo>
                  <a:lnTo>
                    <a:pt x="170" y="797"/>
                  </a:lnTo>
                  <a:lnTo>
                    <a:pt x="141" y="823"/>
                  </a:lnTo>
                  <a:lnTo>
                    <a:pt x="102" y="823"/>
                  </a:lnTo>
                  <a:lnTo>
                    <a:pt x="71" y="845"/>
                  </a:lnTo>
                  <a:lnTo>
                    <a:pt x="92" y="890"/>
                  </a:lnTo>
                  <a:lnTo>
                    <a:pt x="71" y="921"/>
                  </a:lnTo>
                  <a:lnTo>
                    <a:pt x="102" y="957"/>
                  </a:lnTo>
                  <a:lnTo>
                    <a:pt x="88" y="980"/>
                  </a:lnTo>
                  <a:lnTo>
                    <a:pt x="71" y="1001"/>
                  </a:lnTo>
                  <a:lnTo>
                    <a:pt x="63" y="1026"/>
                  </a:lnTo>
                  <a:lnTo>
                    <a:pt x="32" y="1065"/>
                  </a:lnTo>
                  <a:lnTo>
                    <a:pt x="0" y="1092"/>
                  </a:lnTo>
                  <a:lnTo>
                    <a:pt x="13" y="1113"/>
                  </a:lnTo>
                  <a:lnTo>
                    <a:pt x="157" y="1113"/>
                  </a:lnTo>
                  <a:lnTo>
                    <a:pt x="157" y="1131"/>
                  </a:lnTo>
                  <a:lnTo>
                    <a:pt x="208" y="1131"/>
                  </a:lnTo>
                  <a:lnTo>
                    <a:pt x="245" y="1131"/>
                  </a:lnTo>
                  <a:lnTo>
                    <a:pt x="236" y="1113"/>
                  </a:lnTo>
                  <a:lnTo>
                    <a:pt x="289" y="1106"/>
                  </a:lnTo>
                  <a:lnTo>
                    <a:pt x="335" y="1096"/>
                  </a:lnTo>
                  <a:lnTo>
                    <a:pt x="381" y="1074"/>
                  </a:lnTo>
                  <a:lnTo>
                    <a:pt x="410" y="1015"/>
                  </a:lnTo>
                  <a:lnTo>
                    <a:pt x="430" y="1033"/>
                  </a:lnTo>
                  <a:lnTo>
                    <a:pt x="471" y="961"/>
                  </a:lnTo>
                  <a:lnTo>
                    <a:pt x="495" y="969"/>
                  </a:lnTo>
                  <a:lnTo>
                    <a:pt x="529" y="961"/>
                  </a:lnTo>
                  <a:lnTo>
                    <a:pt x="566" y="938"/>
                  </a:lnTo>
                  <a:lnTo>
                    <a:pt x="595" y="947"/>
                  </a:lnTo>
                  <a:lnTo>
                    <a:pt x="643" y="921"/>
                  </a:lnTo>
                  <a:lnTo>
                    <a:pt x="683" y="929"/>
                  </a:lnTo>
                  <a:lnTo>
                    <a:pt x="715" y="961"/>
                  </a:lnTo>
                  <a:lnTo>
                    <a:pt x="756" y="957"/>
                  </a:lnTo>
                  <a:lnTo>
                    <a:pt x="807" y="938"/>
                  </a:lnTo>
                  <a:lnTo>
                    <a:pt x="832" y="911"/>
                  </a:lnTo>
                  <a:lnTo>
                    <a:pt x="864" y="929"/>
                  </a:lnTo>
                  <a:lnTo>
                    <a:pt x="887" y="957"/>
                  </a:lnTo>
                  <a:lnTo>
                    <a:pt x="926" y="994"/>
                  </a:lnTo>
                  <a:lnTo>
                    <a:pt x="948" y="1033"/>
                  </a:lnTo>
                  <a:lnTo>
                    <a:pt x="948" y="1092"/>
                  </a:lnTo>
                  <a:lnTo>
                    <a:pt x="1041" y="1096"/>
                  </a:lnTo>
                  <a:lnTo>
                    <a:pt x="1064" y="1084"/>
                  </a:lnTo>
                  <a:lnTo>
                    <a:pt x="1093" y="1092"/>
                  </a:lnTo>
                  <a:lnTo>
                    <a:pt x="1121" y="1074"/>
                  </a:lnTo>
                  <a:lnTo>
                    <a:pt x="1142" y="1092"/>
                  </a:lnTo>
                  <a:lnTo>
                    <a:pt x="1163" y="1074"/>
                  </a:lnTo>
                  <a:lnTo>
                    <a:pt x="1180" y="1092"/>
                  </a:lnTo>
                  <a:lnTo>
                    <a:pt x="1219" y="1092"/>
                  </a:lnTo>
                  <a:lnTo>
                    <a:pt x="1249" y="1092"/>
                  </a:lnTo>
                  <a:lnTo>
                    <a:pt x="1310" y="1067"/>
                  </a:lnTo>
                  <a:lnTo>
                    <a:pt x="1299" y="976"/>
                  </a:lnTo>
                  <a:lnTo>
                    <a:pt x="1279" y="976"/>
                  </a:lnTo>
                  <a:lnTo>
                    <a:pt x="1279" y="928"/>
                  </a:lnTo>
                  <a:lnTo>
                    <a:pt x="1299" y="882"/>
                  </a:lnTo>
                  <a:lnTo>
                    <a:pt x="1299" y="823"/>
                  </a:lnTo>
                  <a:lnTo>
                    <a:pt x="1435" y="523"/>
                  </a:lnTo>
                  <a:lnTo>
                    <a:pt x="1468" y="491"/>
                  </a:lnTo>
                  <a:lnTo>
                    <a:pt x="1522" y="466"/>
                  </a:lnTo>
                  <a:lnTo>
                    <a:pt x="1522" y="425"/>
                  </a:lnTo>
                  <a:lnTo>
                    <a:pt x="1581" y="414"/>
                  </a:lnTo>
                  <a:lnTo>
                    <a:pt x="1613" y="230"/>
                  </a:lnTo>
                  <a:lnTo>
                    <a:pt x="1597" y="240"/>
                  </a:lnTo>
                  <a:lnTo>
                    <a:pt x="1597" y="196"/>
                  </a:lnTo>
                  <a:lnTo>
                    <a:pt x="1688" y="90"/>
                  </a:lnTo>
                  <a:lnTo>
                    <a:pt x="1724" y="0"/>
                  </a:lnTo>
                  <a:lnTo>
                    <a:pt x="1716" y="4"/>
                  </a:lnTo>
                  <a:close/>
                </a:path>
              </a:pathLst>
            </a:custGeom>
            <a:solidFill>
              <a:srgbClr val="CCFFCC"/>
            </a:solidFill>
            <a:ln w="9525">
              <a:noFill/>
              <a:round/>
              <a:headEnd/>
              <a:tailEnd/>
            </a:ln>
          </p:spPr>
          <p:txBody>
            <a:bodyPr/>
            <a:lstStyle/>
            <a:p>
              <a:endParaRPr lang="en-US" dirty="0"/>
            </a:p>
          </p:txBody>
        </p:sp>
        <p:sp>
          <p:nvSpPr>
            <p:cNvPr id="3" name="Rectangle 18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4" name="Rectangle 18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5" name="Rectangle 350"/>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6" name="Rectangle 352"/>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7" name="Rectangle 54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8" name="Rectangle 54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9" name="Freeform 8"/>
            <p:cNvSpPr>
              <a:spLocks/>
            </p:cNvSpPr>
            <p:nvPr/>
          </p:nvSpPr>
          <p:spPr bwMode="auto">
            <a:xfrm>
              <a:off x="1486234" y="981500"/>
              <a:ext cx="6123514" cy="4514188"/>
            </a:xfrm>
            <a:custGeom>
              <a:avLst/>
              <a:gdLst>
                <a:gd name="T0" fmla="*/ 2200 w 6746"/>
                <a:gd name="T1" fmla="*/ 621 h 4779"/>
                <a:gd name="T2" fmla="*/ 2471 w 6746"/>
                <a:gd name="T3" fmla="*/ 577 h 4779"/>
                <a:gd name="T4" fmla="*/ 2673 w 6746"/>
                <a:gd name="T5" fmla="*/ 601 h 4779"/>
                <a:gd name="T6" fmla="*/ 2801 w 6746"/>
                <a:gd name="T7" fmla="*/ 698 h 4779"/>
                <a:gd name="T8" fmla="*/ 3027 w 6746"/>
                <a:gd name="T9" fmla="*/ 656 h 4779"/>
                <a:gd name="T10" fmla="*/ 3422 w 6746"/>
                <a:gd name="T11" fmla="*/ 601 h 4779"/>
                <a:gd name="T12" fmla="*/ 3741 w 6746"/>
                <a:gd name="T13" fmla="*/ 489 h 4779"/>
                <a:gd name="T14" fmla="*/ 3923 w 6746"/>
                <a:gd name="T15" fmla="*/ 430 h 4779"/>
                <a:gd name="T16" fmla="*/ 4159 w 6746"/>
                <a:gd name="T17" fmla="*/ 337 h 4779"/>
                <a:gd name="T18" fmla="*/ 4293 w 6746"/>
                <a:gd name="T19" fmla="*/ 337 h 4779"/>
                <a:gd name="T20" fmla="*/ 4612 w 6746"/>
                <a:gd name="T21" fmla="*/ 261 h 4779"/>
                <a:gd name="T22" fmla="*/ 6392 w 6746"/>
                <a:gd name="T23" fmla="*/ 275 h 4779"/>
                <a:gd name="T24" fmla="*/ 6491 w 6746"/>
                <a:gd name="T25" fmla="*/ 411 h 4779"/>
                <a:gd name="T26" fmla="*/ 6586 w 6746"/>
                <a:gd name="T27" fmla="*/ 489 h 4779"/>
                <a:gd name="T28" fmla="*/ 6699 w 6746"/>
                <a:gd name="T29" fmla="*/ 601 h 4779"/>
                <a:gd name="T30" fmla="*/ 6686 w 6746"/>
                <a:gd name="T31" fmla="*/ 812 h 4779"/>
                <a:gd name="T32" fmla="*/ 6554 w 6746"/>
                <a:gd name="T33" fmla="*/ 1109 h 4779"/>
                <a:gd name="T34" fmla="*/ 6472 w 6746"/>
                <a:gd name="T35" fmla="*/ 1301 h 4779"/>
                <a:gd name="T36" fmla="*/ 6449 w 6746"/>
                <a:gd name="T37" fmla="*/ 1395 h 4779"/>
                <a:gd name="T38" fmla="*/ 6362 w 6746"/>
                <a:gd name="T39" fmla="*/ 1581 h 4779"/>
                <a:gd name="T40" fmla="*/ 6264 w 6746"/>
                <a:gd name="T41" fmla="*/ 1682 h 4779"/>
                <a:gd name="T42" fmla="*/ 6127 w 6746"/>
                <a:gd name="T43" fmla="*/ 1960 h 4779"/>
                <a:gd name="T44" fmla="*/ 6111 w 6746"/>
                <a:gd name="T45" fmla="*/ 2113 h 4779"/>
                <a:gd name="T46" fmla="*/ 6169 w 6746"/>
                <a:gd name="T47" fmla="*/ 2227 h 4779"/>
                <a:gd name="T48" fmla="*/ 6295 w 6746"/>
                <a:gd name="T49" fmla="*/ 2227 h 4779"/>
                <a:gd name="T50" fmla="*/ 6332 w 6746"/>
                <a:gd name="T51" fmla="*/ 2413 h 4779"/>
                <a:gd name="T52" fmla="*/ 6325 w 6746"/>
                <a:gd name="T53" fmla="*/ 2638 h 4779"/>
                <a:gd name="T54" fmla="*/ 3782 w 6746"/>
                <a:gd name="T55" fmla="*/ 4779 h 4779"/>
                <a:gd name="T56" fmla="*/ 291 w 6746"/>
                <a:gd name="T57" fmla="*/ 4779 h 4779"/>
                <a:gd name="T58" fmla="*/ 140 w 6746"/>
                <a:gd name="T59" fmla="*/ 4505 h 4779"/>
                <a:gd name="T60" fmla="*/ 92 w 6746"/>
                <a:gd name="T61" fmla="*/ 4395 h 4779"/>
                <a:gd name="T62" fmla="*/ 121 w 6746"/>
                <a:gd name="T63" fmla="*/ 4231 h 4779"/>
                <a:gd name="T64" fmla="*/ 121 w 6746"/>
                <a:gd name="T65" fmla="*/ 4038 h 4779"/>
                <a:gd name="T66" fmla="*/ 38 w 6746"/>
                <a:gd name="T67" fmla="*/ 3927 h 4779"/>
                <a:gd name="T68" fmla="*/ 38 w 6746"/>
                <a:gd name="T69" fmla="*/ 3734 h 4779"/>
                <a:gd name="T70" fmla="*/ 148 w 6746"/>
                <a:gd name="T71" fmla="*/ 3338 h 4779"/>
                <a:gd name="T72" fmla="*/ 306 w 6746"/>
                <a:gd name="T73" fmla="*/ 2926 h 4779"/>
                <a:gd name="T74" fmla="*/ 323 w 6746"/>
                <a:gd name="T75" fmla="*/ 2714 h 4779"/>
                <a:gd name="T76" fmla="*/ 345 w 6746"/>
                <a:gd name="T77" fmla="*/ 2413 h 4779"/>
                <a:gd name="T78" fmla="*/ 389 w 6746"/>
                <a:gd name="T79" fmla="*/ 2169 h 4779"/>
                <a:gd name="T80" fmla="*/ 403 w 6746"/>
                <a:gd name="T81" fmla="*/ 1940 h 4779"/>
                <a:gd name="T82" fmla="*/ 403 w 6746"/>
                <a:gd name="T83" fmla="*/ 1737 h 4779"/>
                <a:gd name="T84" fmla="*/ 430 w 6746"/>
                <a:gd name="T85" fmla="*/ 1581 h 4779"/>
                <a:gd name="T86" fmla="*/ 457 w 6746"/>
                <a:gd name="T87" fmla="*/ 1301 h 4779"/>
                <a:gd name="T88" fmla="*/ 506 w 6746"/>
                <a:gd name="T89" fmla="*/ 1057 h 4779"/>
                <a:gd name="T90" fmla="*/ 488 w 6746"/>
                <a:gd name="T91" fmla="*/ 830 h 4779"/>
                <a:gd name="T92" fmla="*/ 570 w 6746"/>
                <a:gd name="T93" fmla="*/ 812 h 4779"/>
                <a:gd name="T94" fmla="*/ 524 w 6746"/>
                <a:gd name="T95" fmla="*/ 621 h 4779"/>
                <a:gd name="T96" fmla="*/ 498 w 6746"/>
                <a:gd name="T97" fmla="*/ 375 h 4779"/>
                <a:gd name="T98" fmla="*/ 541 w 6746"/>
                <a:gd name="T99" fmla="*/ 205 h 4779"/>
                <a:gd name="T100" fmla="*/ 457 w 6746"/>
                <a:gd name="T101" fmla="*/ 15 h 4779"/>
                <a:gd name="T102" fmla="*/ 621 w 6746"/>
                <a:gd name="T103" fmla="*/ 91 h 4779"/>
                <a:gd name="T104" fmla="*/ 644 w 6746"/>
                <a:gd name="T105" fmla="*/ 15 h 4779"/>
                <a:gd name="T106" fmla="*/ 761 w 6746"/>
                <a:gd name="T107" fmla="*/ 52 h 4779"/>
                <a:gd name="T108" fmla="*/ 918 w 6746"/>
                <a:gd name="T109" fmla="*/ 0 h 4779"/>
                <a:gd name="T110" fmla="*/ 957 w 6746"/>
                <a:gd name="T111" fmla="*/ 91 h 4779"/>
                <a:gd name="T112" fmla="*/ 1168 w 6746"/>
                <a:gd name="T113" fmla="*/ 52 h 4779"/>
                <a:gd name="T114" fmla="*/ 1407 w 6746"/>
                <a:gd name="T115" fmla="*/ 275 h 4779"/>
                <a:gd name="T116" fmla="*/ 1449 w 6746"/>
                <a:gd name="T117" fmla="*/ 489 h 4779"/>
                <a:gd name="T118" fmla="*/ 1478 w 6746"/>
                <a:gd name="T119" fmla="*/ 656 h 4779"/>
                <a:gd name="T120" fmla="*/ 1713 w 6746"/>
                <a:gd name="T121" fmla="*/ 738 h 4779"/>
                <a:gd name="T122" fmla="*/ 1893 w 6746"/>
                <a:gd name="T123" fmla="*/ 774 h 4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46"/>
                <a:gd name="T187" fmla="*/ 0 h 4779"/>
                <a:gd name="T188" fmla="*/ 6746 w 6746"/>
                <a:gd name="T189" fmla="*/ 4779 h 4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46" h="4779">
                  <a:moveTo>
                    <a:pt x="1893" y="774"/>
                  </a:moveTo>
                  <a:lnTo>
                    <a:pt x="2175" y="656"/>
                  </a:lnTo>
                  <a:lnTo>
                    <a:pt x="2200" y="621"/>
                  </a:lnTo>
                  <a:lnTo>
                    <a:pt x="2249" y="601"/>
                  </a:lnTo>
                  <a:lnTo>
                    <a:pt x="2382" y="601"/>
                  </a:lnTo>
                  <a:lnTo>
                    <a:pt x="2471" y="577"/>
                  </a:lnTo>
                  <a:lnTo>
                    <a:pt x="2514" y="577"/>
                  </a:lnTo>
                  <a:lnTo>
                    <a:pt x="2595" y="601"/>
                  </a:lnTo>
                  <a:lnTo>
                    <a:pt x="2673" y="601"/>
                  </a:lnTo>
                  <a:lnTo>
                    <a:pt x="2728" y="621"/>
                  </a:lnTo>
                  <a:lnTo>
                    <a:pt x="2777" y="656"/>
                  </a:lnTo>
                  <a:lnTo>
                    <a:pt x="2801" y="698"/>
                  </a:lnTo>
                  <a:lnTo>
                    <a:pt x="2850" y="698"/>
                  </a:lnTo>
                  <a:lnTo>
                    <a:pt x="2901" y="656"/>
                  </a:lnTo>
                  <a:lnTo>
                    <a:pt x="3027" y="656"/>
                  </a:lnTo>
                  <a:lnTo>
                    <a:pt x="3279" y="549"/>
                  </a:lnTo>
                  <a:lnTo>
                    <a:pt x="3364" y="577"/>
                  </a:lnTo>
                  <a:lnTo>
                    <a:pt x="3422" y="601"/>
                  </a:lnTo>
                  <a:lnTo>
                    <a:pt x="3620" y="563"/>
                  </a:lnTo>
                  <a:lnTo>
                    <a:pt x="3669" y="507"/>
                  </a:lnTo>
                  <a:lnTo>
                    <a:pt x="3741" y="489"/>
                  </a:lnTo>
                  <a:lnTo>
                    <a:pt x="3782" y="470"/>
                  </a:lnTo>
                  <a:lnTo>
                    <a:pt x="3892" y="430"/>
                  </a:lnTo>
                  <a:lnTo>
                    <a:pt x="3923" y="430"/>
                  </a:lnTo>
                  <a:lnTo>
                    <a:pt x="4043" y="411"/>
                  </a:lnTo>
                  <a:lnTo>
                    <a:pt x="4087" y="394"/>
                  </a:lnTo>
                  <a:lnTo>
                    <a:pt x="4159" y="337"/>
                  </a:lnTo>
                  <a:lnTo>
                    <a:pt x="4214" y="354"/>
                  </a:lnTo>
                  <a:lnTo>
                    <a:pt x="4252" y="354"/>
                  </a:lnTo>
                  <a:lnTo>
                    <a:pt x="4293" y="337"/>
                  </a:lnTo>
                  <a:lnTo>
                    <a:pt x="4484" y="337"/>
                  </a:lnTo>
                  <a:lnTo>
                    <a:pt x="4573" y="305"/>
                  </a:lnTo>
                  <a:lnTo>
                    <a:pt x="4612" y="261"/>
                  </a:lnTo>
                  <a:lnTo>
                    <a:pt x="4662" y="245"/>
                  </a:lnTo>
                  <a:lnTo>
                    <a:pt x="6362" y="245"/>
                  </a:lnTo>
                  <a:lnTo>
                    <a:pt x="6392" y="275"/>
                  </a:lnTo>
                  <a:lnTo>
                    <a:pt x="6433" y="354"/>
                  </a:lnTo>
                  <a:lnTo>
                    <a:pt x="6463" y="394"/>
                  </a:lnTo>
                  <a:lnTo>
                    <a:pt x="6491" y="411"/>
                  </a:lnTo>
                  <a:lnTo>
                    <a:pt x="6515" y="470"/>
                  </a:lnTo>
                  <a:lnTo>
                    <a:pt x="6554" y="430"/>
                  </a:lnTo>
                  <a:lnTo>
                    <a:pt x="6586" y="489"/>
                  </a:lnTo>
                  <a:lnTo>
                    <a:pt x="6656" y="489"/>
                  </a:lnTo>
                  <a:lnTo>
                    <a:pt x="6686" y="523"/>
                  </a:lnTo>
                  <a:lnTo>
                    <a:pt x="6699" y="601"/>
                  </a:lnTo>
                  <a:lnTo>
                    <a:pt x="6738" y="656"/>
                  </a:lnTo>
                  <a:lnTo>
                    <a:pt x="6746" y="698"/>
                  </a:lnTo>
                  <a:lnTo>
                    <a:pt x="6686" y="812"/>
                  </a:lnTo>
                  <a:lnTo>
                    <a:pt x="6669" y="869"/>
                  </a:lnTo>
                  <a:lnTo>
                    <a:pt x="6586" y="1038"/>
                  </a:lnTo>
                  <a:lnTo>
                    <a:pt x="6554" y="1109"/>
                  </a:lnTo>
                  <a:lnTo>
                    <a:pt x="6547" y="1189"/>
                  </a:lnTo>
                  <a:lnTo>
                    <a:pt x="6515" y="1259"/>
                  </a:lnTo>
                  <a:lnTo>
                    <a:pt x="6472" y="1301"/>
                  </a:lnTo>
                  <a:lnTo>
                    <a:pt x="6433" y="1353"/>
                  </a:lnTo>
                  <a:lnTo>
                    <a:pt x="6433" y="1395"/>
                  </a:lnTo>
                  <a:lnTo>
                    <a:pt x="6449" y="1395"/>
                  </a:lnTo>
                  <a:lnTo>
                    <a:pt x="6433" y="1429"/>
                  </a:lnTo>
                  <a:lnTo>
                    <a:pt x="6407" y="1563"/>
                  </a:lnTo>
                  <a:lnTo>
                    <a:pt x="6362" y="1581"/>
                  </a:lnTo>
                  <a:lnTo>
                    <a:pt x="6347" y="1623"/>
                  </a:lnTo>
                  <a:lnTo>
                    <a:pt x="6309" y="1637"/>
                  </a:lnTo>
                  <a:lnTo>
                    <a:pt x="6264" y="1682"/>
                  </a:lnTo>
                  <a:lnTo>
                    <a:pt x="6234" y="1756"/>
                  </a:lnTo>
                  <a:lnTo>
                    <a:pt x="6178" y="1887"/>
                  </a:lnTo>
                  <a:lnTo>
                    <a:pt x="6127" y="1960"/>
                  </a:lnTo>
                  <a:lnTo>
                    <a:pt x="6127" y="2017"/>
                  </a:lnTo>
                  <a:lnTo>
                    <a:pt x="6111" y="2072"/>
                  </a:lnTo>
                  <a:lnTo>
                    <a:pt x="6111" y="2113"/>
                  </a:lnTo>
                  <a:lnTo>
                    <a:pt x="6127" y="2128"/>
                  </a:lnTo>
                  <a:lnTo>
                    <a:pt x="6127" y="2208"/>
                  </a:lnTo>
                  <a:lnTo>
                    <a:pt x="6169" y="2227"/>
                  </a:lnTo>
                  <a:lnTo>
                    <a:pt x="6219" y="2208"/>
                  </a:lnTo>
                  <a:lnTo>
                    <a:pt x="6248" y="2242"/>
                  </a:lnTo>
                  <a:lnTo>
                    <a:pt x="6295" y="2227"/>
                  </a:lnTo>
                  <a:lnTo>
                    <a:pt x="6376" y="2300"/>
                  </a:lnTo>
                  <a:lnTo>
                    <a:pt x="6376" y="2349"/>
                  </a:lnTo>
                  <a:lnTo>
                    <a:pt x="6332" y="2413"/>
                  </a:lnTo>
                  <a:lnTo>
                    <a:pt x="6332" y="2458"/>
                  </a:lnTo>
                  <a:lnTo>
                    <a:pt x="6347" y="2509"/>
                  </a:lnTo>
                  <a:lnTo>
                    <a:pt x="6325" y="2638"/>
                  </a:lnTo>
                  <a:lnTo>
                    <a:pt x="6280" y="2759"/>
                  </a:lnTo>
                  <a:lnTo>
                    <a:pt x="6280" y="4779"/>
                  </a:lnTo>
                  <a:lnTo>
                    <a:pt x="3782" y="4779"/>
                  </a:lnTo>
                  <a:lnTo>
                    <a:pt x="3035" y="4756"/>
                  </a:lnTo>
                  <a:lnTo>
                    <a:pt x="2554" y="4779"/>
                  </a:lnTo>
                  <a:lnTo>
                    <a:pt x="291" y="4779"/>
                  </a:lnTo>
                  <a:lnTo>
                    <a:pt x="221" y="4699"/>
                  </a:lnTo>
                  <a:lnTo>
                    <a:pt x="148" y="4603"/>
                  </a:lnTo>
                  <a:lnTo>
                    <a:pt x="140" y="4505"/>
                  </a:lnTo>
                  <a:lnTo>
                    <a:pt x="121" y="4491"/>
                  </a:lnTo>
                  <a:lnTo>
                    <a:pt x="121" y="4431"/>
                  </a:lnTo>
                  <a:lnTo>
                    <a:pt x="92" y="4395"/>
                  </a:lnTo>
                  <a:lnTo>
                    <a:pt x="121" y="4358"/>
                  </a:lnTo>
                  <a:lnTo>
                    <a:pt x="107" y="4283"/>
                  </a:lnTo>
                  <a:lnTo>
                    <a:pt x="121" y="4231"/>
                  </a:lnTo>
                  <a:lnTo>
                    <a:pt x="148" y="4153"/>
                  </a:lnTo>
                  <a:lnTo>
                    <a:pt x="121" y="4078"/>
                  </a:lnTo>
                  <a:lnTo>
                    <a:pt x="121" y="4038"/>
                  </a:lnTo>
                  <a:lnTo>
                    <a:pt x="79" y="4001"/>
                  </a:lnTo>
                  <a:lnTo>
                    <a:pt x="79" y="3942"/>
                  </a:lnTo>
                  <a:lnTo>
                    <a:pt x="38" y="3927"/>
                  </a:lnTo>
                  <a:lnTo>
                    <a:pt x="24" y="3869"/>
                  </a:lnTo>
                  <a:lnTo>
                    <a:pt x="0" y="3833"/>
                  </a:lnTo>
                  <a:lnTo>
                    <a:pt x="38" y="3734"/>
                  </a:lnTo>
                  <a:lnTo>
                    <a:pt x="63" y="3701"/>
                  </a:lnTo>
                  <a:lnTo>
                    <a:pt x="79" y="3658"/>
                  </a:lnTo>
                  <a:lnTo>
                    <a:pt x="148" y="3338"/>
                  </a:lnTo>
                  <a:lnTo>
                    <a:pt x="140" y="3277"/>
                  </a:lnTo>
                  <a:lnTo>
                    <a:pt x="198" y="3223"/>
                  </a:lnTo>
                  <a:lnTo>
                    <a:pt x="306" y="2926"/>
                  </a:lnTo>
                  <a:lnTo>
                    <a:pt x="323" y="2889"/>
                  </a:lnTo>
                  <a:lnTo>
                    <a:pt x="306" y="2853"/>
                  </a:lnTo>
                  <a:lnTo>
                    <a:pt x="323" y="2714"/>
                  </a:lnTo>
                  <a:lnTo>
                    <a:pt x="330" y="2683"/>
                  </a:lnTo>
                  <a:lnTo>
                    <a:pt x="345" y="2600"/>
                  </a:lnTo>
                  <a:lnTo>
                    <a:pt x="345" y="2413"/>
                  </a:lnTo>
                  <a:lnTo>
                    <a:pt x="381" y="2264"/>
                  </a:lnTo>
                  <a:lnTo>
                    <a:pt x="389" y="2227"/>
                  </a:lnTo>
                  <a:lnTo>
                    <a:pt x="389" y="2169"/>
                  </a:lnTo>
                  <a:lnTo>
                    <a:pt x="403" y="2072"/>
                  </a:lnTo>
                  <a:lnTo>
                    <a:pt x="419" y="2017"/>
                  </a:lnTo>
                  <a:lnTo>
                    <a:pt x="403" y="1940"/>
                  </a:lnTo>
                  <a:lnTo>
                    <a:pt x="419" y="1863"/>
                  </a:lnTo>
                  <a:lnTo>
                    <a:pt x="419" y="1774"/>
                  </a:lnTo>
                  <a:lnTo>
                    <a:pt x="403" y="1737"/>
                  </a:lnTo>
                  <a:lnTo>
                    <a:pt x="430" y="1693"/>
                  </a:lnTo>
                  <a:lnTo>
                    <a:pt x="419" y="1623"/>
                  </a:lnTo>
                  <a:lnTo>
                    <a:pt x="430" y="1581"/>
                  </a:lnTo>
                  <a:lnTo>
                    <a:pt x="442" y="1466"/>
                  </a:lnTo>
                  <a:lnTo>
                    <a:pt x="457" y="1411"/>
                  </a:lnTo>
                  <a:lnTo>
                    <a:pt x="457" y="1301"/>
                  </a:lnTo>
                  <a:lnTo>
                    <a:pt x="498" y="1189"/>
                  </a:lnTo>
                  <a:lnTo>
                    <a:pt x="488" y="1143"/>
                  </a:lnTo>
                  <a:lnTo>
                    <a:pt x="506" y="1057"/>
                  </a:lnTo>
                  <a:lnTo>
                    <a:pt x="488" y="974"/>
                  </a:lnTo>
                  <a:lnTo>
                    <a:pt x="524" y="900"/>
                  </a:lnTo>
                  <a:lnTo>
                    <a:pt x="488" y="830"/>
                  </a:lnTo>
                  <a:lnTo>
                    <a:pt x="506" y="812"/>
                  </a:lnTo>
                  <a:lnTo>
                    <a:pt x="570" y="848"/>
                  </a:lnTo>
                  <a:lnTo>
                    <a:pt x="570" y="812"/>
                  </a:lnTo>
                  <a:lnTo>
                    <a:pt x="506" y="718"/>
                  </a:lnTo>
                  <a:lnTo>
                    <a:pt x="506" y="677"/>
                  </a:lnTo>
                  <a:lnTo>
                    <a:pt x="524" y="621"/>
                  </a:lnTo>
                  <a:lnTo>
                    <a:pt x="498" y="549"/>
                  </a:lnTo>
                  <a:lnTo>
                    <a:pt x="488" y="470"/>
                  </a:lnTo>
                  <a:lnTo>
                    <a:pt x="498" y="375"/>
                  </a:lnTo>
                  <a:lnTo>
                    <a:pt x="469" y="305"/>
                  </a:lnTo>
                  <a:lnTo>
                    <a:pt x="506" y="261"/>
                  </a:lnTo>
                  <a:lnTo>
                    <a:pt x="541" y="205"/>
                  </a:lnTo>
                  <a:lnTo>
                    <a:pt x="506" y="91"/>
                  </a:lnTo>
                  <a:lnTo>
                    <a:pt x="498" y="52"/>
                  </a:lnTo>
                  <a:lnTo>
                    <a:pt x="457" y="15"/>
                  </a:lnTo>
                  <a:lnTo>
                    <a:pt x="488" y="0"/>
                  </a:lnTo>
                  <a:lnTo>
                    <a:pt x="506" y="0"/>
                  </a:lnTo>
                  <a:lnTo>
                    <a:pt x="621" y="91"/>
                  </a:lnTo>
                  <a:lnTo>
                    <a:pt x="655" y="70"/>
                  </a:lnTo>
                  <a:lnTo>
                    <a:pt x="612" y="31"/>
                  </a:lnTo>
                  <a:lnTo>
                    <a:pt x="644" y="15"/>
                  </a:lnTo>
                  <a:lnTo>
                    <a:pt x="684" y="15"/>
                  </a:lnTo>
                  <a:lnTo>
                    <a:pt x="712" y="52"/>
                  </a:lnTo>
                  <a:lnTo>
                    <a:pt x="761" y="52"/>
                  </a:lnTo>
                  <a:lnTo>
                    <a:pt x="818" y="31"/>
                  </a:lnTo>
                  <a:lnTo>
                    <a:pt x="851" y="0"/>
                  </a:lnTo>
                  <a:lnTo>
                    <a:pt x="918" y="0"/>
                  </a:lnTo>
                  <a:lnTo>
                    <a:pt x="918" y="31"/>
                  </a:lnTo>
                  <a:lnTo>
                    <a:pt x="944" y="52"/>
                  </a:lnTo>
                  <a:lnTo>
                    <a:pt x="957" y="91"/>
                  </a:lnTo>
                  <a:lnTo>
                    <a:pt x="1043" y="91"/>
                  </a:lnTo>
                  <a:lnTo>
                    <a:pt x="1123" y="52"/>
                  </a:lnTo>
                  <a:lnTo>
                    <a:pt x="1168" y="52"/>
                  </a:lnTo>
                  <a:lnTo>
                    <a:pt x="1288" y="129"/>
                  </a:lnTo>
                  <a:lnTo>
                    <a:pt x="1350" y="167"/>
                  </a:lnTo>
                  <a:lnTo>
                    <a:pt x="1407" y="275"/>
                  </a:lnTo>
                  <a:lnTo>
                    <a:pt x="1434" y="316"/>
                  </a:lnTo>
                  <a:lnTo>
                    <a:pt x="1449" y="394"/>
                  </a:lnTo>
                  <a:lnTo>
                    <a:pt x="1449" y="489"/>
                  </a:lnTo>
                  <a:lnTo>
                    <a:pt x="1462" y="507"/>
                  </a:lnTo>
                  <a:lnTo>
                    <a:pt x="1462" y="621"/>
                  </a:lnTo>
                  <a:lnTo>
                    <a:pt x="1478" y="656"/>
                  </a:lnTo>
                  <a:lnTo>
                    <a:pt x="1506" y="698"/>
                  </a:lnTo>
                  <a:lnTo>
                    <a:pt x="1588" y="718"/>
                  </a:lnTo>
                  <a:lnTo>
                    <a:pt x="1713" y="738"/>
                  </a:lnTo>
                  <a:lnTo>
                    <a:pt x="1796" y="755"/>
                  </a:lnTo>
                  <a:lnTo>
                    <a:pt x="1842" y="774"/>
                  </a:lnTo>
                  <a:lnTo>
                    <a:pt x="1893" y="774"/>
                  </a:lnTo>
                </a:path>
              </a:pathLst>
            </a:custGeom>
            <a:noFill/>
            <a:ln w="13970" cap="rnd">
              <a:solidFill>
                <a:srgbClr val="000000"/>
              </a:solidFill>
              <a:round/>
              <a:headEnd/>
              <a:tailEnd/>
            </a:ln>
          </p:spPr>
          <p:txBody>
            <a:bodyPr/>
            <a:lstStyle/>
            <a:p>
              <a:endParaRPr lang="en-US" dirty="0"/>
            </a:p>
          </p:txBody>
        </p:sp>
        <p:sp>
          <p:nvSpPr>
            <p:cNvPr id="10" name="Freeform 11"/>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close/>
                </a:path>
              </a:pathLst>
            </a:custGeom>
            <a:solidFill>
              <a:srgbClr val="CCFFCC"/>
            </a:solidFill>
            <a:ln w="9525">
              <a:noFill/>
              <a:round/>
              <a:headEnd/>
              <a:tailEnd/>
            </a:ln>
          </p:spPr>
          <p:txBody>
            <a:bodyPr/>
            <a:lstStyle/>
            <a:p>
              <a:endParaRPr lang="en-US" dirty="0"/>
            </a:p>
          </p:txBody>
        </p:sp>
        <p:sp>
          <p:nvSpPr>
            <p:cNvPr id="11" name="Freeform 12"/>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12" name="Freeform 14"/>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close/>
                </a:path>
              </a:pathLst>
            </a:custGeom>
            <a:solidFill>
              <a:srgbClr val="CCFFCC"/>
            </a:solidFill>
            <a:ln w="9525">
              <a:noFill/>
              <a:round/>
              <a:headEnd/>
              <a:tailEnd/>
            </a:ln>
          </p:spPr>
          <p:txBody>
            <a:bodyPr/>
            <a:lstStyle/>
            <a:p>
              <a:endParaRPr lang="en-US" dirty="0"/>
            </a:p>
          </p:txBody>
        </p:sp>
        <p:sp>
          <p:nvSpPr>
            <p:cNvPr id="13" name="Freeform 15"/>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14" name="Freeform 17"/>
            <p:cNvSpPr>
              <a:spLocks/>
            </p:cNvSpPr>
            <p:nvPr/>
          </p:nvSpPr>
          <p:spPr bwMode="auto">
            <a:xfrm>
              <a:off x="3551752" y="2912679"/>
              <a:ext cx="1411096" cy="739956"/>
            </a:xfrm>
            <a:custGeom>
              <a:avLst/>
              <a:gdLst>
                <a:gd name="T0" fmla="*/ 0 w 1555"/>
                <a:gd name="T1" fmla="*/ 781 h 781"/>
                <a:gd name="T2" fmla="*/ 1555 w 1555"/>
                <a:gd name="T3" fmla="*/ 779 h 781"/>
                <a:gd name="T4" fmla="*/ 1555 w 1555"/>
                <a:gd name="T5" fmla="*/ 687 h 781"/>
                <a:gd name="T6" fmla="*/ 1235 w 1555"/>
                <a:gd name="T7" fmla="*/ 688 h 781"/>
                <a:gd name="T8" fmla="*/ 1228 w 1555"/>
                <a:gd name="T9" fmla="*/ 615 h 781"/>
                <a:gd name="T10" fmla="*/ 1111 w 1555"/>
                <a:gd name="T11" fmla="*/ 615 h 781"/>
                <a:gd name="T12" fmla="*/ 1119 w 1555"/>
                <a:gd name="T13" fmla="*/ 534 h 781"/>
                <a:gd name="T14" fmla="*/ 811 w 1555"/>
                <a:gd name="T15" fmla="*/ 534 h 781"/>
                <a:gd name="T16" fmla="*/ 811 w 1555"/>
                <a:gd name="T17" fmla="*/ 475 h 781"/>
                <a:gd name="T18" fmla="*/ 676 w 1555"/>
                <a:gd name="T19" fmla="*/ 475 h 781"/>
                <a:gd name="T20" fmla="*/ 673 w 1555"/>
                <a:gd name="T21" fmla="*/ 371 h 781"/>
                <a:gd name="T22" fmla="*/ 676 w 1555"/>
                <a:gd name="T23" fmla="*/ 306 h 781"/>
                <a:gd name="T24" fmla="*/ 560 w 1555"/>
                <a:gd name="T25" fmla="*/ 306 h 781"/>
                <a:gd name="T26" fmla="*/ 560 w 1555"/>
                <a:gd name="T27" fmla="*/ 191 h 781"/>
                <a:gd name="T28" fmla="*/ 499 w 1555"/>
                <a:gd name="T29" fmla="*/ 193 h 781"/>
                <a:gd name="T30" fmla="*/ 499 w 1555"/>
                <a:gd name="T31" fmla="*/ 6 h 781"/>
                <a:gd name="T32" fmla="*/ 41 w 1555"/>
                <a:gd name="T33" fmla="*/ 0 h 781"/>
                <a:gd name="T34" fmla="*/ 0 w 1555"/>
                <a:gd name="T35" fmla="*/ 93 h 781"/>
                <a:gd name="T36" fmla="*/ 18 w 1555"/>
                <a:gd name="T37" fmla="*/ 114 h 781"/>
                <a:gd name="T38" fmla="*/ 61 w 1555"/>
                <a:gd name="T39" fmla="*/ 142 h 781"/>
                <a:gd name="T40" fmla="*/ 89 w 1555"/>
                <a:gd name="T41" fmla="*/ 180 h 781"/>
                <a:gd name="T42" fmla="*/ 69 w 1555"/>
                <a:gd name="T43" fmla="*/ 232 h 781"/>
                <a:gd name="T44" fmla="*/ 94 w 1555"/>
                <a:gd name="T45" fmla="*/ 294 h 781"/>
                <a:gd name="T46" fmla="*/ 86 w 1555"/>
                <a:gd name="T47" fmla="*/ 318 h 781"/>
                <a:gd name="T48" fmla="*/ 86 w 1555"/>
                <a:gd name="T49" fmla="*/ 343 h 781"/>
                <a:gd name="T50" fmla="*/ 89 w 1555"/>
                <a:gd name="T51" fmla="*/ 384 h 781"/>
                <a:gd name="T52" fmla="*/ 55 w 1555"/>
                <a:gd name="T53" fmla="*/ 436 h 781"/>
                <a:gd name="T54" fmla="*/ 72 w 1555"/>
                <a:gd name="T55" fmla="*/ 464 h 781"/>
                <a:gd name="T56" fmla="*/ 61 w 1555"/>
                <a:gd name="T57" fmla="*/ 648 h 781"/>
                <a:gd name="T58" fmla="*/ 61 w 1555"/>
                <a:gd name="T59" fmla="*/ 697 h 781"/>
                <a:gd name="T60" fmla="*/ 61 w 1555"/>
                <a:gd name="T61" fmla="*/ 736 h 781"/>
                <a:gd name="T62" fmla="*/ 0 w 1555"/>
                <a:gd name="T63" fmla="*/ 779 h 781"/>
                <a:gd name="T64" fmla="*/ 0 w 1555"/>
                <a:gd name="T65" fmla="*/ 781 h 7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5"/>
                <a:gd name="T100" fmla="*/ 0 h 781"/>
                <a:gd name="T101" fmla="*/ 1555 w 1555"/>
                <a:gd name="T102" fmla="*/ 781 h 7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5" h="781">
                  <a:moveTo>
                    <a:pt x="0" y="781"/>
                  </a:moveTo>
                  <a:lnTo>
                    <a:pt x="1555" y="779"/>
                  </a:lnTo>
                  <a:lnTo>
                    <a:pt x="1555" y="687"/>
                  </a:lnTo>
                  <a:lnTo>
                    <a:pt x="1235" y="688"/>
                  </a:lnTo>
                  <a:lnTo>
                    <a:pt x="1228" y="615"/>
                  </a:lnTo>
                  <a:lnTo>
                    <a:pt x="1111" y="615"/>
                  </a:lnTo>
                  <a:lnTo>
                    <a:pt x="1119" y="534"/>
                  </a:lnTo>
                  <a:lnTo>
                    <a:pt x="811" y="534"/>
                  </a:lnTo>
                  <a:lnTo>
                    <a:pt x="811" y="475"/>
                  </a:lnTo>
                  <a:lnTo>
                    <a:pt x="676" y="475"/>
                  </a:lnTo>
                  <a:lnTo>
                    <a:pt x="673" y="371"/>
                  </a:lnTo>
                  <a:lnTo>
                    <a:pt x="676" y="306"/>
                  </a:lnTo>
                  <a:lnTo>
                    <a:pt x="560" y="306"/>
                  </a:lnTo>
                  <a:lnTo>
                    <a:pt x="560" y="191"/>
                  </a:lnTo>
                  <a:lnTo>
                    <a:pt x="499" y="193"/>
                  </a:lnTo>
                  <a:lnTo>
                    <a:pt x="499" y="6"/>
                  </a:lnTo>
                  <a:lnTo>
                    <a:pt x="41" y="0"/>
                  </a:lnTo>
                  <a:lnTo>
                    <a:pt x="0" y="93"/>
                  </a:lnTo>
                  <a:lnTo>
                    <a:pt x="18" y="114"/>
                  </a:lnTo>
                  <a:lnTo>
                    <a:pt x="61" y="142"/>
                  </a:lnTo>
                  <a:lnTo>
                    <a:pt x="89" y="180"/>
                  </a:lnTo>
                  <a:lnTo>
                    <a:pt x="69" y="232"/>
                  </a:lnTo>
                  <a:lnTo>
                    <a:pt x="94" y="294"/>
                  </a:lnTo>
                  <a:lnTo>
                    <a:pt x="86" y="318"/>
                  </a:lnTo>
                  <a:lnTo>
                    <a:pt x="86" y="343"/>
                  </a:lnTo>
                  <a:lnTo>
                    <a:pt x="89" y="384"/>
                  </a:lnTo>
                  <a:lnTo>
                    <a:pt x="55" y="436"/>
                  </a:lnTo>
                  <a:lnTo>
                    <a:pt x="72" y="464"/>
                  </a:lnTo>
                  <a:lnTo>
                    <a:pt x="61" y="648"/>
                  </a:lnTo>
                  <a:lnTo>
                    <a:pt x="61" y="697"/>
                  </a:lnTo>
                  <a:lnTo>
                    <a:pt x="61" y="736"/>
                  </a:lnTo>
                  <a:lnTo>
                    <a:pt x="0" y="779"/>
                  </a:lnTo>
                  <a:lnTo>
                    <a:pt x="0" y="781"/>
                  </a:lnTo>
                  <a:close/>
                </a:path>
              </a:pathLst>
            </a:custGeom>
            <a:solidFill>
              <a:srgbClr val="CCFFCC"/>
            </a:solidFill>
            <a:ln w="9525">
              <a:noFill/>
              <a:round/>
              <a:headEnd/>
              <a:tailEnd/>
            </a:ln>
          </p:spPr>
          <p:txBody>
            <a:bodyPr/>
            <a:lstStyle/>
            <a:p>
              <a:endParaRPr lang="en-US" dirty="0"/>
            </a:p>
          </p:txBody>
        </p:sp>
        <p:sp>
          <p:nvSpPr>
            <p:cNvPr id="15" name="Freeform 20"/>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0 h 1951"/>
                <a:gd name="T36" fmla="*/ 444 w 1288"/>
                <a:gd name="T37" fmla="*/ 466 h 1951"/>
                <a:gd name="T38" fmla="*/ 444 w 1288"/>
                <a:gd name="T39" fmla="*/ 397 h 1951"/>
                <a:gd name="T40" fmla="*/ 433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0 h 1951"/>
                <a:gd name="T52" fmla="*/ 332 w 1288"/>
                <a:gd name="T53" fmla="*/ 75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0"/>
                  </a:lnTo>
                  <a:lnTo>
                    <a:pt x="444" y="466"/>
                  </a:lnTo>
                  <a:lnTo>
                    <a:pt x="444" y="397"/>
                  </a:lnTo>
                  <a:lnTo>
                    <a:pt x="433" y="348"/>
                  </a:lnTo>
                  <a:lnTo>
                    <a:pt x="398" y="283"/>
                  </a:lnTo>
                  <a:lnTo>
                    <a:pt x="332" y="197"/>
                  </a:lnTo>
                  <a:lnTo>
                    <a:pt x="269" y="150"/>
                  </a:lnTo>
                  <a:lnTo>
                    <a:pt x="269" y="140"/>
                  </a:lnTo>
                  <a:lnTo>
                    <a:pt x="332" y="110"/>
                  </a:lnTo>
                  <a:lnTo>
                    <a:pt x="332" y="75"/>
                  </a:lnTo>
                  <a:lnTo>
                    <a:pt x="294" y="36"/>
                  </a:lnTo>
                  <a:lnTo>
                    <a:pt x="286" y="19"/>
                  </a:lnTo>
                  <a:lnTo>
                    <a:pt x="344" y="0"/>
                  </a:lnTo>
                  <a:lnTo>
                    <a:pt x="953" y="0"/>
                  </a:lnTo>
                  <a:close/>
                </a:path>
              </a:pathLst>
            </a:custGeom>
            <a:solidFill>
              <a:srgbClr val="CCFFCC"/>
            </a:solidFill>
            <a:ln w="9525">
              <a:noFill/>
              <a:round/>
              <a:headEnd/>
              <a:tailEnd/>
            </a:ln>
          </p:spPr>
          <p:txBody>
            <a:bodyPr/>
            <a:lstStyle/>
            <a:p>
              <a:endParaRPr lang="en-US" dirty="0"/>
            </a:p>
          </p:txBody>
        </p:sp>
        <p:sp>
          <p:nvSpPr>
            <p:cNvPr id="16" name="Freeform 21"/>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1 h 1951"/>
                <a:gd name="T36" fmla="*/ 444 w 1288"/>
                <a:gd name="T37" fmla="*/ 466 h 1951"/>
                <a:gd name="T38" fmla="*/ 444 w 1288"/>
                <a:gd name="T39" fmla="*/ 397 h 1951"/>
                <a:gd name="T40" fmla="*/ 434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1 h 1951"/>
                <a:gd name="T52" fmla="*/ 332 w 1288"/>
                <a:gd name="T53" fmla="*/ 76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1"/>
                  </a:lnTo>
                  <a:lnTo>
                    <a:pt x="444" y="466"/>
                  </a:lnTo>
                  <a:lnTo>
                    <a:pt x="444" y="397"/>
                  </a:lnTo>
                  <a:lnTo>
                    <a:pt x="434" y="348"/>
                  </a:lnTo>
                  <a:lnTo>
                    <a:pt x="398" y="283"/>
                  </a:lnTo>
                  <a:lnTo>
                    <a:pt x="332" y="197"/>
                  </a:lnTo>
                  <a:lnTo>
                    <a:pt x="269" y="150"/>
                  </a:lnTo>
                  <a:lnTo>
                    <a:pt x="269" y="140"/>
                  </a:lnTo>
                  <a:lnTo>
                    <a:pt x="332" y="111"/>
                  </a:lnTo>
                  <a:lnTo>
                    <a:pt x="332" y="76"/>
                  </a:lnTo>
                  <a:lnTo>
                    <a:pt x="294" y="36"/>
                  </a:lnTo>
                  <a:lnTo>
                    <a:pt x="286" y="19"/>
                  </a:lnTo>
                  <a:lnTo>
                    <a:pt x="344" y="0"/>
                  </a:lnTo>
                  <a:lnTo>
                    <a:pt x="953" y="0"/>
                  </a:lnTo>
                </a:path>
              </a:pathLst>
            </a:custGeom>
            <a:noFill/>
            <a:ln w="6985" cap="rnd">
              <a:solidFill>
                <a:srgbClr val="000000"/>
              </a:solidFill>
              <a:round/>
              <a:headEnd/>
              <a:tailEnd/>
            </a:ln>
          </p:spPr>
          <p:txBody>
            <a:bodyPr/>
            <a:lstStyle/>
            <a:p>
              <a:endParaRPr lang="en-US" dirty="0"/>
            </a:p>
          </p:txBody>
        </p:sp>
        <p:sp>
          <p:nvSpPr>
            <p:cNvPr id="17" name="Freeform 23"/>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close/>
                </a:path>
              </a:pathLst>
            </a:custGeom>
            <a:solidFill>
              <a:srgbClr val="CCFFCC"/>
            </a:solidFill>
            <a:ln w="9525">
              <a:noFill/>
              <a:round/>
              <a:headEnd/>
              <a:tailEnd/>
            </a:ln>
          </p:spPr>
          <p:txBody>
            <a:bodyPr/>
            <a:lstStyle/>
            <a:p>
              <a:endParaRPr lang="en-US" dirty="0"/>
            </a:p>
          </p:txBody>
        </p:sp>
        <p:sp>
          <p:nvSpPr>
            <p:cNvPr id="18" name="Freeform 24"/>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path>
              </a:pathLst>
            </a:custGeom>
            <a:noFill/>
            <a:ln w="6985" cap="rnd">
              <a:solidFill>
                <a:srgbClr val="000000"/>
              </a:solidFill>
              <a:round/>
              <a:headEnd/>
              <a:tailEnd/>
            </a:ln>
          </p:spPr>
          <p:txBody>
            <a:bodyPr/>
            <a:lstStyle/>
            <a:p>
              <a:endParaRPr lang="en-US" dirty="0"/>
            </a:p>
          </p:txBody>
        </p:sp>
        <p:sp>
          <p:nvSpPr>
            <p:cNvPr id="19" name="Freeform 26"/>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close/>
                </a:path>
              </a:pathLst>
            </a:custGeom>
            <a:solidFill>
              <a:srgbClr val="CCFFCC"/>
            </a:solidFill>
            <a:ln w="9525">
              <a:noFill/>
              <a:round/>
              <a:headEnd/>
              <a:tailEnd/>
            </a:ln>
          </p:spPr>
          <p:txBody>
            <a:bodyPr/>
            <a:lstStyle/>
            <a:p>
              <a:endParaRPr lang="en-US" dirty="0"/>
            </a:p>
          </p:txBody>
        </p:sp>
        <p:sp>
          <p:nvSpPr>
            <p:cNvPr id="20" name="Freeform 27"/>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path>
              </a:pathLst>
            </a:custGeom>
            <a:noFill/>
            <a:ln w="6985" cap="rnd">
              <a:solidFill>
                <a:srgbClr val="000000"/>
              </a:solidFill>
              <a:round/>
              <a:headEnd/>
              <a:tailEnd/>
            </a:ln>
          </p:spPr>
          <p:txBody>
            <a:bodyPr/>
            <a:lstStyle/>
            <a:p>
              <a:endParaRPr lang="en-US" dirty="0"/>
            </a:p>
          </p:txBody>
        </p:sp>
        <p:sp>
          <p:nvSpPr>
            <p:cNvPr id="21" name="Freeform 29"/>
            <p:cNvSpPr>
              <a:spLocks/>
            </p:cNvSpPr>
            <p:nvPr/>
          </p:nvSpPr>
          <p:spPr bwMode="auto">
            <a:xfrm>
              <a:off x="4346406" y="1449480"/>
              <a:ext cx="664646" cy="721724"/>
            </a:xfrm>
            <a:custGeom>
              <a:avLst/>
              <a:gdLst>
                <a:gd name="T0" fmla="*/ 130 w 734"/>
                <a:gd name="T1" fmla="*/ 82 h 763"/>
                <a:gd name="T2" fmla="*/ 133 w 734"/>
                <a:gd name="T3" fmla="*/ 92 h 763"/>
                <a:gd name="T4" fmla="*/ 166 w 734"/>
                <a:gd name="T5" fmla="*/ 108 h 763"/>
                <a:gd name="T6" fmla="*/ 201 w 734"/>
                <a:gd name="T7" fmla="*/ 112 h 763"/>
                <a:gd name="T8" fmla="*/ 229 w 734"/>
                <a:gd name="T9" fmla="*/ 120 h 763"/>
                <a:gd name="T10" fmla="*/ 247 w 734"/>
                <a:gd name="T11" fmla="*/ 148 h 763"/>
                <a:gd name="T12" fmla="*/ 278 w 734"/>
                <a:gd name="T13" fmla="*/ 175 h 763"/>
                <a:gd name="T14" fmla="*/ 286 w 734"/>
                <a:gd name="T15" fmla="*/ 203 h 763"/>
                <a:gd name="T16" fmla="*/ 304 w 734"/>
                <a:gd name="T17" fmla="*/ 203 h 763"/>
                <a:gd name="T18" fmla="*/ 304 w 734"/>
                <a:gd name="T19" fmla="*/ 254 h 763"/>
                <a:gd name="T20" fmla="*/ 272 w 734"/>
                <a:gd name="T21" fmla="*/ 292 h 763"/>
                <a:gd name="T22" fmla="*/ 272 w 734"/>
                <a:gd name="T23" fmla="*/ 338 h 763"/>
                <a:gd name="T24" fmla="*/ 286 w 734"/>
                <a:gd name="T25" fmla="*/ 339 h 763"/>
                <a:gd name="T26" fmla="*/ 286 w 734"/>
                <a:gd name="T27" fmla="*/ 353 h 763"/>
                <a:gd name="T28" fmla="*/ 272 w 734"/>
                <a:gd name="T29" fmla="*/ 379 h 763"/>
                <a:gd name="T30" fmla="*/ 254 w 734"/>
                <a:gd name="T31" fmla="*/ 395 h 763"/>
                <a:gd name="T32" fmla="*/ 237 w 734"/>
                <a:gd name="T33" fmla="*/ 419 h 763"/>
                <a:gd name="T34" fmla="*/ 235 w 734"/>
                <a:gd name="T35" fmla="*/ 467 h 763"/>
                <a:gd name="T36" fmla="*/ 212 w 734"/>
                <a:gd name="T37" fmla="*/ 450 h 763"/>
                <a:gd name="T38" fmla="*/ 188 w 734"/>
                <a:gd name="T39" fmla="*/ 480 h 763"/>
                <a:gd name="T40" fmla="*/ 170 w 734"/>
                <a:gd name="T41" fmla="*/ 467 h 763"/>
                <a:gd name="T42" fmla="*/ 154 w 734"/>
                <a:gd name="T43" fmla="*/ 467 h 763"/>
                <a:gd name="T44" fmla="*/ 133 w 734"/>
                <a:gd name="T45" fmla="*/ 473 h 763"/>
                <a:gd name="T46" fmla="*/ 142 w 734"/>
                <a:gd name="T47" fmla="*/ 487 h 763"/>
                <a:gd name="T48" fmla="*/ 130 w 734"/>
                <a:gd name="T49" fmla="*/ 492 h 763"/>
                <a:gd name="T50" fmla="*/ 83 w 734"/>
                <a:gd name="T51" fmla="*/ 558 h 763"/>
                <a:gd name="T52" fmla="*/ 65 w 734"/>
                <a:gd name="T53" fmla="*/ 558 h 763"/>
                <a:gd name="T54" fmla="*/ 31 w 734"/>
                <a:gd name="T55" fmla="*/ 623 h 763"/>
                <a:gd name="T56" fmla="*/ 44 w 734"/>
                <a:gd name="T57" fmla="*/ 644 h 763"/>
                <a:gd name="T58" fmla="*/ 71 w 734"/>
                <a:gd name="T59" fmla="*/ 676 h 763"/>
                <a:gd name="T60" fmla="*/ 71 w 734"/>
                <a:gd name="T61" fmla="*/ 706 h 763"/>
                <a:gd name="T62" fmla="*/ 44 w 734"/>
                <a:gd name="T63" fmla="*/ 706 h 763"/>
                <a:gd name="T64" fmla="*/ 0 w 734"/>
                <a:gd name="T65" fmla="*/ 728 h 763"/>
                <a:gd name="T66" fmla="*/ 0 w 734"/>
                <a:gd name="T67" fmla="*/ 742 h 763"/>
                <a:gd name="T68" fmla="*/ 9 w 734"/>
                <a:gd name="T69" fmla="*/ 756 h 763"/>
                <a:gd name="T70" fmla="*/ 693 w 734"/>
                <a:gd name="T71" fmla="*/ 763 h 763"/>
                <a:gd name="T72" fmla="*/ 693 w 734"/>
                <a:gd name="T73" fmla="*/ 714 h 763"/>
                <a:gd name="T74" fmla="*/ 734 w 734"/>
                <a:gd name="T75" fmla="*/ 714 h 763"/>
                <a:gd name="T76" fmla="*/ 734 w 734"/>
                <a:gd name="T77" fmla="*/ 613 h 763"/>
                <a:gd name="T78" fmla="*/ 601 w 734"/>
                <a:gd name="T79" fmla="*/ 613 h 763"/>
                <a:gd name="T80" fmla="*/ 601 w 734"/>
                <a:gd name="T81" fmla="*/ 515 h 763"/>
                <a:gd name="T82" fmla="*/ 530 w 734"/>
                <a:gd name="T83" fmla="*/ 515 h 763"/>
                <a:gd name="T84" fmla="*/ 530 w 734"/>
                <a:gd name="T85" fmla="*/ 299 h 763"/>
                <a:gd name="T86" fmla="*/ 568 w 734"/>
                <a:gd name="T87" fmla="*/ 299 h 763"/>
                <a:gd name="T88" fmla="*/ 568 w 734"/>
                <a:gd name="T89" fmla="*/ 0 h 763"/>
                <a:gd name="T90" fmla="*/ 511 w 734"/>
                <a:gd name="T91" fmla="*/ 21 h 763"/>
                <a:gd name="T92" fmla="*/ 469 w 734"/>
                <a:gd name="T93" fmla="*/ 78 h 763"/>
                <a:gd name="T94" fmla="*/ 286 w 734"/>
                <a:gd name="T95" fmla="*/ 108 h 763"/>
                <a:gd name="T96" fmla="*/ 123 w 734"/>
                <a:gd name="T97" fmla="*/ 56 h 763"/>
                <a:gd name="T98" fmla="*/ 130 w 734"/>
                <a:gd name="T99" fmla="*/ 59 h 763"/>
                <a:gd name="T100" fmla="*/ 130 w 734"/>
                <a:gd name="T101" fmla="*/ 82 h 7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4"/>
                <a:gd name="T154" fmla="*/ 0 h 763"/>
                <a:gd name="T155" fmla="*/ 734 w 734"/>
                <a:gd name="T156" fmla="*/ 763 h 7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4" h="763">
                  <a:moveTo>
                    <a:pt x="130" y="82"/>
                  </a:moveTo>
                  <a:lnTo>
                    <a:pt x="133" y="92"/>
                  </a:lnTo>
                  <a:lnTo>
                    <a:pt x="166" y="108"/>
                  </a:lnTo>
                  <a:lnTo>
                    <a:pt x="201" y="112"/>
                  </a:lnTo>
                  <a:lnTo>
                    <a:pt x="229" y="120"/>
                  </a:lnTo>
                  <a:lnTo>
                    <a:pt x="247" y="148"/>
                  </a:lnTo>
                  <a:lnTo>
                    <a:pt x="278" y="175"/>
                  </a:lnTo>
                  <a:lnTo>
                    <a:pt x="286" y="203"/>
                  </a:lnTo>
                  <a:lnTo>
                    <a:pt x="304" y="203"/>
                  </a:lnTo>
                  <a:lnTo>
                    <a:pt x="304" y="254"/>
                  </a:lnTo>
                  <a:lnTo>
                    <a:pt x="272" y="292"/>
                  </a:lnTo>
                  <a:lnTo>
                    <a:pt x="272" y="338"/>
                  </a:lnTo>
                  <a:lnTo>
                    <a:pt x="286" y="339"/>
                  </a:lnTo>
                  <a:lnTo>
                    <a:pt x="286" y="353"/>
                  </a:lnTo>
                  <a:lnTo>
                    <a:pt x="272" y="379"/>
                  </a:lnTo>
                  <a:lnTo>
                    <a:pt x="254" y="395"/>
                  </a:lnTo>
                  <a:lnTo>
                    <a:pt x="237" y="419"/>
                  </a:lnTo>
                  <a:lnTo>
                    <a:pt x="235" y="467"/>
                  </a:lnTo>
                  <a:lnTo>
                    <a:pt x="212" y="450"/>
                  </a:lnTo>
                  <a:lnTo>
                    <a:pt x="188" y="480"/>
                  </a:lnTo>
                  <a:lnTo>
                    <a:pt x="170" y="467"/>
                  </a:lnTo>
                  <a:lnTo>
                    <a:pt x="154" y="467"/>
                  </a:lnTo>
                  <a:lnTo>
                    <a:pt x="133" y="473"/>
                  </a:lnTo>
                  <a:lnTo>
                    <a:pt x="142" y="487"/>
                  </a:lnTo>
                  <a:lnTo>
                    <a:pt x="130" y="492"/>
                  </a:lnTo>
                  <a:lnTo>
                    <a:pt x="83" y="558"/>
                  </a:lnTo>
                  <a:lnTo>
                    <a:pt x="65" y="558"/>
                  </a:lnTo>
                  <a:lnTo>
                    <a:pt x="31" y="623"/>
                  </a:lnTo>
                  <a:lnTo>
                    <a:pt x="44" y="644"/>
                  </a:lnTo>
                  <a:lnTo>
                    <a:pt x="71" y="676"/>
                  </a:lnTo>
                  <a:lnTo>
                    <a:pt x="71" y="706"/>
                  </a:lnTo>
                  <a:lnTo>
                    <a:pt x="44" y="706"/>
                  </a:lnTo>
                  <a:lnTo>
                    <a:pt x="0" y="728"/>
                  </a:lnTo>
                  <a:lnTo>
                    <a:pt x="0" y="742"/>
                  </a:lnTo>
                  <a:lnTo>
                    <a:pt x="9" y="756"/>
                  </a:lnTo>
                  <a:lnTo>
                    <a:pt x="693" y="763"/>
                  </a:lnTo>
                  <a:lnTo>
                    <a:pt x="693" y="714"/>
                  </a:lnTo>
                  <a:lnTo>
                    <a:pt x="734" y="714"/>
                  </a:lnTo>
                  <a:lnTo>
                    <a:pt x="734" y="613"/>
                  </a:lnTo>
                  <a:lnTo>
                    <a:pt x="601" y="613"/>
                  </a:lnTo>
                  <a:lnTo>
                    <a:pt x="601" y="515"/>
                  </a:lnTo>
                  <a:lnTo>
                    <a:pt x="530" y="515"/>
                  </a:lnTo>
                  <a:lnTo>
                    <a:pt x="530" y="299"/>
                  </a:lnTo>
                  <a:lnTo>
                    <a:pt x="568" y="299"/>
                  </a:lnTo>
                  <a:lnTo>
                    <a:pt x="568" y="0"/>
                  </a:lnTo>
                  <a:lnTo>
                    <a:pt x="511" y="21"/>
                  </a:lnTo>
                  <a:lnTo>
                    <a:pt x="469" y="78"/>
                  </a:lnTo>
                  <a:lnTo>
                    <a:pt x="286" y="108"/>
                  </a:lnTo>
                  <a:lnTo>
                    <a:pt x="123" y="56"/>
                  </a:lnTo>
                  <a:lnTo>
                    <a:pt x="130" y="59"/>
                  </a:lnTo>
                  <a:lnTo>
                    <a:pt x="130" y="82"/>
                  </a:lnTo>
                  <a:close/>
                </a:path>
              </a:pathLst>
            </a:custGeom>
            <a:solidFill>
              <a:srgbClr val="CCFFCC"/>
            </a:solidFill>
            <a:ln w="9525">
              <a:noFill/>
              <a:round/>
              <a:headEnd/>
              <a:tailEnd/>
            </a:ln>
          </p:spPr>
          <p:txBody>
            <a:bodyPr/>
            <a:lstStyle/>
            <a:p>
              <a:endParaRPr lang="en-US" dirty="0"/>
            </a:p>
          </p:txBody>
        </p:sp>
        <p:sp>
          <p:nvSpPr>
            <p:cNvPr id="22" name="Freeform 32"/>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23" name="Freeform 33"/>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24" name="Freeform 35"/>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close/>
                </a:path>
              </a:pathLst>
            </a:custGeom>
            <a:solidFill>
              <a:srgbClr val="CCFFCC"/>
            </a:solidFill>
            <a:ln w="9525">
              <a:noFill/>
              <a:round/>
              <a:headEnd/>
              <a:tailEnd/>
            </a:ln>
          </p:spPr>
          <p:txBody>
            <a:bodyPr/>
            <a:lstStyle/>
            <a:p>
              <a:endParaRPr lang="en-US" dirty="0"/>
            </a:p>
          </p:txBody>
        </p:sp>
        <p:sp>
          <p:nvSpPr>
            <p:cNvPr id="25" name="Freeform 36"/>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26" name="Freeform 38"/>
            <p:cNvSpPr>
              <a:spLocks/>
            </p:cNvSpPr>
            <p:nvPr/>
          </p:nvSpPr>
          <p:spPr bwMode="auto">
            <a:xfrm>
              <a:off x="5329499" y="1213971"/>
              <a:ext cx="975789" cy="1007373"/>
            </a:xfrm>
            <a:custGeom>
              <a:avLst/>
              <a:gdLst>
                <a:gd name="T0" fmla="*/ 0 w 1074"/>
                <a:gd name="T1" fmla="*/ 103 h 1068"/>
                <a:gd name="T2" fmla="*/ 0 w 1074"/>
                <a:gd name="T3" fmla="*/ 463 h 1068"/>
                <a:gd name="T4" fmla="*/ 100 w 1074"/>
                <a:gd name="T5" fmla="*/ 463 h 1068"/>
                <a:gd name="T6" fmla="*/ 100 w 1074"/>
                <a:gd name="T7" fmla="*/ 536 h 1068"/>
                <a:gd name="T8" fmla="*/ 182 w 1074"/>
                <a:gd name="T9" fmla="*/ 536 h 1068"/>
                <a:gd name="T10" fmla="*/ 182 w 1074"/>
                <a:gd name="T11" fmla="*/ 954 h 1068"/>
                <a:gd name="T12" fmla="*/ 142 w 1074"/>
                <a:gd name="T13" fmla="*/ 954 h 1068"/>
                <a:gd name="T14" fmla="*/ 131 w 1074"/>
                <a:gd name="T15" fmla="*/ 1068 h 1068"/>
                <a:gd name="T16" fmla="*/ 638 w 1074"/>
                <a:gd name="T17" fmla="*/ 1068 h 1068"/>
                <a:gd name="T18" fmla="*/ 638 w 1074"/>
                <a:gd name="T19" fmla="*/ 985 h 1068"/>
                <a:gd name="T20" fmla="*/ 604 w 1074"/>
                <a:gd name="T21" fmla="*/ 985 h 1068"/>
                <a:gd name="T22" fmla="*/ 604 w 1074"/>
                <a:gd name="T23" fmla="*/ 852 h 1068"/>
                <a:gd name="T24" fmla="*/ 546 w 1074"/>
                <a:gd name="T25" fmla="*/ 852 h 1068"/>
                <a:gd name="T26" fmla="*/ 546 w 1074"/>
                <a:gd name="T27" fmla="*/ 808 h 1068"/>
                <a:gd name="T28" fmla="*/ 511 w 1074"/>
                <a:gd name="T29" fmla="*/ 795 h 1068"/>
                <a:gd name="T30" fmla="*/ 511 w 1074"/>
                <a:gd name="T31" fmla="*/ 679 h 1068"/>
                <a:gd name="T32" fmla="*/ 564 w 1074"/>
                <a:gd name="T33" fmla="*/ 679 h 1068"/>
                <a:gd name="T34" fmla="*/ 564 w 1074"/>
                <a:gd name="T35" fmla="*/ 651 h 1068"/>
                <a:gd name="T36" fmla="*/ 694 w 1074"/>
                <a:gd name="T37" fmla="*/ 651 h 1068"/>
                <a:gd name="T38" fmla="*/ 694 w 1074"/>
                <a:gd name="T39" fmla="*/ 585 h 1068"/>
                <a:gd name="T40" fmla="*/ 858 w 1074"/>
                <a:gd name="T41" fmla="*/ 585 h 1068"/>
                <a:gd name="T42" fmla="*/ 858 w 1074"/>
                <a:gd name="T43" fmla="*/ 529 h 1068"/>
                <a:gd name="T44" fmla="*/ 913 w 1074"/>
                <a:gd name="T45" fmla="*/ 529 h 1068"/>
                <a:gd name="T46" fmla="*/ 913 w 1074"/>
                <a:gd name="T47" fmla="*/ 297 h 1068"/>
                <a:gd name="T48" fmla="*/ 969 w 1074"/>
                <a:gd name="T49" fmla="*/ 297 h 1068"/>
                <a:gd name="T50" fmla="*/ 969 w 1074"/>
                <a:gd name="T51" fmla="*/ 223 h 1068"/>
                <a:gd name="T52" fmla="*/ 999 w 1074"/>
                <a:gd name="T53" fmla="*/ 223 h 1068"/>
                <a:gd name="T54" fmla="*/ 999 w 1074"/>
                <a:gd name="T55" fmla="*/ 157 h 1068"/>
                <a:gd name="T56" fmla="*/ 1074 w 1074"/>
                <a:gd name="T57" fmla="*/ 157 h 1068"/>
                <a:gd name="T58" fmla="*/ 1074 w 1074"/>
                <a:gd name="T59" fmla="*/ 101 h 1068"/>
                <a:gd name="T60" fmla="*/ 1027 w 1074"/>
                <a:gd name="T61" fmla="*/ 101 h 1068"/>
                <a:gd name="T62" fmla="*/ 1027 w 1074"/>
                <a:gd name="T63" fmla="*/ 0 h 1068"/>
                <a:gd name="T64" fmla="*/ 432 w 1074"/>
                <a:gd name="T65" fmla="*/ 0 h 1068"/>
                <a:gd name="T66" fmla="*/ 332 w 1074"/>
                <a:gd name="T67" fmla="*/ 70 h 1068"/>
                <a:gd name="T68" fmla="*/ 271 w 1074"/>
                <a:gd name="T69" fmla="*/ 89 h 1068"/>
                <a:gd name="T70" fmla="*/ 75 w 1074"/>
                <a:gd name="T71" fmla="*/ 92 h 1068"/>
                <a:gd name="T72" fmla="*/ 6 w 1074"/>
                <a:gd name="T73" fmla="*/ 112 h 1068"/>
                <a:gd name="T74" fmla="*/ 0 w 1074"/>
                <a:gd name="T75" fmla="*/ 103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68"/>
                <a:gd name="T116" fmla="*/ 1074 w 1074"/>
                <a:gd name="T117" fmla="*/ 1068 h 10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68">
                  <a:moveTo>
                    <a:pt x="0" y="103"/>
                  </a:moveTo>
                  <a:lnTo>
                    <a:pt x="0" y="463"/>
                  </a:lnTo>
                  <a:lnTo>
                    <a:pt x="100" y="463"/>
                  </a:lnTo>
                  <a:lnTo>
                    <a:pt x="100" y="536"/>
                  </a:lnTo>
                  <a:lnTo>
                    <a:pt x="182" y="536"/>
                  </a:lnTo>
                  <a:lnTo>
                    <a:pt x="182" y="954"/>
                  </a:lnTo>
                  <a:lnTo>
                    <a:pt x="142" y="954"/>
                  </a:lnTo>
                  <a:lnTo>
                    <a:pt x="131" y="1068"/>
                  </a:lnTo>
                  <a:lnTo>
                    <a:pt x="638" y="1068"/>
                  </a:lnTo>
                  <a:lnTo>
                    <a:pt x="638" y="985"/>
                  </a:lnTo>
                  <a:lnTo>
                    <a:pt x="604" y="985"/>
                  </a:lnTo>
                  <a:lnTo>
                    <a:pt x="604" y="852"/>
                  </a:lnTo>
                  <a:lnTo>
                    <a:pt x="546" y="852"/>
                  </a:lnTo>
                  <a:lnTo>
                    <a:pt x="546" y="808"/>
                  </a:lnTo>
                  <a:lnTo>
                    <a:pt x="511" y="795"/>
                  </a:lnTo>
                  <a:lnTo>
                    <a:pt x="511" y="679"/>
                  </a:lnTo>
                  <a:lnTo>
                    <a:pt x="564" y="679"/>
                  </a:lnTo>
                  <a:lnTo>
                    <a:pt x="564" y="651"/>
                  </a:lnTo>
                  <a:lnTo>
                    <a:pt x="694" y="651"/>
                  </a:lnTo>
                  <a:lnTo>
                    <a:pt x="694" y="585"/>
                  </a:lnTo>
                  <a:lnTo>
                    <a:pt x="858" y="585"/>
                  </a:lnTo>
                  <a:lnTo>
                    <a:pt x="858" y="529"/>
                  </a:lnTo>
                  <a:lnTo>
                    <a:pt x="913" y="529"/>
                  </a:lnTo>
                  <a:lnTo>
                    <a:pt x="913" y="297"/>
                  </a:lnTo>
                  <a:lnTo>
                    <a:pt x="969" y="297"/>
                  </a:lnTo>
                  <a:lnTo>
                    <a:pt x="969" y="223"/>
                  </a:lnTo>
                  <a:lnTo>
                    <a:pt x="999" y="223"/>
                  </a:lnTo>
                  <a:lnTo>
                    <a:pt x="999" y="157"/>
                  </a:lnTo>
                  <a:lnTo>
                    <a:pt x="1074" y="157"/>
                  </a:lnTo>
                  <a:lnTo>
                    <a:pt x="1074" y="101"/>
                  </a:lnTo>
                  <a:lnTo>
                    <a:pt x="1027" y="101"/>
                  </a:lnTo>
                  <a:lnTo>
                    <a:pt x="1027" y="0"/>
                  </a:lnTo>
                  <a:lnTo>
                    <a:pt x="432" y="0"/>
                  </a:lnTo>
                  <a:lnTo>
                    <a:pt x="332" y="70"/>
                  </a:lnTo>
                  <a:lnTo>
                    <a:pt x="271" y="89"/>
                  </a:lnTo>
                  <a:lnTo>
                    <a:pt x="75" y="92"/>
                  </a:lnTo>
                  <a:lnTo>
                    <a:pt x="6" y="112"/>
                  </a:lnTo>
                  <a:lnTo>
                    <a:pt x="0" y="103"/>
                  </a:lnTo>
                  <a:close/>
                </a:path>
              </a:pathLst>
            </a:custGeom>
            <a:solidFill>
              <a:srgbClr val="CCFFCC"/>
            </a:solidFill>
            <a:ln w="9525">
              <a:noFill/>
              <a:round/>
              <a:headEnd/>
              <a:tailEnd/>
            </a:ln>
          </p:spPr>
          <p:txBody>
            <a:bodyPr/>
            <a:lstStyle/>
            <a:p>
              <a:endParaRPr lang="en-US" dirty="0"/>
            </a:p>
          </p:txBody>
        </p:sp>
        <p:sp>
          <p:nvSpPr>
            <p:cNvPr id="27" name="Freeform 41"/>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close/>
                </a:path>
              </a:pathLst>
            </a:custGeom>
            <a:solidFill>
              <a:srgbClr val="CCFFCC"/>
            </a:solidFill>
            <a:ln w="9525">
              <a:noFill/>
              <a:round/>
              <a:headEnd/>
              <a:tailEnd/>
            </a:ln>
          </p:spPr>
          <p:txBody>
            <a:bodyPr/>
            <a:lstStyle/>
            <a:p>
              <a:endParaRPr lang="en-US" dirty="0"/>
            </a:p>
          </p:txBody>
        </p:sp>
        <p:sp>
          <p:nvSpPr>
            <p:cNvPr id="28" name="Freeform 42"/>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path>
              </a:pathLst>
            </a:custGeom>
            <a:noFill/>
            <a:ln w="6985" cap="rnd">
              <a:solidFill>
                <a:srgbClr val="000000"/>
              </a:solidFill>
              <a:round/>
              <a:headEnd/>
              <a:tailEnd/>
            </a:ln>
          </p:spPr>
          <p:txBody>
            <a:bodyPr/>
            <a:lstStyle/>
            <a:p>
              <a:endParaRPr lang="en-US" dirty="0"/>
            </a:p>
          </p:txBody>
        </p:sp>
        <p:sp>
          <p:nvSpPr>
            <p:cNvPr id="29" name="Freeform 44"/>
            <p:cNvSpPr>
              <a:spLocks/>
            </p:cNvSpPr>
            <p:nvPr/>
          </p:nvSpPr>
          <p:spPr bwMode="auto">
            <a:xfrm>
              <a:off x="6229328" y="1203335"/>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close/>
                </a:path>
              </a:pathLst>
            </a:custGeom>
            <a:solidFill>
              <a:srgbClr val="CCFFCC"/>
            </a:solidFill>
            <a:ln w="9525">
              <a:noFill/>
              <a:round/>
              <a:headEnd/>
              <a:tailEnd/>
            </a:ln>
          </p:spPr>
          <p:txBody>
            <a:bodyPr/>
            <a:lstStyle/>
            <a:p>
              <a:endParaRPr lang="en-US" dirty="0"/>
            </a:p>
          </p:txBody>
        </p:sp>
        <p:sp>
          <p:nvSpPr>
            <p:cNvPr id="30" name="Freeform 45"/>
            <p:cNvSpPr>
              <a:spLocks/>
            </p:cNvSpPr>
            <p:nvPr/>
          </p:nvSpPr>
          <p:spPr bwMode="auto">
            <a:xfrm>
              <a:off x="6243936" y="1213971"/>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path>
              </a:pathLst>
            </a:custGeom>
            <a:noFill/>
            <a:ln w="6985" cap="rnd">
              <a:solidFill>
                <a:srgbClr val="000000"/>
              </a:solidFill>
              <a:round/>
              <a:headEnd/>
              <a:tailEnd/>
            </a:ln>
          </p:spPr>
          <p:txBody>
            <a:bodyPr/>
            <a:lstStyle/>
            <a:p>
              <a:endParaRPr lang="en-US" dirty="0"/>
            </a:p>
          </p:txBody>
        </p:sp>
        <p:sp>
          <p:nvSpPr>
            <p:cNvPr id="31" name="Freeform 47"/>
            <p:cNvSpPr>
              <a:spLocks/>
            </p:cNvSpPr>
            <p:nvPr/>
          </p:nvSpPr>
          <p:spPr bwMode="auto">
            <a:xfrm>
              <a:off x="3506468" y="1531529"/>
              <a:ext cx="902751" cy="897976"/>
            </a:xfrm>
            <a:custGeom>
              <a:avLst/>
              <a:gdLst>
                <a:gd name="T0" fmla="*/ 50 w 996"/>
                <a:gd name="T1" fmla="*/ 906 h 949"/>
                <a:gd name="T2" fmla="*/ 0 w 996"/>
                <a:gd name="T3" fmla="*/ 822 h 949"/>
                <a:gd name="T4" fmla="*/ 50 w 996"/>
                <a:gd name="T5" fmla="*/ 786 h 949"/>
                <a:gd name="T6" fmla="*/ 106 w 996"/>
                <a:gd name="T7" fmla="*/ 703 h 949"/>
                <a:gd name="T8" fmla="*/ 65 w 996"/>
                <a:gd name="T9" fmla="*/ 637 h 949"/>
                <a:gd name="T10" fmla="*/ 90 w 996"/>
                <a:gd name="T11" fmla="*/ 574 h 949"/>
                <a:gd name="T12" fmla="*/ 125 w 996"/>
                <a:gd name="T13" fmla="*/ 518 h 949"/>
                <a:gd name="T14" fmla="*/ 278 w 996"/>
                <a:gd name="T15" fmla="*/ 264 h 949"/>
                <a:gd name="T16" fmla="*/ 302 w 996"/>
                <a:gd name="T17" fmla="*/ 94 h 949"/>
                <a:gd name="T18" fmla="*/ 309 w 996"/>
                <a:gd name="T19" fmla="*/ 0 h 949"/>
                <a:gd name="T20" fmla="*/ 432 w 996"/>
                <a:gd name="T21" fmla="*/ 21 h 949"/>
                <a:gd name="T22" fmla="*/ 522 w 996"/>
                <a:gd name="T23" fmla="*/ 49 h 949"/>
                <a:gd name="T24" fmla="*/ 584 w 996"/>
                <a:gd name="T25" fmla="*/ 122 h 949"/>
                <a:gd name="T26" fmla="*/ 677 w 996"/>
                <a:gd name="T27" fmla="*/ 78 h 949"/>
                <a:gd name="T28" fmla="*/ 770 w 996"/>
                <a:gd name="T29" fmla="*/ 83 h 949"/>
                <a:gd name="T30" fmla="*/ 773 w 996"/>
                <a:gd name="T31" fmla="*/ 150 h 949"/>
                <a:gd name="T32" fmla="*/ 765 w 996"/>
                <a:gd name="T33" fmla="*/ 203 h 949"/>
                <a:gd name="T34" fmla="*/ 791 w 996"/>
                <a:gd name="T35" fmla="*/ 231 h 949"/>
                <a:gd name="T36" fmla="*/ 807 w 996"/>
                <a:gd name="T37" fmla="*/ 254 h 949"/>
                <a:gd name="T38" fmla="*/ 781 w 996"/>
                <a:gd name="T39" fmla="*/ 275 h 949"/>
                <a:gd name="T40" fmla="*/ 761 w 996"/>
                <a:gd name="T41" fmla="*/ 317 h 949"/>
                <a:gd name="T42" fmla="*/ 781 w 996"/>
                <a:gd name="T43" fmla="*/ 339 h 949"/>
                <a:gd name="T44" fmla="*/ 773 w 996"/>
                <a:gd name="T45" fmla="*/ 383 h 949"/>
                <a:gd name="T46" fmla="*/ 744 w 996"/>
                <a:gd name="T47" fmla="*/ 453 h 949"/>
                <a:gd name="T48" fmla="*/ 691 w 996"/>
                <a:gd name="T49" fmla="*/ 484 h 949"/>
                <a:gd name="T50" fmla="*/ 653 w 996"/>
                <a:gd name="T51" fmla="*/ 546 h 949"/>
                <a:gd name="T52" fmla="*/ 704 w 996"/>
                <a:gd name="T53" fmla="*/ 564 h 949"/>
                <a:gd name="T54" fmla="*/ 739 w 996"/>
                <a:gd name="T55" fmla="*/ 601 h 949"/>
                <a:gd name="T56" fmla="*/ 781 w 996"/>
                <a:gd name="T57" fmla="*/ 613 h 949"/>
                <a:gd name="T58" fmla="*/ 791 w 996"/>
                <a:gd name="T59" fmla="*/ 671 h 949"/>
                <a:gd name="T60" fmla="*/ 915 w 996"/>
                <a:gd name="T61" fmla="*/ 699 h 949"/>
                <a:gd name="T62" fmla="*/ 938 w 996"/>
                <a:gd name="T63" fmla="*/ 842 h 949"/>
                <a:gd name="T64" fmla="*/ 964 w 996"/>
                <a:gd name="T65" fmla="*/ 911 h 949"/>
                <a:gd name="T66" fmla="*/ 58 w 996"/>
                <a:gd name="T67" fmla="*/ 949 h 949"/>
                <a:gd name="T68" fmla="*/ 72 w 996"/>
                <a:gd name="T69" fmla="*/ 915 h 9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6"/>
                <a:gd name="T106" fmla="*/ 0 h 949"/>
                <a:gd name="T107" fmla="*/ 996 w 996"/>
                <a:gd name="T108" fmla="*/ 949 h 9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6" h="949">
                  <a:moveTo>
                    <a:pt x="72" y="915"/>
                  </a:moveTo>
                  <a:lnTo>
                    <a:pt x="50" y="906"/>
                  </a:lnTo>
                  <a:lnTo>
                    <a:pt x="36" y="880"/>
                  </a:lnTo>
                  <a:lnTo>
                    <a:pt x="0" y="822"/>
                  </a:lnTo>
                  <a:lnTo>
                    <a:pt x="15" y="793"/>
                  </a:lnTo>
                  <a:lnTo>
                    <a:pt x="50" y="786"/>
                  </a:lnTo>
                  <a:lnTo>
                    <a:pt x="80" y="738"/>
                  </a:lnTo>
                  <a:lnTo>
                    <a:pt x="106" y="703"/>
                  </a:lnTo>
                  <a:lnTo>
                    <a:pt x="84" y="675"/>
                  </a:lnTo>
                  <a:lnTo>
                    <a:pt x="65" y="637"/>
                  </a:lnTo>
                  <a:lnTo>
                    <a:pt x="55" y="603"/>
                  </a:lnTo>
                  <a:lnTo>
                    <a:pt x="90" y="574"/>
                  </a:lnTo>
                  <a:lnTo>
                    <a:pt x="109" y="553"/>
                  </a:lnTo>
                  <a:lnTo>
                    <a:pt x="125" y="518"/>
                  </a:lnTo>
                  <a:lnTo>
                    <a:pt x="278" y="518"/>
                  </a:lnTo>
                  <a:lnTo>
                    <a:pt x="278" y="264"/>
                  </a:lnTo>
                  <a:lnTo>
                    <a:pt x="302" y="264"/>
                  </a:lnTo>
                  <a:lnTo>
                    <a:pt x="302" y="94"/>
                  </a:lnTo>
                  <a:lnTo>
                    <a:pt x="302" y="7"/>
                  </a:lnTo>
                  <a:lnTo>
                    <a:pt x="309" y="0"/>
                  </a:lnTo>
                  <a:lnTo>
                    <a:pt x="357" y="21"/>
                  </a:lnTo>
                  <a:lnTo>
                    <a:pt x="432" y="21"/>
                  </a:lnTo>
                  <a:lnTo>
                    <a:pt x="470" y="28"/>
                  </a:lnTo>
                  <a:lnTo>
                    <a:pt x="522" y="49"/>
                  </a:lnTo>
                  <a:lnTo>
                    <a:pt x="562" y="85"/>
                  </a:lnTo>
                  <a:lnTo>
                    <a:pt x="584" y="122"/>
                  </a:lnTo>
                  <a:lnTo>
                    <a:pt x="637" y="122"/>
                  </a:lnTo>
                  <a:lnTo>
                    <a:pt x="677" y="78"/>
                  </a:lnTo>
                  <a:lnTo>
                    <a:pt x="770" y="78"/>
                  </a:lnTo>
                  <a:lnTo>
                    <a:pt x="770" y="83"/>
                  </a:lnTo>
                  <a:lnTo>
                    <a:pt x="779" y="113"/>
                  </a:lnTo>
                  <a:lnTo>
                    <a:pt x="773" y="150"/>
                  </a:lnTo>
                  <a:lnTo>
                    <a:pt x="779" y="191"/>
                  </a:lnTo>
                  <a:lnTo>
                    <a:pt x="765" y="203"/>
                  </a:lnTo>
                  <a:lnTo>
                    <a:pt x="770" y="220"/>
                  </a:lnTo>
                  <a:lnTo>
                    <a:pt x="791" y="231"/>
                  </a:lnTo>
                  <a:lnTo>
                    <a:pt x="796" y="231"/>
                  </a:lnTo>
                  <a:lnTo>
                    <a:pt x="807" y="254"/>
                  </a:lnTo>
                  <a:lnTo>
                    <a:pt x="796" y="268"/>
                  </a:lnTo>
                  <a:lnTo>
                    <a:pt x="781" y="275"/>
                  </a:lnTo>
                  <a:lnTo>
                    <a:pt x="773" y="294"/>
                  </a:lnTo>
                  <a:lnTo>
                    <a:pt x="761" y="317"/>
                  </a:lnTo>
                  <a:lnTo>
                    <a:pt x="779" y="341"/>
                  </a:lnTo>
                  <a:lnTo>
                    <a:pt x="781" y="339"/>
                  </a:lnTo>
                  <a:lnTo>
                    <a:pt x="785" y="367"/>
                  </a:lnTo>
                  <a:lnTo>
                    <a:pt x="773" y="383"/>
                  </a:lnTo>
                  <a:lnTo>
                    <a:pt x="761" y="424"/>
                  </a:lnTo>
                  <a:lnTo>
                    <a:pt x="744" y="453"/>
                  </a:lnTo>
                  <a:lnTo>
                    <a:pt x="720" y="471"/>
                  </a:lnTo>
                  <a:lnTo>
                    <a:pt x="691" y="484"/>
                  </a:lnTo>
                  <a:lnTo>
                    <a:pt x="671" y="498"/>
                  </a:lnTo>
                  <a:lnTo>
                    <a:pt x="653" y="546"/>
                  </a:lnTo>
                  <a:lnTo>
                    <a:pt x="663" y="564"/>
                  </a:lnTo>
                  <a:lnTo>
                    <a:pt x="704" y="564"/>
                  </a:lnTo>
                  <a:lnTo>
                    <a:pt x="720" y="578"/>
                  </a:lnTo>
                  <a:lnTo>
                    <a:pt x="739" y="601"/>
                  </a:lnTo>
                  <a:lnTo>
                    <a:pt x="754" y="613"/>
                  </a:lnTo>
                  <a:lnTo>
                    <a:pt x="781" y="613"/>
                  </a:lnTo>
                  <a:lnTo>
                    <a:pt x="781" y="645"/>
                  </a:lnTo>
                  <a:lnTo>
                    <a:pt x="791" y="671"/>
                  </a:lnTo>
                  <a:lnTo>
                    <a:pt x="922" y="671"/>
                  </a:lnTo>
                  <a:lnTo>
                    <a:pt x="915" y="699"/>
                  </a:lnTo>
                  <a:lnTo>
                    <a:pt x="938" y="793"/>
                  </a:lnTo>
                  <a:lnTo>
                    <a:pt x="938" y="842"/>
                  </a:lnTo>
                  <a:lnTo>
                    <a:pt x="968" y="870"/>
                  </a:lnTo>
                  <a:lnTo>
                    <a:pt x="964" y="911"/>
                  </a:lnTo>
                  <a:lnTo>
                    <a:pt x="996" y="949"/>
                  </a:lnTo>
                  <a:lnTo>
                    <a:pt x="58" y="949"/>
                  </a:lnTo>
                  <a:lnTo>
                    <a:pt x="72" y="949"/>
                  </a:lnTo>
                  <a:lnTo>
                    <a:pt x="72" y="915"/>
                  </a:lnTo>
                  <a:close/>
                </a:path>
              </a:pathLst>
            </a:custGeom>
            <a:solidFill>
              <a:srgbClr val="CCFFCC"/>
            </a:solidFill>
            <a:ln w="9525">
              <a:noFill/>
              <a:round/>
              <a:headEnd/>
              <a:tailEnd/>
            </a:ln>
          </p:spPr>
          <p:txBody>
            <a:bodyPr/>
            <a:lstStyle/>
            <a:p>
              <a:endParaRPr lang="en-US" dirty="0"/>
            </a:p>
          </p:txBody>
        </p:sp>
        <p:sp>
          <p:nvSpPr>
            <p:cNvPr id="32" name="Freeform 50"/>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close/>
                </a:path>
              </a:pathLst>
            </a:custGeom>
            <a:solidFill>
              <a:srgbClr val="CCFFCC"/>
            </a:solidFill>
            <a:ln w="9525">
              <a:noFill/>
              <a:round/>
              <a:headEnd/>
              <a:tailEnd/>
            </a:ln>
          </p:spPr>
          <p:txBody>
            <a:bodyPr/>
            <a:lstStyle/>
            <a:p>
              <a:endParaRPr lang="en-US" dirty="0"/>
            </a:p>
          </p:txBody>
        </p:sp>
        <p:sp>
          <p:nvSpPr>
            <p:cNvPr id="33" name="Freeform 51"/>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path>
              </a:pathLst>
            </a:custGeom>
            <a:noFill/>
            <a:ln w="6985" cap="rnd">
              <a:solidFill>
                <a:srgbClr val="000000"/>
              </a:solidFill>
              <a:round/>
              <a:headEnd/>
              <a:tailEnd/>
            </a:ln>
          </p:spPr>
          <p:txBody>
            <a:bodyPr/>
            <a:lstStyle/>
            <a:p>
              <a:endParaRPr lang="en-US" dirty="0"/>
            </a:p>
          </p:txBody>
        </p:sp>
        <p:sp>
          <p:nvSpPr>
            <p:cNvPr id="34" name="Freeform 53"/>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close/>
                </a:path>
              </a:pathLst>
            </a:custGeom>
            <a:solidFill>
              <a:srgbClr val="CCFFCC"/>
            </a:solidFill>
            <a:ln w="9525">
              <a:noFill/>
              <a:round/>
              <a:headEnd/>
              <a:tailEnd/>
            </a:ln>
          </p:spPr>
          <p:txBody>
            <a:bodyPr/>
            <a:lstStyle/>
            <a:p>
              <a:endParaRPr lang="en-US" dirty="0"/>
            </a:p>
          </p:txBody>
        </p:sp>
        <p:sp>
          <p:nvSpPr>
            <p:cNvPr id="35" name="Freeform 54"/>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path>
              </a:pathLst>
            </a:custGeom>
            <a:noFill/>
            <a:ln w="6985" cap="rnd">
              <a:solidFill>
                <a:srgbClr val="000000"/>
              </a:solidFill>
              <a:round/>
              <a:headEnd/>
              <a:tailEnd/>
            </a:ln>
          </p:spPr>
          <p:txBody>
            <a:bodyPr/>
            <a:lstStyle/>
            <a:p>
              <a:endParaRPr lang="en-US" dirty="0"/>
            </a:p>
          </p:txBody>
        </p:sp>
        <p:sp>
          <p:nvSpPr>
            <p:cNvPr id="36" name="Freeform 56"/>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close/>
                </a:path>
              </a:pathLst>
            </a:custGeom>
            <a:solidFill>
              <a:srgbClr val="CCFFCC"/>
            </a:solidFill>
            <a:ln w="9525">
              <a:noFill/>
              <a:round/>
              <a:headEnd/>
              <a:tailEnd/>
            </a:ln>
          </p:spPr>
          <p:txBody>
            <a:bodyPr/>
            <a:lstStyle/>
            <a:p>
              <a:endParaRPr lang="en-US" dirty="0"/>
            </a:p>
          </p:txBody>
        </p:sp>
        <p:sp>
          <p:nvSpPr>
            <p:cNvPr id="37" name="Freeform 57"/>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path>
              </a:pathLst>
            </a:custGeom>
            <a:noFill/>
            <a:ln w="6985" cap="rnd">
              <a:solidFill>
                <a:srgbClr val="000000"/>
              </a:solidFill>
              <a:round/>
              <a:headEnd/>
              <a:tailEnd/>
            </a:ln>
          </p:spPr>
          <p:txBody>
            <a:bodyPr/>
            <a:lstStyle/>
            <a:p>
              <a:endParaRPr lang="en-US" dirty="0"/>
            </a:p>
          </p:txBody>
        </p:sp>
        <p:sp>
          <p:nvSpPr>
            <p:cNvPr id="38" name="Freeform 59"/>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close/>
                </a:path>
              </a:pathLst>
            </a:custGeom>
            <a:solidFill>
              <a:srgbClr val="CCFFCC"/>
            </a:solidFill>
            <a:ln w="9525">
              <a:noFill/>
              <a:round/>
              <a:headEnd/>
              <a:tailEnd/>
            </a:ln>
          </p:spPr>
          <p:txBody>
            <a:bodyPr/>
            <a:lstStyle/>
            <a:p>
              <a:endParaRPr lang="en-US" dirty="0"/>
            </a:p>
          </p:txBody>
        </p:sp>
        <p:sp>
          <p:nvSpPr>
            <p:cNvPr id="39" name="Freeform 60"/>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path>
              </a:pathLst>
            </a:custGeom>
            <a:noFill/>
            <a:ln w="6985" cap="rnd">
              <a:solidFill>
                <a:srgbClr val="000000"/>
              </a:solidFill>
              <a:round/>
              <a:headEnd/>
              <a:tailEnd/>
            </a:ln>
          </p:spPr>
          <p:txBody>
            <a:bodyPr/>
            <a:lstStyle/>
            <a:p>
              <a:endParaRPr lang="en-US" dirty="0"/>
            </a:p>
          </p:txBody>
        </p:sp>
        <p:sp>
          <p:nvSpPr>
            <p:cNvPr id="40" name="Freeform 66"/>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close/>
                </a:path>
              </a:pathLst>
            </a:custGeom>
            <a:solidFill>
              <a:srgbClr val="FFCC99"/>
            </a:solidFill>
            <a:ln w="9525">
              <a:noFill/>
              <a:round/>
              <a:headEnd/>
              <a:tailEnd/>
            </a:ln>
          </p:spPr>
          <p:txBody>
            <a:bodyPr/>
            <a:lstStyle/>
            <a:p>
              <a:endParaRPr lang="en-US" dirty="0"/>
            </a:p>
          </p:txBody>
        </p:sp>
        <p:sp>
          <p:nvSpPr>
            <p:cNvPr id="41" name="Freeform 67"/>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path>
              </a:pathLst>
            </a:custGeom>
            <a:noFill/>
            <a:ln w="6985" cap="rnd">
              <a:solidFill>
                <a:srgbClr val="000000"/>
              </a:solidFill>
              <a:round/>
              <a:headEnd/>
              <a:tailEnd/>
            </a:ln>
          </p:spPr>
          <p:txBody>
            <a:bodyPr/>
            <a:lstStyle/>
            <a:p>
              <a:endParaRPr lang="en-US" dirty="0"/>
            </a:p>
          </p:txBody>
        </p:sp>
        <p:sp>
          <p:nvSpPr>
            <p:cNvPr id="42" name="Freeform 69"/>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close/>
                </a:path>
              </a:pathLst>
            </a:custGeom>
            <a:solidFill>
              <a:srgbClr val="FFCC99"/>
            </a:solidFill>
            <a:ln w="9525">
              <a:noFill/>
              <a:round/>
              <a:headEnd/>
              <a:tailEnd/>
            </a:ln>
          </p:spPr>
          <p:txBody>
            <a:bodyPr/>
            <a:lstStyle/>
            <a:p>
              <a:endParaRPr lang="en-US" dirty="0"/>
            </a:p>
          </p:txBody>
        </p:sp>
        <p:sp>
          <p:nvSpPr>
            <p:cNvPr id="43" name="Freeform 70"/>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path>
              </a:pathLst>
            </a:custGeom>
            <a:noFill/>
            <a:ln w="6985" cap="rnd">
              <a:solidFill>
                <a:srgbClr val="000000"/>
              </a:solidFill>
              <a:round/>
              <a:headEnd/>
              <a:tailEnd/>
            </a:ln>
          </p:spPr>
          <p:txBody>
            <a:bodyPr/>
            <a:lstStyle/>
            <a:p>
              <a:endParaRPr lang="en-US" dirty="0"/>
            </a:p>
          </p:txBody>
        </p:sp>
        <p:sp>
          <p:nvSpPr>
            <p:cNvPr id="44" name="Freeform 72"/>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close/>
                </a:path>
              </a:pathLst>
            </a:custGeom>
            <a:solidFill>
              <a:srgbClr val="FFCC99"/>
            </a:solidFill>
            <a:ln w="9525">
              <a:noFill/>
              <a:round/>
              <a:headEnd/>
              <a:tailEnd/>
            </a:ln>
          </p:spPr>
          <p:txBody>
            <a:bodyPr/>
            <a:lstStyle/>
            <a:p>
              <a:endParaRPr lang="en-US" dirty="0"/>
            </a:p>
          </p:txBody>
        </p:sp>
        <p:sp>
          <p:nvSpPr>
            <p:cNvPr id="45" name="Freeform 73"/>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path>
              </a:pathLst>
            </a:custGeom>
            <a:noFill/>
            <a:ln w="6985" cap="rnd">
              <a:solidFill>
                <a:srgbClr val="000000"/>
              </a:solidFill>
              <a:round/>
              <a:headEnd/>
              <a:tailEnd/>
            </a:ln>
          </p:spPr>
          <p:txBody>
            <a:bodyPr/>
            <a:lstStyle/>
            <a:p>
              <a:endParaRPr lang="en-US" dirty="0"/>
            </a:p>
          </p:txBody>
        </p:sp>
        <p:sp>
          <p:nvSpPr>
            <p:cNvPr id="46" name="Freeform 75"/>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close/>
                </a:path>
              </a:pathLst>
            </a:custGeom>
            <a:solidFill>
              <a:srgbClr val="FFCC99"/>
            </a:solidFill>
            <a:ln w="9525">
              <a:noFill/>
              <a:round/>
              <a:headEnd/>
              <a:tailEnd/>
            </a:ln>
          </p:spPr>
          <p:txBody>
            <a:bodyPr/>
            <a:lstStyle/>
            <a:p>
              <a:endParaRPr lang="en-US" dirty="0"/>
            </a:p>
          </p:txBody>
        </p:sp>
        <p:sp>
          <p:nvSpPr>
            <p:cNvPr id="47" name="Freeform 76"/>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path>
              </a:pathLst>
            </a:custGeom>
            <a:noFill/>
            <a:ln w="6985" cap="rnd">
              <a:solidFill>
                <a:srgbClr val="000000"/>
              </a:solidFill>
              <a:round/>
              <a:headEnd/>
              <a:tailEnd/>
            </a:ln>
          </p:spPr>
          <p:txBody>
            <a:bodyPr/>
            <a:lstStyle/>
            <a:p>
              <a:endParaRPr lang="en-US" dirty="0"/>
            </a:p>
          </p:txBody>
        </p:sp>
        <p:sp>
          <p:nvSpPr>
            <p:cNvPr id="48" name="Freeform 78"/>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close/>
                </a:path>
              </a:pathLst>
            </a:custGeom>
            <a:solidFill>
              <a:srgbClr val="FFCC99"/>
            </a:solidFill>
            <a:ln w="9525">
              <a:noFill/>
              <a:round/>
              <a:headEnd/>
              <a:tailEnd/>
            </a:ln>
          </p:spPr>
          <p:txBody>
            <a:bodyPr/>
            <a:lstStyle/>
            <a:p>
              <a:endParaRPr lang="en-US" dirty="0"/>
            </a:p>
          </p:txBody>
        </p:sp>
        <p:sp>
          <p:nvSpPr>
            <p:cNvPr id="49" name="Freeform 79"/>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path>
              </a:pathLst>
            </a:custGeom>
            <a:noFill/>
            <a:ln w="6985" cap="rnd">
              <a:solidFill>
                <a:srgbClr val="000000"/>
              </a:solidFill>
              <a:round/>
              <a:headEnd/>
              <a:tailEnd/>
            </a:ln>
          </p:spPr>
          <p:txBody>
            <a:bodyPr/>
            <a:lstStyle/>
            <a:p>
              <a:endParaRPr lang="en-US" dirty="0"/>
            </a:p>
          </p:txBody>
        </p:sp>
        <p:sp>
          <p:nvSpPr>
            <p:cNvPr id="50" name="Freeform 81"/>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close/>
                </a:path>
              </a:pathLst>
            </a:custGeom>
            <a:solidFill>
              <a:srgbClr val="FFCC99"/>
            </a:solidFill>
            <a:ln w="9525">
              <a:noFill/>
              <a:round/>
              <a:headEnd/>
              <a:tailEnd/>
            </a:ln>
          </p:spPr>
          <p:txBody>
            <a:bodyPr/>
            <a:lstStyle/>
            <a:p>
              <a:endParaRPr lang="en-US" dirty="0"/>
            </a:p>
          </p:txBody>
        </p:sp>
        <p:sp>
          <p:nvSpPr>
            <p:cNvPr id="51" name="Freeform 82"/>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path>
              </a:pathLst>
            </a:custGeom>
            <a:noFill/>
            <a:ln w="6985" cap="rnd">
              <a:solidFill>
                <a:srgbClr val="000000"/>
              </a:solidFill>
              <a:round/>
              <a:headEnd/>
              <a:tailEnd/>
            </a:ln>
          </p:spPr>
          <p:txBody>
            <a:bodyPr/>
            <a:lstStyle/>
            <a:p>
              <a:endParaRPr lang="en-US" dirty="0"/>
            </a:p>
          </p:txBody>
        </p:sp>
        <p:sp>
          <p:nvSpPr>
            <p:cNvPr id="52" name="Freeform 84"/>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close/>
                </a:path>
              </a:pathLst>
            </a:custGeom>
            <a:solidFill>
              <a:srgbClr val="FFCC99"/>
            </a:solidFill>
            <a:ln w="9525">
              <a:noFill/>
              <a:round/>
              <a:headEnd/>
              <a:tailEnd/>
            </a:ln>
          </p:spPr>
          <p:txBody>
            <a:bodyPr/>
            <a:lstStyle/>
            <a:p>
              <a:endParaRPr lang="en-US" dirty="0"/>
            </a:p>
          </p:txBody>
        </p:sp>
        <p:sp>
          <p:nvSpPr>
            <p:cNvPr id="53" name="Freeform 85"/>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path>
              </a:pathLst>
            </a:custGeom>
            <a:noFill/>
            <a:ln w="6985" cap="rnd">
              <a:solidFill>
                <a:srgbClr val="000000"/>
              </a:solidFill>
              <a:round/>
              <a:headEnd/>
              <a:tailEnd/>
            </a:ln>
          </p:spPr>
          <p:txBody>
            <a:bodyPr/>
            <a:lstStyle/>
            <a:p>
              <a:endParaRPr lang="en-US" dirty="0"/>
            </a:p>
          </p:txBody>
        </p:sp>
        <p:sp>
          <p:nvSpPr>
            <p:cNvPr id="54" name="Freeform 88"/>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close/>
                </a:path>
              </a:pathLst>
            </a:custGeom>
            <a:solidFill>
              <a:srgbClr val="FFFF99"/>
            </a:solidFill>
            <a:ln w="9525">
              <a:noFill/>
              <a:round/>
              <a:headEnd/>
              <a:tailEnd/>
            </a:ln>
          </p:spPr>
          <p:txBody>
            <a:bodyPr/>
            <a:lstStyle/>
            <a:p>
              <a:endParaRPr lang="en-US" dirty="0"/>
            </a:p>
          </p:txBody>
        </p:sp>
        <p:sp>
          <p:nvSpPr>
            <p:cNvPr id="55" name="Freeform 89"/>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path>
              </a:pathLst>
            </a:custGeom>
            <a:noFill/>
            <a:ln w="6985" cap="rnd">
              <a:solidFill>
                <a:srgbClr val="000000"/>
              </a:solidFill>
              <a:round/>
              <a:headEnd/>
              <a:tailEnd/>
            </a:ln>
          </p:spPr>
          <p:txBody>
            <a:bodyPr/>
            <a:lstStyle/>
            <a:p>
              <a:endParaRPr lang="en-US" dirty="0"/>
            </a:p>
          </p:txBody>
        </p:sp>
        <p:sp>
          <p:nvSpPr>
            <p:cNvPr id="56" name="Freeform 91"/>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close/>
                </a:path>
              </a:pathLst>
            </a:custGeom>
            <a:solidFill>
              <a:srgbClr val="FFFF99"/>
            </a:solidFill>
            <a:ln w="9525">
              <a:noFill/>
              <a:round/>
              <a:headEnd/>
              <a:tailEnd/>
            </a:ln>
          </p:spPr>
          <p:txBody>
            <a:bodyPr/>
            <a:lstStyle/>
            <a:p>
              <a:endParaRPr lang="en-US" dirty="0"/>
            </a:p>
          </p:txBody>
        </p:sp>
        <p:sp>
          <p:nvSpPr>
            <p:cNvPr id="57" name="Freeform 92"/>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path>
              </a:pathLst>
            </a:custGeom>
            <a:noFill/>
            <a:ln w="6985" cap="rnd">
              <a:solidFill>
                <a:srgbClr val="000000"/>
              </a:solidFill>
              <a:round/>
              <a:headEnd/>
              <a:tailEnd/>
            </a:ln>
          </p:spPr>
          <p:txBody>
            <a:bodyPr/>
            <a:lstStyle/>
            <a:p>
              <a:endParaRPr lang="en-US" dirty="0"/>
            </a:p>
          </p:txBody>
        </p:sp>
        <p:sp>
          <p:nvSpPr>
            <p:cNvPr id="58" name="Freeform 94"/>
            <p:cNvSpPr>
              <a:spLocks/>
            </p:cNvSpPr>
            <p:nvPr/>
          </p:nvSpPr>
          <p:spPr bwMode="auto">
            <a:xfrm>
              <a:off x="1874797" y="4492873"/>
              <a:ext cx="594530"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close/>
                </a:path>
              </a:pathLst>
            </a:custGeom>
            <a:solidFill>
              <a:srgbClr val="FFFF99"/>
            </a:solidFill>
            <a:ln w="9525">
              <a:noFill/>
              <a:round/>
              <a:headEnd/>
              <a:tailEnd/>
            </a:ln>
          </p:spPr>
          <p:txBody>
            <a:bodyPr/>
            <a:lstStyle/>
            <a:p>
              <a:endParaRPr lang="en-US" dirty="0"/>
            </a:p>
          </p:txBody>
        </p:sp>
        <p:sp>
          <p:nvSpPr>
            <p:cNvPr id="59" name="Freeform 95"/>
            <p:cNvSpPr>
              <a:spLocks/>
            </p:cNvSpPr>
            <p:nvPr/>
          </p:nvSpPr>
          <p:spPr bwMode="auto">
            <a:xfrm>
              <a:off x="1870414" y="4488314"/>
              <a:ext cx="594531"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path>
              </a:pathLst>
            </a:custGeom>
            <a:noFill/>
            <a:ln w="6985" cap="rnd">
              <a:solidFill>
                <a:srgbClr val="000000"/>
              </a:solidFill>
              <a:round/>
              <a:headEnd/>
              <a:tailEnd/>
            </a:ln>
          </p:spPr>
          <p:txBody>
            <a:bodyPr/>
            <a:lstStyle/>
            <a:p>
              <a:endParaRPr lang="en-US" dirty="0"/>
            </a:p>
          </p:txBody>
        </p:sp>
        <p:sp>
          <p:nvSpPr>
            <p:cNvPr id="60" name="Freeform 97"/>
            <p:cNvSpPr>
              <a:spLocks/>
            </p:cNvSpPr>
            <p:nvPr/>
          </p:nvSpPr>
          <p:spPr bwMode="auto">
            <a:xfrm>
              <a:off x="2469327" y="4331815"/>
              <a:ext cx="796116"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close/>
                </a:path>
              </a:pathLst>
            </a:custGeom>
            <a:solidFill>
              <a:srgbClr val="FFFF99"/>
            </a:solidFill>
            <a:ln w="9525">
              <a:noFill/>
              <a:round/>
              <a:headEnd/>
              <a:tailEnd/>
            </a:ln>
          </p:spPr>
          <p:txBody>
            <a:bodyPr/>
            <a:lstStyle/>
            <a:p>
              <a:endParaRPr lang="en-US" dirty="0"/>
            </a:p>
          </p:txBody>
        </p:sp>
        <p:sp>
          <p:nvSpPr>
            <p:cNvPr id="61" name="Freeform 98"/>
            <p:cNvSpPr>
              <a:spLocks/>
            </p:cNvSpPr>
            <p:nvPr/>
          </p:nvSpPr>
          <p:spPr bwMode="auto">
            <a:xfrm>
              <a:off x="2457641" y="4331815"/>
              <a:ext cx="807802"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path>
              </a:pathLst>
            </a:custGeom>
            <a:noFill/>
            <a:ln w="6985" cap="rnd">
              <a:solidFill>
                <a:srgbClr val="000000"/>
              </a:solidFill>
              <a:round/>
              <a:headEnd/>
              <a:tailEnd/>
            </a:ln>
          </p:spPr>
          <p:txBody>
            <a:bodyPr/>
            <a:lstStyle/>
            <a:p>
              <a:endParaRPr lang="en-US" dirty="0"/>
            </a:p>
          </p:txBody>
        </p:sp>
        <p:sp>
          <p:nvSpPr>
            <p:cNvPr id="62" name="Freeform 100"/>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close/>
                </a:path>
              </a:pathLst>
            </a:custGeom>
            <a:solidFill>
              <a:srgbClr val="FFFF99"/>
            </a:solidFill>
            <a:ln w="9525">
              <a:noFill/>
              <a:round/>
              <a:headEnd/>
              <a:tailEnd/>
            </a:ln>
          </p:spPr>
          <p:txBody>
            <a:bodyPr/>
            <a:lstStyle/>
            <a:p>
              <a:endParaRPr lang="en-US" dirty="0"/>
            </a:p>
          </p:txBody>
        </p:sp>
        <p:sp>
          <p:nvSpPr>
            <p:cNvPr id="63" name="Freeform 101"/>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path>
              </a:pathLst>
            </a:custGeom>
            <a:noFill/>
            <a:ln w="6985" cap="rnd">
              <a:solidFill>
                <a:srgbClr val="000000"/>
              </a:solidFill>
              <a:round/>
              <a:headEnd/>
              <a:tailEnd/>
            </a:ln>
          </p:spPr>
          <p:txBody>
            <a:bodyPr/>
            <a:lstStyle/>
            <a:p>
              <a:endParaRPr lang="en-US" dirty="0"/>
            </a:p>
          </p:txBody>
        </p:sp>
        <p:sp>
          <p:nvSpPr>
            <p:cNvPr id="64" name="Freeform 103"/>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close/>
                </a:path>
              </a:pathLst>
            </a:custGeom>
            <a:solidFill>
              <a:srgbClr val="FFFF99"/>
            </a:solidFill>
            <a:ln w="9525">
              <a:noFill/>
              <a:round/>
              <a:headEnd/>
              <a:tailEnd/>
            </a:ln>
          </p:spPr>
          <p:txBody>
            <a:bodyPr/>
            <a:lstStyle/>
            <a:p>
              <a:endParaRPr lang="en-US" dirty="0"/>
            </a:p>
          </p:txBody>
        </p:sp>
        <p:sp>
          <p:nvSpPr>
            <p:cNvPr id="65" name="Freeform 104"/>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path>
              </a:pathLst>
            </a:custGeom>
            <a:noFill/>
            <a:ln w="6985" cap="rnd">
              <a:solidFill>
                <a:srgbClr val="000000"/>
              </a:solidFill>
              <a:round/>
              <a:headEnd/>
              <a:tailEnd/>
            </a:ln>
          </p:spPr>
          <p:txBody>
            <a:bodyPr/>
            <a:lstStyle/>
            <a:p>
              <a:endParaRPr lang="en-US" dirty="0"/>
            </a:p>
          </p:txBody>
        </p:sp>
        <p:sp>
          <p:nvSpPr>
            <p:cNvPr id="66" name="Freeform 106"/>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67" name="Freeform 107"/>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68" name="Freeform 109"/>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close/>
                </a:path>
              </a:pathLst>
            </a:custGeom>
            <a:solidFill>
              <a:srgbClr val="FFFF99"/>
            </a:solidFill>
            <a:ln w="9525">
              <a:noFill/>
              <a:round/>
              <a:headEnd/>
              <a:tailEnd/>
            </a:ln>
          </p:spPr>
          <p:txBody>
            <a:bodyPr/>
            <a:lstStyle/>
            <a:p>
              <a:endParaRPr lang="en-US" dirty="0"/>
            </a:p>
          </p:txBody>
        </p:sp>
        <p:sp>
          <p:nvSpPr>
            <p:cNvPr id="69" name="Freeform 110"/>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path>
              </a:pathLst>
            </a:custGeom>
            <a:noFill/>
            <a:ln w="6985" cap="rnd">
              <a:solidFill>
                <a:srgbClr val="000000"/>
              </a:solidFill>
              <a:round/>
              <a:headEnd/>
              <a:tailEnd/>
            </a:ln>
          </p:spPr>
          <p:txBody>
            <a:bodyPr/>
            <a:lstStyle/>
            <a:p>
              <a:endParaRPr lang="en-US" dirty="0"/>
            </a:p>
          </p:txBody>
        </p:sp>
        <p:sp>
          <p:nvSpPr>
            <p:cNvPr id="70" name="Freeform 112"/>
            <p:cNvSpPr>
              <a:spLocks/>
            </p:cNvSpPr>
            <p:nvPr/>
          </p:nvSpPr>
          <p:spPr bwMode="auto">
            <a:xfrm>
              <a:off x="1727260"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close/>
                </a:path>
              </a:pathLst>
            </a:custGeom>
            <a:solidFill>
              <a:srgbClr val="FFFF99"/>
            </a:solidFill>
            <a:ln w="9525">
              <a:noFill/>
              <a:round/>
              <a:headEnd/>
              <a:tailEnd/>
            </a:ln>
          </p:spPr>
          <p:txBody>
            <a:bodyPr/>
            <a:lstStyle/>
            <a:p>
              <a:endParaRPr lang="en-US" dirty="0"/>
            </a:p>
          </p:txBody>
        </p:sp>
        <p:sp>
          <p:nvSpPr>
            <p:cNvPr id="71" name="Freeform 113"/>
            <p:cNvSpPr>
              <a:spLocks/>
            </p:cNvSpPr>
            <p:nvPr/>
          </p:nvSpPr>
          <p:spPr bwMode="auto">
            <a:xfrm>
              <a:off x="1724338"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path>
              </a:pathLst>
            </a:custGeom>
            <a:noFill/>
            <a:ln w="6985" cap="rnd">
              <a:solidFill>
                <a:srgbClr val="000000"/>
              </a:solidFill>
              <a:round/>
              <a:headEnd/>
              <a:tailEnd/>
            </a:ln>
          </p:spPr>
          <p:txBody>
            <a:bodyPr/>
            <a:lstStyle/>
            <a:p>
              <a:endParaRPr lang="en-US" dirty="0"/>
            </a:p>
          </p:txBody>
        </p:sp>
        <p:sp>
          <p:nvSpPr>
            <p:cNvPr id="72" name="Freeform 115"/>
            <p:cNvSpPr>
              <a:spLocks/>
            </p:cNvSpPr>
            <p:nvPr/>
          </p:nvSpPr>
          <p:spPr bwMode="auto">
            <a:xfrm>
              <a:off x="1803219" y="2950664"/>
              <a:ext cx="1836178" cy="843277"/>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close/>
                </a:path>
              </a:pathLst>
            </a:custGeom>
            <a:solidFill>
              <a:srgbClr val="FFFF99"/>
            </a:solidFill>
            <a:ln w="9525">
              <a:noFill/>
              <a:round/>
              <a:headEnd/>
              <a:tailEnd/>
            </a:ln>
          </p:spPr>
          <p:txBody>
            <a:bodyPr/>
            <a:lstStyle/>
            <a:p>
              <a:endParaRPr lang="en-US" dirty="0"/>
            </a:p>
          </p:txBody>
        </p:sp>
        <p:sp>
          <p:nvSpPr>
            <p:cNvPr id="73" name="Freeform 116"/>
            <p:cNvSpPr>
              <a:spLocks/>
            </p:cNvSpPr>
            <p:nvPr/>
          </p:nvSpPr>
          <p:spPr bwMode="auto">
            <a:xfrm>
              <a:off x="1800298" y="2955223"/>
              <a:ext cx="1836178" cy="843276"/>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path>
              </a:pathLst>
            </a:custGeom>
            <a:noFill/>
            <a:ln w="6985" cap="rnd">
              <a:solidFill>
                <a:srgbClr val="000000"/>
              </a:solidFill>
              <a:round/>
              <a:headEnd/>
              <a:tailEnd/>
            </a:ln>
          </p:spPr>
          <p:txBody>
            <a:bodyPr/>
            <a:lstStyle/>
            <a:p>
              <a:endParaRPr lang="en-US" dirty="0"/>
            </a:p>
          </p:txBody>
        </p:sp>
        <p:sp>
          <p:nvSpPr>
            <p:cNvPr id="74" name="Freeform 118"/>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close/>
                </a:path>
              </a:pathLst>
            </a:custGeom>
            <a:solidFill>
              <a:srgbClr val="FFFF99"/>
            </a:solidFill>
            <a:ln w="9525">
              <a:noFill/>
              <a:round/>
              <a:headEnd/>
              <a:tailEnd/>
            </a:ln>
          </p:spPr>
          <p:txBody>
            <a:bodyPr/>
            <a:lstStyle/>
            <a:p>
              <a:endParaRPr lang="en-US" dirty="0"/>
            </a:p>
          </p:txBody>
        </p:sp>
        <p:sp>
          <p:nvSpPr>
            <p:cNvPr id="75" name="Freeform 119"/>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path>
              </a:pathLst>
            </a:custGeom>
            <a:noFill/>
            <a:ln w="6985" cap="rnd">
              <a:solidFill>
                <a:srgbClr val="000000"/>
              </a:solidFill>
              <a:round/>
              <a:headEnd/>
              <a:tailEnd/>
            </a:ln>
          </p:spPr>
          <p:txBody>
            <a:bodyPr/>
            <a:lstStyle/>
            <a:p>
              <a:endParaRPr lang="en-US" dirty="0"/>
            </a:p>
          </p:txBody>
        </p:sp>
        <p:sp>
          <p:nvSpPr>
            <p:cNvPr id="76" name="Freeform 199"/>
            <p:cNvSpPr>
              <a:spLocks/>
            </p:cNvSpPr>
            <p:nvPr/>
          </p:nvSpPr>
          <p:spPr bwMode="auto">
            <a:xfrm>
              <a:off x="3472871" y="1525451"/>
              <a:ext cx="308220"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77" name="Freeform 202"/>
            <p:cNvSpPr>
              <a:spLocks/>
            </p:cNvSpPr>
            <p:nvPr/>
          </p:nvSpPr>
          <p:spPr bwMode="auto">
            <a:xfrm>
              <a:off x="4098077" y="1505699"/>
              <a:ext cx="515649"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78" name="Freeform 219"/>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79" name="Freeform 220"/>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80" name="Freeform 223"/>
            <p:cNvSpPr>
              <a:spLocks/>
            </p:cNvSpPr>
            <p:nvPr/>
          </p:nvSpPr>
          <p:spPr bwMode="auto">
            <a:xfrm>
              <a:off x="4829918" y="1299059"/>
              <a:ext cx="66172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81" name="Freeform 291"/>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82" name="Freeform 292"/>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83" name="Rectangle 93"/>
            <p:cNvSpPr>
              <a:spLocks noChangeArrowheads="1"/>
            </p:cNvSpPr>
            <p:nvPr/>
          </p:nvSpPr>
          <p:spPr bwMode="auto">
            <a:xfrm>
              <a:off x="1896708" y="395005"/>
              <a:ext cx="5328860" cy="574884"/>
            </a:xfrm>
            <a:prstGeom prst="rect">
              <a:avLst/>
            </a:prstGeom>
            <a:noFill/>
            <a:ln w="9525">
              <a:noFill/>
              <a:miter lim="800000"/>
              <a:headEnd/>
              <a:tailEnd/>
            </a:ln>
          </p:spPr>
          <p:txBody>
            <a:bodyPr wrap="square" lIns="92075" tIns="46038" rIns="92075" bIns="46038">
              <a:spAutoFit/>
            </a:bodyPr>
            <a:lstStyle/>
            <a:p>
              <a:pPr algn="ctr"/>
              <a:endParaRPr lang="en-US" sz="2800" b="1" dirty="0">
                <a:latin typeface="Arial" pitchFamily="34" charset="0"/>
                <a:cs typeface="Arial" pitchFamily="34" charset="0"/>
              </a:endParaRPr>
            </a:p>
          </p:txBody>
        </p:sp>
      </p:grpSp>
      <p:sp>
        <p:nvSpPr>
          <p:cNvPr id="114" name="TextBox 113"/>
          <p:cNvSpPr txBox="1"/>
          <p:nvPr/>
        </p:nvSpPr>
        <p:spPr>
          <a:xfrm>
            <a:off x="1115550" y="241385"/>
            <a:ext cx="7296949" cy="584775"/>
          </a:xfrm>
          <a:prstGeom prst="rect">
            <a:avLst/>
          </a:prstGeom>
          <a:noFill/>
        </p:spPr>
        <p:txBody>
          <a:bodyPr wrap="square" rtlCol="0">
            <a:spAutoFit/>
          </a:bodyPr>
          <a:lstStyle/>
          <a:p>
            <a:pPr marL="342900" indent="-342900" algn="ctr" eaLnBrk="1" hangingPunct="1">
              <a:spcBef>
                <a:spcPct val="20000"/>
              </a:spcBef>
            </a:pPr>
            <a:r>
              <a:rPr lang="en-US" sz="3200" b="1" dirty="0" smtClean="0">
                <a:latin typeface="+mn-lt"/>
              </a:rPr>
              <a:t>Progress Meeting Federal Air Standards</a:t>
            </a:r>
          </a:p>
        </p:txBody>
      </p:sp>
      <p:sp>
        <p:nvSpPr>
          <p:cNvPr id="116" name="Rectangle 120"/>
          <p:cNvSpPr>
            <a:spLocks noChangeArrowheads="1"/>
          </p:cNvSpPr>
          <p:nvPr/>
        </p:nvSpPr>
        <p:spPr bwMode="auto">
          <a:xfrm>
            <a:off x="2958990" y="1278320"/>
            <a:ext cx="1262098"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Portland</a:t>
            </a:r>
            <a:endParaRPr lang="en-US" sz="1400" b="1" dirty="0">
              <a:latin typeface="Arial" pitchFamily="34" charset="0"/>
              <a:cs typeface="Arial" pitchFamily="34" charset="0"/>
            </a:endParaRPr>
          </a:p>
        </p:txBody>
      </p:sp>
      <p:sp>
        <p:nvSpPr>
          <p:cNvPr id="117" name="5-Point Star 116"/>
          <p:cNvSpPr/>
          <p:nvPr/>
        </p:nvSpPr>
        <p:spPr>
          <a:xfrm>
            <a:off x="2613345" y="150875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20"/>
          <p:cNvSpPr>
            <a:spLocks noChangeArrowheads="1"/>
          </p:cNvSpPr>
          <p:nvPr/>
        </p:nvSpPr>
        <p:spPr bwMode="auto">
          <a:xfrm>
            <a:off x="3197211" y="3312286"/>
            <a:ext cx="98375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Oakridge</a:t>
            </a:r>
            <a:endParaRPr lang="en-US" sz="1400" b="1" dirty="0">
              <a:latin typeface="Arial" pitchFamily="34" charset="0"/>
              <a:cs typeface="Arial" pitchFamily="34" charset="0"/>
            </a:endParaRPr>
          </a:p>
        </p:txBody>
      </p:sp>
      <p:sp>
        <p:nvSpPr>
          <p:cNvPr id="119" name="Rectangle 120"/>
          <p:cNvSpPr>
            <a:spLocks noChangeArrowheads="1"/>
          </p:cNvSpPr>
          <p:nvPr/>
        </p:nvSpPr>
        <p:spPr bwMode="auto">
          <a:xfrm>
            <a:off x="2916746" y="2147432"/>
            <a:ext cx="1041125"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Salem</a:t>
            </a:r>
            <a:endParaRPr lang="en-US" sz="1400" b="1" dirty="0">
              <a:latin typeface="Arial" pitchFamily="34" charset="0"/>
              <a:cs typeface="Arial" pitchFamily="34" charset="0"/>
            </a:endParaRPr>
          </a:p>
        </p:txBody>
      </p:sp>
      <p:sp>
        <p:nvSpPr>
          <p:cNvPr id="120" name="5-Point Star 119"/>
          <p:cNvSpPr/>
          <p:nvPr/>
        </p:nvSpPr>
        <p:spPr>
          <a:xfrm>
            <a:off x="2425929" y="2145373"/>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a:spLocks noChangeArrowheads="1"/>
          </p:cNvSpPr>
          <p:nvPr/>
        </p:nvSpPr>
        <p:spPr bwMode="auto">
          <a:xfrm>
            <a:off x="2619281" y="2848402"/>
            <a:ext cx="189314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Eugene-Springfield</a:t>
            </a:r>
            <a:endParaRPr lang="en-US" sz="1400" b="1" dirty="0">
              <a:latin typeface="Arial" pitchFamily="34" charset="0"/>
              <a:cs typeface="Arial" pitchFamily="34" charset="0"/>
            </a:endParaRPr>
          </a:p>
        </p:txBody>
      </p:sp>
      <p:sp>
        <p:nvSpPr>
          <p:cNvPr id="122" name="Rectangle 120"/>
          <p:cNvSpPr>
            <a:spLocks noChangeArrowheads="1"/>
          </p:cNvSpPr>
          <p:nvPr/>
        </p:nvSpPr>
        <p:spPr bwMode="auto">
          <a:xfrm>
            <a:off x="1280692" y="4260402"/>
            <a:ext cx="135558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Grants Pass</a:t>
            </a:r>
            <a:endParaRPr lang="en-US" sz="1400" b="1" dirty="0">
              <a:latin typeface="Arial" pitchFamily="34" charset="0"/>
              <a:cs typeface="Arial" pitchFamily="34" charset="0"/>
            </a:endParaRPr>
          </a:p>
        </p:txBody>
      </p:sp>
      <p:sp>
        <p:nvSpPr>
          <p:cNvPr id="123" name="5-Point Star 122"/>
          <p:cNvSpPr/>
          <p:nvPr/>
        </p:nvSpPr>
        <p:spPr>
          <a:xfrm>
            <a:off x="2215579" y="455213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0"/>
          <p:cNvSpPr>
            <a:spLocks noChangeArrowheads="1"/>
          </p:cNvSpPr>
          <p:nvPr/>
        </p:nvSpPr>
        <p:spPr bwMode="auto">
          <a:xfrm>
            <a:off x="1422790" y="5135586"/>
            <a:ext cx="186578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Medford-Ashland</a:t>
            </a:r>
            <a:endParaRPr lang="en-US" sz="1400" b="1" dirty="0">
              <a:latin typeface="Arial" pitchFamily="34" charset="0"/>
              <a:cs typeface="Arial" pitchFamily="34" charset="0"/>
            </a:endParaRPr>
          </a:p>
        </p:txBody>
      </p:sp>
      <p:sp>
        <p:nvSpPr>
          <p:cNvPr id="125" name="5-Point Star 124"/>
          <p:cNvSpPr/>
          <p:nvPr/>
        </p:nvSpPr>
        <p:spPr>
          <a:xfrm>
            <a:off x="2636279" y="4770926"/>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0"/>
          <p:cNvSpPr>
            <a:spLocks noChangeArrowheads="1"/>
          </p:cNvSpPr>
          <p:nvPr/>
        </p:nvSpPr>
        <p:spPr bwMode="auto">
          <a:xfrm>
            <a:off x="3477678" y="4625062"/>
            <a:ext cx="161268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Klamath Falls</a:t>
            </a:r>
            <a:endParaRPr lang="en-US" sz="1400" b="1" dirty="0">
              <a:latin typeface="Arial" pitchFamily="34" charset="0"/>
              <a:cs typeface="Arial" pitchFamily="34" charset="0"/>
            </a:endParaRPr>
          </a:p>
        </p:txBody>
      </p:sp>
      <p:sp>
        <p:nvSpPr>
          <p:cNvPr id="127" name="Rectangle 120"/>
          <p:cNvSpPr>
            <a:spLocks noChangeArrowheads="1"/>
          </p:cNvSpPr>
          <p:nvPr/>
        </p:nvSpPr>
        <p:spPr bwMode="auto">
          <a:xfrm>
            <a:off x="4599543" y="5453308"/>
            <a:ext cx="140233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Lakeview</a:t>
            </a:r>
            <a:endParaRPr lang="en-US" sz="1400" b="1" dirty="0">
              <a:latin typeface="Arial" pitchFamily="34" charset="0"/>
              <a:cs typeface="Arial" pitchFamily="34" charset="0"/>
            </a:endParaRPr>
          </a:p>
        </p:txBody>
      </p:sp>
      <p:sp>
        <p:nvSpPr>
          <p:cNvPr id="128" name="5-Point Star 127"/>
          <p:cNvSpPr/>
          <p:nvPr/>
        </p:nvSpPr>
        <p:spPr>
          <a:xfrm>
            <a:off x="2285696" y="3020558"/>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a:spLocks noChangeArrowheads="1"/>
          </p:cNvSpPr>
          <p:nvPr/>
        </p:nvSpPr>
        <p:spPr bwMode="auto">
          <a:xfrm>
            <a:off x="6632923" y="1488986"/>
            <a:ext cx="1191982"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 Grande</a:t>
            </a:r>
            <a:endParaRPr lang="en-US" sz="1400" b="1" dirty="0">
              <a:latin typeface="Arial" pitchFamily="34" charset="0"/>
              <a:cs typeface="Arial" pitchFamily="34" charset="0"/>
            </a:endParaRPr>
          </a:p>
        </p:txBody>
      </p:sp>
      <p:sp>
        <p:nvSpPr>
          <p:cNvPr id="130" name="5-Point Star 129"/>
          <p:cNvSpPr/>
          <p:nvPr/>
        </p:nvSpPr>
        <p:spPr>
          <a:xfrm>
            <a:off x="3496660"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2728560" y="327538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4840835"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193830" y="5963730"/>
            <a:ext cx="414006" cy="403065"/>
          </a:xfrm>
          <a:prstGeom prst="star5">
            <a:avLst>
              <a:gd name="adj" fmla="val 16164"/>
              <a:gd name="hf" fmla="val 105146"/>
              <a:gd name="vf" fmla="val 110557"/>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p:cNvSpPr txBox="1"/>
          <p:nvPr/>
        </p:nvSpPr>
        <p:spPr>
          <a:xfrm>
            <a:off x="654690" y="5925325"/>
            <a:ext cx="1744415" cy="1231106"/>
          </a:xfrm>
          <a:prstGeom prst="rect">
            <a:avLst/>
          </a:prstGeom>
          <a:noFill/>
        </p:spPr>
        <p:txBody>
          <a:bodyPr wrap="square" rtlCol="0">
            <a:spAutoFit/>
          </a:bodyPr>
          <a:lstStyle/>
          <a:p>
            <a:r>
              <a:rPr lang="en-US" sz="1400" b="1" dirty="0" smtClean="0">
                <a:latin typeface="Arial" pitchFamily="34" charset="0"/>
                <a:cs typeface="Arial" pitchFamily="34" charset="0"/>
              </a:rPr>
              <a:t>Ozone and PM10 attainmen</a:t>
            </a:r>
            <a:r>
              <a:rPr lang="en-US" sz="1400" dirty="0" smtClean="0">
                <a:latin typeface="Arial" pitchFamily="34" charset="0"/>
                <a:cs typeface="Arial" pitchFamily="34" charset="0"/>
              </a:rPr>
              <a:t>t</a:t>
            </a:r>
            <a:r>
              <a:rPr lang="en-US" sz="1400" b="1" dirty="0" smtClean="0">
                <a:latin typeface="Arial" pitchFamily="34" charset="0"/>
                <a:cs typeface="Arial" pitchFamily="34" charset="0"/>
              </a:rPr>
              <a:t> &amp; maintenance areas</a:t>
            </a:r>
          </a:p>
          <a:p>
            <a:r>
              <a:rPr lang="en-US" dirty="0" smtClean="0"/>
              <a:t> </a:t>
            </a:r>
            <a:endParaRPr lang="en-US" dirty="0"/>
          </a:p>
        </p:txBody>
      </p:sp>
      <p:sp>
        <p:nvSpPr>
          <p:cNvPr id="135" name="5-Point Star 134"/>
          <p:cNvSpPr/>
          <p:nvPr/>
        </p:nvSpPr>
        <p:spPr>
          <a:xfrm>
            <a:off x="6185010" y="131672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2958990" y="5963730"/>
            <a:ext cx="1513797" cy="738664"/>
          </a:xfrm>
          <a:prstGeom prst="rect">
            <a:avLst/>
          </a:prstGeom>
          <a:noFill/>
        </p:spPr>
        <p:txBody>
          <a:bodyPr wrap="square" rtlCol="0">
            <a:spAutoFit/>
          </a:bodyPr>
          <a:lstStyle/>
          <a:p>
            <a:r>
              <a:rPr lang="en-US" sz="1400" b="1" dirty="0" smtClean="0">
                <a:latin typeface="Arial" pitchFamily="34" charset="0"/>
                <a:cs typeface="Arial" pitchFamily="34" charset="0"/>
              </a:rPr>
              <a:t>PM 2.5 non- attainment areas</a:t>
            </a:r>
          </a:p>
        </p:txBody>
      </p:sp>
      <p:sp>
        <p:nvSpPr>
          <p:cNvPr id="136" name="TextBox 135"/>
          <p:cNvSpPr txBox="1"/>
          <p:nvPr/>
        </p:nvSpPr>
        <p:spPr>
          <a:xfrm>
            <a:off x="4687215" y="5963730"/>
            <a:ext cx="2419515" cy="738664"/>
          </a:xfrm>
          <a:prstGeom prst="rect">
            <a:avLst/>
          </a:prstGeom>
          <a:noFill/>
        </p:spPr>
        <p:txBody>
          <a:bodyPr wrap="square" rtlCol="0">
            <a:spAutoFit/>
          </a:bodyPr>
          <a:lstStyle/>
          <a:p>
            <a:r>
              <a:rPr lang="en-US" sz="1400" b="1" dirty="0" smtClean="0">
                <a:latin typeface="Arial" pitchFamily="34" charset="0"/>
                <a:cs typeface="Arial" pitchFamily="34" charset="0"/>
              </a:rPr>
              <a:t>Violating PM 2.5 but not officially designated non-attainment</a:t>
            </a:r>
          </a:p>
        </p:txBody>
      </p:sp>
      <p:sp>
        <p:nvSpPr>
          <p:cNvPr id="137" name="Rectangle 120"/>
          <p:cNvSpPr>
            <a:spLocks noChangeArrowheads="1"/>
          </p:cNvSpPr>
          <p:nvPr/>
        </p:nvSpPr>
        <p:spPr bwMode="auto">
          <a:xfrm>
            <a:off x="4917646" y="3697835"/>
            <a:ext cx="883314"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Burns</a:t>
            </a:r>
            <a:endParaRPr lang="en-US" sz="1400" b="1" dirty="0">
              <a:latin typeface="Arial" pitchFamily="34" charset="0"/>
              <a:cs typeface="Arial" pitchFamily="34" charset="0"/>
            </a:endParaRPr>
          </a:p>
        </p:txBody>
      </p:sp>
      <p:sp>
        <p:nvSpPr>
          <p:cNvPr id="139" name="Rectangle 120"/>
          <p:cNvSpPr>
            <a:spLocks noChangeArrowheads="1"/>
          </p:cNvSpPr>
          <p:nvPr/>
        </p:nvSpPr>
        <p:spPr bwMode="auto">
          <a:xfrm>
            <a:off x="4264760" y="2353660"/>
            <a:ext cx="104112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Prineville</a:t>
            </a:r>
            <a:endParaRPr lang="en-US" sz="1400" b="1" dirty="0">
              <a:latin typeface="Arial" pitchFamily="34" charset="0"/>
              <a:cs typeface="Arial" pitchFamily="34" charset="0"/>
            </a:endParaRPr>
          </a:p>
        </p:txBody>
      </p:sp>
      <p:sp>
        <p:nvSpPr>
          <p:cNvPr id="146" name="TextBox 145"/>
          <p:cNvSpPr txBox="1"/>
          <p:nvPr/>
        </p:nvSpPr>
        <p:spPr>
          <a:xfrm>
            <a:off x="7605995" y="5963730"/>
            <a:ext cx="1382580" cy="523220"/>
          </a:xfrm>
          <a:prstGeom prst="rect">
            <a:avLst/>
          </a:prstGeom>
          <a:noFill/>
        </p:spPr>
        <p:txBody>
          <a:bodyPr wrap="square" rtlCol="0">
            <a:spAutoFit/>
          </a:bodyPr>
          <a:lstStyle/>
          <a:p>
            <a:r>
              <a:rPr lang="en-US" sz="1400" b="1" dirty="0" smtClean="0">
                <a:latin typeface="Arial" pitchFamily="34" charset="0"/>
                <a:cs typeface="Arial" pitchFamily="34" charset="0"/>
              </a:rPr>
              <a:t>PM2.5 Areas of Concern</a:t>
            </a:r>
          </a:p>
        </p:txBody>
      </p:sp>
      <p:sp>
        <p:nvSpPr>
          <p:cNvPr id="143" name="Isosceles Triangle 142"/>
          <p:cNvSpPr/>
          <p:nvPr/>
        </p:nvSpPr>
        <p:spPr>
          <a:xfrm>
            <a:off x="2536535" y="607894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Isosceles Triangle 143"/>
          <p:cNvSpPr/>
          <p:nvPr/>
        </p:nvSpPr>
        <p:spPr>
          <a:xfrm>
            <a:off x="3727090" y="500360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Isosceles Triangle 146"/>
          <p:cNvSpPr/>
          <p:nvPr/>
        </p:nvSpPr>
        <p:spPr>
          <a:xfrm>
            <a:off x="2958990" y="3275380"/>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Isosceles Triangle 147"/>
          <p:cNvSpPr/>
          <p:nvPr/>
        </p:nvSpPr>
        <p:spPr>
          <a:xfrm>
            <a:off x="4379975" y="607894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Isosceles Triangle 148"/>
          <p:cNvSpPr/>
          <p:nvPr/>
        </p:nvSpPr>
        <p:spPr>
          <a:xfrm>
            <a:off x="5109670" y="5042010"/>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Isosceles Triangle 150"/>
          <p:cNvSpPr/>
          <p:nvPr/>
        </p:nvSpPr>
        <p:spPr>
          <a:xfrm>
            <a:off x="4725620" y="262249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Isosceles Triangle 151"/>
          <p:cNvSpPr/>
          <p:nvPr/>
        </p:nvSpPr>
        <p:spPr>
          <a:xfrm>
            <a:off x="7260350" y="600213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Isosceles Triangle 153"/>
          <p:cNvSpPr/>
          <p:nvPr/>
        </p:nvSpPr>
        <p:spPr>
          <a:xfrm>
            <a:off x="5340100" y="392826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Isosceles Triangle 154"/>
          <p:cNvSpPr/>
          <p:nvPr/>
        </p:nvSpPr>
        <p:spPr>
          <a:xfrm>
            <a:off x="2459725" y="1585560"/>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6" grpId="0"/>
      <p:bldP spid="146" grpId="0"/>
      <p:bldP spid="143" grpId="0" animBg="1"/>
      <p:bldP spid="144" grpId="0" animBg="1"/>
      <p:bldP spid="147" grpId="0" animBg="1"/>
      <p:bldP spid="148" grpId="0" animBg="1"/>
      <p:bldP spid="149" grpId="0" animBg="1"/>
      <p:bldP spid="151" grpId="0" animBg="1"/>
      <p:bldP spid="152" grpId="0" animBg="1"/>
      <p:bldP spid="154" grpId="0" animBg="1"/>
      <p:bldP spid="1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2800" dirty="0" smtClean="0"/>
              <a:t>Merlyn’s Presentation</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06730" y="1278320"/>
            <a:ext cx="1766631" cy="5355312"/>
          </a:xfrm>
          <a:prstGeom prst="rect">
            <a:avLst/>
          </a:prstGeom>
          <a:solidFill>
            <a:srgbClr val="CAC4A2"/>
          </a:solidFill>
          <a:ln>
            <a:noFill/>
          </a:ln>
        </p:spPr>
        <p:txBody>
          <a:bodyPr wrap="square" rtlCol="0">
            <a:spAutoFit/>
          </a:bodyPr>
          <a:lstStyle/>
          <a:p>
            <a:pPr algn="ctr"/>
            <a:r>
              <a:rPr lang="en-US" b="1" dirty="0" smtClean="0"/>
              <a:t>Regional Haze/Visibility</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p:txBody>
      </p:sp>
      <p:sp>
        <p:nvSpPr>
          <p:cNvPr id="18" name="TextBox 17"/>
          <p:cNvSpPr txBox="1"/>
          <p:nvPr/>
        </p:nvSpPr>
        <p:spPr>
          <a:xfrm>
            <a:off x="5455315" y="1278320"/>
            <a:ext cx="1574605" cy="5355312"/>
          </a:xfrm>
          <a:prstGeom prst="rect">
            <a:avLst/>
          </a:prstGeom>
          <a:solidFill>
            <a:srgbClr val="BBD18F"/>
          </a:solidFill>
          <a:ln>
            <a:noFill/>
          </a:ln>
        </p:spPr>
        <p:txBody>
          <a:bodyPr wrap="square" rtlCol="0">
            <a:spAutoFit/>
          </a:bodyPr>
          <a:lstStyle/>
          <a:p>
            <a:pPr algn="ctr"/>
            <a:r>
              <a:rPr lang="en-US" b="1" dirty="0" smtClean="0"/>
              <a:t>Greenhouse</a:t>
            </a:r>
          </a:p>
          <a:p>
            <a:pPr algn="ctr"/>
            <a:r>
              <a:rPr lang="en-US" b="1" dirty="0" smtClean="0"/>
              <a:t> Gases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7" name="TextBox 16"/>
          <p:cNvSpPr txBox="1"/>
          <p:nvPr/>
        </p:nvSpPr>
        <p:spPr>
          <a:xfrm>
            <a:off x="4379975" y="1278320"/>
            <a:ext cx="998530" cy="5338295"/>
          </a:xfrm>
          <a:prstGeom prst="rect">
            <a:avLst/>
          </a:prstGeom>
          <a:solidFill>
            <a:srgbClr val="DEA3A2"/>
          </a:solidFill>
          <a:ln>
            <a:noFill/>
          </a:ln>
        </p:spPr>
        <p:txBody>
          <a:bodyPr wrap="square" rtlCol="0">
            <a:spAutoFit/>
          </a:bodyPr>
          <a:lstStyle/>
          <a:p>
            <a:pPr algn="ctr"/>
            <a:r>
              <a:rPr lang="en-US" b="1" dirty="0" smtClean="0"/>
              <a:t>Ozone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6" name="TextBox 15"/>
          <p:cNvSpPr txBox="1"/>
          <p:nvPr/>
        </p:nvSpPr>
        <p:spPr>
          <a:xfrm>
            <a:off x="2882180" y="1278320"/>
            <a:ext cx="1420985" cy="5355312"/>
          </a:xfrm>
          <a:prstGeom prst="rect">
            <a:avLst/>
          </a:prstGeom>
          <a:solidFill>
            <a:srgbClr val="C2B5D3"/>
          </a:solidFill>
          <a:ln>
            <a:noFill/>
          </a:ln>
        </p:spPr>
        <p:txBody>
          <a:bodyPr wrap="square" rtlCol="0">
            <a:spAutoFit/>
          </a:bodyPr>
          <a:lstStyle/>
          <a:p>
            <a:pPr algn="ctr"/>
            <a:r>
              <a:rPr lang="en-US" b="1" dirty="0" smtClean="0"/>
              <a:t>Air Toxics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5" name="TextBox 14"/>
          <p:cNvSpPr txBox="1"/>
          <p:nvPr/>
        </p:nvSpPr>
        <p:spPr>
          <a:xfrm>
            <a:off x="1307575" y="1278320"/>
            <a:ext cx="1497795" cy="5355312"/>
          </a:xfrm>
          <a:prstGeom prst="rect">
            <a:avLst/>
          </a:prstGeom>
          <a:solidFill>
            <a:srgbClr val="F9B277"/>
          </a:solidFill>
          <a:ln>
            <a:noFill/>
          </a:ln>
        </p:spPr>
        <p:txBody>
          <a:bodyPr wrap="square" rtlCol="0">
            <a:spAutoFit/>
          </a:bodyPr>
          <a:lstStyle/>
          <a:p>
            <a:pPr algn="ctr"/>
            <a:r>
              <a:rPr lang="en-US" b="1" dirty="0" smtClean="0"/>
              <a:t>Particulate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48" name="Rectangle 47"/>
          <p:cNvSpPr/>
          <p:nvPr/>
        </p:nvSpPr>
        <p:spPr>
          <a:xfrm>
            <a:off x="155425" y="5502870"/>
            <a:ext cx="8833149"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193830" y="4350720"/>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93829" y="3160165"/>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p:cNvSpPr/>
          <p:nvPr/>
        </p:nvSpPr>
        <p:spPr>
          <a:xfrm>
            <a:off x="193830" y="2008015"/>
            <a:ext cx="8794745" cy="84491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85120" y="164575"/>
            <a:ext cx="7807145" cy="971080"/>
          </a:xfrm>
        </p:spPr>
        <p:txBody>
          <a:bodyPr>
            <a:normAutofit/>
          </a:bodyPr>
          <a:lstStyle/>
          <a:p>
            <a:pPr algn="ctr"/>
            <a:r>
              <a:rPr lang="en-US" sz="4000" dirty="0" smtClean="0"/>
              <a:t>Multipollutant Opportunities</a:t>
            </a:r>
            <a:endParaRPr lang="en-US" sz="4000" dirty="0"/>
          </a:p>
        </p:txBody>
      </p:sp>
      <p:sp>
        <p:nvSpPr>
          <p:cNvPr id="4" name="Slide Number Placeholder 3"/>
          <p:cNvSpPr>
            <a:spLocks noGrp="1"/>
          </p:cNvSpPr>
          <p:nvPr>
            <p:ph type="sldNum" sz="quarter" idx="12"/>
          </p:nvPr>
        </p:nvSpPr>
        <p:spPr>
          <a:xfrm>
            <a:off x="6530655" y="6492875"/>
            <a:ext cx="2133600" cy="365125"/>
          </a:xfrm>
        </p:spPr>
        <p:txBody>
          <a:bodyPr/>
          <a:lstStyle/>
          <a:p>
            <a:fld id="{411B1ABC-56ED-4DF6-862C-74E92E4323ED}" type="slidenum">
              <a:rPr lang="en-US" smtClean="0"/>
              <a:pPr/>
              <a:t>9</a:t>
            </a:fld>
            <a:endParaRPr lang="en-US" dirty="0"/>
          </a:p>
        </p:txBody>
      </p:sp>
      <p:pic>
        <p:nvPicPr>
          <p:cNvPr id="6145" name="Picture 1" descr="C:\Users\sarmita\AppData\Local\Microsoft\Windows\Temporary Internet Files\Content.IE5\F3U5J3RC\MC900185680[1].wmf"/>
          <p:cNvPicPr>
            <a:picLocks noGrp="1" noChangeAspect="1" noChangeArrowheads="1"/>
          </p:cNvPicPr>
          <p:nvPr>
            <p:ph idx="1"/>
          </p:nvPr>
        </p:nvPicPr>
        <p:blipFill>
          <a:blip r:embed="rId3" cstate="print"/>
          <a:srcRect/>
          <a:stretch>
            <a:fillRect/>
          </a:stretch>
        </p:blipFill>
        <p:spPr bwMode="auto">
          <a:xfrm>
            <a:off x="309045" y="4350721"/>
            <a:ext cx="845822" cy="844910"/>
          </a:xfrm>
          <a:prstGeom prst="rect">
            <a:avLst/>
          </a:prstGeom>
          <a:noFill/>
        </p:spPr>
      </p:pic>
      <p:pic>
        <p:nvPicPr>
          <p:cNvPr id="6148" name="Picture 4" descr="C:\Users\sarmita\AppData\Local\Microsoft\Windows\Temporary Internet Files\Content.IE5\FGNRRU9U\MC900251331[1].wmf"/>
          <p:cNvPicPr>
            <a:picLocks noChangeAspect="1" noChangeArrowheads="1"/>
          </p:cNvPicPr>
          <p:nvPr/>
        </p:nvPicPr>
        <p:blipFill>
          <a:blip r:embed="rId4" cstate="print"/>
          <a:srcRect/>
          <a:stretch>
            <a:fillRect/>
          </a:stretch>
        </p:blipFill>
        <p:spPr bwMode="auto">
          <a:xfrm>
            <a:off x="309045" y="2008015"/>
            <a:ext cx="883315" cy="844910"/>
          </a:xfrm>
          <a:prstGeom prst="rect">
            <a:avLst/>
          </a:prstGeom>
          <a:noFill/>
        </p:spPr>
      </p:pic>
      <p:sp>
        <p:nvSpPr>
          <p:cNvPr id="19" name="TextBox 18"/>
          <p:cNvSpPr txBox="1"/>
          <p:nvPr/>
        </p:nvSpPr>
        <p:spPr>
          <a:xfrm>
            <a:off x="155425" y="2814520"/>
            <a:ext cx="1227154" cy="276999"/>
          </a:xfrm>
          <a:prstGeom prst="rect">
            <a:avLst/>
          </a:prstGeom>
          <a:noFill/>
        </p:spPr>
        <p:txBody>
          <a:bodyPr wrap="square" rtlCol="0">
            <a:spAutoFit/>
          </a:bodyPr>
          <a:lstStyle/>
          <a:p>
            <a:r>
              <a:rPr lang="en-US" sz="1200" b="1" dirty="0" smtClean="0"/>
              <a:t>Clean engines</a:t>
            </a:r>
            <a:endParaRPr lang="en-US" sz="1200" b="1" dirty="0"/>
          </a:p>
        </p:txBody>
      </p:sp>
      <p:pic>
        <p:nvPicPr>
          <p:cNvPr id="6150" name="Picture 6" descr="C:\Users\sarmita\AppData\Local\Microsoft\Windows\Temporary Internet Files\Content.IE5\F3U5J3RC\MC900251377[1].wmf"/>
          <p:cNvPicPr>
            <a:picLocks noChangeAspect="1" noChangeArrowheads="1"/>
          </p:cNvPicPr>
          <p:nvPr/>
        </p:nvPicPr>
        <p:blipFill>
          <a:blip r:embed="rId5" cstate="print"/>
          <a:srcRect/>
          <a:stretch>
            <a:fillRect/>
          </a:stretch>
        </p:blipFill>
        <p:spPr bwMode="auto">
          <a:xfrm>
            <a:off x="309045" y="3160165"/>
            <a:ext cx="844910" cy="844910"/>
          </a:xfrm>
          <a:prstGeom prst="rect">
            <a:avLst/>
          </a:prstGeom>
          <a:noFill/>
        </p:spPr>
      </p:pic>
      <p:sp>
        <p:nvSpPr>
          <p:cNvPr id="25" name="TextBox 24"/>
          <p:cNvSpPr txBox="1"/>
          <p:nvPr/>
        </p:nvSpPr>
        <p:spPr>
          <a:xfrm>
            <a:off x="155425" y="3966670"/>
            <a:ext cx="1113745" cy="276999"/>
          </a:xfrm>
          <a:prstGeom prst="rect">
            <a:avLst/>
          </a:prstGeom>
          <a:noFill/>
        </p:spPr>
        <p:txBody>
          <a:bodyPr wrap="square" rtlCol="0">
            <a:spAutoFit/>
          </a:bodyPr>
          <a:lstStyle/>
          <a:p>
            <a:r>
              <a:rPr lang="en-US" sz="1200" b="1" dirty="0" smtClean="0"/>
              <a:t>Clean fuels</a:t>
            </a:r>
            <a:endParaRPr lang="en-US" sz="1200" b="1" dirty="0"/>
          </a:p>
        </p:txBody>
      </p:sp>
      <p:sp>
        <p:nvSpPr>
          <p:cNvPr id="26" name="TextBox 25"/>
          <p:cNvSpPr txBox="1"/>
          <p:nvPr/>
        </p:nvSpPr>
        <p:spPr>
          <a:xfrm>
            <a:off x="0" y="5195630"/>
            <a:ext cx="1806840" cy="276999"/>
          </a:xfrm>
          <a:prstGeom prst="rect">
            <a:avLst/>
          </a:prstGeom>
          <a:noFill/>
        </p:spPr>
        <p:txBody>
          <a:bodyPr wrap="square" rtlCol="0">
            <a:spAutoFit/>
          </a:bodyPr>
          <a:lstStyle/>
          <a:p>
            <a:r>
              <a:rPr lang="en-US" sz="1200" b="1" dirty="0" smtClean="0"/>
              <a:t>Smoke controls</a:t>
            </a:r>
            <a:endParaRPr lang="en-US" sz="1200" b="1" dirty="0"/>
          </a:p>
        </p:txBody>
      </p:sp>
      <p:sp>
        <p:nvSpPr>
          <p:cNvPr id="27" name="TextBox 26"/>
          <p:cNvSpPr txBox="1"/>
          <p:nvPr/>
        </p:nvSpPr>
        <p:spPr>
          <a:xfrm>
            <a:off x="193830" y="6309375"/>
            <a:ext cx="1190555" cy="461665"/>
          </a:xfrm>
          <a:prstGeom prst="rect">
            <a:avLst/>
          </a:prstGeom>
          <a:noFill/>
        </p:spPr>
        <p:txBody>
          <a:bodyPr wrap="square" rtlCol="0">
            <a:spAutoFit/>
          </a:bodyPr>
          <a:lstStyle/>
          <a:p>
            <a:r>
              <a:rPr lang="en-US" sz="1200" b="1" dirty="0" smtClean="0"/>
              <a:t>Industrial regulations</a:t>
            </a:r>
            <a:endParaRPr lang="en-US" sz="1200" b="1" dirty="0"/>
          </a:p>
        </p:txBody>
      </p:sp>
      <p:sp>
        <p:nvSpPr>
          <p:cNvPr id="30" name="TextBox 29"/>
          <p:cNvSpPr txBox="1"/>
          <p:nvPr/>
        </p:nvSpPr>
        <p:spPr>
          <a:xfrm>
            <a:off x="1883650" y="204642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1" name="TextBox 30"/>
          <p:cNvSpPr txBox="1"/>
          <p:nvPr/>
        </p:nvSpPr>
        <p:spPr>
          <a:xfrm>
            <a:off x="3343040"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2" name="TextBox 31"/>
          <p:cNvSpPr txBox="1"/>
          <p:nvPr/>
        </p:nvSpPr>
        <p:spPr>
          <a:xfrm>
            <a:off x="1384385" y="319857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3" name="TextBox 32"/>
          <p:cNvSpPr txBox="1"/>
          <p:nvPr/>
        </p:nvSpPr>
        <p:spPr>
          <a:xfrm>
            <a:off x="5532125" y="208482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4" name="TextBox 33"/>
          <p:cNvSpPr txBox="1"/>
          <p:nvPr/>
        </p:nvSpPr>
        <p:spPr>
          <a:xfrm>
            <a:off x="4648810"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5" name="TextBox 34"/>
          <p:cNvSpPr txBox="1"/>
          <p:nvPr/>
        </p:nvSpPr>
        <p:spPr>
          <a:xfrm>
            <a:off x="7605995" y="208482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6" name="TextBox 35"/>
          <p:cNvSpPr txBox="1"/>
          <p:nvPr/>
        </p:nvSpPr>
        <p:spPr>
          <a:xfrm>
            <a:off x="4687215"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7" name="TextBox 36"/>
          <p:cNvSpPr txBox="1"/>
          <p:nvPr/>
        </p:nvSpPr>
        <p:spPr>
          <a:xfrm>
            <a:off x="3343040"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8" name="TextBox 37"/>
          <p:cNvSpPr txBox="1"/>
          <p:nvPr/>
        </p:nvSpPr>
        <p:spPr>
          <a:xfrm>
            <a:off x="6031390" y="3236975"/>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9" name="TextBox 38"/>
          <p:cNvSpPr txBox="1"/>
          <p:nvPr/>
        </p:nvSpPr>
        <p:spPr>
          <a:xfrm>
            <a:off x="1384385"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0" name="TextBox 39"/>
          <p:cNvSpPr txBox="1"/>
          <p:nvPr/>
        </p:nvSpPr>
        <p:spPr>
          <a:xfrm>
            <a:off x="2920585"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1" name="TextBox 40"/>
          <p:cNvSpPr txBox="1"/>
          <p:nvPr/>
        </p:nvSpPr>
        <p:spPr>
          <a:xfrm>
            <a:off x="7260350" y="43507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2" name="TextBox 41"/>
          <p:cNvSpPr txBox="1"/>
          <p:nvPr/>
        </p:nvSpPr>
        <p:spPr>
          <a:xfrm>
            <a:off x="295899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3" name="TextBox 42"/>
          <p:cNvSpPr txBox="1"/>
          <p:nvPr/>
        </p:nvSpPr>
        <p:spPr>
          <a:xfrm>
            <a:off x="418795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4" name="TextBox 43"/>
          <p:cNvSpPr txBox="1"/>
          <p:nvPr/>
        </p:nvSpPr>
        <p:spPr>
          <a:xfrm>
            <a:off x="726035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grpSp>
        <p:nvGrpSpPr>
          <p:cNvPr id="3" name="Group 51"/>
          <p:cNvGrpSpPr/>
          <p:nvPr/>
        </p:nvGrpSpPr>
        <p:grpSpPr>
          <a:xfrm>
            <a:off x="270640" y="5541274"/>
            <a:ext cx="844911" cy="773889"/>
            <a:chOff x="4038600" y="2895600"/>
            <a:chExt cx="1073201" cy="1000049"/>
          </a:xfrm>
        </p:grpSpPr>
        <p:sp>
          <p:nvSpPr>
            <p:cNvPr id="53" name="Rounded Rectangle 52"/>
            <p:cNvSpPr/>
            <p:nvPr/>
          </p:nvSpPr>
          <p:spPr>
            <a:xfrm>
              <a:off x="4038600" y="2895600"/>
              <a:ext cx="1066800" cy="9906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9" descr="C:\Users\sarmita\AppData\Local\Microsoft\Windows\Temporary Internet Files\Content.IE5\RVMWB3T0\MC900278868[1].wmf"/>
            <p:cNvPicPr>
              <a:picLocks noChangeAspect="1" noChangeArrowheads="1"/>
            </p:cNvPicPr>
            <p:nvPr/>
          </p:nvPicPr>
          <p:blipFill>
            <a:blip r:embed="rId6" cstate="print"/>
            <a:srcRect/>
            <a:stretch>
              <a:fillRect/>
            </a:stretch>
          </p:blipFill>
          <p:spPr bwMode="auto">
            <a:xfrm>
              <a:off x="4191000" y="3048000"/>
              <a:ext cx="920801" cy="847649"/>
            </a:xfrm>
            <a:prstGeom prst="rect">
              <a:avLst/>
            </a:prstGeom>
            <a:noFill/>
          </p:spPr>
        </p:pic>
      </p:grpSp>
      <p:sp>
        <p:nvSpPr>
          <p:cNvPr id="55" name="TextBox 54"/>
          <p:cNvSpPr txBox="1"/>
          <p:nvPr/>
        </p:nvSpPr>
        <p:spPr>
          <a:xfrm>
            <a:off x="134598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56" name="TextBox 55"/>
          <p:cNvSpPr txBox="1"/>
          <p:nvPr/>
        </p:nvSpPr>
        <p:spPr>
          <a:xfrm>
            <a:off x="5493720" y="554127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9" name="TextBox 48"/>
          <p:cNvSpPr txBox="1"/>
          <p:nvPr/>
        </p:nvSpPr>
        <p:spPr>
          <a:xfrm>
            <a:off x="7721210" y="319857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3352</TotalTime>
  <Words>4400</Words>
  <Application>Microsoft Office PowerPoint</Application>
  <PresentationFormat>On-screen Show (4:3)</PresentationFormat>
  <Paragraphs>866</Paragraphs>
  <Slides>20</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Bitmap Image</vt:lpstr>
      <vt:lpstr>Slide 1</vt:lpstr>
      <vt:lpstr>Slide 2</vt:lpstr>
      <vt:lpstr>Federal – State Roles</vt:lpstr>
      <vt:lpstr>Federal – State Roles</vt:lpstr>
      <vt:lpstr>Assessing Air Quality</vt:lpstr>
      <vt:lpstr>Air Toxics Monitoring</vt:lpstr>
      <vt:lpstr>Slide 7</vt:lpstr>
      <vt:lpstr>Merlyn’s Presentation</vt:lpstr>
      <vt:lpstr>Multipollutant Opportunities</vt:lpstr>
      <vt:lpstr>Slide 10</vt:lpstr>
      <vt:lpstr>Oregon’s Air Toxics Program</vt:lpstr>
      <vt:lpstr>What is the Risk Gap in Oregon air regs?</vt:lpstr>
      <vt:lpstr>Slide 13</vt:lpstr>
      <vt:lpstr>Slide 14</vt:lpstr>
      <vt:lpstr>Slide 15</vt:lpstr>
      <vt:lpstr>Back Pocket Slides</vt:lpstr>
      <vt:lpstr>Particulate Pollution Statewide</vt:lpstr>
      <vt:lpstr>Slide 18</vt:lpstr>
      <vt:lpstr>Oregon’s Air Toxics Program</vt:lpstr>
      <vt:lpstr>Federal – State Roles</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PCAdmin</dc:creator>
  <cp:lastModifiedBy>Sarah</cp:lastModifiedBy>
  <cp:revision>123</cp:revision>
  <dcterms:created xsi:type="dcterms:W3CDTF">2016-04-06T16:41:27Z</dcterms:created>
  <dcterms:modified xsi:type="dcterms:W3CDTF">2016-04-12T15:58:07Z</dcterms:modified>
</cp:coreProperties>
</file>