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7" r:id="rId3"/>
    <p:sldId id="258" r:id="rId4"/>
    <p:sldId id="274" r:id="rId5"/>
    <p:sldId id="259" r:id="rId6"/>
    <p:sldId id="260" r:id="rId7"/>
    <p:sldId id="261" r:id="rId8"/>
    <p:sldId id="272" r:id="rId9"/>
    <p:sldId id="262" r:id="rId10"/>
    <p:sldId id="273"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1" d="100"/>
          <a:sy n="61" d="100"/>
        </p:scale>
        <p:origin x="-96" y="-43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65E44-1742-4CE7-BED9-2C4EBA1091DE}" type="datetimeFigureOut">
              <a:rPr lang="en-US" smtClean="0"/>
              <a:pPr/>
              <a:t>4/20/2016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F77E5-55A8-493E-B54F-9100D9080EB3}" type="slidenum">
              <a:rPr lang="en-US" smtClean="0"/>
              <a:pPr/>
              <a:t>‹#›</a:t>
            </a:fld>
            <a:endParaRPr lang="en-US"/>
          </a:p>
        </p:txBody>
      </p:sp>
    </p:spTree>
    <p:extLst>
      <p:ext uri="{BB962C8B-B14F-4D97-AF65-F5344CB8AC3E}">
        <p14:creationId xmlns:p14="http://schemas.microsoft.com/office/powerpoint/2010/main" xmlns="" val="253459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a:t>
            </a:r>
            <a:r>
              <a:rPr lang="en-US" dirty="0" smtClean="0"/>
              <a:t>Chair O’Keefe and Commissioners.  I’m Merlyn Hough, Director of the Lane Regional</a:t>
            </a:r>
            <a:r>
              <a:rPr lang="en-US" baseline="0" dirty="0" smtClean="0"/>
              <a:t> Air Protection Agency based in Springfield-Eugene, Oregon.</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66276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1109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reminds me to tell the benzene story.</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33167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emphasizes that all four</a:t>
            </a:r>
            <a:r>
              <a:rPr lang="en-US" baseline="0" dirty="0" smtClean="0"/>
              <a:t> of the OR-WA Senators were on board.</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96038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example of partnerships is air monitoring equipment. The door opens both directions.</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40051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partnership with DEQ is one of our most valued partnerships.</a:t>
            </a:r>
          </a:p>
          <a:p>
            <a:r>
              <a:rPr lang="en-US" dirty="0" smtClean="0"/>
              <a:t>Thank</a:t>
            </a:r>
            <a:r>
              <a:rPr lang="en-US" baseline="0" dirty="0" smtClean="0"/>
              <a:t> you for the invitation to join in this presentation!</a:t>
            </a:r>
          </a:p>
          <a:p>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49015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LRAPA is a local air quality agency but our Vision and Mission are very similar to those of DEQ’s air quality program.</a:t>
            </a:r>
          </a:p>
          <a:p>
            <a:r>
              <a:rPr lang="en-US" dirty="0" smtClean="0"/>
              <a:t>Regional air quality control authorities</a:t>
            </a:r>
            <a:r>
              <a:rPr lang="en-US" baseline="0" dirty="0" smtClean="0"/>
              <a:t> are allowed under state statutes (now ORS 468A.100-180) since 1967 for areas of at least 130,000 population and at least two contiguous local governments with an intergovernmental agreement.</a:t>
            </a:r>
          </a:p>
          <a:p>
            <a:r>
              <a:rPr lang="en-US" baseline="0" dirty="0" smtClean="0"/>
              <a:t>When authorized to do so by the EQC, regional authorities are empowered to do essentially the same air quality functions as DEQ.</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33596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Lane county is the size of the state of Connecticut, stretching</a:t>
            </a:r>
            <a:r>
              <a:rPr lang="en-US" baseline="0" dirty="0" smtClean="0"/>
              <a:t> from the Oregon Cascades to the Pacific Coast, with several distinct </a:t>
            </a:r>
            <a:r>
              <a:rPr lang="en-US" baseline="0" dirty="0" err="1" smtClean="0"/>
              <a:t>airsheds</a:t>
            </a:r>
            <a:r>
              <a:rPr lang="en-US" baseline="0" dirty="0" smtClean="0"/>
              <a:t> within it..</a:t>
            </a:r>
          </a:p>
          <a:p>
            <a:pPr marL="171450" indent="-171450">
              <a:buFontTx/>
              <a:buChar char="-"/>
            </a:pPr>
            <a:r>
              <a:rPr lang="en-US" baseline="0" dirty="0" smtClean="0"/>
              <a:t>The airsheds of Lane County include a mix of nonattainment/maintenance/attainment areas.</a:t>
            </a:r>
          </a:p>
          <a:p>
            <a:pPr marL="171450" indent="-171450">
              <a:buFontTx/>
              <a:buChar char="-"/>
            </a:pPr>
            <a:r>
              <a:rPr lang="en-US" baseline="0" dirty="0" smtClean="0"/>
              <a:t>LRAPA is the regulatory agency for air quality in Lane County.</a:t>
            </a:r>
          </a:p>
          <a:p>
            <a:pPr marL="171450" indent="-171450">
              <a:buFontTx/>
              <a:buChar char="-"/>
            </a:pPr>
            <a:r>
              <a:rPr lang="en-US" baseline="0" dirty="0" smtClean="0"/>
              <a:t>We are the only local agency in Oregon. In 1968, three regional air authorities were established that covered the entire Willamette Valley: CWAPA, MWVAPA, and LRAPA.</a:t>
            </a:r>
          </a:p>
          <a:p>
            <a:pPr marL="171450" indent="-171450">
              <a:buFontTx/>
              <a:buChar char="-"/>
            </a:pPr>
            <a:r>
              <a:rPr lang="en-US" baseline="0" dirty="0" smtClean="0"/>
              <a:t>The Clean Air Act was amended in 1977 and 1990 with new provisions and increased air quality responsibilities. CWAPA and MWVAPA were dissolved by the late 1970s, leaving only LRAPA.</a:t>
            </a:r>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316556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goals of LRAPA</a:t>
            </a:r>
          </a:p>
          <a:p>
            <a:pPr marL="228600" indent="-228600">
              <a:buAutoNum type="arabicPeriod"/>
            </a:pPr>
            <a:r>
              <a:rPr lang="en-US" baseline="0" dirty="0" smtClean="0"/>
              <a:t>Air quality – ensure healthful air quality for all Lane County citizens.</a:t>
            </a:r>
          </a:p>
          <a:p>
            <a:pPr marL="228600" indent="-228600">
              <a:buAutoNum type="arabicPeriod"/>
            </a:pPr>
            <a:r>
              <a:rPr lang="en-US" baseline="0" dirty="0" smtClean="0"/>
              <a:t>Involvement - Inform and involve citizens and businesses in improving air quality.</a:t>
            </a:r>
          </a:p>
          <a:p>
            <a:pPr marL="228600" indent="-228600">
              <a:buAutoNum type="arabicPeriod"/>
            </a:pPr>
            <a:r>
              <a:rPr lang="en-US" baseline="0" dirty="0" smtClean="0"/>
              <a:t>Service – serve citizens and other stakeholders fairly, courteously, and in a timely manner.</a:t>
            </a:r>
          </a:p>
          <a:p>
            <a:pPr marL="228600" indent="-228600">
              <a:buAutoNum type="arabicPeriod"/>
            </a:pPr>
            <a:r>
              <a:rPr lang="en-US" baseline="0" dirty="0" smtClean="0"/>
              <a:t>Partnerships - Work with our partners to leverage resources to make a difference in local air quality.</a:t>
            </a:r>
          </a:p>
          <a:p>
            <a:pPr marL="228600" indent="-228600">
              <a:buAutoNum type="arabicPeriod"/>
            </a:pPr>
            <a:endParaRPr lang="en-US" baseline="0" dirty="0" smtClean="0"/>
          </a:p>
          <a:p>
            <a:pPr marL="0" indent="0">
              <a:buNone/>
            </a:pPr>
            <a:r>
              <a:rPr lang="en-US" b="1" u="sng" baseline="0" dirty="0" smtClean="0"/>
              <a:t>Don’t</a:t>
            </a:r>
            <a:r>
              <a:rPr lang="en-US" baseline="0" dirty="0" smtClean="0"/>
              <a:t> go into this detail on progress:</a:t>
            </a:r>
          </a:p>
          <a:p>
            <a:r>
              <a:rPr lang="en-US" altLang="en-US" sz="1200" b="1" u="sng" dirty="0" smtClean="0">
                <a:ea typeface="ＭＳ Ｐゴシック" panose="020B0600070205080204" pitchFamily="34" charset="-128"/>
              </a:rPr>
              <a:t>Air Quality</a:t>
            </a:r>
            <a:r>
              <a:rPr lang="en-US" altLang="en-US" sz="1200" dirty="0" smtClean="0">
                <a:ea typeface="ＭＳ Ｐゴシック" panose="020B0600070205080204" pitchFamily="34" charset="-128"/>
              </a:rPr>
              <a:t>: We have been remarkably successful in achieving and maintaining  compliance with air quality health standards for particulate matter, ozone and carbon monoxide in Eugene for over 20 years, despite the tightening of national standards in 1988, 1997, 2006, and 2008. </a:t>
            </a:r>
          </a:p>
          <a:p>
            <a:r>
              <a:rPr lang="en-US" altLang="en-US" sz="1200" b="1" u="sng" dirty="0" smtClean="0">
                <a:ea typeface="ＭＳ Ｐゴシック" panose="020B0600070205080204" pitchFamily="34" charset="-128"/>
              </a:rPr>
              <a:t>Involvement</a:t>
            </a:r>
            <a:r>
              <a:rPr lang="en-US" altLang="en-US" sz="1200" dirty="0" smtClean="0">
                <a:ea typeface="ＭＳ Ｐゴシック" panose="020B0600070205080204" pitchFamily="34" charset="-128"/>
              </a:rPr>
              <a:t>: LRAPA provides </a:t>
            </a:r>
            <a:r>
              <a:rPr lang="en-US" altLang="en-US" sz="1200" u="sng" dirty="0" smtClean="0">
                <a:ea typeface="ＭＳ Ｐゴシック" panose="020B0600070205080204" pitchFamily="34" charset="-128"/>
              </a:rPr>
              <a:t>local control and decision-making</a:t>
            </a:r>
            <a:r>
              <a:rPr lang="en-US" altLang="en-US" sz="1200" dirty="0" smtClean="0">
                <a:ea typeface="ＭＳ Ｐゴシック" panose="020B0600070205080204" pitchFamily="34" charset="-128"/>
              </a:rPr>
              <a:t>, instead of in Salem or Portland, and frequent meetings/inspections of permitted facilities and asbestos abatement projects. </a:t>
            </a:r>
          </a:p>
          <a:p>
            <a:r>
              <a:rPr lang="en-US" altLang="en-US" sz="1200" b="1" u="sng" dirty="0" smtClean="0">
                <a:ea typeface="ＭＳ Ｐゴシック" panose="020B0600070205080204" pitchFamily="34" charset="-128"/>
              </a:rPr>
              <a:t>Service</a:t>
            </a:r>
            <a:r>
              <a:rPr lang="en-US" altLang="en-US" sz="1200" dirty="0" smtClean="0">
                <a:ea typeface="ＭＳ Ｐゴシック" panose="020B0600070205080204" pitchFamily="34" charset="-128"/>
              </a:rPr>
              <a:t>: Annual surveys conducted by the LRAPA Advisory Committee consistently report exceptional staff service on permit modifications, permit renewals, new permit applications, and construction permit reviews. Industry representatives appreciate the focus at LRAPA to minimize air pollution by </a:t>
            </a:r>
            <a:r>
              <a:rPr lang="en-US" altLang="en-US" sz="1200" u="sng" dirty="0" smtClean="0">
                <a:ea typeface="ＭＳ Ｐゴシック" panose="020B0600070205080204" pitchFamily="34" charset="-128"/>
              </a:rPr>
              <a:t>working with</a:t>
            </a:r>
            <a:r>
              <a:rPr lang="en-US" altLang="en-US" sz="1200" dirty="0" smtClean="0">
                <a:ea typeface="ＭＳ Ｐゴシック" panose="020B0600070205080204" pitchFamily="34" charset="-128"/>
              </a:rPr>
              <a:t> industrial sources to </a:t>
            </a:r>
            <a:r>
              <a:rPr lang="en-US" altLang="en-US" sz="1200" u="sng" dirty="0" smtClean="0">
                <a:ea typeface="ＭＳ Ｐゴシック" panose="020B0600070205080204" pitchFamily="34" charset="-128"/>
              </a:rPr>
              <a:t>maximize compliance</a:t>
            </a:r>
            <a:r>
              <a:rPr lang="en-US" altLang="en-US" sz="1200" dirty="0" smtClean="0">
                <a:ea typeface="ＭＳ Ｐゴシック" panose="020B0600070205080204" pitchFamily="34" charset="-128"/>
              </a:rPr>
              <a:t> with the prescribed standards.</a:t>
            </a:r>
          </a:p>
          <a:p>
            <a:r>
              <a:rPr lang="en-US" altLang="en-US" sz="1200" b="1" u="sng" dirty="0" smtClean="0">
                <a:ea typeface="ＭＳ Ｐゴシック" panose="020B0600070205080204" pitchFamily="34" charset="-128"/>
              </a:rPr>
              <a:t>Partnerships</a:t>
            </a:r>
            <a:r>
              <a:rPr lang="en-US" altLang="en-US" sz="1200" dirty="0" smtClean="0">
                <a:ea typeface="ＭＳ Ｐゴシック" panose="020B0600070205080204" pitchFamily="34" charset="-128"/>
              </a:rPr>
              <a:t>: Independent of business permitting programs (which pay their own way), LRAPA has been successful in </a:t>
            </a:r>
            <a:r>
              <a:rPr lang="en-US" altLang="en-US" sz="1200" u="sng" dirty="0" smtClean="0">
                <a:ea typeface="ＭＳ Ｐゴシック" panose="020B0600070205080204" pitchFamily="34" charset="-128"/>
              </a:rPr>
              <a:t>leveraging other funds</a:t>
            </a:r>
            <a:r>
              <a:rPr lang="en-US" altLang="en-US" sz="1200" dirty="0" smtClean="0">
                <a:ea typeface="ＭＳ Ｐゴシック" panose="020B0600070205080204" pitchFamily="34" charset="-128"/>
              </a:rPr>
              <a:t>. LRAPA has been able to  provide multiple dollars of services for every dollar of local dues, as well as multiple dollars of pass-through funding assistance to businesses, schools and residents for clean air projects. </a:t>
            </a:r>
          </a:p>
          <a:p>
            <a:endParaRPr lang="en-US" altLang="en-US" dirty="0" smtClean="0">
              <a:solidFill>
                <a:srgbClr val="002060"/>
              </a:solidFill>
              <a:ea typeface="ＭＳ Ｐゴシック" panose="020B0600070205080204" pitchFamily="34" charset="-128"/>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2082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control</a:t>
            </a:r>
            <a:r>
              <a:rPr lang="en-US" baseline="0" dirty="0" smtClean="0"/>
              <a:t> is viewed as a key reason for a local air agency. But…</a:t>
            </a:r>
            <a:endParaRPr lang="en-US" dirty="0" smtClean="0"/>
          </a:p>
          <a:p>
            <a:r>
              <a:rPr lang="en-US" dirty="0" smtClean="0"/>
              <a:t>LRAPA must be at least as stringent as DEQ and EPA, so don’t forget</a:t>
            </a:r>
            <a:r>
              <a:rPr lang="en-US" baseline="0" dirty="0" smtClean="0"/>
              <a:t> we need 10-15% of resources for new programs!</a:t>
            </a:r>
          </a:p>
          <a:p>
            <a:r>
              <a:rPr lang="en-US" baseline="0" dirty="0" smtClean="0"/>
              <a:t>(based on population and number of permitted facilities)</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328943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air quality functions are very similar to those of DEQ.</a:t>
            </a:r>
          </a:p>
          <a:p>
            <a:r>
              <a:rPr lang="en-US" dirty="0" smtClean="0"/>
              <a:t>A few differences: no vehicle inspection and maintenance program, and no geographic approach (like PATS and PATSAC)</a:t>
            </a:r>
            <a:r>
              <a:rPr lang="en-US" baseline="0" dirty="0" smtClean="0"/>
              <a:t> </a:t>
            </a:r>
            <a:r>
              <a:rPr lang="en-US" dirty="0" smtClean="0"/>
              <a:t>yet for air toxics, and no direct involvement in the Clean Power Plan development.</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133110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DEQ, we have made good progress over the years.  </a:t>
            </a:r>
          </a:p>
          <a:p>
            <a:r>
              <a:rPr lang="en-US" baseline="0" dirty="0" smtClean="0"/>
              <a:t>Most areas of Lane County meet the national air quality health standards.</a:t>
            </a:r>
          </a:p>
          <a:p>
            <a:r>
              <a:rPr lang="en-US" baseline="0" dirty="0" smtClean="0"/>
              <a:t>The exception is Oakridge for PM2.5 – but the levels measured there over the last three years are the lowest ever recorded in Oakridge.</a:t>
            </a:r>
          </a:p>
          <a:p>
            <a:r>
              <a:rPr lang="en-US" baseline="0" dirty="0" smtClean="0"/>
              <a:t>LRAPA and DEQ requested an extension from EPA to the end of 2016.  We are confident we will meet the 3-year standard by then.</a:t>
            </a:r>
          </a:p>
          <a:p>
            <a:r>
              <a:rPr lang="en-US" baseline="0" dirty="0" smtClean="0"/>
              <a:t>Former Eugene-Springfield problems with PM10 and Carbon Monoxide are well under control.</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419161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LRAPA receives several</a:t>
            </a:r>
            <a:r>
              <a:rPr lang="en-US" baseline="0" dirty="0" smtClean="0"/>
              <a:t> hundred complaints each year.</a:t>
            </a:r>
          </a:p>
          <a:p>
            <a:r>
              <a:rPr lang="en-US" baseline="0" dirty="0" smtClean="0"/>
              <a:t>Most categories are decreasing or low and steady, but the exceptions are Home Wood Heating and Outdoor Open Burning.</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357329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LRAPA has historically</a:t>
            </a:r>
            <a:r>
              <a:rPr lang="en-US" baseline="0" dirty="0" smtClean="0"/>
              <a:t> received a lot of odor complaints due to coffee roasters, so LRAPA regulates smaller coffee roasters than does DEQ.</a:t>
            </a:r>
            <a:endParaRPr lang="en-US" dirty="0"/>
          </a:p>
        </p:txBody>
      </p:sp>
      <p:sp>
        <p:nvSpPr>
          <p:cNvPr id="4" name="Slide Number Placeholder 3"/>
          <p:cNvSpPr>
            <a:spLocks noGrp="1"/>
          </p:cNvSpPr>
          <p:nvPr>
            <p:ph type="sldNum" sz="quarter" idx="10"/>
          </p:nvPr>
        </p:nvSpPr>
        <p:spPr/>
        <p:txBody>
          <a:bodyPr/>
          <a:lstStyle/>
          <a:p>
            <a:fld id="{F7E4A0F9-D36D-48DD-887C-62D12B0F077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38480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48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103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1910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3BA293-AE3A-4576-82B1-D54DB659C69F}" type="slidenum">
              <a:rPr lang="en-US" altLang="en-US"/>
              <a:pPr>
                <a:defRPr/>
              </a:pPr>
              <a:t>‹#›</a:t>
            </a:fld>
            <a:endParaRPr lang="en-US" altLang="en-US"/>
          </a:p>
        </p:txBody>
      </p:sp>
    </p:spTree>
    <p:extLst>
      <p:ext uri="{BB962C8B-B14F-4D97-AF65-F5344CB8AC3E}">
        <p14:creationId xmlns:p14="http://schemas.microsoft.com/office/powerpoint/2010/main" xmlns="" val="71609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D9B3C4-BB81-4AF4-A188-ABE9671D7BC7}" type="slidenum">
              <a:rPr lang="en-US" altLang="en-US"/>
              <a:pPr>
                <a:defRPr/>
              </a:pPr>
              <a:t>‹#›</a:t>
            </a:fld>
            <a:endParaRPr lang="en-US" altLang="en-US"/>
          </a:p>
        </p:txBody>
      </p:sp>
    </p:spTree>
    <p:extLst>
      <p:ext uri="{BB962C8B-B14F-4D97-AF65-F5344CB8AC3E}">
        <p14:creationId xmlns:p14="http://schemas.microsoft.com/office/powerpoint/2010/main" xmlns="" val="282493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21A76B-E787-4BB2-B3F1-307A769D27BB}" type="slidenum">
              <a:rPr lang="en-US" altLang="en-US"/>
              <a:pPr>
                <a:defRPr/>
              </a:pPr>
              <a:t>‹#›</a:t>
            </a:fld>
            <a:endParaRPr lang="en-US" altLang="en-US"/>
          </a:p>
        </p:txBody>
      </p:sp>
    </p:spTree>
    <p:extLst>
      <p:ext uri="{BB962C8B-B14F-4D97-AF65-F5344CB8AC3E}">
        <p14:creationId xmlns:p14="http://schemas.microsoft.com/office/powerpoint/2010/main" xmlns="" val="337276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48B6F4-46AE-468C-9A4B-FFA0305C8077}" type="slidenum">
              <a:rPr lang="en-US" altLang="en-US"/>
              <a:pPr>
                <a:defRPr/>
              </a:pPr>
              <a:t>‹#›</a:t>
            </a:fld>
            <a:endParaRPr lang="en-US" altLang="en-US"/>
          </a:p>
        </p:txBody>
      </p:sp>
    </p:spTree>
    <p:extLst>
      <p:ext uri="{BB962C8B-B14F-4D97-AF65-F5344CB8AC3E}">
        <p14:creationId xmlns:p14="http://schemas.microsoft.com/office/powerpoint/2010/main" xmlns="" val="2571927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BF1634-4037-478F-AF38-C3E3D0C6B895}" type="slidenum">
              <a:rPr lang="en-US" altLang="en-US"/>
              <a:pPr>
                <a:defRPr/>
              </a:pPr>
              <a:t>‹#›</a:t>
            </a:fld>
            <a:endParaRPr lang="en-US" altLang="en-US"/>
          </a:p>
        </p:txBody>
      </p:sp>
    </p:spTree>
    <p:extLst>
      <p:ext uri="{BB962C8B-B14F-4D97-AF65-F5344CB8AC3E}">
        <p14:creationId xmlns:p14="http://schemas.microsoft.com/office/powerpoint/2010/main" xmlns="" val="352690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7493C4-8E41-49D0-A1F4-E9C4BBAE78E4}" type="slidenum">
              <a:rPr lang="en-US" altLang="en-US"/>
              <a:pPr>
                <a:defRPr/>
              </a:pPr>
              <a:t>‹#›</a:t>
            </a:fld>
            <a:endParaRPr lang="en-US" altLang="en-US"/>
          </a:p>
        </p:txBody>
      </p:sp>
    </p:spTree>
    <p:extLst>
      <p:ext uri="{BB962C8B-B14F-4D97-AF65-F5344CB8AC3E}">
        <p14:creationId xmlns:p14="http://schemas.microsoft.com/office/powerpoint/2010/main" xmlns="" val="1683141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428177-9BD3-417A-8E2C-CEE5D6DE1D7F}" type="slidenum">
              <a:rPr lang="en-US" altLang="en-US"/>
              <a:pPr>
                <a:defRPr/>
              </a:pPr>
              <a:t>‹#›</a:t>
            </a:fld>
            <a:endParaRPr lang="en-US" altLang="en-US"/>
          </a:p>
        </p:txBody>
      </p:sp>
    </p:spTree>
    <p:extLst>
      <p:ext uri="{BB962C8B-B14F-4D97-AF65-F5344CB8AC3E}">
        <p14:creationId xmlns:p14="http://schemas.microsoft.com/office/powerpoint/2010/main" xmlns="" val="1552412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ABFCE1-5A1B-4B00-94D0-0541B60829E0}" type="slidenum">
              <a:rPr lang="en-US" altLang="en-US"/>
              <a:pPr>
                <a:defRPr/>
              </a:pPr>
              <a:t>‹#›</a:t>
            </a:fld>
            <a:endParaRPr lang="en-US" altLang="en-US"/>
          </a:p>
        </p:txBody>
      </p:sp>
    </p:spTree>
    <p:extLst>
      <p:ext uri="{BB962C8B-B14F-4D97-AF65-F5344CB8AC3E}">
        <p14:creationId xmlns:p14="http://schemas.microsoft.com/office/powerpoint/2010/main" xmlns="" val="90312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7297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7372D5-6B91-4C55-8F41-76C77ECBA36C}" type="slidenum">
              <a:rPr lang="en-US" altLang="en-US"/>
              <a:pPr>
                <a:defRPr/>
              </a:pPr>
              <a:t>‹#›</a:t>
            </a:fld>
            <a:endParaRPr lang="en-US" altLang="en-US"/>
          </a:p>
        </p:txBody>
      </p:sp>
    </p:spTree>
    <p:extLst>
      <p:ext uri="{BB962C8B-B14F-4D97-AF65-F5344CB8AC3E}">
        <p14:creationId xmlns:p14="http://schemas.microsoft.com/office/powerpoint/2010/main" xmlns="" val="309242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EABD8-98DC-4DB4-A92A-FD7A44C383B9}" type="slidenum">
              <a:rPr lang="en-US" altLang="en-US"/>
              <a:pPr>
                <a:defRPr/>
              </a:pPr>
              <a:t>‹#›</a:t>
            </a:fld>
            <a:endParaRPr lang="en-US" altLang="en-US"/>
          </a:p>
        </p:txBody>
      </p:sp>
    </p:spTree>
    <p:extLst>
      <p:ext uri="{BB962C8B-B14F-4D97-AF65-F5344CB8AC3E}">
        <p14:creationId xmlns:p14="http://schemas.microsoft.com/office/powerpoint/2010/main" xmlns="" val="397308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E7B3A3-92FE-40DE-930E-08E75A8C180A}" type="slidenum">
              <a:rPr lang="en-US" altLang="en-US"/>
              <a:pPr>
                <a:defRPr/>
              </a:pPr>
              <a:t>‹#›</a:t>
            </a:fld>
            <a:endParaRPr lang="en-US" altLang="en-US"/>
          </a:p>
        </p:txBody>
      </p:sp>
    </p:spTree>
    <p:extLst>
      <p:ext uri="{BB962C8B-B14F-4D97-AF65-F5344CB8AC3E}">
        <p14:creationId xmlns:p14="http://schemas.microsoft.com/office/powerpoint/2010/main" xmlns="" val="222485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610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330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331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771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428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809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20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56491-CE88-4D44-BE86-FCB7222C9985}"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2F29-FC32-4E89-9A6F-36F81AF3FE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5858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endParaRPr lang="en-US">
              <a:latin typeface="Arial Unicode MS" panose="020B0604020202020204" pitchFamily="34" charset="-128"/>
              <a:ea typeface="ＭＳ Ｐゴシック"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fontAlgn="base">
              <a:spcBef>
                <a:spcPct val="0"/>
              </a:spcBef>
              <a:spcAft>
                <a:spcPct val="0"/>
              </a:spcAft>
              <a:defRPr/>
            </a:pPr>
            <a:endParaRPr lang="en-US">
              <a:latin typeface="Arial Unicode MS" panose="020B0604020202020204" pitchFamily="34" charset="-128"/>
              <a:ea typeface="ＭＳ Ｐゴシック" panose="020B0600070205080204" pitchFamily="34"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5D41B91F-4333-4EBC-904D-7805FF3B2269}" type="slidenum">
              <a:rPr lang="en-US" altLang="en-US">
                <a:latin typeface="Arial Unicode MS" panose="020B0604020202020204" pitchFamily="34" charset="-128"/>
                <a:ea typeface="ＭＳ Ｐゴシック" panose="020B0600070205080204" pitchFamily="34" charset="-128"/>
              </a:rPr>
              <a:pPr fontAlgn="base">
                <a:spcBef>
                  <a:spcPct val="0"/>
                </a:spcBef>
                <a:spcAft>
                  <a:spcPct val="0"/>
                </a:spcAft>
                <a:defRPr/>
              </a:pPr>
              <a:t>‹#›</a:t>
            </a:fld>
            <a:endParaRPr lang="en-US" altLang="en-US">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xmlns="" val="3197253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Merlyn\My Documents\LRAPA Overview\Presentations\Front Sign.TIF"/>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49351"/>
            <a:ext cx="12192000" cy="9156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1354428"/>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9000"/>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58355" y="492919"/>
            <a:ext cx="11181169" cy="9483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effectLst>
                  <a:outerShdw blurRad="38100" dist="38100" dir="2700000" algn="tl">
                    <a:srgbClr val="000000">
                      <a:alpha val="43137"/>
                    </a:srgbClr>
                  </a:outerShdw>
                </a:effectLst>
                <a:latin typeface="Montserrat" panose="02000505000000020004" pitchFamily="2" charset="0"/>
                <a:ea typeface="Open Sans" panose="020B0606030504020204" pitchFamily="34" charset="0"/>
                <a:cs typeface="Open Sans" panose="020B0606030504020204" pitchFamily="34" charset="0"/>
              </a:rPr>
              <a:t>Status of Federal Air Quality Health Standards in Lane County</a:t>
            </a:r>
            <a:endParaRPr lang="en-US" dirty="0">
              <a:solidFill>
                <a:prstClr val="black"/>
              </a:solidFill>
              <a:effectLst>
                <a:outerShdw blurRad="38100" dist="38100" dir="2700000" algn="tl">
                  <a:srgbClr val="000000">
                    <a:alpha val="43137"/>
                  </a:srgbClr>
                </a:outerShdw>
              </a:effectLst>
              <a:latin typeface="Montserrat" panose="02000505000000020004" pitchFamily="2" charset="0"/>
              <a:ea typeface="Open Sans" panose="020B0606030504020204" pitchFamily="34" charset="0"/>
              <a:cs typeface="Open Sans" panose="020B0606030504020204" pitchFamily="34" charset="0"/>
            </a:endParaRPr>
          </a:p>
        </p:txBody>
      </p:sp>
      <p:sp>
        <p:nvSpPr>
          <p:cNvPr id="3" name="Content Placeholder 2"/>
          <p:cNvSpPr txBox="1">
            <a:spLocks/>
          </p:cNvSpPr>
          <p:nvPr/>
        </p:nvSpPr>
        <p:spPr>
          <a:xfrm>
            <a:off x="6076335" y="1750140"/>
            <a:ext cx="5909188" cy="4329384"/>
          </a:xfrm>
          <a:prstGeom prst="rect">
            <a:avLst/>
          </a:prstGeom>
          <a:solidFill>
            <a:schemeClr val="bg1">
              <a:alpha val="32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2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1"/>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Lane County currently meets federal air quality standards in most areas</a:t>
            </a:r>
            <a:b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1"/>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Oakridge </a:t>
            </a: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violates the standard for respirable </a:t>
            </a:r>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Particulate Matter: PM 2.5</a:t>
            </a: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
            </a:r>
            <a:b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1"/>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Eugene/Springfield are maintenance areas for PM10 and Carbon Monoxide</a:t>
            </a:r>
            <a:b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3876410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1981200" y="274638"/>
            <a:ext cx="8229600" cy="1706562"/>
          </a:xfrm>
        </p:spPr>
        <p:txBody>
          <a:bodyPr/>
          <a:lstStyle/>
          <a:p>
            <a:r>
              <a:rPr lang="en-US" altLang="en-US" sz="3200" b="1">
                <a:ea typeface="ＭＳ Ｐゴシック" panose="020B0600070205080204" pitchFamily="34" charset="-128"/>
              </a:rPr>
              <a:t>Air Pollution Complaints in Lane County:</a:t>
            </a:r>
          </a:p>
        </p:txBody>
      </p:sp>
      <p:pic>
        <p:nvPicPr>
          <p:cNvPr id="64515" name="Content Placeholder 1"/>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a:xfrm>
            <a:off x="710170" y="2064773"/>
            <a:ext cx="10665547" cy="4080387"/>
          </a:xfrm>
        </p:spPr>
      </p:pic>
    </p:spTree>
    <p:extLst>
      <p:ext uri="{BB962C8B-B14F-4D97-AF65-F5344CB8AC3E}">
        <p14:creationId xmlns:p14="http://schemas.microsoft.com/office/powerpoint/2010/main" xmlns="" val="1938583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3200" b="1" dirty="0" smtClean="0">
                <a:latin typeface="Arial" panose="020B0604020202020204" pitchFamily="34" charset="0"/>
                <a:ea typeface="ＭＳ Ｐゴシック" panose="020B0600070205080204" pitchFamily="34" charset="-128"/>
                <a:cs typeface="Arial" panose="020B0604020202020204" pitchFamily="34" charset="0"/>
              </a:rPr>
              <a:t>LRAPA-DEQ Example of Differences: </a:t>
            </a:r>
            <a:r>
              <a:rPr lang="en-US" altLang="en-US" sz="3200" b="1" u="sng" dirty="0" smtClean="0">
                <a:latin typeface="Arial" panose="020B0604020202020204" pitchFamily="34" charset="0"/>
                <a:ea typeface="ＭＳ Ｐゴシック" panose="020B0600070205080204" pitchFamily="34" charset="-128"/>
                <a:cs typeface="Arial" panose="020B0604020202020204" pitchFamily="34" charset="0"/>
              </a:rPr>
              <a:t>Coffee Roasters</a:t>
            </a:r>
            <a:endParaRPr lang="en-US" altLang="en-US" sz="3200" b="1" u="sng"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6563" name="Content Placeholder 2"/>
          <p:cNvSpPr>
            <a:spLocks noGrp="1"/>
          </p:cNvSpPr>
          <p:nvPr>
            <p:ph idx="1"/>
          </p:nvPr>
        </p:nvSpPr>
        <p:spPr>
          <a:xfrm>
            <a:off x="1425677" y="1417638"/>
            <a:ext cx="9714271" cy="4836346"/>
          </a:xfrm>
        </p:spPr>
        <p:txBody>
          <a:bodyPr/>
          <a:lstStyle/>
          <a:p>
            <a:endParaRPr lang="en-US" sz="3600" b="1" dirty="0"/>
          </a:p>
          <a:p>
            <a:pPr>
              <a:buFont typeface="Arial" panose="020B0604020202020204" pitchFamily="34" charset="0"/>
              <a:buNone/>
            </a:pPr>
            <a:endParaRPr lang="en-US" altLang="en-US" sz="2800" dirty="0">
              <a:ea typeface="ＭＳ Ｐゴシック" panose="020B0600070205080204" pitchFamily="34" charset="-128"/>
            </a:endParaRPr>
          </a:p>
          <a:p>
            <a:pPr>
              <a:buFont typeface="Arial" panose="020B0604020202020204" pitchFamily="34" charset="0"/>
              <a:buNone/>
            </a:pPr>
            <a:endParaRPr lang="en-US" altLang="en-US" sz="2800" dirty="0">
              <a:ea typeface="ＭＳ Ｐゴシック" panose="020B0600070205080204" pitchFamily="34" charset="-128"/>
            </a:endParaRPr>
          </a:p>
        </p:txBody>
      </p:sp>
      <p:graphicFrame>
        <p:nvGraphicFramePr>
          <p:cNvPr id="4" name="Table 3"/>
          <p:cNvGraphicFramePr>
            <a:graphicFrameLocks noGrp="1"/>
          </p:cNvGraphicFramePr>
          <p:nvPr/>
        </p:nvGraphicFramePr>
        <p:xfrm>
          <a:off x="688258" y="1681311"/>
          <a:ext cx="10894141" cy="4159051"/>
        </p:xfrm>
        <a:graphic>
          <a:graphicData uri="http://schemas.openxmlformats.org/drawingml/2006/table">
            <a:tbl>
              <a:tblPr/>
              <a:tblGrid>
                <a:gridCol w="955019"/>
                <a:gridCol w="1186070"/>
                <a:gridCol w="3266653"/>
                <a:gridCol w="773184"/>
                <a:gridCol w="1399745"/>
                <a:gridCol w="894736"/>
                <a:gridCol w="2418734"/>
              </a:tblGrid>
              <a:tr h="333358">
                <a:tc>
                  <a:txBody>
                    <a:bodyPr/>
                    <a:lstStyle/>
                    <a:p>
                      <a:pPr algn="ctr" fontAlgn="b"/>
                      <a:r>
                        <a:rPr lang="en-US" sz="1300" b="1" i="0" u="none" strike="noStrike" dirty="0">
                          <a:solidFill>
                            <a:srgbClr val="000000"/>
                          </a:solidFill>
                          <a:effectLst/>
                          <a:latin typeface="Calibri" panose="020F0502020204030204" pitchFamily="34" charset="0"/>
                        </a:rPr>
                        <a:t>Permit Type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LRAPA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Facility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Activity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dirty="0">
                          <a:solidFill>
                            <a:srgbClr val="FF0000"/>
                          </a:solidFill>
                          <a:effectLst/>
                          <a:latin typeface="Calibri" panose="020F0502020204030204" pitchFamily="34" charset="0"/>
                        </a:rPr>
                        <a:t>Basic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FF0000"/>
                          </a:solidFill>
                          <a:effectLst/>
                          <a:latin typeface="Calibri" panose="020F0502020204030204" pitchFamily="34" charset="0"/>
                        </a:rPr>
                        <a:t>206122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FF0000"/>
                          </a:solidFill>
                          <a:effectLst/>
                          <a:latin typeface="Calibri" panose="020F0502020204030204" pitchFamily="34" charset="0"/>
                        </a:rPr>
                        <a:t>Caffe Pacori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Roasting  &lt; 30 tons per year)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dirty="0">
                          <a:solidFill>
                            <a:srgbClr val="FF0000"/>
                          </a:solidFill>
                          <a:effectLst/>
                          <a:latin typeface="Calibri" panose="020F0502020204030204" pitchFamily="34" charset="0"/>
                        </a:rPr>
                        <a:t>Basic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FF0000"/>
                          </a:solidFill>
                          <a:effectLst/>
                          <a:latin typeface="Calibri" panose="020F0502020204030204" pitchFamily="34" charset="0"/>
                        </a:rPr>
                        <a:t>201312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FF0000"/>
                          </a:solidFill>
                          <a:effectLst/>
                          <a:latin typeface="Calibri" panose="020F0502020204030204" pitchFamily="34" charset="0"/>
                        </a:rPr>
                        <a:t>Coffee Plant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Roasting  &lt; 30 tons per year)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FF0000"/>
                          </a:solidFill>
                          <a:effectLst/>
                          <a:latin typeface="Calibri" panose="020F0502020204030204" pitchFamily="34" charset="0"/>
                        </a:rPr>
                        <a:t>Basic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FF0000"/>
                          </a:solidFill>
                          <a:effectLst/>
                          <a:latin typeface="Calibri" panose="020F0502020204030204" pitchFamily="34" charset="0"/>
                        </a:rPr>
                        <a:t>203153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FF0000"/>
                          </a:solidFill>
                          <a:effectLst/>
                          <a:latin typeface="Calibri" panose="020F0502020204030204" pitchFamily="34" charset="0"/>
                        </a:rPr>
                        <a:t>Global Delights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Roasting  &lt; 30 tons per year)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FF0000"/>
                          </a:solidFill>
                          <a:effectLst/>
                          <a:latin typeface="Calibri" panose="020F0502020204030204" pitchFamily="34" charset="0"/>
                        </a:rPr>
                        <a:t>Basic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FF0000"/>
                          </a:solidFill>
                          <a:effectLst/>
                          <a:latin typeface="Calibri" panose="020F0502020204030204" pitchFamily="34" charset="0"/>
                        </a:rPr>
                        <a:t>207526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FF0000"/>
                          </a:solidFill>
                          <a:effectLst/>
                          <a:latin typeface="Calibri" panose="020F0502020204030204" pitchFamily="34" charset="0"/>
                        </a:rPr>
                        <a:t>Siuslaw River Coffee Roaster (By the Bridge)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Florence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Roasting  &lt; 30 tons per year)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FF0000"/>
                          </a:solidFill>
                          <a:effectLst/>
                          <a:latin typeface="Calibri" panose="020F0502020204030204" pitchFamily="34" charset="0"/>
                        </a:rPr>
                        <a:t>Basic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FF0000"/>
                          </a:solidFill>
                          <a:effectLst/>
                          <a:latin typeface="Calibri" panose="020F0502020204030204" pitchFamily="34" charset="0"/>
                        </a:rPr>
                        <a:t>208300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FF0000"/>
                          </a:solidFill>
                          <a:effectLst/>
                          <a:latin typeface="Calibri" panose="020F0502020204030204" pitchFamily="34" charset="0"/>
                        </a:rPr>
                        <a:t>Tailored Coffee Roasters LLC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Roasting  &lt; 30 tons per year)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FF0000"/>
                          </a:solidFill>
                          <a:effectLst/>
                          <a:latin typeface="Calibri" panose="020F0502020204030204" pitchFamily="34" charset="0"/>
                        </a:rPr>
                        <a:t>Basic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208669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FF0000"/>
                          </a:solidFill>
                          <a:effectLst/>
                          <a:latin typeface="Calibri" panose="020F0502020204030204" pitchFamily="34" charset="0"/>
                        </a:rPr>
                        <a:t>Voyage Coffee Roasters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FF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Calibri" panose="020F0502020204030204" pitchFamily="34" charset="0"/>
                        </a:rPr>
                        <a:t>Roasting  &lt; 30 tons per year)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000000"/>
                          </a:solidFill>
                          <a:effectLst/>
                          <a:latin typeface="Calibri" panose="020F0502020204030204" pitchFamily="34" charset="0"/>
                        </a:rPr>
                        <a:t>General 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201270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err="1">
                          <a:solidFill>
                            <a:srgbClr val="000000"/>
                          </a:solidFill>
                          <a:effectLst/>
                          <a:latin typeface="Calibri" panose="020F0502020204030204" pitchFamily="34" charset="0"/>
                        </a:rPr>
                        <a:t>Cafeto</a:t>
                      </a:r>
                      <a:r>
                        <a:rPr lang="en-US" sz="1300" b="1" i="0" u="none" strike="noStrike" dirty="0">
                          <a:solidFill>
                            <a:srgbClr val="000000"/>
                          </a:solidFill>
                          <a:effectLst/>
                          <a:latin typeface="Calibri" panose="020F0502020204030204" pitchFamily="34" charset="0"/>
                        </a:rPr>
                        <a:t> Custom Roasting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Roasting 30+ tons per year)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000000"/>
                          </a:solidFill>
                          <a:effectLst/>
                          <a:latin typeface="Calibri" panose="020F0502020204030204" pitchFamily="34" charset="0"/>
                        </a:rPr>
                        <a:t>General 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201283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libri" panose="020F0502020204030204" pitchFamily="34" charset="0"/>
                        </a:rPr>
                        <a:t>Cascade Estate Coffees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Roasting 30+ tons per year)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000000"/>
                          </a:solidFill>
                          <a:effectLst/>
                          <a:latin typeface="Calibri" panose="020F0502020204030204" pitchFamily="34" charset="0"/>
                        </a:rPr>
                        <a:t>General 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202541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libri" panose="020F0502020204030204" pitchFamily="34" charset="0"/>
                        </a:rPr>
                        <a:t>Equator Coffee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Roasting 30+ tons per year)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85">
                <a:tc>
                  <a:txBody>
                    <a:bodyPr/>
                    <a:lstStyle/>
                    <a:p>
                      <a:pPr algn="ctr" fontAlgn="b"/>
                      <a:r>
                        <a:rPr lang="en-US" sz="1300" b="1" i="0" u="none" strike="noStrike">
                          <a:solidFill>
                            <a:srgbClr val="000000"/>
                          </a:solidFill>
                          <a:effectLst/>
                          <a:latin typeface="Calibri" panose="020F0502020204030204" pitchFamily="34" charset="0"/>
                        </a:rPr>
                        <a:t>General 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200573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effectLst/>
                          <a:latin typeface="Calibri" panose="020F0502020204030204" pitchFamily="34" charset="0"/>
                        </a:rPr>
                        <a:t>Full City Coffee Roasters (Beans &amp; Leaves)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Roasting 30+ tons per year)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58">
                <a:tc>
                  <a:txBody>
                    <a:bodyPr/>
                    <a:lstStyle/>
                    <a:p>
                      <a:pPr algn="ctr" fontAlgn="b"/>
                      <a:r>
                        <a:rPr lang="en-US" sz="1300" b="1" i="0" u="none" strike="noStrike">
                          <a:solidFill>
                            <a:srgbClr val="000000"/>
                          </a:solidFill>
                          <a:effectLst/>
                          <a:latin typeface="Calibri" panose="020F0502020204030204" pitchFamily="34" charset="0"/>
                        </a:rPr>
                        <a:t>General 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208939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effectLst/>
                          <a:latin typeface="Calibri" panose="020F0502020204030204" pitchFamily="34" charset="0"/>
                        </a:rPr>
                        <a:t>Wandering Goat Coffee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Eugene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Coffee Roaster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B21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Roasting 30+ tons per year)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5">
                <a:tc>
                  <a:txBody>
                    <a:bodyPr/>
                    <a:lstStyle/>
                    <a:p>
                      <a:pPr algn="r" fontAlgn="b"/>
                      <a:endParaRPr lang="en-US" sz="1300" b="1"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1"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300" b="1" i="0" u="none" strike="noStrike">
                          <a:solidFill>
                            <a:srgbClr val="FF0000"/>
                          </a:solidFill>
                          <a:effectLst/>
                          <a:latin typeface="Calibri" panose="020F0502020204030204" pitchFamily="34" charset="0"/>
                        </a:rPr>
                        <a:t>Note: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300" b="1" i="0" u="none" strike="noStrike" dirty="0">
                          <a:solidFill>
                            <a:srgbClr val="FF0000"/>
                          </a:solidFill>
                          <a:effectLst/>
                          <a:latin typeface="Calibri" panose="020F0502020204030204" pitchFamily="34" charset="0"/>
                        </a:rPr>
                        <a:t>* Below statewide permitting threshold.</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38260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3600" b="1" dirty="0" smtClean="0">
                <a:latin typeface="Arial" panose="020B0604020202020204" pitchFamily="34" charset="0"/>
                <a:ea typeface="ＭＳ Ｐゴシック" panose="020B0600070205080204" pitchFamily="34" charset="-128"/>
                <a:cs typeface="Arial" panose="020B0604020202020204" pitchFamily="34" charset="0"/>
              </a:rPr>
              <a:t>DEQ-LRAPA Partnership Example: </a:t>
            </a:r>
            <a:r>
              <a:rPr lang="en-US" altLang="en-US" sz="3600" b="1" u="sng" dirty="0" smtClean="0">
                <a:latin typeface="Arial" panose="020B0604020202020204" pitchFamily="34" charset="0"/>
                <a:ea typeface="ＭＳ Ｐゴシック" panose="020B0600070205080204" pitchFamily="34" charset="-128"/>
                <a:cs typeface="Arial" panose="020B0604020202020204" pitchFamily="34" charset="0"/>
              </a:rPr>
              <a:t>Benzene</a:t>
            </a:r>
            <a:endParaRPr lang="en-US" altLang="en-US" sz="3600" b="1" u="sng"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6563" name="Content Placeholder 2"/>
          <p:cNvSpPr>
            <a:spLocks noGrp="1"/>
          </p:cNvSpPr>
          <p:nvPr>
            <p:ph idx="1"/>
          </p:nvPr>
        </p:nvSpPr>
        <p:spPr>
          <a:xfrm>
            <a:off x="1425677" y="1417638"/>
            <a:ext cx="9714271" cy="4836346"/>
          </a:xfrm>
        </p:spPr>
        <p:txBody>
          <a:bodyPr/>
          <a:lstStyle/>
          <a:p>
            <a:r>
              <a:rPr lang="en-US" sz="3600" b="1" dirty="0" smtClean="0"/>
              <a:t>Benzene is recognized by Oregon </a:t>
            </a:r>
            <a:r>
              <a:rPr lang="en-US" sz="3600" b="1" dirty="0"/>
              <a:t>(DEQ and LRAPA) </a:t>
            </a:r>
            <a:r>
              <a:rPr lang="en-US" sz="3600" b="1" dirty="0" smtClean="0"/>
              <a:t>and U.S. EPA as </a:t>
            </a:r>
            <a:r>
              <a:rPr lang="en-US" sz="3600" b="1" dirty="0"/>
              <a:t>one of the highest air toxics priorities</a:t>
            </a:r>
            <a:r>
              <a:rPr lang="en-US" sz="3600" b="1" dirty="0" smtClean="0"/>
              <a:t>.</a:t>
            </a:r>
            <a:r>
              <a:rPr lang="en-US" sz="3600" b="1" dirty="0"/>
              <a:t>  </a:t>
            </a:r>
            <a:endParaRPr lang="en-US" sz="3600" b="1" dirty="0" smtClean="0"/>
          </a:p>
          <a:p>
            <a:endParaRPr lang="en-US" sz="2000" b="1" dirty="0"/>
          </a:p>
          <a:p>
            <a:r>
              <a:rPr lang="en-US" sz="3600" b="1" dirty="0" smtClean="0"/>
              <a:t>In 2007</a:t>
            </a:r>
            <a:r>
              <a:rPr lang="en-US" sz="3600" b="1" dirty="0"/>
              <a:t>, </a:t>
            </a:r>
            <a:r>
              <a:rPr lang="en-US" sz="3600" b="1" dirty="0" smtClean="0"/>
              <a:t>DEQ </a:t>
            </a:r>
            <a:r>
              <a:rPr lang="en-US" sz="3600" b="1" dirty="0"/>
              <a:t>and LRAPA joined forces with </a:t>
            </a:r>
            <a:r>
              <a:rPr lang="en-US" sz="3600" b="1" dirty="0" smtClean="0"/>
              <a:t>other </a:t>
            </a:r>
            <a:r>
              <a:rPr lang="en-US" sz="3600" b="1" dirty="0"/>
              <a:t>state and local agencies </a:t>
            </a:r>
            <a:r>
              <a:rPr lang="en-US" sz="3600" b="1" dirty="0" smtClean="0"/>
              <a:t>in the Pacific Northwest and </a:t>
            </a:r>
            <a:r>
              <a:rPr lang="en-US" sz="3600" b="1" dirty="0"/>
              <a:t>the U.S. Senators from Oregon-Washington to </a:t>
            </a:r>
            <a:r>
              <a:rPr lang="en-US" sz="3600" b="1" dirty="0" smtClean="0"/>
              <a:t>convince EPA to further reduce benzene </a:t>
            </a:r>
            <a:r>
              <a:rPr lang="en-US" sz="3600" b="1" dirty="0"/>
              <a:t>in </a:t>
            </a:r>
            <a:r>
              <a:rPr lang="en-US" sz="3600" b="1" dirty="0" smtClean="0"/>
              <a:t>gasoline.</a:t>
            </a:r>
            <a:endParaRPr lang="en-US" sz="3600" b="1" dirty="0"/>
          </a:p>
          <a:p>
            <a:pPr>
              <a:buFont typeface="Arial" panose="020B0604020202020204" pitchFamily="34" charset="0"/>
              <a:buNone/>
            </a:pPr>
            <a:endParaRPr lang="en-US" altLang="en-US" sz="2800" dirty="0">
              <a:ea typeface="ＭＳ Ｐゴシック" panose="020B0600070205080204" pitchFamily="34" charset="-128"/>
            </a:endParaRPr>
          </a:p>
          <a:p>
            <a:pPr>
              <a:buFont typeface="Arial" panose="020B0604020202020204" pitchFamily="34" charset="0"/>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xmlns="" val="345549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02890" y="418865"/>
            <a:ext cx="10068233" cy="5983369"/>
          </a:xfrm>
          <a:prstGeom prst="rect">
            <a:avLst/>
          </a:prstGeom>
        </p:spPr>
      </p:pic>
    </p:spTree>
    <p:extLst>
      <p:ext uri="{BB962C8B-B14F-4D97-AF65-F5344CB8AC3E}">
        <p14:creationId xmlns:p14="http://schemas.microsoft.com/office/powerpoint/2010/main" xmlns="" val="1316016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962225" y="-12806"/>
            <a:ext cx="8282988" cy="6870806"/>
          </a:xfrm>
          <a:prstGeom prst="rect">
            <a:avLst/>
          </a:prstGeom>
        </p:spPr>
      </p:pic>
    </p:spTree>
    <p:extLst>
      <p:ext uri="{BB962C8B-B14F-4D97-AF65-F5344CB8AC3E}">
        <p14:creationId xmlns:p14="http://schemas.microsoft.com/office/powerpoint/2010/main" xmlns="" val="64477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43494" y="-391919"/>
            <a:ext cx="7329545" cy="7616414"/>
            <a:chOff x="4862455" y="-408791"/>
            <a:chExt cx="7329545" cy="7616414"/>
          </a:xfrm>
        </p:grpSpPr>
        <p:grpSp>
          <p:nvGrpSpPr>
            <p:cNvPr id="7" name="Group 6"/>
            <p:cNvGrpSpPr/>
            <p:nvPr/>
          </p:nvGrpSpPr>
          <p:grpSpPr>
            <a:xfrm>
              <a:off x="6745045" y="126402"/>
              <a:ext cx="5446955" cy="6650916"/>
              <a:chOff x="6745045" y="126402"/>
              <a:chExt cx="5446955" cy="6650916"/>
            </a:xfrm>
          </p:grpSpPr>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917167" y="126402"/>
                <a:ext cx="5180255" cy="345350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27741" y="3264198"/>
                <a:ext cx="5269681" cy="3513120"/>
              </a:xfrm>
              <a:prstGeom prst="rect">
                <a:avLst/>
              </a:prstGeom>
            </p:spPr>
          </p:pic>
          <p:sp>
            <p:nvSpPr>
              <p:cNvPr id="6" name="Rectangle 5"/>
              <p:cNvSpPr/>
              <p:nvPr/>
            </p:nvSpPr>
            <p:spPr>
              <a:xfrm>
                <a:off x="6745045" y="3130475"/>
                <a:ext cx="5446955" cy="13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 name="Moon 7"/>
            <p:cNvSpPr/>
            <p:nvPr/>
          </p:nvSpPr>
          <p:spPr>
            <a:xfrm>
              <a:off x="4862455" y="-408791"/>
              <a:ext cx="3818965" cy="7616414"/>
            </a:xfrm>
            <a:prstGeom prst="moon">
              <a:avLst>
                <a:gd name="adj" fmla="val 586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p:nvGrpSpPr>
        <p:grpSpPr>
          <a:xfrm>
            <a:off x="6253778" y="-308474"/>
            <a:ext cx="6537801" cy="7616414"/>
            <a:chOff x="121183" y="-320415"/>
            <a:chExt cx="6537801" cy="7616414"/>
          </a:xfrm>
        </p:grpSpPr>
        <p:pic>
          <p:nvPicPr>
            <p:cNvPr id="14" name="Picture 1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16200000">
              <a:off x="-1027172" y="1278870"/>
              <a:ext cx="6655243" cy="4358534"/>
            </a:xfrm>
            <a:prstGeom prst="rect">
              <a:avLst/>
            </a:prstGeom>
          </p:spPr>
        </p:pic>
        <p:sp>
          <p:nvSpPr>
            <p:cNvPr id="15" name="Moon 14"/>
            <p:cNvSpPr/>
            <p:nvPr/>
          </p:nvSpPr>
          <p:spPr>
            <a:xfrm rot="10800000">
              <a:off x="2840019" y="-320415"/>
              <a:ext cx="3818965" cy="7616414"/>
            </a:xfrm>
            <a:prstGeom prst="moon">
              <a:avLst>
                <a:gd name="adj" fmla="val 586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xmlns="" val="330561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5657850" y="4568825"/>
            <a:ext cx="6324600" cy="2222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txBox="1">
            <a:spLocks/>
          </p:cNvSpPr>
          <p:nvPr/>
        </p:nvSpPr>
        <p:spPr>
          <a:xfrm>
            <a:off x="8620125" y="4994787"/>
            <a:ext cx="3362325" cy="17965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Merlyn Hough, Director</a:t>
            </a:r>
            <a:b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1010 Main Street</a:t>
            </a:r>
            <a:b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Springfield, OR 97477</a:t>
            </a:r>
            <a:b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541-736-1056 </a:t>
            </a:r>
            <a:r>
              <a:rPr lang="en-US" sz="18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Ext. 216</a:t>
            </a:r>
            <a: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r>
            <a:b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www.lrapa.org</a:t>
            </a: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Color logotype vert new.ai"/>
          <p:cNvPicPr>
            <a:picLocks noChangeAspect="1"/>
          </p:cNvPicPr>
          <p:nvPr/>
        </p:nvPicPr>
        <p:blipFill>
          <a:blip r:embed="rId4" cstate="print"/>
          <a:srcRect l="29630" t="34815" r="28431" b="42893"/>
          <a:stretch>
            <a:fillRect/>
          </a:stretch>
        </p:blipFill>
        <p:spPr>
          <a:xfrm>
            <a:off x="5210564" y="4568825"/>
            <a:ext cx="3637239" cy="2501900"/>
          </a:xfrm>
          <a:prstGeom prst="rect">
            <a:avLst/>
          </a:prstGeom>
        </p:spPr>
      </p:pic>
    </p:spTree>
    <p:extLst>
      <p:ext uri="{BB962C8B-B14F-4D97-AF65-F5344CB8AC3E}">
        <p14:creationId xmlns:p14="http://schemas.microsoft.com/office/powerpoint/2010/main" xmlns="" val="3064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92132" y="4851699"/>
            <a:ext cx="8918090" cy="179204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prstClr val="black"/>
                </a:solidFill>
                <a:effectLst>
                  <a:outerShdw blurRad="38100" dist="19050" dir="2700000" algn="tl" rotWithShape="0">
                    <a:prstClr val="black">
                      <a:alpha val="40000"/>
                    </a:prstClr>
                  </a:outerShdw>
                </a:effectLst>
                <a:latin typeface="Montserrat" panose="02000505000000020004" pitchFamily="2" charset="0"/>
              </a:rPr>
              <a:t>Mission</a:t>
            </a:r>
            <a:endParaRPr lang="en-US" sz="3600" dirty="0">
              <a:solidFill>
                <a:prstClr val="black"/>
              </a:solidFill>
              <a:latin typeface="Montserrat" panose="02000505000000020004" pitchFamily="2" charset="0"/>
            </a:endParaRPr>
          </a:p>
          <a:p>
            <a:pPr algn="ctr"/>
            <a:r>
              <a:rPr lang="en-US" sz="2400" dirty="0">
                <a:ln w="0"/>
                <a:solidFill>
                  <a:prstClr val="black"/>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To protect public health, quality of life, and the environment as a leader and advocate for the continuous improvement for air quality in Lane County.</a:t>
            </a:r>
          </a:p>
        </p:txBody>
      </p:sp>
      <p:sp>
        <p:nvSpPr>
          <p:cNvPr id="5" name="Rectangle 4"/>
          <p:cNvSpPr/>
          <p:nvPr/>
        </p:nvSpPr>
        <p:spPr>
          <a:xfrm>
            <a:off x="1592132" y="828339"/>
            <a:ext cx="8918090" cy="143256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prstClr val="black"/>
                </a:solidFill>
                <a:effectLst>
                  <a:outerShdw blurRad="38100" dist="19050" dir="2700000" algn="tl" rotWithShape="0">
                    <a:prstClr val="black">
                      <a:alpha val="40000"/>
                    </a:prstClr>
                  </a:outerShdw>
                </a:effectLst>
                <a:latin typeface="Montserrat" panose="02000505000000020004" pitchFamily="2" charset="0"/>
              </a:rPr>
              <a:t>Vision</a:t>
            </a:r>
            <a:endParaRPr lang="en-US" sz="3600" dirty="0">
              <a:solidFill>
                <a:prstClr val="black"/>
              </a:solidFill>
              <a:latin typeface="Montserrat" panose="02000505000000020004" pitchFamily="2" charset="0"/>
            </a:endParaRPr>
          </a:p>
          <a:p>
            <a:pPr algn="ctr"/>
            <a:r>
              <a:rPr lang="en-US" sz="2400" dirty="0">
                <a:ln w="0"/>
                <a:solidFill>
                  <a:prstClr val="black"/>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Community partners working together to ensure clean air for everyone.</a:t>
            </a:r>
          </a:p>
        </p:txBody>
      </p:sp>
    </p:spTree>
    <p:extLst>
      <p:ext uri="{BB962C8B-B14F-4D97-AF65-F5344CB8AC3E}">
        <p14:creationId xmlns:p14="http://schemas.microsoft.com/office/powerpoint/2010/main" xmlns="" val="57156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0"/>
          <a:ext cx="9144000" cy="6858000"/>
        </p:xfrm>
        <a:graphic>
          <a:graphicData uri="http://schemas.openxmlformats.org/presentationml/2006/ole">
            <p:oleObj spid="_x0000_s1030" name="Slide" r:id="rId3" imgW="4572000" imgH="3429000" progId="PowerPoint.Slide.8">
              <p:embed/>
            </p:oleObj>
          </a:graphicData>
        </a:graphic>
      </p:graphicFrame>
      <p:graphicFrame>
        <p:nvGraphicFramePr>
          <p:cNvPr id="1027" name="Object 3"/>
          <p:cNvGraphicFramePr>
            <a:graphicFrameLocks noChangeAspect="1"/>
          </p:cNvGraphicFramePr>
          <p:nvPr/>
        </p:nvGraphicFramePr>
        <p:xfrm>
          <a:off x="3810000" y="1714500"/>
          <a:ext cx="4572000" cy="3429000"/>
        </p:xfrm>
        <a:graphic>
          <a:graphicData uri="http://schemas.openxmlformats.org/presentationml/2006/ole">
            <p:oleObj spid="_x0000_s1031" name="Slide" r:id="rId4" imgW="4572000" imgH="3429000" progId="PowerPoint.Slide.8">
              <p:embed/>
            </p:oleObj>
          </a:graphicData>
        </a:graphic>
      </p:graphicFrame>
      <p:pic>
        <p:nvPicPr>
          <p:cNvPr id="1028" name="Picture 5"/>
          <p:cNvPicPr>
            <a:picLocks noChangeAspect="1" noChangeArrowheads="1"/>
          </p:cNvPicPr>
          <p:nvPr/>
        </p:nvPicPr>
        <p:blipFill>
          <a:blip r:embed="rId5" cstate="print"/>
          <a:srcRect l="34666" t="20267" r="6000" b="8533"/>
          <a:stretch>
            <a:fillRect/>
          </a:stretch>
        </p:blipFill>
        <p:spPr bwMode="auto">
          <a:xfrm>
            <a:off x="172995" y="-997945"/>
            <a:ext cx="12019005" cy="9015815"/>
          </a:xfrm>
          <a:prstGeom prst="rect">
            <a:avLst/>
          </a:prstGeom>
          <a:noFill/>
          <a:ln w="9525">
            <a:noFill/>
            <a:miter lim="800000"/>
            <a:headEnd/>
            <a:tailEnd/>
          </a:ln>
        </p:spPr>
      </p:pic>
    </p:spTree>
    <p:extLst>
      <p:ext uri="{BB962C8B-B14F-4D97-AF65-F5344CB8AC3E}">
        <p14:creationId xmlns:p14="http://schemas.microsoft.com/office/powerpoint/2010/main" xmlns="" val="281650772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799924" y="729777"/>
            <a:ext cx="10739055" cy="5002067"/>
            <a:chOff x="1761423" y="785061"/>
            <a:chExt cx="10739055" cy="5002067"/>
          </a:xfrm>
        </p:grpSpPr>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761423" y="2328979"/>
              <a:ext cx="8013465" cy="3458149"/>
            </a:xfrm>
            <a:prstGeom prst="rect">
              <a:avLst/>
            </a:prstGeom>
          </p:spPr>
        </p:pic>
        <p:sp>
          <p:nvSpPr>
            <p:cNvPr id="5" name="TextBox 4"/>
            <p:cNvSpPr txBox="1"/>
            <p:nvPr/>
          </p:nvSpPr>
          <p:spPr>
            <a:xfrm rot="18951788">
              <a:off x="3155378" y="1337459"/>
              <a:ext cx="3391143" cy="369332"/>
            </a:xfrm>
            <a:prstGeom prst="rect">
              <a:avLst/>
            </a:prstGeom>
            <a:noFill/>
          </p:spPr>
          <p:txBody>
            <a:bodyPr wrap="squar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LRAPA founded</a:t>
              </a:r>
            </a:p>
          </p:txBody>
        </p:sp>
        <p:sp>
          <p:nvSpPr>
            <p:cNvPr id="6" name="TextBox 5"/>
            <p:cNvSpPr txBox="1"/>
            <p:nvPr/>
          </p:nvSpPr>
          <p:spPr>
            <a:xfrm rot="18951788">
              <a:off x="3905756" y="1320663"/>
              <a:ext cx="3391143" cy="279354"/>
            </a:xfrm>
            <a:prstGeom prst="rect">
              <a:avLst/>
            </a:prstGeom>
            <a:noFill/>
          </p:spPr>
          <p:txBody>
            <a:bodyPr wrap="squar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ODEQ founded</a:t>
              </a:r>
            </a:p>
          </p:txBody>
        </p:sp>
        <p:sp>
          <p:nvSpPr>
            <p:cNvPr id="7" name="TextBox 6"/>
            <p:cNvSpPr txBox="1"/>
            <p:nvPr/>
          </p:nvSpPr>
          <p:spPr>
            <a:xfrm rot="18951788">
              <a:off x="4732856" y="1346151"/>
              <a:ext cx="3391143" cy="646331"/>
            </a:xfrm>
            <a:prstGeom prst="rect">
              <a:avLst/>
            </a:prstGeom>
            <a:noFill/>
          </p:spPr>
          <p:txBody>
            <a:bodyPr wrap="squar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US EPA founded </a:t>
              </a:r>
            </a:p>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and Clean Air Act adopted</a:t>
              </a:r>
            </a:p>
          </p:txBody>
        </p:sp>
        <p:sp>
          <p:nvSpPr>
            <p:cNvPr id="8" name="TextBox 7"/>
            <p:cNvSpPr txBox="1"/>
            <p:nvPr/>
          </p:nvSpPr>
          <p:spPr>
            <a:xfrm rot="18951788">
              <a:off x="9109335" y="1111742"/>
              <a:ext cx="3391143" cy="488869"/>
            </a:xfrm>
            <a:prstGeom prst="rect">
              <a:avLst/>
            </a:prstGeom>
            <a:noFill/>
          </p:spPr>
          <p:txBody>
            <a:bodyPr wrap="squar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LRAPA only local air </a:t>
              </a:r>
            </a:p>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agency in Oregon</a:t>
              </a:r>
            </a:p>
          </p:txBody>
        </p:sp>
        <p:pic>
          <p:nvPicPr>
            <p:cNvPr id="18" name="Picture 17"/>
            <p:cNvPicPr>
              <a:picLocks noChangeAspect="1"/>
            </p:cNvPicPr>
            <p:nvPr/>
          </p:nvPicPr>
          <p:blipFill>
            <a:blip r:embed="rId4" cstate="print"/>
            <a:stretch>
              <a:fillRect/>
            </a:stretch>
          </p:blipFill>
          <p:spPr>
            <a:xfrm>
              <a:off x="2280929" y="3611380"/>
              <a:ext cx="257175" cy="1724025"/>
            </a:xfrm>
            <a:prstGeom prst="rect">
              <a:avLst/>
            </a:prstGeom>
          </p:spPr>
        </p:pic>
        <p:sp>
          <p:nvSpPr>
            <p:cNvPr id="19" name="TextBox 18"/>
            <p:cNvSpPr txBox="1"/>
            <p:nvPr/>
          </p:nvSpPr>
          <p:spPr>
            <a:xfrm rot="18951788">
              <a:off x="2775056" y="785061"/>
              <a:ext cx="3391143" cy="646331"/>
            </a:xfrm>
            <a:prstGeom prst="rect">
              <a:avLst/>
            </a:prstGeom>
            <a:noFill/>
          </p:spPr>
          <p:txBody>
            <a:bodyPr wrap="squar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Air Pollution Control</a:t>
              </a:r>
            </a:p>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Act of 1955 adopted</a:t>
              </a:r>
            </a:p>
          </p:txBody>
        </p:sp>
        <p:pic>
          <p:nvPicPr>
            <p:cNvPr id="20" name="Picture 19"/>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2319326" y="2003430"/>
              <a:ext cx="1059975" cy="1475812"/>
            </a:xfrm>
            <a:prstGeom prst="rect">
              <a:avLst/>
            </a:prstGeom>
          </p:spPr>
        </p:pic>
      </p:grpSp>
    </p:spTree>
    <p:extLst>
      <p:ext uri="{BB962C8B-B14F-4D97-AF65-F5344CB8AC3E}">
        <p14:creationId xmlns:p14="http://schemas.microsoft.com/office/powerpoint/2010/main" xmlns="" val="1767205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34027" y="43031"/>
            <a:ext cx="21515" cy="685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3429000"/>
            <a:ext cx="12192000" cy="430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9930" y="652671"/>
            <a:ext cx="4593515" cy="1754326"/>
          </a:xfrm>
          <a:prstGeom prst="rect">
            <a:avLst/>
          </a:prstGeom>
          <a:noFill/>
        </p:spPr>
        <p:txBody>
          <a:bodyPr wrap="square" rtlCol="0">
            <a:spAutoFit/>
          </a:bodyPr>
          <a:lstStyle/>
          <a:p>
            <a:pPr algn="ctr"/>
            <a:r>
              <a:rPr lang="en-US" sz="5400" dirty="0">
                <a:ln w="0"/>
                <a:solidFill>
                  <a:prstClr val="black"/>
                </a:solidFill>
                <a:effectLst>
                  <a:outerShdw blurRad="38100" dist="19050" dir="2700000" algn="tl" rotWithShape="0">
                    <a:prstClr val="black">
                      <a:alpha val="40000"/>
                    </a:prstClr>
                  </a:outerShdw>
                </a:effectLst>
                <a:latin typeface="Montserrat" panose="02000505000000020004" pitchFamily="2" charset="0"/>
              </a:rPr>
              <a:t>AIR QUALITY</a:t>
            </a:r>
          </a:p>
        </p:txBody>
      </p:sp>
      <p:sp>
        <p:nvSpPr>
          <p:cNvPr id="9" name="TextBox 8"/>
          <p:cNvSpPr txBox="1"/>
          <p:nvPr/>
        </p:nvSpPr>
        <p:spPr>
          <a:xfrm>
            <a:off x="6096000" y="1252835"/>
            <a:ext cx="6228678" cy="923330"/>
          </a:xfrm>
          <a:prstGeom prst="rect">
            <a:avLst/>
          </a:prstGeom>
          <a:noFill/>
        </p:spPr>
        <p:txBody>
          <a:bodyPr wrap="square" rtlCol="0">
            <a:spAutoFit/>
          </a:bodyPr>
          <a:lstStyle/>
          <a:p>
            <a:pPr algn="ctr"/>
            <a:r>
              <a:rPr lang="en-US" sz="5400" dirty="0">
                <a:ln w="0"/>
                <a:solidFill>
                  <a:prstClr val="black"/>
                </a:solidFill>
                <a:effectLst>
                  <a:outerShdw blurRad="38100" dist="19050" dir="2700000" algn="tl" rotWithShape="0">
                    <a:prstClr val="black">
                      <a:alpha val="40000"/>
                    </a:prstClr>
                  </a:outerShdw>
                </a:effectLst>
                <a:latin typeface="Montserrat" panose="02000505000000020004" pitchFamily="2" charset="0"/>
              </a:rPr>
              <a:t>INVOLVEMENT</a:t>
            </a:r>
          </a:p>
        </p:txBody>
      </p:sp>
      <p:sp>
        <p:nvSpPr>
          <p:cNvPr id="10" name="TextBox 9"/>
          <p:cNvSpPr txBox="1"/>
          <p:nvPr/>
        </p:nvSpPr>
        <p:spPr>
          <a:xfrm>
            <a:off x="779929" y="4611017"/>
            <a:ext cx="4593515" cy="923330"/>
          </a:xfrm>
          <a:prstGeom prst="rect">
            <a:avLst/>
          </a:prstGeom>
          <a:noFill/>
        </p:spPr>
        <p:txBody>
          <a:bodyPr wrap="square" rtlCol="0">
            <a:spAutoFit/>
          </a:bodyPr>
          <a:lstStyle/>
          <a:p>
            <a:pPr algn="ctr"/>
            <a:r>
              <a:rPr lang="en-US" sz="5400" dirty="0">
                <a:ln w="0"/>
                <a:solidFill>
                  <a:prstClr val="black"/>
                </a:solidFill>
                <a:effectLst>
                  <a:outerShdw blurRad="38100" dist="19050" dir="2700000" algn="tl" rotWithShape="0">
                    <a:prstClr val="black">
                      <a:alpha val="40000"/>
                    </a:prstClr>
                  </a:outerShdw>
                </a:effectLst>
                <a:latin typeface="Montserrat" panose="02000505000000020004" pitchFamily="2" charset="0"/>
              </a:rPr>
              <a:t>SERVICE</a:t>
            </a:r>
          </a:p>
        </p:txBody>
      </p:sp>
      <p:sp>
        <p:nvSpPr>
          <p:cNvPr id="13" name="TextBox 12"/>
          <p:cNvSpPr txBox="1"/>
          <p:nvPr/>
        </p:nvSpPr>
        <p:spPr>
          <a:xfrm>
            <a:off x="5755542" y="4709858"/>
            <a:ext cx="6436458" cy="923330"/>
          </a:xfrm>
          <a:prstGeom prst="rect">
            <a:avLst/>
          </a:prstGeom>
          <a:noFill/>
        </p:spPr>
        <p:txBody>
          <a:bodyPr wrap="square" rtlCol="0">
            <a:spAutoFit/>
          </a:bodyPr>
          <a:lstStyle/>
          <a:p>
            <a:pPr algn="ctr"/>
            <a:r>
              <a:rPr lang="en-US" sz="5400" dirty="0">
                <a:ln w="0"/>
                <a:solidFill>
                  <a:prstClr val="black"/>
                </a:solidFill>
                <a:effectLst>
                  <a:outerShdw blurRad="38100" dist="19050" dir="2700000" algn="tl" rotWithShape="0">
                    <a:prstClr val="black">
                      <a:alpha val="40000"/>
                    </a:prstClr>
                  </a:outerShdw>
                </a:effectLst>
                <a:latin typeface="Montserrat" panose="02000505000000020004" pitchFamily="2" charset="0"/>
              </a:rPr>
              <a:t>PARTNERSHIPS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19113" y="2637033"/>
            <a:ext cx="1872857" cy="1626964"/>
          </a:xfrm>
          <a:prstGeom prst="rect">
            <a:avLst/>
          </a:prstGeom>
        </p:spPr>
      </p:pic>
    </p:spTree>
    <p:extLst>
      <p:ext uri="{BB962C8B-B14F-4D97-AF65-F5344CB8AC3E}">
        <p14:creationId xmlns:p14="http://schemas.microsoft.com/office/powerpoint/2010/main" xmlns="" val="349594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58355" y="492919"/>
            <a:ext cx="11181169" cy="9483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effectLst>
                  <a:outerShdw blurRad="38100" dist="38100" dir="2700000" algn="tl">
                    <a:srgbClr val="000000">
                      <a:alpha val="43137"/>
                    </a:srgbClr>
                  </a:outerShdw>
                </a:effectLst>
                <a:latin typeface="Montserrat" panose="02000505000000020004" pitchFamily="2" charset="0"/>
                <a:ea typeface="Open Sans" panose="020B0606030504020204" pitchFamily="34" charset="0"/>
                <a:cs typeface="Open Sans" panose="020B0606030504020204" pitchFamily="34" charset="0"/>
              </a:rPr>
              <a:t>Local Agency = Local Control</a:t>
            </a:r>
            <a:endParaRPr lang="en-US" dirty="0">
              <a:solidFill>
                <a:prstClr val="black"/>
              </a:solidFill>
              <a:effectLst>
                <a:outerShdw blurRad="38100" dist="38100" dir="2700000" algn="tl">
                  <a:srgbClr val="000000">
                    <a:alpha val="43137"/>
                  </a:srgbClr>
                </a:outerShdw>
              </a:effectLst>
              <a:latin typeface="Montserrat" panose="02000505000000020004" pitchFamily="2" charset="0"/>
              <a:ea typeface="Open Sans" panose="020B0606030504020204" pitchFamily="34" charset="0"/>
              <a:cs typeface="Open Sans" panose="020B0606030504020204" pitchFamily="34" charset="0"/>
            </a:endParaRPr>
          </a:p>
        </p:txBody>
      </p:sp>
      <p:sp>
        <p:nvSpPr>
          <p:cNvPr id="3" name="Content Placeholder 2"/>
          <p:cNvSpPr txBox="1">
            <a:spLocks/>
          </p:cNvSpPr>
          <p:nvPr/>
        </p:nvSpPr>
        <p:spPr>
          <a:xfrm>
            <a:off x="5742038" y="1355508"/>
            <a:ext cx="5965367" cy="5152384"/>
          </a:xfrm>
          <a:prstGeom prst="rect">
            <a:avLst/>
          </a:prstGeom>
          <a:solidFill>
            <a:schemeClr val="tx1">
              <a:alpha val="32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Board of directors and advisory committee comprised of local elected officials and citizen appointees</a:t>
            </a:r>
            <a:b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br>
            <a:endPar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1"/>
            <a: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Programs target local air quality problems</a:t>
            </a:r>
            <a:b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br>
            <a:endPar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1"/>
            <a: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Decisions made here, not in Salem or Portland</a:t>
            </a:r>
            <a:b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br>
            <a:endPar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1"/>
            <a:r>
              <a:rPr lang="en-US" sz="26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Local rules must be at least as stringent as state and federal requirements</a:t>
            </a:r>
          </a:p>
        </p:txBody>
      </p:sp>
    </p:spTree>
    <p:extLst>
      <p:ext uri="{BB962C8B-B14F-4D97-AF65-F5344CB8AC3E}">
        <p14:creationId xmlns:p14="http://schemas.microsoft.com/office/powerpoint/2010/main" xmlns="" val="455357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1492898" y="466531"/>
            <a:ext cx="9097347" cy="454400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28799" y="535459"/>
            <a:ext cx="9111049" cy="4185761"/>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rPr>
              <a:t>Lane Regional Air Protection Agency (LRAPA) Board of Directors</a:t>
            </a:r>
            <a:endParaRPr lang="en-US" sz="2400" dirty="0">
              <a:latin typeface="Times New Roman" panose="02020603050405020304" pitchFamily="18" charset="0"/>
              <a:ea typeface="Times New Roman" panose="02020603050405020304" pitchFamily="18" charset="0"/>
            </a:endParaRPr>
          </a:p>
          <a:p>
            <a:r>
              <a:rPr lang="en-US" dirty="0">
                <a:latin typeface="Calibri" panose="020F0502020204030204" pitchFamily="34"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a:p>
            <a:r>
              <a:rPr lang="en-US" sz="1600" dirty="0">
                <a:latin typeface="Calibri" panose="020F0502020204030204" pitchFamily="34"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a:p>
            <a:r>
              <a:rPr lang="en-US" sz="1600" dirty="0">
                <a:latin typeface="Calibri" panose="020F0502020204030204" pitchFamily="34" charset="0"/>
                <a:ea typeface="Calibri" panose="020F0502020204030204" pitchFamily="34" charset="0"/>
              </a:rPr>
              <a:t> </a:t>
            </a:r>
            <a:r>
              <a:rPr lang="en-US" sz="1600" dirty="0" smtClean="0">
                <a:latin typeface="Calibri" panose="020F0502020204030204" pitchFamily="34" charset="0"/>
                <a:ea typeface="Calibri" panose="020F0502020204030204" pitchFamily="34" charset="0"/>
              </a:rPr>
              <a:t>       </a:t>
            </a:r>
            <a:r>
              <a:rPr lang="en-US" sz="1600" b="1" u="sng" dirty="0" smtClean="0">
                <a:latin typeface="Calibri" panose="020F0502020204030204" pitchFamily="34" charset="0"/>
                <a:ea typeface="Calibri" panose="020F0502020204030204" pitchFamily="34" charset="0"/>
              </a:rPr>
              <a:t>Jurisdiction</a:t>
            </a:r>
            <a:r>
              <a:rPr lang="en-US" sz="1600" b="1" dirty="0" smtClean="0">
                <a:latin typeface="Calibri" panose="020F0502020204030204" pitchFamily="34" charset="0"/>
                <a:ea typeface="Calibri" panose="020F0502020204030204" pitchFamily="34" charset="0"/>
              </a:rPr>
              <a:t>       </a:t>
            </a:r>
            <a:r>
              <a:rPr lang="en-US" sz="1600" b="1" u="sng" dirty="0" smtClean="0">
                <a:latin typeface="Calibri" panose="020F0502020204030204" pitchFamily="34" charset="0"/>
                <a:ea typeface="Calibri" panose="020F0502020204030204" pitchFamily="34" charset="0"/>
              </a:rPr>
              <a:t>Representative</a:t>
            </a:r>
            <a:r>
              <a:rPr lang="en-US" sz="1600" b="1" dirty="0">
                <a:latin typeface="Calibri" panose="020F0502020204030204" pitchFamily="34" charset="0"/>
                <a:ea typeface="Calibri" panose="020F0502020204030204" pitchFamily="34" charset="0"/>
              </a:rPr>
              <a:t>	</a:t>
            </a:r>
            <a:r>
              <a:rPr lang="en-US" sz="1600" b="1" u="sng" dirty="0">
                <a:latin typeface="Calibri" panose="020F0502020204030204" pitchFamily="34" charset="0"/>
                <a:ea typeface="Calibri" panose="020F0502020204030204" pitchFamily="34" charset="0"/>
              </a:rPr>
              <a:t>Category</a:t>
            </a:r>
            <a:r>
              <a:rPr lang="en-US" sz="1600" b="1" dirty="0">
                <a:latin typeface="Calibri" panose="020F0502020204030204" pitchFamily="34" charset="0"/>
                <a:ea typeface="Calibri" panose="020F0502020204030204" pitchFamily="34" charset="0"/>
              </a:rPr>
              <a:t>			</a:t>
            </a:r>
            <a:r>
              <a:rPr lang="en-US" sz="1600" b="1" u="sng" dirty="0">
                <a:latin typeface="Calibri" panose="020F0502020204030204" pitchFamily="34" charset="0"/>
                <a:ea typeface="Calibri" panose="020F0502020204030204" pitchFamily="34" charset="0"/>
              </a:rPr>
              <a:t>Appointing Authority</a:t>
            </a:r>
            <a:endParaRPr lang="en-US" b="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smtClean="0">
                <a:latin typeface="Calibri" panose="020F0502020204030204" pitchFamily="34" charset="0"/>
                <a:ea typeface="Calibri" panose="020F0502020204030204" pitchFamily="34" charset="0"/>
              </a:rPr>
              <a:t>Eugene               Betty </a:t>
            </a:r>
            <a:r>
              <a:rPr lang="en-US" sz="1600" dirty="0">
                <a:latin typeface="Calibri" panose="020F0502020204030204" pitchFamily="34" charset="0"/>
                <a:ea typeface="Calibri" panose="020F0502020204030204" pitchFamily="34" charset="0"/>
              </a:rPr>
              <a:t>Taylor       	Eugene City Councilor    	</a:t>
            </a:r>
            <a:r>
              <a:rPr lang="en-US" sz="1600" dirty="0" smtClean="0">
                <a:latin typeface="Calibri" panose="020F0502020204030204" pitchFamily="34" charset="0"/>
                <a:ea typeface="Calibri" panose="020F0502020204030204" pitchFamily="34" charset="0"/>
              </a:rPr>
              <a:t>Appointed </a:t>
            </a:r>
            <a:r>
              <a:rPr lang="en-US" sz="1600" dirty="0">
                <a:latin typeface="Calibri" panose="020F0502020204030204" pitchFamily="34" charset="0"/>
                <a:ea typeface="Calibri" panose="020F0502020204030204" pitchFamily="34" charset="0"/>
              </a:rPr>
              <a:t>by Mayor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Eugene            </a:t>
            </a:r>
            <a:r>
              <a:rPr lang="en-US" sz="1600" dirty="0" smtClean="0">
                <a:latin typeface="Calibri" panose="020F0502020204030204" pitchFamily="34" charset="0"/>
                <a:ea typeface="Calibri" panose="020F0502020204030204" pitchFamily="34" charset="0"/>
              </a:rPr>
              <a:t>   Joe </a:t>
            </a:r>
            <a:r>
              <a:rPr lang="en-US" sz="1600" dirty="0">
                <a:latin typeface="Calibri" panose="020F0502020204030204" pitchFamily="34" charset="0"/>
                <a:ea typeface="Calibri" panose="020F0502020204030204" pitchFamily="34" charset="0"/>
              </a:rPr>
              <a:t>Gonzales    	Eugene appointee           	Appointed by Mayor</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Eugene            </a:t>
            </a:r>
            <a:r>
              <a:rPr lang="en-US" sz="1600" dirty="0" smtClean="0">
                <a:latin typeface="Calibri" panose="020F0502020204030204" pitchFamily="34" charset="0"/>
                <a:ea typeface="Calibri" panose="020F0502020204030204" pitchFamily="34" charset="0"/>
              </a:rPr>
              <a:t>   Jeannine </a:t>
            </a:r>
            <a:r>
              <a:rPr lang="en-US" sz="1600" dirty="0">
                <a:latin typeface="Calibri" panose="020F0502020204030204" pitchFamily="34" charset="0"/>
                <a:ea typeface="Calibri" panose="020F0502020204030204" pitchFamily="34" charset="0"/>
              </a:rPr>
              <a:t>Parisi* 	Eugene appointee          	</a:t>
            </a:r>
            <a:r>
              <a:rPr lang="en-US" sz="1600" dirty="0" smtClean="0">
                <a:latin typeface="Calibri" panose="020F0502020204030204" pitchFamily="34" charset="0"/>
                <a:ea typeface="Calibri" panose="020F0502020204030204" pitchFamily="34" charset="0"/>
              </a:rPr>
              <a:t>Appointed </a:t>
            </a:r>
            <a:r>
              <a:rPr lang="en-US" sz="1600" dirty="0">
                <a:latin typeface="Calibri" panose="020F0502020204030204" pitchFamily="34" charset="0"/>
                <a:ea typeface="Calibri" panose="020F0502020204030204" pitchFamily="34" charset="0"/>
              </a:rPr>
              <a:t>by Mayor</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Eugene            </a:t>
            </a:r>
            <a:r>
              <a:rPr lang="en-US" sz="1600" dirty="0" smtClean="0">
                <a:latin typeface="Calibri" panose="020F0502020204030204" pitchFamily="34" charset="0"/>
                <a:ea typeface="Calibri" panose="020F0502020204030204" pitchFamily="34" charset="0"/>
              </a:rPr>
              <a:t>   Scott </a:t>
            </a:r>
            <a:r>
              <a:rPr lang="en-US" sz="1600" dirty="0">
                <a:latin typeface="Calibri" panose="020F0502020204030204" pitchFamily="34" charset="0"/>
                <a:ea typeface="Calibri" panose="020F0502020204030204" pitchFamily="34" charset="0"/>
              </a:rPr>
              <a:t>Lucas      	Eugene appointee           	Appointed by Mayor</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Springfield      </a:t>
            </a:r>
            <a:r>
              <a:rPr lang="en-US" sz="1600" dirty="0" smtClean="0">
                <a:latin typeface="Calibri" panose="020F0502020204030204" pitchFamily="34" charset="0"/>
                <a:ea typeface="Calibri" panose="020F0502020204030204" pitchFamily="34" charset="0"/>
              </a:rPr>
              <a:t>   Dave </a:t>
            </a:r>
            <a:r>
              <a:rPr lang="en-US" sz="1600" dirty="0">
                <a:latin typeface="Calibri" panose="020F0502020204030204" pitchFamily="34" charset="0"/>
                <a:ea typeface="Calibri" panose="020F0502020204030204" pitchFamily="34" charset="0"/>
              </a:rPr>
              <a:t>Ralston   	Springfield City Councilor  	Appointed by Mayor</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Springfield      </a:t>
            </a:r>
            <a:r>
              <a:rPr lang="en-US" sz="1600" dirty="0" smtClean="0">
                <a:latin typeface="Calibri" panose="020F0502020204030204" pitchFamily="34" charset="0"/>
                <a:ea typeface="Calibri" panose="020F0502020204030204" pitchFamily="34" charset="0"/>
              </a:rPr>
              <a:t>   Bill </a:t>
            </a:r>
            <a:r>
              <a:rPr lang="en-US" sz="1600" dirty="0">
                <a:latin typeface="Calibri" panose="020F0502020204030204" pitchFamily="34" charset="0"/>
                <a:ea typeface="Calibri" panose="020F0502020204030204" pitchFamily="34" charset="0"/>
              </a:rPr>
              <a:t>Carpenter        </a:t>
            </a:r>
            <a:r>
              <a:rPr lang="en-US" sz="1600" dirty="0" smtClean="0">
                <a:latin typeface="Calibri" panose="020F0502020204030204" pitchFamily="34" charset="0"/>
                <a:ea typeface="Calibri" panose="020F0502020204030204" pitchFamily="34" charset="0"/>
              </a:rPr>
              <a:t>	Springfield </a:t>
            </a:r>
            <a:r>
              <a:rPr lang="en-US" sz="1600" dirty="0">
                <a:latin typeface="Calibri" panose="020F0502020204030204" pitchFamily="34" charset="0"/>
                <a:ea typeface="Calibri" panose="020F0502020204030204" pitchFamily="34" charset="0"/>
              </a:rPr>
              <a:t>appointee 		Appointed by Mayor</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Lane County   </a:t>
            </a:r>
            <a:r>
              <a:rPr lang="en-US" sz="1600" dirty="0" smtClean="0">
                <a:latin typeface="Calibri" panose="020F0502020204030204" pitchFamily="34" charset="0"/>
                <a:ea typeface="Calibri" panose="020F0502020204030204" pitchFamily="34" charset="0"/>
              </a:rPr>
              <a:t>   Jay </a:t>
            </a:r>
            <a:r>
              <a:rPr lang="en-US" sz="1600" dirty="0">
                <a:latin typeface="Calibri" panose="020F0502020204030204" pitchFamily="34" charset="0"/>
                <a:ea typeface="Calibri" panose="020F0502020204030204" pitchFamily="34" charset="0"/>
              </a:rPr>
              <a:t>Bozievich**    	Lane County Commissioner         </a:t>
            </a:r>
            <a:r>
              <a:rPr lang="en-US" sz="1600" dirty="0" smtClean="0">
                <a:latin typeface="Calibri" panose="020F0502020204030204" pitchFamily="34" charset="0"/>
                <a:ea typeface="Calibri" panose="020F0502020204030204" pitchFamily="34" charset="0"/>
              </a:rPr>
              <a:t>  Appointed </a:t>
            </a:r>
            <a:r>
              <a:rPr lang="en-US" sz="1600" dirty="0">
                <a:latin typeface="Calibri" panose="020F0502020204030204" pitchFamily="34" charset="0"/>
                <a:ea typeface="Calibri" panose="020F0502020204030204" pitchFamily="34" charset="0"/>
              </a:rPr>
              <a:t>by Chair of BCC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smtClean="0">
                <a:latin typeface="Calibri" panose="020F0502020204030204" pitchFamily="34" charset="0"/>
                <a:ea typeface="Calibri" panose="020F0502020204030204" pitchFamily="34" charset="0"/>
              </a:rPr>
              <a:t>Cottage Grove   Mike </a:t>
            </a:r>
            <a:r>
              <a:rPr lang="en-US" sz="1600" dirty="0">
                <a:latin typeface="Calibri" panose="020F0502020204030204" pitchFamily="34" charset="0"/>
                <a:ea typeface="Calibri" panose="020F0502020204030204" pitchFamily="34" charset="0"/>
              </a:rPr>
              <a:t>Fleck         	Cottage Grove City Councilor    	</a:t>
            </a:r>
            <a:r>
              <a:rPr lang="en-US" sz="1600" dirty="0" smtClean="0">
                <a:latin typeface="Calibri" panose="020F0502020204030204" pitchFamily="34" charset="0"/>
                <a:ea typeface="Calibri" panose="020F0502020204030204" pitchFamily="34" charset="0"/>
              </a:rPr>
              <a:t>Appointed </a:t>
            </a:r>
            <a:r>
              <a:rPr lang="en-US" sz="1600" dirty="0">
                <a:latin typeface="Calibri" panose="020F0502020204030204" pitchFamily="34" charset="0"/>
                <a:ea typeface="Calibri" panose="020F0502020204030204" pitchFamily="34" charset="0"/>
              </a:rPr>
              <a:t>by Mayor</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dirty="0" smtClean="0">
                <a:latin typeface="Calibri" panose="020F0502020204030204" pitchFamily="34" charset="0"/>
                <a:ea typeface="Calibri" panose="020F0502020204030204" pitchFamily="34" charset="0"/>
              </a:rPr>
              <a:t>Oakridge            Jim </a:t>
            </a:r>
            <a:r>
              <a:rPr lang="en-US" sz="1600" dirty="0">
                <a:latin typeface="Calibri" panose="020F0502020204030204" pitchFamily="34" charset="0"/>
                <a:ea typeface="Calibri" panose="020F0502020204030204" pitchFamily="34" charset="0"/>
              </a:rPr>
              <a:t>Coey 		</a:t>
            </a:r>
            <a:r>
              <a:rPr lang="en-US" sz="1600" dirty="0" smtClean="0">
                <a:latin typeface="Calibri" panose="020F0502020204030204" pitchFamily="34" charset="0"/>
                <a:ea typeface="Calibri" panose="020F0502020204030204" pitchFamily="34" charset="0"/>
              </a:rPr>
              <a:t>Oakridge Mayor	</a:t>
            </a:r>
            <a:r>
              <a:rPr lang="en-US" sz="1600" dirty="0">
                <a:latin typeface="Calibri" panose="020F0502020204030204" pitchFamily="34" charset="0"/>
                <a:ea typeface="Calibri" panose="020F0502020204030204" pitchFamily="34" charset="0"/>
              </a:rPr>
              <a:t>      	Appointed by Mayor</a:t>
            </a:r>
            <a:endParaRPr lang="en-US"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600" dirty="0">
                <a:latin typeface="Calibri" panose="020F0502020204030204" pitchFamily="34"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a:p>
            <a:pPr marL="1371600" marR="0">
              <a:spcBef>
                <a:spcPts val="0"/>
              </a:spcBef>
              <a:spcAft>
                <a:spcPts val="0"/>
              </a:spcAft>
            </a:pPr>
            <a:r>
              <a:rPr lang="en-US" sz="1600" dirty="0">
                <a:latin typeface="Calibri" panose="020F0502020204030204" pitchFamily="34" charset="0"/>
                <a:ea typeface="Calibri" panose="020F0502020204030204" pitchFamily="34" charset="0"/>
              </a:rPr>
              <a:t>       *	</a:t>
            </a:r>
            <a:r>
              <a:rPr lang="en-US" sz="1600" dirty="0" smtClean="0">
                <a:latin typeface="Calibri" panose="020F0502020204030204" pitchFamily="34" charset="0"/>
                <a:ea typeface="Calibri" panose="020F0502020204030204" pitchFamily="34" charset="0"/>
              </a:rPr>
              <a:t>  2016 </a:t>
            </a:r>
            <a:r>
              <a:rPr lang="en-US" sz="1600" dirty="0">
                <a:latin typeface="Calibri" panose="020F0502020204030204" pitchFamily="34" charset="0"/>
                <a:ea typeface="Calibri" panose="020F0502020204030204" pitchFamily="34" charset="0"/>
              </a:rPr>
              <a:t>Chair</a:t>
            </a:r>
            <a:endParaRPr lang="en-US" dirty="0">
              <a:latin typeface="Times New Roman" panose="02020603050405020304" pitchFamily="18" charset="0"/>
              <a:ea typeface="Times New Roman" panose="02020603050405020304" pitchFamily="18" charset="0"/>
            </a:endParaRPr>
          </a:p>
          <a:p>
            <a:pPr marL="1371600" marR="0">
              <a:spcBef>
                <a:spcPts val="0"/>
              </a:spcBef>
              <a:spcAft>
                <a:spcPts val="0"/>
              </a:spcAft>
            </a:pPr>
            <a:r>
              <a:rPr lang="en-US" sz="1600" dirty="0">
                <a:latin typeface="Calibri" panose="020F0502020204030204" pitchFamily="34" charset="0"/>
                <a:ea typeface="Calibri" panose="020F0502020204030204" pitchFamily="34" charset="0"/>
              </a:rPr>
              <a:t>     ** </a:t>
            </a:r>
            <a:r>
              <a:rPr lang="en-US" sz="1600" dirty="0" smtClean="0">
                <a:latin typeface="Calibri" panose="020F0502020204030204" pitchFamily="34" charset="0"/>
                <a:ea typeface="Calibri" panose="020F0502020204030204" pitchFamily="34" charset="0"/>
              </a:rPr>
              <a:t> 2016 </a:t>
            </a:r>
            <a:r>
              <a:rPr lang="en-US" sz="1600" dirty="0">
                <a:latin typeface="Calibri" panose="020F0502020204030204" pitchFamily="34" charset="0"/>
                <a:ea typeface="Calibri" panose="020F0502020204030204" pitchFamily="34" charset="0"/>
              </a:rPr>
              <a:t>Vice-Chair</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7782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914649" y="1369194"/>
            <a:ext cx="6124575" cy="3077766"/>
          </a:xfrm>
          <a:prstGeom prst="rect">
            <a:avLst/>
          </a:prstGeom>
          <a:solidFill>
            <a:schemeClr val="bg1">
              <a:alpha val="33000"/>
            </a:schemeClr>
          </a:solidFill>
        </p:spPr>
        <p:txBody>
          <a:bodyPr wrap="square" rtlCol="0">
            <a:spAutoFit/>
          </a:bodyPr>
          <a:lstStyle/>
          <a:p>
            <a:r>
              <a:rPr lang="en-US" sz="3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Monitoring</a:t>
            </a:r>
          </a:p>
          <a:p>
            <a:endParaRPr lang="en-US" sz="1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Permitting</a:t>
            </a:r>
          </a:p>
          <a:p>
            <a:endParaRPr lang="en-US" sz="1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Enforcement</a:t>
            </a:r>
          </a:p>
          <a:p>
            <a:endParaRPr lang="en-US" sz="1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Education and Outreach</a:t>
            </a:r>
          </a:p>
        </p:txBody>
      </p:sp>
      <p:sp>
        <p:nvSpPr>
          <p:cNvPr id="3" name="TextBox 2"/>
          <p:cNvSpPr txBox="1"/>
          <p:nvPr/>
        </p:nvSpPr>
        <p:spPr>
          <a:xfrm>
            <a:off x="1638300" y="5762625"/>
            <a:ext cx="9632637" cy="1261884"/>
          </a:xfrm>
          <a:prstGeom prst="rect">
            <a:avLst/>
          </a:prstGeom>
          <a:noFill/>
        </p:spPr>
        <p:txBody>
          <a:bodyPr wrap="none" rtlCol="0">
            <a:spAutoFit/>
          </a:bodyPr>
          <a:lstStyle/>
          <a:p>
            <a:r>
              <a:rPr lang="en-US" sz="1600" i="1" dirty="0">
                <a:solidFill>
                  <a:prstClr val="white"/>
                </a:solidFill>
                <a:latin typeface="Open Sans" panose="020B0606030504020204" pitchFamily="34" charset="0"/>
                <a:ea typeface="Open Sans" panose="020B0606030504020204" pitchFamily="34" charset="0"/>
                <a:cs typeface="Open Sans" panose="020B0606030504020204" pitchFamily="34" charset="0"/>
              </a:rPr>
              <a:t>The Congress, the Administration and the public all share a profound commitment to the rescue of our natural environment, </a:t>
            </a:r>
          </a:p>
          <a:p>
            <a:r>
              <a:rPr lang="en-US" sz="1600" i="1" dirty="0">
                <a:solidFill>
                  <a:prstClr val="white"/>
                </a:solidFill>
                <a:latin typeface="Open Sans" panose="020B0606030504020204" pitchFamily="34" charset="0"/>
                <a:ea typeface="Open Sans" panose="020B0606030504020204" pitchFamily="34" charset="0"/>
                <a:cs typeface="Open Sans" panose="020B0606030504020204" pitchFamily="34" charset="0"/>
              </a:rPr>
              <a:t>and the preservation of the Earth as a place both habitable by and hospitable to man.</a:t>
            </a:r>
            <a:endParaRPr 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
            </a:r>
            <a:br>
              <a:rPr 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en-US" sz="1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President Richard Nixon</a:t>
            </a:r>
            <a:r>
              <a:rPr 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 (1913-1994), "Reorganization Plan No. 3," message to Congress about establishing EPA, July 1970</a:t>
            </a:r>
          </a:p>
          <a:p>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p:cNvSpPr txBox="1">
            <a:spLocks/>
          </p:cNvSpPr>
          <p:nvPr/>
        </p:nvSpPr>
        <p:spPr>
          <a:xfrm>
            <a:off x="258356" y="492919"/>
            <a:ext cx="9696450" cy="9483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effectLst>
                  <a:outerShdw blurRad="38100" dist="38100" dir="2700000" algn="tl">
                    <a:srgbClr val="000000">
                      <a:alpha val="43137"/>
                    </a:srgbClr>
                  </a:outerShdw>
                </a:effectLst>
                <a:latin typeface="Montserrat" panose="02000505000000020004" pitchFamily="2" charset="0"/>
                <a:ea typeface="Open Sans" panose="020B0606030504020204" pitchFamily="34" charset="0"/>
                <a:cs typeface="Open Sans" panose="020B0606030504020204" pitchFamily="34" charset="0"/>
              </a:rPr>
              <a:t>Our Functions</a:t>
            </a:r>
            <a:endParaRPr lang="en-US" dirty="0">
              <a:solidFill>
                <a:prstClr val="black"/>
              </a:solidFill>
              <a:effectLst>
                <a:outerShdw blurRad="38100" dist="38100" dir="2700000" algn="tl">
                  <a:srgbClr val="000000">
                    <a:alpha val="43137"/>
                  </a:srgbClr>
                </a:outerShdw>
              </a:effectLst>
              <a:latin typeface="Montserrat" panose="020005050000000200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703359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952368" y="208006"/>
            <a:ext cx="8136249" cy="6324599"/>
          </a:xfrm>
          <a:prstGeom prst="rect">
            <a:avLst/>
          </a:prstGeom>
        </p:spPr>
      </p:pic>
    </p:spTree>
    <p:extLst>
      <p:ext uri="{BB962C8B-B14F-4D97-AF65-F5344CB8AC3E}">
        <p14:creationId xmlns:p14="http://schemas.microsoft.com/office/powerpoint/2010/main" xmlns="" val="2921371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1239</Words>
  <Application>Microsoft Office PowerPoint</Application>
  <PresentationFormat>Custom</PresentationFormat>
  <Paragraphs>199</Paragraphs>
  <Slides>17</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1_Office Theme</vt:lpstr>
      <vt:lpstr>2_Office Theme</vt:lpstr>
      <vt:lpstr>Slide</vt:lpstr>
      <vt:lpstr>Slide 1</vt:lpstr>
      <vt:lpstr>Slide 2</vt:lpstr>
      <vt:lpstr>Slide 3</vt:lpstr>
      <vt:lpstr>Slide 4</vt:lpstr>
      <vt:lpstr>Slide 5</vt:lpstr>
      <vt:lpstr>Slide 6</vt:lpstr>
      <vt:lpstr>Slide 7</vt:lpstr>
      <vt:lpstr>Slide 8</vt:lpstr>
      <vt:lpstr>Slide 9</vt:lpstr>
      <vt:lpstr>Slide 10</vt:lpstr>
      <vt:lpstr>Air Pollution Complaints in Lane County:</vt:lpstr>
      <vt:lpstr>LRAPA-DEQ Example of Differences: Coffee Roasters</vt:lpstr>
      <vt:lpstr>DEQ-LRAPA Partnership Example: Benzene</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Merlyn Hough</dc:creator>
  <cp:lastModifiedBy>Sarah</cp:lastModifiedBy>
  <cp:revision>7</cp:revision>
  <dcterms:created xsi:type="dcterms:W3CDTF">2016-04-14T23:57:57Z</dcterms:created>
  <dcterms:modified xsi:type="dcterms:W3CDTF">2016-04-20T19:10:58Z</dcterms:modified>
</cp:coreProperties>
</file>