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8" r:id="rId6"/>
    <p:sldId id="269" r:id="rId7"/>
    <p:sldId id="263"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7707DC6-05C1-4325-889F-C550E4C2C53A}" type="datetimeFigureOut">
              <a:rPr lang="en-US" smtClean="0"/>
              <a:pPr/>
              <a:t>4/20/2016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04F9903B-04E5-4A79-82FB-7E1F2968872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morning, Chair</a:t>
            </a:r>
            <a:r>
              <a:rPr lang="en-US" baseline="0" dirty="0" smtClean="0"/>
              <a:t> O’Keefe and members of </a:t>
            </a:r>
            <a:r>
              <a:rPr lang="en-US" baseline="0" smtClean="0"/>
              <a:t>the </a:t>
            </a:r>
            <a:r>
              <a:rPr lang="en-US" baseline="0" smtClean="0"/>
              <a:t>commission</a:t>
            </a:r>
            <a:r>
              <a:rPr lang="en-US" baseline="0" dirty="0" smtClean="0"/>
              <a:t>, </a:t>
            </a:r>
          </a:p>
          <a:p>
            <a:r>
              <a:rPr lang="en-US" baseline="0" dirty="0" smtClean="0"/>
              <a:t>My name is </a:t>
            </a:r>
            <a:r>
              <a:rPr lang="en-US" dirty="0" smtClean="0"/>
              <a:t>Sue</a:t>
            </a:r>
            <a:r>
              <a:rPr lang="en-US" baseline="0" dirty="0" smtClean="0"/>
              <a:t> MacMillan</a:t>
            </a:r>
          </a:p>
          <a:p>
            <a:r>
              <a:rPr lang="en-US" baseline="0" dirty="0" smtClean="0"/>
              <a:t>Toxicologist with Oregon’s Air Quality program, Air Toxics Science and Policy Analyst.</a:t>
            </a:r>
          </a:p>
          <a:p>
            <a:r>
              <a:rPr lang="en-US" baseline="0" dirty="0" smtClean="0"/>
              <a:t>I am here to tell you about how California’s and Washington’s risk-based air permitting programs work.</a:t>
            </a:r>
          </a:p>
          <a:p>
            <a:r>
              <a:rPr lang="en-US" baseline="0" dirty="0" smtClean="0"/>
              <a:t>In my previous life, I did toxicology and risk assessment work in the private sector for over 20 years, so am very familiar with risk-based protocols.</a:t>
            </a:r>
          </a:p>
          <a:p>
            <a:r>
              <a:rPr lang="en-US" baseline="0" dirty="0" smtClean="0"/>
              <a:t>Because I only have a short time to present this information, I will be giving you a broad overview of what I’ve reviewed.</a:t>
            </a:r>
          </a:p>
          <a:p>
            <a:r>
              <a:rPr lang="en-US" dirty="0" smtClean="0"/>
              <a:t>So what does health-based,</a:t>
            </a:r>
            <a:r>
              <a:rPr lang="en-US" baseline="0" dirty="0" smtClean="0"/>
              <a:t> or risk-based, air permitting actually mean?</a:t>
            </a:r>
          </a:p>
          <a:p>
            <a:r>
              <a:rPr lang="en-US" baseline="0" dirty="0" smtClean="0"/>
              <a:t>Means regulating air emissions based on concentrations of toxics in air, rather than on controlling rates of emissions of air toxics.</a:t>
            </a:r>
          </a:p>
          <a:p>
            <a:r>
              <a:rPr lang="en-US" baseline="0" dirty="0" smtClean="0"/>
              <a:t>Controlling emissions rates, in and of itself, is a type of health-based process, because it has done a really good job of decreasing the emissions of air toxics.</a:t>
            </a:r>
          </a:p>
          <a:p>
            <a:r>
              <a:rPr lang="en-US" baseline="0" dirty="0" smtClean="0"/>
              <a:t>But this doesn’t go far enough, and now we need to consider regulating emissions based on the quantifiable health impacts that they might cause, as in the case of residents living adjacent to an operating facility (</a:t>
            </a:r>
            <a:r>
              <a:rPr lang="en-US" baseline="0" dirty="0" err="1" smtClean="0"/>
              <a:t>Fenceline</a:t>
            </a:r>
            <a:r>
              <a:rPr lang="en-US" baseline="0" dirty="0" smtClean="0"/>
              <a:t> risk).</a:t>
            </a:r>
            <a:endParaRPr lang="en-US" dirty="0"/>
          </a:p>
        </p:txBody>
      </p:sp>
      <p:sp>
        <p:nvSpPr>
          <p:cNvPr id="4" name="Slide Number Placeholder 3"/>
          <p:cNvSpPr>
            <a:spLocks noGrp="1"/>
          </p:cNvSpPr>
          <p:nvPr>
            <p:ph type="sldNum" sz="quarter" idx="10"/>
          </p:nvPr>
        </p:nvSpPr>
        <p:spPr/>
        <p:txBody>
          <a:bodyPr/>
          <a:lstStyle/>
          <a:p>
            <a:fld id="{04F9903B-04E5-4A79-82FB-7E1F2968872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a:t>
            </a:r>
            <a:r>
              <a:rPr lang="en-US" baseline="0" dirty="0" smtClean="0"/>
              <a:t> the CA and WA programs, and federal and other states’ programs, share, is a foundational use of risk assessment concepts.</a:t>
            </a:r>
          </a:p>
          <a:p>
            <a:r>
              <a:rPr lang="en-US" baseline="0" dirty="0" smtClean="0"/>
              <a:t>In risk assessment as applied to air permitting, there are four basic steps.</a:t>
            </a:r>
          </a:p>
          <a:p>
            <a:r>
              <a:rPr lang="en-US" baseline="0" dirty="0" smtClean="0"/>
              <a:t>Facilities are brought into program as a permit requirement, or a source registration process, for example.  Let’s say for this example, that Facility A is emitting Chemical Z.</a:t>
            </a:r>
          </a:p>
          <a:p>
            <a:r>
              <a:rPr lang="en-US" baseline="0" dirty="0" smtClean="0"/>
              <a:t>Daily intake.</a:t>
            </a:r>
          </a:p>
          <a:p>
            <a:r>
              <a:rPr lang="en-US" baseline="0" dirty="0" smtClean="0"/>
              <a:t>Toxicity information from scientific literature.</a:t>
            </a:r>
          </a:p>
          <a:p>
            <a:r>
              <a:rPr lang="en-US" baseline="0" dirty="0" smtClean="0"/>
              <a:t>Cancer risk and non-cancer hazards can then be estimated.  But so what?  You need to be able to compare these risks and hazards to goal levels in order to determine whether Chemical Z is being emitted at levels of concern in terms of health impacts.</a:t>
            </a:r>
            <a:endParaRPr lang="en-US" dirty="0"/>
          </a:p>
        </p:txBody>
      </p:sp>
      <p:sp>
        <p:nvSpPr>
          <p:cNvPr id="4" name="Slide Number Placeholder 3"/>
          <p:cNvSpPr>
            <a:spLocks noGrp="1"/>
          </p:cNvSpPr>
          <p:nvPr>
            <p:ph type="sldNum" sz="quarter" idx="10"/>
          </p:nvPr>
        </p:nvSpPr>
        <p:spPr/>
        <p:txBody>
          <a:bodyPr/>
          <a:lstStyle/>
          <a:p>
            <a:fld id="{04F9903B-04E5-4A79-82FB-7E1F2968872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this slide, I am choosing to use a cancer limit for Chemical</a:t>
            </a:r>
            <a:r>
              <a:rPr lang="en-US" baseline="0" dirty="0" smtClean="0"/>
              <a:t> Z of 1 additional incidence of cancer in a population of one million people; for non-cancer hazard, Chemical Z cannot exceed a hazard level of 1 (non-cancer hazards are calculated differently from cancer risks).</a:t>
            </a:r>
            <a:endParaRPr lang="en-US" dirty="0" smtClean="0"/>
          </a:p>
          <a:p>
            <a:r>
              <a:rPr lang="en-US" dirty="0" smtClean="0"/>
              <a:t>Different risk-based</a:t>
            </a:r>
            <a:r>
              <a:rPr lang="en-US" baseline="0" dirty="0" smtClean="0"/>
              <a:t> air permitting programs set their own cancer and non-cancer risk limits.  </a:t>
            </a:r>
          </a:p>
          <a:p>
            <a:r>
              <a:rPr lang="en-US" baseline="0" dirty="0" smtClean="0"/>
              <a:t>Many times, a single carcinogen is not to exceed a risk (or a chance) of one additional incidence of cancer among a population of 1 million people; however, some programs (for example) choose to set this particular limit at 10 possible additional incidences of cancer among a population of 1 million people.</a:t>
            </a:r>
          </a:p>
          <a:p>
            <a:r>
              <a:rPr lang="en-US" baseline="0" dirty="0" smtClean="0"/>
              <a:t>EPA first set “acceptable” risk limits back in 1980, related to Superfund. Even back then, choosing an “acceptable” risk level was a policy decision. </a:t>
            </a:r>
          </a:p>
          <a:p>
            <a:r>
              <a:rPr lang="en-US" baseline="0" dirty="0" smtClean="0"/>
              <a:t>For non-cancer health effects, the term “hazard” is used, and the hazard level is not to exceed 1.0. (calculated differently from cancer risks).</a:t>
            </a:r>
          </a:p>
          <a:p>
            <a:endParaRPr lang="en-US" baseline="0" dirty="0" smtClean="0"/>
          </a:p>
          <a:p>
            <a:r>
              <a:rPr lang="en-US" baseline="0" dirty="0" smtClean="0"/>
              <a:t>Risk reduction: filters, </a:t>
            </a:r>
            <a:r>
              <a:rPr lang="en-US" baseline="0" dirty="0" err="1" smtClean="0"/>
              <a:t>baghouses</a:t>
            </a:r>
            <a:r>
              <a:rPr lang="en-US" baseline="0" dirty="0" smtClean="0"/>
              <a:t>, use of a different chemical.</a:t>
            </a:r>
          </a:p>
          <a:p>
            <a:r>
              <a:rPr lang="en-US" baseline="0" dirty="0" smtClean="0"/>
              <a:t>Risk management: considers feasibility of attaining risk-based limits, costs, benefits to small groups versus larger community.</a:t>
            </a:r>
            <a:endParaRPr lang="en-US" dirty="0"/>
          </a:p>
        </p:txBody>
      </p:sp>
      <p:sp>
        <p:nvSpPr>
          <p:cNvPr id="4" name="Slide Number Placeholder 3"/>
          <p:cNvSpPr>
            <a:spLocks noGrp="1"/>
          </p:cNvSpPr>
          <p:nvPr>
            <p:ph type="sldNum" sz="quarter" idx="10"/>
          </p:nvPr>
        </p:nvSpPr>
        <p:spPr/>
        <p:txBody>
          <a:bodyPr/>
          <a:lstStyle/>
          <a:p>
            <a:fld id="{04F9903B-04E5-4A79-82FB-7E1F2968872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Screening risk</a:t>
            </a:r>
            <a:r>
              <a:rPr lang="en-US" baseline="0" dirty="0" smtClean="0"/>
              <a:t> assessment – simple comparison of measured or modeled air concentrations to calculated air concentrations that are protective of human health.   If pass, no need for further assessment – confident that risk or hazards are acceptable.  If fail, can conduct HHRA.  </a:t>
            </a:r>
          </a:p>
          <a:p>
            <a:pPr marL="228600" indent="-228600">
              <a:buAutoNum type="arabicParenR"/>
            </a:pPr>
            <a:r>
              <a:rPr lang="en-US" baseline="0" dirty="0" smtClean="0"/>
              <a:t>Easiest HHRA: use worst-case exposure assumptions (e.g., EPA Exposure Handbook values) for adult inhalation rate, child inhalation rate, body weights, how many days exposed, how many years.</a:t>
            </a:r>
          </a:p>
          <a:p>
            <a:pPr marL="228600" indent="-228600">
              <a:buAutoNum type="arabicParenR"/>
            </a:pPr>
            <a:r>
              <a:rPr lang="en-US" baseline="0" dirty="0" smtClean="0"/>
              <a:t>More-complex HHRA that uses project-specific information to calculate probable risks and hazards; results should more accurately reflect what’s happening at that particular site with those particular neighbors.  Ridiculous example: Applicant documents that nearby residents only live in the adjacent houses for 8 months of every year.</a:t>
            </a:r>
            <a:endParaRPr lang="en-US" dirty="0"/>
          </a:p>
        </p:txBody>
      </p:sp>
      <p:sp>
        <p:nvSpPr>
          <p:cNvPr id="4" name="Slide Number Placeholder 3"/>
          <p:cNvSpPr>
            <a:spLocks noGrp="1"/>
          </p:cNvSpPr>
          <p:nvPr>
            <p:ph type="sldNum" sz="quarter" idx="10"/>
          </p:nvPr>
        </p:nvSpPr>
        <p:spPr/>
        <p:txBody>
          <a:bodyPr/>
          <a:lstStyle/>
          <a:p>
            <a:fld id="{04F9903B-04E5-4A79-82FB-7E1F2968872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example of how a California district utilizes different levels of acceptable cancer</a:t>
            </a:r>
            <a:r>
              <a:rPr lang="en-US" baseline="0" dirty="0" smtClean="0"/>
              <a:t> risks to make permitting decisions.</a:t>
            </a:r>
            <a:endParaRPr lang="en-US" dirty="0"/>
          </a:p>
        </p:txBody>
      </p:sp>
      <p:sp>
        <p:nvSpPr>
          <p:cNvPr id="4" name="Slide Number Placeholder 3"/>
          <p:cNvSpPr>
            <a:spLocks noGrp="1"/>
          </p:cNvSpPr>
          <p:nvPr>
            <p:ph type="sldNum" sz="quarter" idx="10"/>
          </p:nvPr>
        </p:nvSpPr>
        <p:spPr/>
        <p:txBody>
          <a:bodyPr/>
          <a:lstStyle/>
          <a:p>
            <a:fld id="{04F9903B-04E5-4A79-82FB-7E1F29688720}"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F89907-37BB-4A78-A3AD-9A25B4FE0C28}" type="datetimeFigureOut">
              <a:rPr lang="en-US" smtClean="0"/>
              <a:pPr/>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89907-37BB-4A78-A3AD-9A25B4FE0C28}" type="datetimeFigureOut">
              <a:rPr lang="en-US" smtClean="0"/>
              <a:pPr/>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89907-37BB-4A78-A3AD-9A25B4FE0C28}" type="datetimeFigureOut">
              <a:rPr lang="en-US" smtClean="0"/>
              <a:pPr/>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89907-37BB-4A78-A3AD-9A25B4FE0C28}" type="datetimeFigureOut">
              <a:rPr lang="en-US" smtClean="0"/>
              <a:pPr/>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89907-37BB-4A78-A3AD-9A25B4FE0C28}" type="datetimeFigureOut">
              <a:rPr lang="en-US" smtClean="0"/>
              <a:pPr/>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F89907-37BB-4A78-A3AD-9A25B4FE0C28}" type="datetimeFigureOut">
              <a:rPr lang="en-US" smtClean="0"/>
              <a:pPr/>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F89907-37BB-4A78-A3AD-9A25B4FE0C28}" type="datetimeFigureOut">
              <a:rPr lang="en-US" smtClean="0"/>
              <a:pPr/>
              <a:t>4/20/2016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F89907-37BB-4A78-A3AD-9A25B4FE0C28}" type="datetimeFigureOut">
              <a:rPr lang="en-US" smtClean="0"/>
              <a:pPr/>
              <a:t>4/20/2016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89907-37BB-4A78-A3AD-9A25B4FE0C28}" type="datetimeFigureOut">
              <a:rPr lang="en-US" smtClean="0"/>
              <a:pPr/>
              <a:t>4/20/2016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89907-37BB-4A78-A3AD-9A25B4FE0C28}" type="datetimeFigureOut">
              <a:rPr lang="en-US" smtClean="0"/>
              <a:pPr/>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89907-37BB-4A78-A3AD-9A25B4FE0C28}" type="datetimeFigureOut">
              <a:rPr lang="en-US" smtClean="0"/>
              <a:pPr/>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034EF-E2D5-442C-B80D-2396211092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F89907-37BB-4A78-A3AD-9A25B4FE0C28}" type="datetimeFigureOut">
              <a:rPr lang="en-US" smtClean="0"/>
              <a:pPr/>
              <a:t>4/20/2016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034EF-E2D5-442C-B80D-2396211092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What does “health-based” air permitting mean?</a:t>
            </a:r>
            <a:endParaRPr lang="en-US" sz="3600" b="1" dirty="0"/>
          </a:p>
        </p:txBody>
      </p:sp>
      <p:sp>
        <p:nvSpPr>
          <p:cNvPr id="3" name="Content Placeholder 2"/>
          <p:cNvSpPr>
            <a:spLocks noGrp="1"/>
          </p:cNvSpPr>
          <p:nvPr>
            <p:ph idx="1"/>
          </p:nvPr>
        </p:nvSpPr>
        <p:spPr/>
        <p:txBody>
          <a:bodyPr>
            <a:normAutofit/>
          </a:bodyPr>
          <a:lstStyle/>
          <a:p>
            <a:r>
              <a:rPr lang="en-US" sz="2800" dirty="0" smtClean="0"/>
              <a:t>Control of toxics in air based on health-based concentrations for air toxics, rather than on rate of air emissions. </a:t>
            </a:r>
          </a:p>
        </p:txBody>
      </p:sp>
      <p:sp>
        <p:nvSpPr>
          <p:cNvPr id="4" name="Oval 3"/>
          <p:cNvSpPr/>
          <p:nvPr/>
        </p:nvSpPr>
        <p:spPr>
          <a:xfrm>
            <a:off x="1828800" y="3048000"/>
            <a:ext cx="5638800" cy="2362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Control of air </a:t>
            </a:r>
          </a:p>
          <a:p>
            <a:r>
              <a:rPr lang="en-US" dirty="0" smtClean="0"/>
              <a:t>toxics</a:t>
            </a:r>
          </a:p>
          <a:p>
            <a:r>
              <a:rPr lang="en-US" dirty="0" smtClean="0"/>
              <a:t>concentrations</a:t>
            </a:r>
          </a:p>
          <a:p>
            <a:r>
              <a:rPr lang="en-US" smtClean="0"/>
              <a:t>(micrograms</a:t>
            </a:r>
            <a:r>
              <a:rPr lang="en-US" dirty="0" smtClean="0"/>
              <a:t>/</a:t>
            </a:r>
          </a:p>
          <a:p>
            <a:r>
              <a:rPr lang="en-US" dirty="0" smtClean="0"/>
              <a:t>cubic meter)</a:t>
            </a:r>
            <a:endParaRPr lang="en-US" dirty="0"/>
          </a:p>
        </p:txBody>
      </p:sp>
      <p:sp>
        <p:nvSpPr>
          <p:cNvPr id="5" name="Oval 4"/>
          <p:cNvSpPr/>
          <p:nvPr/>
        </p:nvSpPr>
        <p:spPr>
          <a:xfrm>
            <a:off x="4267200" y="3505200"/>
            <a:ext cx="3048000" cy="1524000"/>
          </a:xfrm>
          <a:prstGeom prst="ellipse">
            <a:avLst/>
          </a:prstGeom>
          <a:solidFill>
            <a:schemeClr val="accent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Permitted air emissions (tons/year)</a:t>
            </a:r>
            <a:endParaRPr lang="en-US"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Assessment Basics</a:t>
            </a:r>
            <a:endParaRPr lang="en-US" sz="4000" b="1" dirty="0"/>
          </a:p>
        </p:txBody>
      </p:sp>
      <p:sp>
        <p:nvSpPr>
          <p:cNvPr id="3" name="Content Placeholder 2"/>
          <p:cNvSpPr>
            <a:spLocks noGrp="1"/>
          </p:cNvSpPr>
          <p:nvPr>
            <p:ph idx="1"/>
          </p:nvPr>
        </p:nvSpPr>
        <p:spPr/>
        <p:txBody>
          <a:bodyPr/>
          <a:lstStyle/>
          <a:p>
            <a:pPr>
              <a:buNone/>
            </a:pPr>
            <a:endParaRPr lang="en-US" sz="2000" dirty="0" smtClean="0"/>
          </a:p>
        </p:txBody>
      </p:sp>
      <p:sp>
        <p:nvSpPr>
          <p:cNvPr id="4" name="Rectangle 3"/>
          <p:cNvSpPr/>
          <p:nvPr/>
        </p:nvSpPr>
        <p:spPr>
          <a:xfrm>
            <a:off x="762000" y="1905000"/>
            <a:ext cx="1371600" cy="914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solidFill>
                  <a:schemeClr val="tx1"/>
                </a:solidFill>
              </a:rPr>
              <a:t>Emissions Inventory</a:t>
            </a:r>
            <a:endParaRPr lang="en-US" sz="2000" dirty="0">
              <a:solidFill>
                <a:schemeClr val="tx1"/>
              </a:solidFill>
            </a:endParaRPr>
          </a:p>
        </p:txBody>
      </p:sp>
      <p:sp>
        <p:nvSpPr>
          <p:cNvPr id="5" name="Rectangle 4"/>
          <p:cNvSpPr/>
          <p:nvPr/>
        </p:nvSpPr>
        <p:spPr>
          <a:xfrm>
            <a:off x="2895600" y="2590800"/>
            <a:ext cx="2667000" cy="1219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solidFill>
                  <a:schemeClr val="tx1"/>
                </a:solidFill>
              </a:rPr>
              <a:t>How much of Chemical Z are people taking into their bodies?</a:t>
            </a:r>
          </a:p>
          <a:p>
            <a:pPr algn="ctr"/>
            <a:endParaRPr lang="en-US" sz="2000" dirty="0"/>
          </a:p>
        </p:txBody>
      </p:sp>
      <p:sp>
        <p:nvSpPr>
          <p:cNvPr id="6" name="Rectangle 5"/>
          <p:cNvSpPr/>
          <p:nvPr/>
        </p:nvSpPr>
        <p:spPr>
          <a:xfrm>
            <a:off x="2895600" y="4267200"/>
            <a:ext cx="2667000" cy="914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solidFill>
                  <a:schemeClr val="tx1"/>
                </a:solidFill>
              </a:rPr>
              <a:t>How toxic is Chemical Z?</a:t>
            </a:r>
            <a:endParaRPr lang="en-US" sz="2000" dirty="0">
              <a:solidFill>
                <a:schemeClr val="tx1"/>
              </a:solidFill>
            </a:endParaRPr>
          </a:p>
        </p:txBody>
      </p:sp>
      <p:sp>
        <p:nvSpPr>
          <p:cNvPr id="7" name="Rectangle 6"/>
          <p:cNvSpPr/>
          <p:nvPr/>
        </p:nvSpPr>
        <p:spPr>
          <a:xfrm>
            <a:off x="6324600" y="2971800"/>
            <a:ext cx="1676400" cy="10668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dirty="0" smtClean="0">
                <a:solidFill>
                  <a:schemeClr val="tx1"/>
                </a:solidFill>
              </a:rPr>
              <a:t>Estimated cancer risk</a:t>
            </a:r>
            <a:endParaRPr lang="en-US" sz="2000" dirty="0">
              <a:solidFill>
                <a:schemeClr val="tx1"/>
              </a:solidFill>
            </a:endParaRPr>
          </a:p>
        </p:txBody>
      </p:sp>
      <p:sp>
        <p:nvSpPr>
          <p:cNvPr id="8" name="Rectangle 7"/>
          <p:cNvSpPr/>
          <p:nvPr/>
        </p:nvSpPr>
        <p:spPr>
          <a:xfrm>
            <a:off x="6324600" y="4038600"/>
            <a:ext cx="1676400" cy="1066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dirty="0" smtClean="0">
                <a:solidFill>
                  <a:schemeClr val="tx1"/>
                </a:solidFill>
              </a:rPr>
              <a:t>Estimated non-cancer hazard</a:t>
            </a:r>
            <a:endParaRPr lang="en-US" sz="2000" dirty="0">
              <a:solidFill>
                <a:schemeClr val="tx1"/>
              </a:solidFill>
            </a:endParaRPr>
          </a:p>
        </p:txBody>
      </p:sp>
      <p:cxnSp>
        <p:nvCxnSpPr>
          <p:cNvPr id="10" name="Straight Connector 9"/>
          <p:cNvCxnSpPr>
            <a:stCxn id="4" idx="3"/>
          </p:cNvCxnSpPr>
          <p:nvPr/>
        </p:nvCxnSpPr>
        <p:spPr>
          <a:xfrm>
            <a:off x="2133600" y="2362200"/>
            <a:ext cx="228600" cy="0"/>
          </a:xfrm>
          <a:prstGeom prst="line">
            <a:avLst/>
          </a:prstGeom>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2362200" y="2362200"/>
            <a:ext cx="0" cy="243840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2362200" y="4800600"/>
            <a:ext cx="457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Straight Arrow Connector 24"/>
          <p:cNvCxnSpPr/>
          <p:nvPr/>
        </p:nvCxnSpPr>
        <p:spPr>
          <a:xfrm>
            <a:off x="2438400" y="3276600"/>
            <a:ext cx="3810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Straight Connector 28"/>
          <p:cNvCxnSpPr/>
          <p:nvPr/>
        </p:nvCxnSpPr>
        <p:spPr>
          <a:xfrm>
            <a:off x="5562600" y="3429000"/>
            <a:ext cx="228600" cy="0"/>
          </a:xfrm>
          <a:prstGeom prst="line">
            <a:avLst/>
          </a:prstGeom>
        </p:spPr>
        <p:style>
          <a:lnRef idx="2">
            <a:schemeClr val="dk1"/>
          </a:lnRef>
          <a:fillRef idx="0">
            <a:schemeClr val="dk1"/>
          </a:fillRef>
          <a:effectRef idx="1">
            <a:schemeClr val="dk1"/>
          </a:effectRef>
          <a:fontRef idx="minor">
            <a:schemeClr val="tx1"/>
          </a:fontRef>
        </p:style>
      </p:cxnSp>
      <p:cxnSp>
        <p:nvCxnSpPr>
          <p:cNvPr id="31" name="Straight Connector 30"/>
          <p:cNvCxnSpPr/>
          <p:nvPr/>
        </p:nvCxnSpPr>
        <p:spPr>
          <a:xfrm>
            <a:off x="5562600" y="4800600"/>
            <a:ext cx="228600" cy="0"/>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a:off x="5791200" y="3429000"/>
            <a:ext cx="0" cy="1371600"/>
          </a:xfrm>
          <a:prstGeom prst="line">
            <a:avLst/>
          </a:prstGeom>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5791200" y="4038600"/>
            <a:ext cx="5334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Health-Based Decisions</a:t>
            </a:r>
            <a:endParaRPr lang="en-US" b="1" dirty="0"/>
          </a:p>
        </p:txBody>
      </p:sp>
      <p:sp>
        <p:nvSpPr>
          <p:cNvPr id="3" name="Content Placeholder 2"/>
          <p:cNvSpPr>
            <a:spLocks noGrp="1"/>
          </p:cNvSpPr>
          <p:nvPr>
            <p:ph idx="1"/>
          </p:nvPr>
        </p:nvSpPr>
        <p:spPr/>
        <p:txBody>
          <a:bodyPr>
            <a:normAutofit/>
          </a:bodyPr>
          <a:lstStyle/>
          <a:p>
            <a:pPr>
              <a:buNone/>
            </a:pPr>
            <a:endParaRPr lang="en-US" sz="2800" dirty="0"/>
          </a:p>
        </p:txBody>
      </p:sp>
      <p:sp>
        <p:nvSpPr>
          <p:cNvPr id="4" name="Rectangle 3"/>
          <p:cNvSpPr/>
          <p:nvPr/>
        </p:nvSpPr>
        <p:spPr>
          <a:xfrm>
            <a:off x="914400" y="2362200"/>
            <a:ext cx="1219200" cy="1295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dirty="0" smtClean="0">
                <a:solidFill>
                  <a:schemeClr val="tx1"/>
                </a:solidFill>
              </a:rPr>
              <a:t>Estimated</a:t>
            </a:r>
            <a:r>
              <a:rPr lang="en-US" dirty="0" smtClean="0">
                <a:solidFill>
                  <a:schemeClr val="tx1"/>
                </a:solidFill>
              </a:rPr>
              <a:t> cancer risk</a:t>
            </a:r>
            <a:endParaRPr lang="en-US" dirty="0">
              <a:solidFill>
                <a:schemeClr val="tx1"/>
              </a:solidFill>
            </a:endParaRPr>
          </a:p>
        </p:txBody>
      </p:sp>
      <p:sp>
        <p:nvSpPr>
          <p:cNvPr id="5" name="Rectangle 4"/>
          <p:cNvSpPr/>
          <p:nvPr/>
        </p:nvSpPr>
        <p:spPr>
          <a:xfrm>
            <a:off x="914400" y="3733800"/>
            <a:ext cx="1219200" cy="1371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Estimated </a:t>
            </a:r>
            <a:r>
              <a:rPr lang="en-US" sz="2000" dirty="0" smtClean="0">
                <a:solidFill>
                  <a:schemeClr val="tx1"/>
                </a:solidFill>
              </a:rPr>
              <a:t>non-cancer</a:t>
            </a:r>
            <a:r>
              <a:rPr lang="en-US" dirty="0" smtClean="0">
                <a:solidFill>
                  <a:schemeClr val="tx1"/>
                </a:solidFill>
              </a:rPr>
              <a:t> hazard</a:t>
            </a:r>
            <a:endParaRPr lang="en-US" dirty="0">
              <a:solidFill>
                <a:schemeClr val="tx1"/>
              </a:solidFill>
            </a:endParaRPr>
          </a:p>
        </p:txBody>
      </p:sp>
      <p:sp>
        <p:nvSpPr>
          <p:cNvPr id="6" name="Rectangle 5"/>
          <p:cNvSpPr/>
          <p:nvPr/>
        </p:nvSpPr>
        <p:spPr>
          <a:xfrm>
            <a:off x="2819400" y="2362200"/>
            <a:ext cx="1600200" cy="1295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solidFill>
                  <a:schemeClr val="tx1"/>
                </a:solidFill>
              </a:rPr>
              <a:t>Is potential cancer risk &gt; 1 in a million?</a:t>
            </a:r>
            <a:endParaRPr lang="en-US" sz="2000" dirty="0">
              <a:solidFill>
                <a:schemeClr val="tx1"/>
              </a:solidFill>
            </a:endParaRPr>
          </a:p>
        </p:txBody>
      </p:sp>
      <p:sp>
        <p:nvSpPr>
          <p:cNvPr id="7" name="Rectangle 6"/>
          <p:cNvSpPr/>
          <p:nvPr/>
        </p:nvSpPr>
        <p:spPr>
          <a:xfrm>
            <a:off x="2819400" y="3733800"/>
            <a:ext cx="1600200" cy="1295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chemeClr val="tx1"/>
                </a:solidFill>
              </a:rPr>
              <a:t>Is potential non-cancer hazard &gt; 1 ?</a:t>
            </a:r>
            <a:endParaRPr lang="en-US" sz="2000" dirty="0">
              <a:solidFill>
                <a:schemeClr val="tx1"/>
              </a:solidFill>
            </a:endParaRPr>
          </a:p>
        </p:txBody>
      </p:sp>
      <p:sp>
        <p:nvSpPr>
          <p:cNvPr id="25" name="Right Arrow 24"/>
          <p:cNvSpPr/>
          <p:nvPr/>
        </p:nvSpPr>
        <p:spPr>
          <a:xfrm>
            <a:off x="4419600" y="2438400"/>
            <a:ext cx="978408" cy="484632"/>
          </a:xfrm>
          <a:prstGeom prst="rightArrow">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smtClean="0">
                <a:solidFill>
                  <a:schemeClr val="tx1"/>
                </a:solidFill>
              </a:rPr>
              <a:t>Yes</a:t>
            </a:r>
            <a:endParaRPr lang="en-US" sz="2000" dirty="0">
              <a:solidFill>
                <a:schemeClr val="tx1"/>
              </a:solidFill>
            </a:endParaRPr>
          </a:p>
        </p:txBody>
      </p:sp>
      <p:sp>
        <p:nvSpPr>
          <p:cNvPr id="26" name="Right Arrow 25"/>
          <p:cNvSpPr/>
          <p:nvPr/>
        </p:nvSpPr>
        <p:spPr>
          <a:xfrm>
            <a:off x="4419600" y="3048000"/>
            <a:ext cx="978408"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dirty="0" smtClean="0">
                <a:solidFill>
                  <a:schemeClr val="tx1"/>
                </a:solidFill>
              </a:rPr>
              <a:t>No</a:t>
            </a:r>
            <a:endParaRPr lang="en-US" sz="2000" dirty="0">
              <a:solidFill>
                <a:schemeClr val="tx1"/>
              </a:solidFill>
            </a:endParaRPr>
          </a:p>
        </p:txBody>
      </p:sp>
      <p:sp>
        <p:nvSpPr>
          <p:cNvPr id="28" name="Rectangle 27"/>
          <p:cNvSpPr/>
          <p:nvPr/>
        </p:nvSpPr>
        <p:spPr>
          <a:xfrm>
            <a:off x="5638800" y="2362200"/>
            <a:ext cx="2819400" cy="53340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000" dirty="0" smtClean="0">
                <a:solidFill>
                  <a:schemeClr val="tx1"/>
                </a:solidFill>
              </a:rPr>
              <a:t>Risk reduction/risk mgmt</a:t>
            </a:r>
            <a:endParaRPr lang="en-US" sz="2000" dirty="0">
              <a:solidFill>
                <a:schemeClr val="tx1"/>
              </a:solidFill>
            </a:endParaRPr>
          </a:p>
        </p:txBody>
      </p:sp>
      <p:sp>
        <p:nvSpPr>
          <p:cNvPr id="29" name="Rectangle 28"/>
          <p:cNvSpPr/>
          <p:nvPr/>
        </p:nvSpPr>
        <p:spPr>
          <a:xfrm>
            <a:off x="5638800" y="3124200"/>
            <a:ext cx="2819400" cy="381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dirty="0" smtClean="0">
                <a:solidFill>
                  <a:schemeClr val="tx1"/>
                </a:solidFill>
              </a:rPr>
              <a:t>Meets limit</a:t>
            </a:r>
            <a:endParaRPr lang="en-US" sz="2000" dirty="0">
              <a:solidFill>
                <a:schemeClr val="tx1"/>
              </a:solidFill>
            </a:endParaRPr>
          </a:p>
        </p:txBody>
      </p:sp>
      <p:cxnSp>
        <p:nvCxnSpPr>
          <p:cNvPr id="31" name="Straight Arrow Connector 30"/>
          <p:cNvCxnSpPr>
            <a:stCxn id="4" idx="3"/>
            <a:endCxn id="6" idx="1"/>
          </p:cNvCxnSpPr>
          <p:nvPr/>
        </p:nvCxnSpPr>
        <p:spPr>
          <a:xfrm>
            <a:off x="2133600" y="3009900"/>
            <a:ext cx="6858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3" name="Straight Arrow Connector 32"/>
          <p:cNvCxnSpPr>
            <a:endCxn id="7" idx="1"/>
          </p:cNvCxnSpPr>
          <p:nvPr/>
        </p:nvCxnSpPr>
        <p:spPr>
          <a:xfrm flipV="1">
            <a:off x="2133600" y="4381500"/>
            <a:ext cx="6858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4" name="Right Arrow 33"/>
          <p:cNvSpPr/>
          <p:nvPr/>
        </p:nvSpPr>
        <p:spPr>
          <a:xfrm>
            <a:off x="4419600" y="3886200"/>
            <a:ext cx="978408"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dirty="0" smtClean="0">
                <a:solidFill>
                  <a:schemeClr val="tx1"/>
                </a:solidFill>
              </a:rPr>
              <a:t>Yes</a:t>
            </a:r>
            <a:endParaRPr lang="en-US" sz="2000" dirty="0">
              <a:solidFill>
                <a:schemeClr val="tx1"/>
              </a:solidFill>
            </a:endParaRPr>
          </a:p>
        </p:txBody>
      </p:sp>
      <p:sp>
        <p:nvSpPr>
          <p:cNvPr id="35" name="Right Arrow 34"/>
          <p:cNvSpPr/>
          <p:nvPr/>
        </p:nvSpPr>
        <p:spPr>
          <a:xfrm>
            <a:off x="4419600" y="4495800"/>
            <a:ext cx="978408"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dirty="0" smtClean="0">
                <a:solidFill>
                  <a:schemeClr val="tx1"/>
                </a:solidFill>
              </a:rPr>
              <a:t>No</a:t>
            </a:r>
            <a:endParaRPr lang="en-US" sz="2000" dirty="0">
              <a:solidFill>
                <a:schemeClr val="tx1"/>
              </a:solidFill>
            </a:endParaRPr>
          </a:p>
        </p:txBody>
      </p:sp>
      <p:sp>
        <p:nvSpPr>
          <p:cNvPr id="36" name="Rectangle 35"/>
          <p:cNvSpPr/>
          <p:nvPr/>
        </p:nvSpPr>
        <p:spPr>
          <a:xfrm>
            <a:off x="5715000" y="3810000"/>
            <a:ext cx="2819400" cy="4572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000" dirty="0" smtClean="0">
                <a:solidFill>
                  <a:schemeClr val="tx1"/>
                </a:solidFill>
              </a:rPr>
              <a:t>Risk reduction/risk mgmt</a:t>
            </a:r>
            <a:endParaRPr lang="en-US" sz="2000" dirty="0">
              <a:solidFill>
                <a:schemeClr val="tx1"/>
              </a:solidFill>
            </a:endParaRPr>
          </a:p>
        </p:txBody>
      </p:sp>
      <p:sp>
        <p:nvSpPr>
          <p:cNvPr id="37" name="Rectangle 36"/>
          <p:cNvSpPr/>
          <p:nvPr/>
        </p:nvSpPr>
        <p:spPr>
          <a:xfrm>
            <a:off x="5791200" y="4495800"/>
            <a:ext cx="2590800" cy="4572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000" dirty="0" smtClean="0">
                <a:solidFill>
                  <a:schemeClr val="tx1"/>
                </a:solidFill>
              </a:rPr>
              <a:t>Meets limit</a:t>
            </a:r>
            <a:endParaRPr lang="en-US" sz="20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a:solidFill>
              <a:srgbClr val="00B050"/>
            </a:solidFill>
          </a:ln>
          <a:effectLst>
            <a:innerShdw blurRad="63500" dist="50800" dir="2700000">
              <a:prstClr val="black">
                <a:alpha val="50000"/>
              </a:prstClr>
            </a:innerShdw>
            <a:softEdge rad="31750"/>
          </a:effectLst>
        </p:spPr>
        <p:txBody>
          <a:bodyPr/>
          <a:lstStyle/>
          <a:p>
            <a:r>
              <a:rPr lang="en-US" b="1" dirty="0" smtClean="0"/>
              <a:t>Tiered Approach</a:t>
            </a:r>
            <a:endParaRPr lang="en-US" b="1" dirty="0"/>
          </a:p>
        </p:txBody>
      </p:sp>
      <p:sp>
        <p:nvSpPr>
          <p:cNvPr id="3" name="Content Placeholder 2"/>
          <p:cNvSpPr>
            <a:spLocks noGrp="1"/>
          </p:cNvSpPr>
          <p:nvPr>
            <p:ph idx="1"/>
          </p:nvPr>
        </p:nvSpPr>
        <p:spPr>
          <a:solidFill>
            <a:srgbClr val="66FFFF"/>
          </a:solidFill>
        </p:spPr>
        <p:txBody>
          <a:bodyPr>
            <a:normAutofit/>
          </a:bodyPr>
          <a:lstStyle/>
          <a:p>
            <a:pPr>
              <a:buNone/>
            </a:pPr>
            <a:r>
              <a:rPr lang="en-US" sz="2000" dirty="0" smtClean="0"/>
              <a:t>`	</a:t>
            </a:r>
            <a:r>
              <a:rPr lang="en-US" sz="2400" dirty="0" smtClean="0"/>
              <a:t>Increasingly complex levels of human health risk assessment “tests”:</a:t>
            </a:r>
          </a:p>
          <a:p>
            <a:pPr>
              <a:buNone/>
            </a:pPr>
            <a:endParaRPr lang="en-US" sz="2000" dirty="0" smtClean="0"/>
          </a:p>
          <a:p>
            <a:pPr>
              <a:buNone/>
            </a:pPr>
            <a:r>
              <a:rPr lang="en-US" sz="2000" dirty="0" smtClean="0"/>
              <a:t>			</a:t>
            </a:r>
            <a:r>
              <a:rPr lang="en-US" sz="2200" dirty="0" smtClean="0"/>
              <a:t>1)  Screening human health risk assessment</a:t>
            </a:r>
          </a:p>
          <a:p>
            <a:pPr>
              <a:buNone/>
            </a:pPr>
            <a:endParaRPr lang="en-US" sz="2200" dirty="0" smtClean="0"/>
          </a:p>
          <a:p>
            <a:pPr>
              <a:buNone/>
            </a:pPr>
            <a:r>
              <a:rPr lang="en-US" sz="2200" dirty="0" smtClean="0"/>
              <a:t>			2)  HHRA using worst-case exposure assumptions</a:t>
            </a:r>
          </a:p>
          <a:p>
            <a:pPr>
              <a:buNone/>
            </a:pPr>
            <a:r>
              <a:rPr lang="en-US" sz="2200" dirty="0" smtClean="0"/>
              <a:t>			</a:t>
            </a:r>
          </a:p>
          <a:p>
            <a:pPr>
              <a:buNone/>
            </a:pPr>
            <a:r>
              <a:rPr lang="en-US" sz="2200" dirty="0" smtClean="0"/>
              <a:t>			3)  HHRA using project-specific assumptions</a:t>
            </a:r>
          </a:p>
          <a:p>
            <a:pPr>
              <a:buNone/>
            </a:pPr>
            <a:endParaRPr lang="en-US" sz="2000" dirty="0" smtClean="0"/>
          </a:p>
          <a:p>
            <a:pPr>
              <a:buNone/>
            </a:pPr>
            <a:r>
              <a:rPr lang="en-US" sz="2000" dirty="0" smtClean="0"/>
              <a:t>	</a:t>
            </a:r>
            <a:r>
              <a:rPr lang="en-US" sz="2400" dirty="0" smtClean="0"/>
              <a:t>Risk reduction measures /risk management decisions</a:t>
            </a:r>
          </a:p>
          <a:p>
            <a:pPr>
              <a:buNone/>
            </a:pPr>
            <a:endParaRPr lang="en-US" sz="2000" dirty="0" smtClean="0"/>
          </a:p>
          <a:p>
            <a:pPr>
              <a:buNone/>
            </a:pPr>
            <a:endParaRPr lang="en-US" sz="2000" dirty="0" smtClean="0"/>
          </a:p>
        </p:txBody>
      </p:sp>
      <p:sp>
        <p:nvSpPr>
          <p:cNvPr id="4" name="Down Arrow 3"/>
          <p:cNvSpPr/>
          <p:nvPr/>
        </p:nvSpPr>
        <p:spPr>
          <a:xfrm>
            <a:off x="1600200" y="2895600"/>
            <a:ext cx="484632" cy="1740408"/>
          </a:xfrm>
          <a:prstGeom prst="downArrow">
            <a:avLst/>
          </a:prstGeom>
          <a:solidFill>
            <a:srgbClr val="92D05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a:bodyPr>
          <a:lstStyle/>
          <a:p>
            <a:r>
              <a:rPr lang="en-US" sz="3200" b="1" dirty="0" smtClean="0"/>
              <a:t>Similarities between CA and WA programs</a:t>
            </a:r>
            <a:endParaRPr lang="en-US" sz="3200" b="1" dirty="0"/>
          </a:p>
        </p:txBody>
      </p:sp>
      <p:sp>
        <p:nvSpPr>
          <p:cNvPr id="3" name="Content Placeholder 2"/>
          <p:cNvSpPr>
            <a:spLocks noGrp="1"/>
          </p:cNvSpPr>
          <p:nvPr>
            <p:ph idx="1"/>
          </p:nvPr>
        </p:nvSpPr>
        <p:spPr>
          <a:solidFill>
            <a:srgbClr val="66FFFF"/>
          </a:solidFill>
        </p:spPr>
        <p:txBody>
          <a:bodyPr>
            <a:normAutofit/>
          </a:bodyPr>
          <a:lstStyle/>
          <a:p>
            <a:pPr marL="514350" indent="-514350">
              <a:buFont typeface="+mj-lt"/>
              <a:buAutoNum type="arabicParenR"/>
            </a:pPr>
            <a:r>
              <a:rPr lang="en-US" sz="2800" dirty="0" smtClean="0"/>
              <a:t>Emissions inventory of some kind required </a:t>
            </a:r>
          </a:p>
          <a:p>
            <a:pPr marL="514350" indent="-514350">
              <a:buFont typeface="+mj-lt"/>
              <a:buAutoNum type="arabicParenR"/>
            </a:pPr>
            <a:r>
              <a:rPr lang="en-US" sz="2800" dirty="0" smtClean="0"/>
              <a:t>Risk-based evaluation, using tiered risk assessment process</a:t>
            </a:r>
          </a:p>
          <a:p>
            <a:pPr marL="514350" indent="-514350">
              <a:buFont typeface="+mj-lt"/>
              <a:buAutoNum type="arabicParenR"/>
            </a:pPr>
            <a:r>
              <a:rPr lang="en-US" sz="2800" dirty="0" smtClean="0"/>
              <a:t>Risk reduction / risk management</a:t>
            </a:r>
          </a:p>
          <a:p>
            <a:pPr marL="514350" indent="-514350">
              <a:buFont typeface="+mj-lt"/>
              <a:buAutoNum type="arabicParenR"/>
            </a:pPr>
            <a:r>
              <a:rPr lang="en-US" sz="2800" dirty="0" smtClean="0"/>
              <a:t>Fees paid by applicant support program</a:t>
            </a:r>
          </a:p>
          <a:p>
            <a:pPr marL="514350" indent="-514350">
              <a:buFont typeface="+mj-lt"/>
              <a:buAutoNum type="arabicParenR"/>
            </a:pPr>
            <a:r>
              <a:rPr lang="en-US" sz="2800" dirty="0" smtClean="0"/>
              <a:t>CA air quality management districts (35), WA clean air authorities (11): </a:t>
            </a:r>
            <a:r>
              <a:rPr lang="en-US" sz="2400" dirty="0" smtClean="0"/>
              <a:t>ADOPTED AT THE STATE LEVEL</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fontScale="90000"/>
          </a:bodyPr>
          <a:lstStyle/>
          <a:p>
            <a:r>
              <a:rPr lang="en-US" sz="3600" b="1" dirty="0" smtClean="0"/>
              <a:t>Differences between CA and WA programs</a:t>
            </a:r>
            <a:endParaRPr lang="en-US" sz="3600" b="1"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a:buNone/>
            </a:pPr>
            <a:r>
              <a:rPr lang="en-US" sz="2000" b="1" dirty="0" smtClean="0"/>
              <a:t>Types of facilities in program --</a:t>
            </a:r>
          </a:p>
          <a:p>
            <a:pPr>
              <a:buNone/>
            </a:pPr>
            <a:r>
              <a:rPr lang="en-US" sz="2000" b="1" dirty="0" smtClean="0">
                <a:solidFill>
                  <a:srgbClr val="FF0000"/>
                </a:solidFill>
              </a:rPr>
              <a:t>CA</a:t>
            </a:r>
            <a:r>
              <a:rPr lang="en-US" sz="2000" dirty="0" smtClean="0">
                <a:solidFill>
                  <a:srgbClr val="FF0000"/>
                </a:solidFill>
              </a:rPr>
              <a:t>: new and existing sources </a:t>
            </a:r>
            <a:r>
              <a:rPr lang="en-US" sz="2000" b="1" i="1" dirty="0" smtClean="0"/>
              <a:t>vs</a:t>
            </a:r>
            <a:r>
              <a:rPr lang="en-US" sz="2000" i="1" dirty="0" smtClean="0"/>
              <a:t>.</a:t>
            </a:r>
            <a:r>
              <a:rPr lang="en-US" sz="2000" dirty="0" smtClean="0"/>
              <a:t> </a:t>
            </a:r>
            <a:r>
              <a:rPr lang="en-US" sz="2000" b="1" dirty="0" smtClean="0">
                <a:solidFill>
                  <a:srgbClr val="0070C0"/>
                </a:solidFill>
              </a:rPr>
              <a:t>WA</a:t>
            </a:r>
            <a:r>
              <a:rPr lang="en-US" sz="2000" dirty="0" smtClean="0">
                <a:solidFill>
                  <a:srgbClr val="0070C0"/>
                </a:solidFill>
              </a:rPr>
              <a:t>: new sources only</a:t>
            </a:r>
          </a:p>
          <a:p>
            <a:pPr>
              <a:buNone/>
            </a:pPr>
            <a:endParaRPr lang="en-US" sz="2000" dirty="0" smtClean="0">
              <a:solidFill>
                <a:srgbClr val="0070C0"/>
              </a:solidFill>
            </a:endParaRPr>
          </a:p>
          <a:p>
            <a:pPr>
              <a:buNone/>
            </a:pPr>
            <a:r>
              <a:rPr lang="en-US" sz="2000" b="1" dirty="0" smtClean="0"/>
              <a:t>Risk levels used </a:t>
            </a:r>
            <a:r>
              <a:rPr lang="en-US" sz="2000" dirty="0" smtClean="0"/>
              <a:t>--</a:t>
            </a:r>
          </a:p>
          <a:p>
            <a:pPr>
              <a:buNone/>
            </a:pPr>
            <a:r>
              <a:rPr lang="en-US" sz="2000" b="1" dirty="0" smtClean="0">
                <a:solidFill>
                  <a:srgbClr val="FF0000"/>
                </a:solidFill>
              </a:rPr>
              <a:t>CA</a:t>
            </a:r>
            <a:r>
              <a:rPr lang="en-US" sz="2000" dirty="0" smtClean="0">
                <a:solidFill>
                  <a:srgbClr val="FF0000"/>
                </a:solidFill>
              </a:rPr>
              <a:t>:  risk levels: vary among screening, use of TBACT, significant risk, and risk reduction goals  </a:t>
            </a:r>
            <a:r>
              <a:rPr lang="en-US" sz="2000" b="1" i="1" dirty="0" smtClean="0"/>
              <a:t>vs</a:t>
            </a:r>
            <a:r>
              <a:rPr lang="en-US" sz="2000" b="1" dirty="0" smtClean="0"/>
              <a:t>.</a:t>
            </a:r>
            <a:r>
              <a:rPr lang="en-US" sz="2000" dirty="0" smtClean="0"/>
              <a:t> </a:t>
            </a:r>
            <a:r>
              <a:rPr lang="en-US" sz="2000" b="1" dirty="0" smtClean="0">
                <a:solidFill>
                  <a:srgbClr val="0070C0"/>
                </a:solidFill>
              </a:rPr>
              <a:t>WA</a:t>
            </a:r>
            <a:r>
              <a:rPr lang="en-US" sz="2000" dirty="0" smtClean="0">
                <a:solidFill>
                  <a:srgbClr val="0070C0"/>
                </a:solidFill>
              </a:rPr>
              <a:t>: risk levels used (10</a:t>
            </a:r>
            <a:r>
              <a:rPr lang="en-US" sz="2000" baseline="30000" dirty="0" smtClean="0">
                <a:solidFill>
                  <a:srgbClr val="0070C0"/>
                </a:solidFill>
              </a:rPr>
              <a:t>-6</a:t>
            </a:r>
            <a:r>
              <a:rPr lang="en-US" sz="2000" dirty="0" smtClean="0">
                <a:solidFill>
                  <a:srgbClr val="0070C0"/>
                </a:solidFill>
              </a:rPr>
              <a:t> for screening, 10</a:t>
            </a:r>
            <a:r>
              <a:rPr lang="en-US" sz="2000" baseline="30000" dirty="0" smtClean="0">
                <a:solidFill>
                  <a:srgbClr val="0070C0"/>
                </a:solidFill>
              </a:rPr>
              <a:t>-5</a:t>
            </a:r>
            <a:r>
              <a:rPr lang="en-US" sz="2000" dirty="0" smtClean="0">
                <a:solidFill>
                  <a:srgbClr val="0070C0"/>
                </a:solidFill>
              </a:rPr>
              <a:t> Second Tier)</a:t>
            </a:r>
          </a:p>
          <a:p>
            <a:pPr>
              <a:buNone/>
            </a:pPr>
            <a:endParaRPr lang="en-US" sz="2000" dirty="0" smtClean="0">
              <a:solidFill>
                <a:srgbClr val="0070C0"/>
              </a:solidFill>
            </a:endParaRPr>
          </a:p>
          <a:p>
            <a:pPr>
              <a:buNone/>
            </a:pPr>
            <a:r>
              <a:rPr lang="en-US" sz="2000" b="1" dirty="0" smtClean="0"/>
              <a:t>Risk tiers --</a:t>
            </a:r>
          </a:p>
          <a:p>
            <a:pPr>
              <a:buNone/>
            </a:pPr>
            <a:r>
              <a:rPr lang="en-US" sz="2000" b="1" dirty="0" smtClean="0">
                <a:solidFill>
                  <a:srgbClr val="FF0000"/>
                </a:solidFill>
              </a:rPr>
              <a:t>CA</a:t>
            </a:r>
            <a:r>
              <a:rPr lang="en-US" sz="2000" dirty="0" smtClean="0">
                <a:solidFill>
                  <a:srgbClr val="FF0000"/>
                </a:solidFill>
              </a:rPr>
              <a:t> </a:t>
            </a:r>
            <a:r>
              <a:rPr lang="en-US" sz="2000" smtClean="0">
                <a:solidFill>
                  <a:srgbClr val="FF0000"/>
                </a:solidFill>
              </a:rPr>
              <a:t>South Coast Air </a:t>
            </a:r>
            <a:r>
              <a:rPr lang="en-US" sz="2000" dirty="0" smtClean="0">
                <a:solidFill>
                  <a:srgbClr val="FF0000"/>
                </a:solidFill>
              </a:rPr>
              <a:t>Quality Mgmt District: 4 tiers (screening,  risk assessment, dispersion modeling, detailed risk assessment using program software) </a:t>
            </a:r>
            <a:r>
              <a:rPr lang="en-US" sz="2000" b="1" i="1" dirty="0" smtClean="0"/>
              <a:t>vs.</a:t>
            </a:r>
            <a:r>
              <a:rPr lang="en-US" sz="2000" b="1" dirty="0" smtClean="0"/>
              <a:t> </a:t>
            </a:r>
            <a:r>
              <a:rPr lang="en-US" sz="2000" b="1" dirty="0" smtClean="0">
                <a:solidFill>
                  <a:srgbClr val="0070C0"/>
                </a:solidFill>
              </a:rPr>
              <a:t>WA</a:t>
            </a:r>
            <a:r>
              <a:rPr lang="en-US" sz="2000" dirty="0" smtClean="0">
                <a:solidFill>
                  <a:srgbClr val="0070C0"/>
                </a:solidFill>
              </a:rPr>
              <a:t>: 3 tiers (screening, Health Impact Assessment, Risk Mgmt)</a:t>
            </a:r>
          </a:p>
          <a:p>
            <a:pPr>
              <a:buNone/>
            </a:pPr>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0993"/>
            <a:ext cx="8229600" cy="1036638"/>
          </a:xfrm>
        </p:spPr>
        <p:txBody>
          <a:bodyPr>
            <a:normAutofit/>
          </a:bodyPr>
          <a:lstStyle/>
          <a:p>
            <a:r>
              <a:rPr lang="en-US" sz="3600" dirty="0"/>
              <a:t>Health risk – a relative perspective</a:t>
            </a:r>
          </a:p>
        </p:txBody>
      </p:sp>
      <p:pic>
        <p:nvPicPr>
          <p:cNvPr id="5" name="Content Placeholder 4"/>
          <p:cNvPicPr>
            <a:picLocks noGrp="1" noChangeAspect="1"/>
          </p:cNvPicPr>
          <p:nvPr>
            <p:ph idx="1"/>
          </p:nvPr>
        </p:nvPicPr>
        <p:blipFill>
          <a:blip r:embed="rId3" cstate="print"/>
          <a:stretch>
            <a:fillRect/>
          </a:stretch>
        </p:blipFill>
        <p:spPr>
          <a:xfrm>
            <a:off x="1219200" y="1177631"/>
            <a:ext cx="6663908" cy="4490449"/>
          </a:xfrm>
          <a:prstGeom prst="rect">
            <a:avLst/>
          </a:prstGeom>
          <a:ln w="19050">
            <a:solidFill>
              <a:schemeClr val="tx1"/>
            </a:solidFill>
          </a:ln>
        </p:spPr>
      </p:pic>
      <p:sp>
        <p:nvSpPr>
          <p:cNvPr id="4" name="Slide Number Placeholder 3"/>
          <p:cNvSpPr>
            <a:spLocks noGrp="1"/>
          </p:cNvSpPr>
          <p:nvPr>
            <p:ph type="sldNum" sz="quarter" idx="12"/>
          </p:nvPr>
        </p:nvSpPr>
        <p:spPr/>
        <p:txBody>
          <a:bodyPr/>
          <a:lstStyle/>
          <a:p>
            <a:fld id="{A42779FB-954C-4149-B83B-FA61E725D02C}" type="slidenum">
              <a:rPr lang="en-US" smtClean="0"/>
              <a:pPr/>
              <a:t>7</a:t>
            </a:fld>
            <a:endParaRPr lang="en-US"/>
          </a:p>
        </p:txBody>
      </p:sp>
      <p:sp>
        <p:nvSpPr>
          <p:cNvPr id="6" name="TextBox 5"/>
          <p:cNvSpPr txBox="1"/>
          <p:nvPr/>
        </p:nvSpPr>
        <p:spPr>
          <a:xfrm>
            <a:off x="914400" y="5791200"/>
            <a:ext cx="6705600" cy="646331"/>
          </a:xfrm>
          <a:prstGeom prst="rect">
            <a:avLst/>
          </a:prstGeom>
          <a:noFill/>
        </p:spPr>
        <p:txBody>
          <a:bodyPr wrap="square" rtlCol="0">
            <a:spAutoFit/>
          </a:bodyPr>
          <a:lstStyle/>
          <a:p>
            <a:pPr algn="ctr"/>
            <a:r>
              <a:rPr lang="en-US" dirty="0"/>
              <a:t>Source: California Air Resources Board </a:t>
            </a:r>
          </a:p>
          <a:p>
            <a:pPr algn="ctr"/>
            <a:r>
              <a:rPr lang="en-US" dirty="0"/>
              <a:t>Risk Management Guidance for Stationary Sources of Air Toxics, 2015</a:t>
            </a:r>
          </a:p>
        </p:txBody>
      </p:sp>
    </p:spTree>
    <p:extLst>
      <p:ext uri="{BB962C8B-B14F-4D97-AF65-F5344CB8AC3E}">
        <p14:creationId xmlns="" xmlns:p14="http://schemas.microsoft.com/office/powerpoint/2010/main" val="2264609929"/>
      </p:ext>
    </p:extLst>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1023</Words>
  <Application>Microsoft Office PowerPoint</Application>
  <PresentationFormat>On-screen Show (4:3)</PresentationFormat>
  <Paragraphs>89</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What does “health-based” air permitting mean?</vt:lpstr>
      <vt:lpstr>Risk Assessment Basics</vt:lpstr>
      <vt:lpstr>Health-Based Decisions</vt:lpstr>
      <vt:lpstr>Tiered Approach</vt:lpstr>
      <vt:lpstr>Similarities between CA and WA programs</vt:lpstr>
      <vt:lpstr>Differences between CA and WA programs</vt:lpstr>
      <vt:lpstr>Health risk – a relative perspective</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PCAdmin</dc:creator>
  <cp:lastModifiedBy>PCAdmin</cp:lastModifiedBy>
  <cp:revision>47</cp:revision>
  <dcterms:created xsi:type="dcterms:W3CDTF">2016-04-13T19:36:27Z</dcterms:created>
  <dcterms:modified xsi:type="dcterms:W3CDTF">2016-04-20T21:14:24Z</dcterms:modified>
</cp:coreProperties>
</file>