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6" r:id="rId5"/>
    <p:sldId id="358" r:id="rId6"/>
    <p:sldId id="364" r:id="rId7"/>
    <p:sldId id="365" r:id="rId8"/>
    <p:sldId id="288" r:id="rId9"/>
    <p:sldId id="366" r:id="rId10"/>
    <p:sldId id="367" r:id="rId11"/>
    <p:sldId id="331" r:id="rId12"/>
    <p:sldId id="347" r:id="rId13"/>
    <p:sldId id="317" r:id="rId14"/>
    <p:sldId id="333" r:id="rId15"/>
    <p:sldId id="315" r:id="rId16"/>
    <p:sldId id="361" r:id="rId17"/>
    <p:sldId id="362"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nahar"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38BD03"/>
    <a:srgbClr val="0D68B3"/>
    <a:srgbClr val="439777"/>
    <a:srgbClr val="57B59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77257" autoAdjust="0"/>
  </p:normalViewPr>
  <p:slideViewPr>
    <p:cSldViewPr>
      <p:cViewPr varScale="1">
        <p:scale>
          <a:sx n="66" d="100"/>
          <a:sy n="66" d="100"/>
        </p:scale>
        <p:origin x="-82" y="-96"/>
      </p:cViewPr>
      <p:guideLst>
        <p:guide orient="horz" pos="2160"/>
        <p:guide pos="2880"/>
      </p:guideLst>
    </p:cSldViewPr>
  </p:slideViewPr>
  <p:notesTextViewPr>
    <p:cViewPr>
      <p:scale>
        <a:sx n="100" d="100"/>
        <a:sy n="100" d="100"/>
      </p:scale>
      <p:origin x="0" y="432"/>
    </p:cViewPr>
  </p:notesTextViewPr>
  <p:sorterViewPr>
    <p:cViewPr>
      <p:scale>
        <a:sx n="66" d="100"/>
        <a:sy n="66" d="100"/>
      </p:scale>
      <p:origin x="0" y="0"/>
    </p:cViewPr>
  </p:sorterViewPr>
  <p:notesViewPr>
    <p:cSldViewPr>
      <p:cViewPr>
        <p:scale>
          <a:sx n="100" d="100"/>
          <a:sy n="100" d="100"/>
        </p:scale>
        <p:origin x="-816" y="-6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80F26BB-4848-44C9-856D-6EEE642DEAF5}" type="datetimeFigureOut">
              <a:rPr lang="en-US" smtClean="0"/>
              <a:pPr/>
              <a:t>1/7/2016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00823D0-6925-49D2-A9F8-4C244CCCAC6C}"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4E1095-1010-4D10-B3BE-94269C7D1374}" type="datetimeFigureOut">
              <a:rPr lang="en-US" smtClean="0"/>
              <a:pPr/>
              <a:t>1/7/2016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7DB5F-7714-4AA0-8D7E-1C39FB04D0E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9415" indent="-349415">
              <a:lnSpc>
                <a:spcPct val="115000"/>
              </a:lnSpc>
            </a:pPr>
            <a:endParaRPr lang="en-US" sz="1800" dirty="0" smtClean="0">
              <a:solidFill>
                <a:srgbClr val="000000"/>
              </a:solidFill>
              <a:latin typeface="Times New Roman"/>
              <a:ea typeface="Calibri"/>
              <a:cs typeface="Times New Roman"/>
            </a:endParaRPr>
          </a:p>
          <a:p>
            <a:r>
              <a:rPr lang="en-US" sz="1600" dirty="0" smtClean="0">
                <a:latin typeface="Times New Roman" pitchFamily="18" charset="0"/>
                <a:cs typeface="Times New Roman" pitchFamily="18" charset="0"/>
              </a:rPr>
              <a:t>Hello</a:t>
            </a:r>
            <a:r>
              <a:rPr lang="en-US" sz="1600" baseline="0" dirty="0" smtClean="0">
                <a:latin typeface="Times New Roman" pitchFamily="18" charset="0"/>
                <a:cs typeface="Times New Roman" pitchFamily="18" charset="0"/>
              </a:rPr>
              <a:t> Chair O’Keeffe and fellow commissioners. I am here today to tell you about the solid waste disposal fee rulemaking.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804410"/>
          </a:xfrm>
        </p:spPr>
        <p:txBody>
          <a:bodyPr>
            <a:noAutofit/>
          </a:bodyPr>
          <a:lstStyle/>
          <a:p>
            <a:pPr algn="l">
              <a:lnSpc>
                <a:spcPct val="90000"/>
              </a:lnSpc>
              <a:spcBef>
                <a:spcPts val="0"/>
              </a:spcBef>
              <a:spcAft>
                <a:spcPts val="2000"/>
              </a:spcAft>
              <a:buFont typeface="Arial" pitchFamily="34" charset="0"/>
              <a:buChar char="•"/>
            </a:pPr>
            <a:r>
              <a:rPr lang="en-US" sz="1700" dirty="0" smtClean="0">
                <a:solidFill>
                  <a:schemeClr val="tx1"/>
                </a:solidFill>
                <a:latin typeface="Times New Roman" pitchFamily="18" charset="0"/>
                <a:cs typeface="Times New Roman" pitchFamily="18" charset="0"/>
              </a:rPr>
              <a:t>The next part of the rulemaking I want to discuss with you is the distressed county rebate. </a:t>
            </a:r>
          </a:p>
          <a:p>
            <a:pPr algn="l">
              <a:lnSpc>
                <a:spcPct val="90000"/>
              </a:lnSpc>
              <a:spcBef>
                <a:spcPts val="0"/>
              </a:spcBef>
              <a:spcAft>
                <a:spcPts val="2000"/>
              </a:spcAft>
              <a:buFont typeface="Arial" pitchFamily="34" charset="0"/>
              <a:buChar char="•"/>
            </a:pPr>
            <a:r>
              <a:rPr lang="en-US" sz="1700" dirty="0" smtClean="0">
                <a:solidFill>
                  <a:schemeClr val="tx1"/>
                </a:solidFill>
                <a:latin typeface="Times New Roman" pitchFamily="18" charset="0"/>
                <a:cs typeface="Times New Roman" pitchFamily="18" charset="0"/>
              </a:rPr>
              <a:t>There was concern in rural Oregon regarding the fee increases because there are counties that have difficulty funding basic services.</a:t>
            </a:r>
          </a:p>
          <a:p>
            <a:pPr algn="l">
              <a:lnSpc>
                <a:spcPct val="90000"/>
              </a:lnSpc>
              <a:spcBef>
                <a:spcPts val="0"/>
              </a:spcBef>
              <a:spcAft>
                <a:spcPts val="2000"/>
              </a:spcAft>
              <a:buFont typeface="Arial" pitchFamily="34" charset="0"/>
              <a:buChar char="•"/>
            </a:pPr>
            <a:r>
              <a:rPr lang="en-US" sz="1700" dirty="0" smtClean="0">
                <a:latin typeface="Times New Roman" pitchFamily="18" charset="0"/>
                <a:cs typeface="Times New Roman" pitchFamily="18" charset="0"/>
              </a:rPr>
              <a:t>SB 245 requires DEQ </a:t>
            </a:r>
            <a:r>
              <a:rPr lang="en-US" sz="1700" dirty="0" smtClean="0">
                <a:solidFill>
                  <a:schemeClr val="tx1"/>
                </a:solidFill>
                <a:latin typeface="Times New Roman" pitchFamily="18" charset="0"/>
                <a:cs typeface="Times New Roman" pitchFamily="18" charset="0"/>
              </a:rPr>
              <a:t>to give a partial rebate of the tipping fee increase to the 9 most economically distressed counties each year</a:t>
            </a:r>
          </a:p>
          <a:p>
            <a:pPr algn="l">
              <a:lnSpc>
                <a:spcPct val="90000"/>
              </a:lnSpc>
              <a:spcBef>
                <a:spcPts val="0"/>
              </a:spcBef>
              <a:spcAft>
                <a:spcPts val="2000"/>
              </a:spcAft>
              <a:buFont typeface="Arial" pitchFamily="34" charset="0"/>
              <a:buChar char="•"/>
            </a:pPr>
            <a:r>
              <a:rPr lang="en-US" sz="1700" dirty="0" smtClean="0">
                <a:latin typeface="Times New Roman" pitchFamily="18" charset="0"/>
                <a:cs typeface="Times New Roman" pitchFamily="18" charset="0"/>
              </a:rPr>
              <a:t>This rebate can be up to $0.28 of the $0.37 maximum tip fee increase or roughly 75% of the increase</a:t>
            </a:r>
          </a:p>
          <a:p>
            <a:pPr algn="l">
              <a:lnSpc>
                <a:spcPct val="90000"/>
              </a:lnSpc>
              <a:spcBef>
                <a:spcPts val="0"/>
              </a:spcBef>
              <a:spcAft>
                <a:spcPts val="2000"/>
              </a:spcAft>
              <a:buFont typeface="Arial" pitchFamily="34" charset="0"/>
              <a:buChar char="•"/>
            </a:pPr>
            <a:r>
              <a:rPr lang="en-US" sz="1700" dirty="0" smtClean="0">
                <a:solidFill>
                  <a:schemeClr val="tx1"/>
                </a:solidFill>
                <a:latin typeface="Times New Roman" pitchFamily="18" charset="0"/>
                <a:cs typeface="Times New Roman" pitchFamily="18" charset="0"/>
              </a:rPr>
              <a:t>The rebated </a:t>
            </a:r>
            <a:r>
              <a:rPr lang="en-US" sz="1700" dirty="0" smtClean="0">
                <a:latin typeface="Times New Roman" pitchFamily="18" charset="0"/>
                <a:cs typeface="Times New Roman" pitchFamily="18" charset="0"/>
              </a:rPr>
              <a:t>is b</a:t>
            </a:r>
            <a:r>
              <a:rPr lang="en-US" sz="1700" dirty="0" smtClean="0">
                <a:solidFill>
                  <a:schemeClr val="tx1"/>
                </a:solidFill>
                <a:latin typeface="Times New Roman" pitchFamily="18" charset="0"/>
                <a:cs typeface="Times New Roman" pitchFamily="18" charset="0"/>
              </a:rPr>
              <a:t>ased on municipal</a:t>
            </a:r>
            <a:r>
              <a:rPr lang="en-US" sz="1700" baseline="0" dirty="0" smtClean="0">
                <a:solidFill>
                  <a:schemeClr val="tx1"/>
                </a:solidFill>
                <a:latin typeface="Times New Roman" pitchFamily="18" charset="0"/>
                <a:cs typeface="Times New Roman" pitchFamily="18" charset="0"/>
              </a:rPr>
              <a:t> solid waste </a:t>
            </a:r>
            <a:r>
              <a:rPr lang="en-US" sz="1700" dirty="0" smtClean="0">
                <a:solidFill>
                  <a:schemeClr val="tx1"/>
                </a:solidFill>
                <a:latin typeface="Times New Roman" pitchFamily="18" charset="0"/>
                <a:cs typeface="Times New Roman" pitchFamily="18" charset="0"/>
              </a:rPr>
              <a:t>generated in the </a:t>
            </a:r>
            <a:r>
              <a:rPr lang="en-US" sz="1700" dirty="0" smtClean="0">
                <a:solidFill>
                  <a:schemeClr val="tx1"/>
                </a:solidFill>
                <a:latin typeface="Times New Roman" pitchFamily="18" charset="0"/>
                <a:cs typeface="Times New Roman" pitchFamily="18" charset="0"/>
              </a:rPr>
              <a:t>county</a:t>
            </a:r>
            <a:endParaRPr lang="en-US" sz="1700" dirty="0" smtClean="0">
              <a:solidFill>
                <a:schemeClr val="tx1"/>
              </a:solidFill>
              <a:latin typeface="Times New Roman" pitchFamily="18" charset="0"/>
              <a:cs typeface="Times New Roman" pitchFamily="18" charset="0"/>
            </a:endParaRPr>
          </a:p>
          <a:p>
            <a:pPr algn="l">
              <a:lnSpc>
                <a:spcPct val="90000"/>
              </a:lnSpc>
              <a:spcBef>
                <a:spcPts val="0"/>
              </a:spcBef>
              <a:spcAft>
                <a:spcPts val="2000"/>
              </a:spcAft>
              <a:buFont typeface="Arial" pitchFamily="34" charset="0"/>
              <a:buChar char="•"/>
            </a:pPr>
            <a:r>
              <a:rPr lang="en-US" sz="1700" dirty="0" smtClean="0">
                <a:latin typeface="Times New Roman" pitchFamily="18" charset="0"/>
                <a:cs typeface="Times New Roman" pitchFamily="18" charset="0"/>
              </a:rPr>
              <a:t>We are proposing use of the “Distressed County Index” calculation used by Business Oregon which includes Oregon and county unemployment, income and county</a:t>
            </a:r>
            <a:r>
              <a:rPr lang="en-US" sz="1700" baseline="0" dirty="0" smtClean="0">
                <a:latin typeface="Times New Roman" pitchFamily="18" charset="0"/>
                <a:cs typeface="Times New Roman" pitchFamily="18" charset="0"/>
              </a:rPr>
              <a:t> payroll.  </a:t>
            </a:r>
            <a:r>
              <a:rPr lang="en-US" sz="1700" dirty="0" smtClean="0">
                <a:latin typeface="Times New Roman" pitchFamily="18" charset="0"/>
                <a:cs typeface="Times New Roman" pitchFamily="18" charset="0"/>
              </a:rPr>
              <a:t>  </a:t>
            </a:r>
            <a:endParaRPr lang="en-US" sz="1700" dirty="0" smtClean="0">
              <a:latin typeface="Times New Roman" pitchFamily="18" charset="0"/>
              <a:ea typeface="ＭＳ Ｐゴシック" pitchFamily="-110" charset="-128"/>
              <a:cs typeface="Times New Roman"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UPDATE THIS SLIDE – use more than 9, show LAKE COUNTY</a:t>
            </a:r>
            <a:endParaRPr lang="en-US" sz="20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This slide gives </a:t>
            </a:r>
            <a:r>
              <a:rPr lang="en-US" sz="2000" dirty="0" smtClean="0">
                <a:latin typeface="Times New Roman" pitchFamily="18" charset="0"/>
                <a:cs typeface="Times New Roman" pitchFamily="18" charset="0"/>
              </a:rPr>
              <a:t>you an idea of how much money we’re talking about for the </a:t>
            </a:r>
            <a:r>
              <a:rPr lang="en-US" sz="2000" dirty="0" smtClean="0">
                <a:latin typeface="Times New Roman" pitchFamily="18" charset="0"/>
                <a:cs typeface="Times New Roman" pitchFamily="18" charset="0"/>
              </a:rPr>
              <a:t>rebates. The $65,611 is approximately __% of DEQ’s solid waste budget.  These </a:t>
            </a:r>
            <a:r>
              <a:rPr lang="en-US" sz="2000" dirty="0" smtClean="0">
                <a:latin typeface="Times New Roman" pitchFamily="18" charset="0"/>
                <a:cs typeface="Times New Roman" pitchFamily="18" charset="0"/>
              </a:rPr>
              <a:t>are the 9 most distressed counties in Oregon in 2015 and the amount of the rebates if we paid them in 2015.</a:t>
            </a:r>
            <a:endParaRPr lang="en-US" sz="20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5790"/>
            <a:ext cx="6400800" cy="4575810"/>
          </a:xfrm>
        </p:spPr>
        <p:txBody>
          <a:bodyPr>
            <a:normAutofit fontScale="85000" lnSpcReduction="20000"/>
          </a:bodyPr>
          <a:lstStyle/>
          <a:p>
            <a:pPr>
              <a:defRPr/>
            </a:pPr>
            <a:r>
              <a:rPr lang="en-US" sz="1500" kern="1200" baseline="0" dirty="0" smtClean="0">
                <a:solidFill>
                  <a:schemeClr val="tx1"/>
                </a:solidFill>
                <a:latin typeface="Times New Roman" pitchFamily="18" charset="0"/>
                <a:ea typeface="ＭＳ Ｐゴシック" pitchFamily="-110" charset="-128"/>
                <a:cs typeface="Times New Roman" pitchFamily="18" charset="0"/>
              </a:rPr>
              <a:t>The last part of this rulemaking I want to update you on is the changes we are proposing</a:t>
            </a:r>
            <a:r>
              <a:rPr lang="en-US" sz="1500" kern="1200" dirty="0" smtClean="0">
                <a:solidFill>
                  <a:schemeClr val="tx1"/>
                </a:solidFill>
                <a:latin typeface="Times New Roman" pitchFamily="18" charset="0"/>
                <a:ea typeface="ＭＳ Ｐゴシック" pitchFamily="-110" charset="-128"/>
                <a:cs typeface="Times New Roman" pitchFamily="18" charset="0"/>
              </a:rPr>
              <a:t> to the grant rules. The </a:t>
            </a:r>
            <a:r>
              <a:rPr lang="en-US" sz="1500" dirty="0" smtClean="0">
                <a:latin typeface="Times New Roman" pitchFamily="18" charset="0"/>
                <a:cs typeface="Times New Roman" pitchFamily="18" charset="0"/>
              </a:rPr>
              <a:t>grant program funds projects that prevent, recover or reuse solid and household hazardous wastes. </a:t>
            </a:r>
            <a:r>
              <a:rPr lang="en-US" sz="1500" dirty="0" smtClean="0">
                <a:latin typeface="Times New Roman" pitchFamily="18" charset="0"/>
                <a:cs typeface="Times New Roman" pitchFamily="18" charset="0"/>
              </a:rPr>
              <a:t>We had to stop</a:t>
            </a:r>
            <a:r>
              <a:rPr lang="en-US" sz="1500" baseline="0" dirty="0" smtClean="0">
                <a:latin typeface="Times New Roman" pitchFamily="18" charset="0"/>
                <a:cs typeface="Times New Roman" pitchFamily="18" charset="0"/>
              </a:rPr>
              <a:t> the grant program in 2008 because of budget cuts but with the passage of SB245, we are happy to reestablish the grant program to help achieve the goals of the 2050</a:t>
            </a:r>
            <a:r>
              <a:rPr lang="en-US" sz="1500" dirty="0" smtClean="0">
                <a:latin typeface="Times New Roman" pitchFamily="18" charset="0"/>
                <a:cs typeface="Times New Roman" pitchFamily="18" charset="0"/>
              </a:rPr>
              <a:t> Vision.</a:t>
            </a:r>
            <a:endParaRPr lang="en-US" sz="1500" kern="1200" dirty="0" smtClean="0">
              <a:solidFill>
                <a:schemeClr val="tx1"/>
              </a:solidFill>
              <a:latin typeface="Times New Roman" pitchFamily="18" charset="0"/>
              <a:ea typeface="ＭＳ Ｐゴシック" pitchFamily="-110" charset="-128"/>
              <a:cs typeface="Times New Roman" pitchFamily="18" charset="0"/>
            </a:endParaRPr>
          </a:p>
          <a:p>
            <a:pPr lvl="0">
              <a:defRPr/>
            </a:pPr>
            <a:endParaRPr lang="en-US" sz="1500" baseline="0" dirty="0" smtClean="0">
              <a:latin typeface="Times New Roman" pitchFamily="18" charset="0"/>
              <a:ea typeface="ＭＳ Ｐゴシック" pitchFamily="-110" charset="-128"/>
              <a:cs typeface="Times New Roman" pitchFamily="18" charset="0"/>
            </a:endParaRPr>
          </a:p>
          <a:p>
            <a:pPr lvl="0">
              <a:defRPr/>
            </a:pPr>
            <a:r>
              <a:rPr lang="en-US" sz="1500" kern="1200" baseline="0" dirty="0" smtClean="0">
                <a:solidFill>
                  <a:schemeClr val="tx1"/>
                </a:solidFill>
                <a:latin typeface="Times New Roman" pitchFamily="18" charset="0"/>
                <a:ea typeface="ＭＳ Ｐゴシック" pitchFamily="-110" charset="-128"/>
                <a:cs typeface="Times New Roman" pitchFamily="18" charset="0"/>
              </a:rPr>
              <a:t>Prior to Senate Bill 245, DEQ was authorized to give grants only to local governments. In practice, many local governments would apply on behalf of local non-profits or businesses, and then pass grant funds through to them. This created a lot of extra work for the cities and counties. Senate Bill 245 lifts the restriction on who can receive grants. </a:t>
            </a:r>
            <a:r>
              <a:rPr lang="en-US" sz="1500" dirty="0" smtClean="0">
                <a:latin typeface="Times New Roman" pitchFamily="18" charset="0"/>
                <a:ea typeface="ＭＳ Ｐゴシック" pitchFamily="-110" charset="-128"/>
                <a:cs typeface="Times New Roman" pitchFamily="18" charset="0"/>
              </a:rPr>
              <a:t> </a:t>
            </a:r>
            <a:r>
              <a:rPr lang="en-US" sz="1500" kern="1200" baseline="0" dirty="0" smtClean="0">
                <a:solidFill>
                  <a:schemeClr val="tx1"/>
                </a:solidFill>
                <a:latin typeface="Times New Roman" pitchFamily="18" charset="0"/>
                <a:ea typeface="ＭＳ Ｐゴシック" pitchFamily="-110" charset="-128"/>
                <a:cs typeface="Times New Roman" pitchFamily="18" charset="0"/>
              </a:rPr>
              <a:t>In the proposed rules,</a:t>
            </a:r>
            <a:r>
              <a:rPr lang="en-US" sz="1500" kern="1200" dirty="0" smtClean="0">
                <a:solidFill>
                  <a:schemeClr val="tx1"/>
                </a:solidFill>
                <a:latin typeface="Times New Roman" pitchFamily="18" charset="0"/>
                <a:ea typeface="ＭＳ Ｐゴシック" pitchFamily="-110" charset="-128"/>
                <a:cs typeface="Times New Roman" pitchFamily="18" charset="0"/>
              </a:rPr>
              <a:t> DEQ plans to allow any “person,” as defined in our Solid Waste laws (ORS 459.005), to</a:t>
            </a:r>
            <a:r>
              <a:rPr lang="en-US" sz="1500" kern="1200" baseline="0" dirty="0" smtClean="0">
                <a:solidFill>
                  <a:schemeClr val="tx1"/>
                </a:solidFill>
                <a:latin typeface="Times New Roman" pitchFamily="18" charset="0"/>
                <a:ea typeface="ＭＳ Ｐゴシック" pitchFamily="-110" charset="-128"/>
                <a:cs typeface="Times New Roman" pitchFamily="18" charset="0"/>
              </a:rPr>
              <a:t> receive grants directly from DEQ - including businesses</a:t>
            </a:r>
            <a:r>
              <a:rPr lang="en-US" sz="1500" kern="1200" dirty="0" smtClean="0">
                <a:solidFill>
                  <a:schemeClr val="tx1"/>
                </a:solidFill>
                <a:latin typeface="Times New Roman" pitchFamily="18" charset="0"/>
                <a:ea typeface="ＭＳ Ｐゴシック" pitchFamily="-110" charset="-128"/>
                <a:cs typeface="Times New Roman" pitchFamily="18" charset="0"/>
              </a:rPr>
              <a:t> and non-profits as well as local governments.</a:t>
            </a:r>
            <a:r>
              <a:rPr lang="en-US" sz="1500" kern="1200" baseline="0" dirty="0" smtClean="0">
                <a:solidFill>
                  <a:schemeClr val="tx1"/>
                </a:solidFill>
                <a:latin typeface="Times New Roman" pitchFamily="18" charset="0"/>
                <a:ea typeface="ＭＳ Ｐゴシック" pitchFamily="-110" charset="-128"/>
                <a:cs typeface="Times New Roman" pitchFamily="18" charset="0"/>
              </a:rPr>
              <a:t> </a:t>
            </a:r>
            <a:r>
              <a:rPr lang="en-US" sz="1500" b="1" dirty="0" smtClean="0">
                <a:latin typeface="Times New Roman" pitchFamily="18" charset="0"/>
                <a:cs typeface="Times New Roman" pitchFamily="18" charset="0"/>
              </a:rPr>
              <a:t>We did receive a comment on the grant rules regarding notification of non-governmental applications to local jurisdictions.  In some situations there are no affected jurisdictions and in others there may be multiple ones.  Because it is difficult to write rules to cover every situation, we are using the application process to require this notification whenever applicable.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smtClean="0">
              <a:latin typeface="Times New Roman" pitchFamily="18" charset="0"/>
              <a:ea typeface="ＭＳ Ｐゴシック" pitchFamily="-110" charset="-128"/>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baseline="0" dirty="0" smtClean="0">
                <a:solidFill>
                  <a:schemeClr val="tx1"/>
                </a:solidFill>
                <a:latin typeface="Times New Roman" pitchFamily="18" charset="0"/>
                <a:ea typeface="ＭＳ Ｐゴシック" pitchFamily="-110" charset="-128"/>
                <a:cs typeface="Times New Roman" pitchFamily="18" charset="0"/>
              </a:rPr>
              <a:t>Senate Bill 245 also authorizes grants </a:t>
            </a:r>
            <a:r>
              <a:rPr lang="en-US" sz="1500" kern="1200" baseline="0" dirty="0" smtClean="0">
                <a:solidFill>
                  <a:schemeClr val="tx1"/>
                </a:solidFill>
                <a:latin typeface="Times New Roman" pitchFamily="18" charset="0"/>
                <a:ea typeface="ＭＳ Ｐゴシック" pitchFamily="-110" charset="-128"/>
                <a:cs typeface="Times New Roman" pitchFamily="18" charset="0"/>
              </a:rPr>
              <a:t>for activities that implement the 2050 Vision. </a:t>
            </a:r>
            <a:endParaRPr lang="en-US" sz="1500" kern="1200" baseline="0" dirty="0" smtClean="0">
              <a:solidFill>
                <a:schemeClr val="tx1"/>
              </a:solidFill>
              <a:latin typeface="Times New Roman" pitchFamily="18" charset="0"/>
              <a:ea typeface="ＭＳ Ｐゴシック" pitchFamily="-110" charset="-128"/>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kern="1200" baseline="0" dirty="0" smtClean="0">
              <a:solidFill>
                <a:schemeClr val="tx1"/>
              </a:solidFill>
              <a:latin typeface="Times New Roman" pitchFamily="18" charset="0"/>
              <a:ea typeface="ＭＳ Ｐゴシック" pitchFamily="-110" charset="-128"/>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baseline="0" dirty="0" smtClean="0">
                <a:solidFill>
                  <a:schemeClr val="tx1"/>
                </a:solidFill>
                <a:latin typeface="Times New Roman" pitchFamily="18" charset="0"/>
                <a:ea typeface="ＭＳ Ｐゴシック" pitchFamily="-110" charset="-128"/>
                <a:cs typeface="Times New Roman" pitchFamily="18" charset="0"/>
              </a:rPr>
              <a:t>The current rules don’t include any preferences </a:t>
            </a:r>
            <a:r>
              <a:rPr lang="en-US" sz="1500" dirty="0" smtClean="0">
                <a:latin typeface="Times New Roman" pitchFamily="18" charset="0"/>
                <a:ea typeface="ＭＳ Ｐゴシック" pitchFamily="-110" charset="-128"/>
                <a:cs typeface="Times New Roman" pitchFamily="18" charset="0"/>
              </a:rPr>
              <a:t>for particular activities in awarding grants. </a:t>
            </a:r>
            <a:r>
              <a:rPr lang="en-US" sz="1500" kern="1200" baseline="0" dirty="0" smtClean="0">
                <a:solidFill>
                  <a:schemeClr val="tx1"/>
                </a:solidFill>
                <a:latin typeface="Times New Roman" pitchFamily="18" charset="0"/>
                <a:ea typeface="ＭＳ Ｐゴシック" pitchFamily="-110" charset="-128"/>
                <a:cs typeface="Times New Roman" pitchFamily="18" charset="0"/>
              </a:rPr>
              <a:t>Senate Bill 245 includes a new provision </a:t>
            </a:r>
            <a:r>
              <a:rPr lang="en-US" sz="1500" dirty="0" smtClean="0">
                <a:latin typeface="Times New Roman" pitchFamily="18" charset="0"/>
                <a:ea typeface="ＭＳ Ｐゴシック" pitchFamily="-110" charset="-128"/>
                <a:cs typeface="Times New Roman" pitchFamily="18" charset="0"/>
              </a:rPr>
              <a:t>directing </a:t>
            </a:r>
            <a:r>
              <a:rPr lang="en-US" sz="1500" kern="1200" baseline="0" dirty="0" smtClean="0">
                <a:solidFill>
                  <a:schemeClr val="tx1"/>
                </a:solidFill>
                <a:latin typeface="Times New Roman" pitchFamily="18" charset="0"/>
                <a:ea typeface="ＭＳ Ｐゴシック" pitchFamily="-110" charset="-128"/>
                <a:cs typeface="Times New Roman" pitchFamily="18" charset="0"/>
              </a:rPr>
              <a:t>DEQ, in awarding grants, to </a:t>
            </a:r>
            <a:r>
              <a:rPr lang="en-US" sz="1500" dirty="0" smtClean="0">
                <a:latin typeface="Times New Roman" pitchFamily="18" charset="0"/>
                <a:ea typeface="ＭＳ Ｐゴシック" pitchFamily="-110" charset="-128"/>
                <a:cs typeface="Times New Roman" pitchFamily="18" charset="0"/>
              </a:rPr>
              <a:t>give preference to </a:t>
            </a:r>
            <a:r>
              <a:rPr lang="en-US" sz="1500" kern="1200" baseline="0" dirty="0" smtClean="0">
                <a:solidFill>
                  <a:schemeClr val="tx1"/>
                </a:solidFill>
                <a:latin typeface="Times New Roman" pitchFamily="18" charset="0"/>
                <a:cs typeface="Times New Roman" pitchFamily="18" charset="0"/>
              </a:rPr>
              <a:t>activities </a:t>
            </a:r>
            <a:r>
              <a:rPr lang="en-US" sz="1500" dirty="0" smtClean="0">
                <a:latin typeface="Times New Roman" pitchFamily="18" charset="0"/>
                <a:cs typeface="Times New Roman" pitchFamily="18" charset="0"/>
              </a:rPr>
              <a:t>that reduce waste generation and exceed</a:t>
            </a:r>
            <a:r>
              <a:rPr lang="en-US" sz="1500" baseline="0" dirty="0" smtClean="0">
                <a:latin typeface="Times New Roman" pitchFamily="18" charset="0"/>
                <a:cs typeface="Times New Roman" pitchFamily="18" charset="0"/>
              </a:rPr>
              <a:t> </a:t>
            </a:r>
            <a:r>
              <a:rPr lang="en-US" sz="1500" dirty="0" smtClean="0">
                <a:latin typeface="Times New Roman" pitchFamily="18" charset="0"/>
                <a:cs typeface="Times New Roman" pitchFamily="18" charset="0"/>
              </a:rPr>
              <a:t>statutory</a:t>
            </a:r>
            <a:r>
              <a:rPr lang="en-US" sz="1500" baseline="0" dirty="0" smtClean="0">
                <a:latin typeface="Times New Roman" pitchFamily="18" charset="0"/>
                <a:cs typeface="Times New Roman" pitchFamily="18" charset="0"/>
              </a:rPr>
              <a:t> </a:t>
            </a:r>
            <a:r>
              <a:rPr lang="en-US" sz="1500" dirty="0" smtClean="0">
                <a:latin typeface="Times New Roman" pitchFamily="18" charset="0"/>
                <a:cs typeface="Times New Roman" pitchFamily="18" charset="0"/>
              </a:rPr>
              <a:t>requirements</a:t>
            </a:r>
            <a:r>
              <a:rPr lang="en-US" sz="1500" baseline="0" dirty="0" smtClean="0">
                <a:latin typeface="Times New Roman" pitchFamily="18" charset="0"/>
                <a:cs typeface="Times New Roman" pitchFamily="18" charset="0"/>
              </a:rPr>
              <a:t>. </a:t>
            </a:r>
            <a:r>
              <a:rPr lang="en-US" sz="1800" b="1" u="sng" baseline="0" dirty="0" smtClean="0">
                <a:solidFill>
                  <a:srgbClr val="FF0000"/>
                </a:solidFill>
                <a:latin typeface="Times New Roman" pitchFamily="18" charset="0"/>
                <a:cs typeface="Times New Roman" pitchFamily="18" charset="0"/>
              </a:rPr>
              <a:t>That preference is also included in the proposed rules. Oregon Refuse and Recycling Association requested this provision in part to help local governments transition to changes in Oregon’s Opportunity to Recycle Act in Senate Bill 263, also recently adopted and signed into law.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dirty="0" smtClean="0">
              <a:latin typeface="Times New Roman" pitchFamily="18" charset="0"/>
              <a:cs typeface="Times New Roman" pitchFamily="18" charset="0"/>
            </a:endParaRPr>
          </a:p>
          <a:p>
            <a:endParaRPr lang="en-US" sz="1500" dirty="0" smtClean="0"/>
          </a:p>
        </p:txBody>
      </p:sp>
      <p:sp>
        <p:nvSpPr>
          <p:cNvPr id="4" name="Slide Number Placeholder 3"/>
          <p:cNvSpPr>
            <a:spLocks noGrp="1"/>
          </p:cNvSpPr>
          <p:nvPr>
            <p:ph type="sldNum" sz="quarter" idx="10"/>
          </p:nvPr>
        </p:nvSpPr>
        <p:spPr/>
        <p:txBody>
          <a:bodyPr/>
          <a:lstStyle/>
          <a:p>
            <a:fld id="{93E7DB5F-7714-4AA0-8D7E-1C39FB04D0E1}"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a:t>
            </a:fld>
            <a:endParaRPr lang="en-US" dirty="0"/>
          </a:p>
        </p:txBody>
      </p:sp>
      <p:sp>
        <p:nvSpPr>
          <p:cNvPr id="5" name="Notes Placeholder 4"/>
          <p:cNvSpPr>
            <a:spLocks noGrp="1"/>
          </p:cNvSpPr>
          <p:nvPr>
            <p:ph type="body" sz="quarter" idx="11"/>
          </p:nvPr>
        </p:nvSpPr>
        <p:spPr/>
        <p:txBody>
          <a:bodyPr>
            <a:normAutofit/>
          </a:bodyPr>
          <a:lstStyle/>
          <a:p>
            <a:r>
              <a:rPr lang="en-US" sz="1800" dirty="0" smtClean="0"/>
              <a:t>I want </a:t>
            </a:r>
            <a:r>
              <a:rPr lang="en-US" sz="1800" dirty="0" smtClean="0"/>
              <a:t>to start by giving </a:t>
            </a:r>
            <a:r>
              <a:rPr lang="en-US" sz="1800" dirty="0" smtClean="0"/>
              <a:t>you an outline of today’s presentation:</a:t>
            </a:r>
            <a:br>
              <a:rPr lang="en-US" sz="1800" dirty="0" smtClean="0"/>
            </a:br>
            <a:endParaRPr lang="en-US" sz="1800" dirty="0" smtClean="0"/>
          </a:p>
          <a:p>
            <a:pPr>
              <a:buFont typeface="Arial" pitchFamily="34" charset="0"/>
              <a:buChar char="•"/>
            </a:pPr>
            <a:r>
              <a:rPr lang="en-US" sz="1800" dirty="0" smtClean="0"/>
              <a:t>I’ll tell</a:t>
            </a:r>
            <a:r>
              <a:rPr lang="en-US" sz="1800" baseline="0" dirty="0" smtClean="0"/>
              <a:t> you about the goals of the rulemaking</a:t>
            </a:r>
            <a:endParaRPr lang="en-US" sz="1800" dirty="0" smtClean="0"/>
          </a:p>
          <a:p>
            <a:pPr>
              <a:buFont typeface="Arial" pitchFamily="34" charset="0"/>
              <a:buChar char="•"/>
            </a:pPr>
            <a:endParaRPr lang="en-US" sz="1800" dirty="0" smtClean="0"/>
          </a:p>
          <a:p>
            <a:pPr>
              <a:buFont typeface="Arial" pitchFamily="34" charset="0"/>
              <a:buChar char="•"/>
            </a:pPr>
            <a:r>
              <a:rPr lang="en-US" sz="1800" dirty="0" smtClean="0"/>
              <a:t>Explain public notice process and tell you about the comments we received</a:t>
            </a:r>
          </a:p>
          <a:p>
            <a:pPr>
              <a:buFont typeface="Arial" pitchFamily="34" charset="0"/>
              <a:buChar char="•"/>
            </a:pPr>
            <a:endParaRPr lang="en-US" sz="1800" dirty="0" smtClean="0"/>
          </a:p>
          <a:p>
            <a:pPr>
              <a:buFont typeface="Arial" pitchFamily="34" charset="0"/>
              <a:buChar char="•"/>
            </a:pPr>
            <a:r>
              <a:rPr lang="en-US" sz="1800" dirty="0" smtClean="0"/>
              <a:t>Summarize the proposed rulemaking</a:t>
            </a:r>
          </a:p>
          <a:p>
            <a:pPr>
              <a:buFont typeface="Arial" pitchFamily="34" charset="0"/>
              <a:buChar char="•"/>
            </a:pPr>
            <a:endParaRPr lang="en-US" sz="1800" dirty="0" smtClean="0"/>
          </a:p>
          <a:p>
            <a:pPr>
              <a:buFont typeface="Arial" pitchFamily="34" charset="0"/>
              <a:buChar char="•"/>
            </a:pPr>
            <a:r>
              <a:rPr lang="en-US" sz="1800" dirty="0" smtClean="0"/>
              <a:t>Time for questions</a:t>
            </a:r>
          </a:p>
          <a:p>
            <a:pPr>
              <a:buFont typeface="Arial" pitchFamily="34" charset="0"/>
              <a:buChar char="•"/>
            </a:pPr>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415790"/>
            <a:ext cx="6309360" cy="4570730"/>
          </a:xfrm>
        </p:spPr>
        <p:txBody>
          <a:bodyPr>
            <a:normAutofit/>
          </a:bodyPr>
          <a:lstStyle/>
          <a:p>
            <a:pPr marL="349415" indent="-349415">
              <a:lnSpc>
                <a:spcPct val="115000"/>
              </a:lnSpc>
            </a:pPr>
            <a:r>
              <a:rPr lang="en-US" sz="1800" dirty="0" smtClean="0">
                <a:solidFill>
                  <a:srgbClr val="000000"/>
                </a:solidFill>
                <a:latin typeface="Times" pitchFamily="18" charset="0"/>
                <a:ea typeface="Calibri"/>
                <a:cs typeface="Times" pitchFamily="18" charset="0"/>
              </a:rPr>
              <a:t>As you recall,</a:t>
            </a:r>
            <a:r>
              <a:rPr lang="en-US" sz="1800" baseline="0" dirty="0" smtClean="0">
                <a:solidFill>
                  <a:srgbClr val="000000"/>
                </a:solidFill>
                <a:latin typeface="Times" pitchFamily="18" charset="0"/>
                <a:ea typeface="Calibri"/>
                <a:cs typeface="Times" pitchFamily="18" charset="0"/>
              </a:rPr>
              <a:t> the EQC adopted the Materials Management in Oregon: 2050 Vision and Framework for Action in 2012.  DEQ then worked with stakeholders to develop Senate Bill 245 that was passed </a:t>
            </a:r>
            <a:r>
              <a:rPr lang="en-US" sz="1800" baseline="0" dirty="0" smtClean="0">
                <a:solidFill>
                  <a:srgbClr val="000000"/>
                </a:solidFill>
                <a:latin typeface="Times" pitchFamily="18" charset="0"/>
                <a:ea typeface="Calibri"/>
                <a:cs typeface="Times" pitchFamily="18" charset="0"/>
              </a:rPr>
              <a:t>in the last legislative session.  </a:t>
            </a:r>
            <a:r>
              <a:rPr lang="en-US" sz="1800" baseline="0" dirty="0" smtClean="0">
                <a:solidFill>
                  <a:srgbClr val="000000"/>
                </a:solidFill>
                <a:latin typeface="Times" pitchFamily="18" charset="0"/>
                <a:ea typeface="Calibri"/>
                <a:cs typeface="Times" pitchFamily="18" charset="0"/>
              </a:rPr>
              <a:t>SB 245 strengthens DEQ’s authority to fully implement the 2050 Vision and provides necessary funding.   </a:t>
            </a:r>
          </a:p>
          <a:p>
            <a:pPr marL="349415" indent="-349415">
              <a:lnSpc>
                <a:spcPct val="115000"/>
              </a:lnSpc>
            </a:pPr>
            <a:r>
              <a:rPr lang="en-US" sz="1800" dirty="0" smtClean="0">
                <a:solidFill>
                  <a:srgbClr val="000000"/>
                </a:solidFill>
                <a:latin typeface="Times" pitchFamily="18" charset="0"/>
                <a:ea typeface="Calibri"/>
                <a:cs typeface="Times" pitchFamily="18" charset="0"/>
              </a:rPr>
              <a:t>The goals of </a:t>
            </a:r>
            <a:r>
              <a:rPr lang="en-US" sz="1800" dirty="0" smtClean="0">
                <a:solidFill>
                  <a:srgbClr val="000000"/>
                </a:solidFill>
                <a:latin typeface="Times" pitchFamily="18" charset="0"/>
                <a:ea typeface="Calibri"/>
                <a:cs typeface="Times" pitchFamily="18" charset="0"/>
              </a:rPr>
              <a:t>the proposed rulemaking </a:t>
            </a:r>
            <a:r>
              <a:rPr lang="en-US" sz="1800" dirty="0" smtClean="0">
                <a:solidFill>
                  <a:srgbClr val="000000"/>
                </a:solidFill>
                <a:latin typeface="Times" pitchFamily="18" charset="0"/>
                <a:ea typeface="Calibri"/>
                <a:cs typeface="Times" pitchFamily="18" charset="0"/>
              </a:rPr>
              <a:t>are </a:t>
            </a:r>
            <a:r>
              <a:rPr lang="en-US" sz="1800" dirty="0" smtClean="0">
                <a:solidFill>
                  <a:srgbClr val="000000"/>
                </a:solidFill>
                <a:latin typeface="Times" pitchFamily="18" charset="0"/>
                <a:ea typeface="Calibri"/>
                <a:cs typeface="Times" pitchFamily="18" charset="0"/>
              </a:rPr>
              <a:t>to align</a:t>
            </a:r>
            <a:r>
              <a:rPr lang="en-US" sz="1800" baseline="0" dirty="0" smtClean="0">
                <a:solidFill>
                  <a:srgbClr val="000000"/>
                </a:solidFill>
                <a:latin typeface="Times" pitchFamily="18" charset="0"/>
                <a:ea typeface="Calibri"/>
                <a:cs typeface="Times" pitchFamily="18" charset="0"/>
              </a:rPr>
              <a:t> our rules with SB245.</a:t>
            </a:r>
            <a:endParaRPr lang="en-US" sz="1800" dirty="0" smtClean="0">
              <a:solidFill>
                <a:srgbClr val="000000"/>
              </a:solidFill>
              <a:latin typeface="Times" pitchFamily="18" charset="0"/>
              <a:ea typeface="Calibri"/>
              <a:cs typeface="Times" pitchFamily="18" charset="0"/>
            </a:endParaRPr>
          </a:p>
          <a:p>
            <a:pPr marL="349415" indent="-349415" defTabSz="931774">
              <a:buFont typeface="Arial" pitchFamily="34" charset="0"/>
              <a:buChar char="•"/>
            </a:pPr>
            <a:r>
              <a:rPr lang="en-US" sz="1800" dirty="0" smtClean="0">
                <a:solidFill>
                  <a:prstClr val="black"/>
                </a:solidFill>
                <a:latin typeface="Times" pitchFamily="18" charset="0"/>
                <a:cs typeface="Times" pitchFamily="18" charset="0"/>
              </a:rPr>
              <a:t>We</a:t>
            </a:r>
            <a:r>
              <a:rPr lang="en-US" sz="1800" baseline="0" dirty="0" smtClean="0">
                <a:solidFill>
                  <a:prstClr val="black"/>
                </a:solidFill>
                <a:latin typeface="Times" pitchFamily="18" charset="0"/>
                <a:cs typeface="Times" pitchFamily="18" charset="0"/>
              </a:rPr>
              <a:t> </a:t>
            </a:r>
            <a:r>
              <a:rPr lang="en-US" sz="1800" baseline="0" dirty="0" smtClean="0">
                <a:solidFill>
                  <a:prstClr val="black"/>
                </a:solidFill>
                <a:latin typeface="Times" pitchFamily="18" charset="0"/>
                <a:cs typeface="Times" pitchFamily="18" charset="0"/>
              </a:rPr>
              <a:t>are proposing </a:t>
            </a:r>
            <a:r>
              <a:rPr lang="en-US" sz="1800" baseline="0" dirty="0" smtClean="0">
                <a:solidFill>
                  <a:prstClr val="black"/>
                </a:solidFill>
                <a:latin typeface="Times" pitchFamily="18" charset="0"/>
                <a:cs typeface="Times" pitchFamily="18" charset="0"/>
              </a:rPr>
              <a:t>to increase the p</a:t>
            </a:r>
            <a:r>
              <a:rPr lang="en-US" sz="1800" dirty="0" smtClean="0">
                <a:solidFill>
                  <a:prstClr val="black"/>
                </a:solidFill>
                <a:latin typeface="Times" pitchFamily="18" charset="0"/>
                <a:cs typeface="Times" pitchFamily="18" charset="0"/>
              </a:rPr>
              <a:t>er-ton permit and tipping fees for solid </a:t>
            </a:r>
            <a:r>
              <a:rPr lang="en-US" sz="1800" baseline="0" dirty="0" smtClean="0">
                <a:solidFill>
                  <a:prstClr val="black"/>
                </a:solidFill>
                <a:latin typeface="Times" pitchFamily="18" charset="0"/>
                <a:cs typeface="Times" pitchFamily="18" charset="0"/>
              </a:rPr>
              <a:t>waste disposal facilities</a:t>
            </a:r>
            <a:r>
              <a:rPr lang="en-US" sz="1800" dirty="0" smtClean="0">
                <a:solidFill>
                  <a:prstClr val="black"/>
                </a:solidFill>
                <a:latin typeface="Times" pitchFamily="18" charset="0"/>
                <a:cs typeface="Times" pitchFamily="18" charset="0"/>
              </a:rPr>
              <a:t>.</a:t>
            </a:r>
            <a:r>
              <a:rPr lang="en-US" sz="1800" dirty="0" smtClean="0">
                <a:latin typeface="Times New Roman" pitchFamily="-65" charset="0"/>
                <a:ea typeface="ＭＳ Ｐゴシック" pitchFamily="-110" charset="-128"/>
              </a:rPr>
              <a:t> The fees </a:t>
            </a:r>
            <a:r>
              <a:rPr lang="en-US" sz="1800" dirty="0" smtClean="0">
                <a:latin typeface="Times New Roman" pitchFamily="-65" charset="0"/>
                <a:ea typeface="ＭＳ Ｐゴシック" pitchFamily="-110" charset="-128"/>
              </a:rPr>
              <a:t>were last </a:t>
            </a:r>
            <a:r>
              <a:rPr lang="en-US" sz="1800" dirty="0" smtClean="0">
                <a:latin typeface="Times New Roman" pitchFamily="-65" charset="0"/>
                <a:ea typeface="ＭＳ Ｐゴシック" pitchFamily="-110" charset="-128"/>
              </a:rPr>
              <a:t>increased in 1994.</a:t>
            </a:r>
          </a:p>
          <a:p>
            <a:pPr marL="349415" indent="-349415" defTabSz="931774">
              <a:buFont typeface="Arial" pitchFamily="34" charset="0"/>
              <a:buChar char="•"/>
            </a:pPr>
            <a:r>
              <a:rPr lang="en-US" sz="1800" dirty="0" smtClean="0">
                <a:solidFill>
                  <a:prstClr val="black"/>
                </a:solidFill>
                <a:latin typeface="Times" pitchFamily="18" charset="0"/>
                <a:cs typeface="Times" pitchFamily="18" charset="0"/>
              </a:rPr>
              <a:t>We are proposing to establish</a:t>
            </a:r>
            <a:r>
              <a:rPr lang="en-US" sz="1800" baseline="0" dirty="0" smtClean="0">
                <a:solidFill>
                  <a:prstClr val="black"/>
                </a:solidFill>
                <a:latin typeface="Times" pitchFamily="18" charset="0"/>
                <a:cs typeface="Times" pitchFamily="18" charset="0"/>
              </a:rPr>
              <a:t> rebates of the tipping fees for </a:t>
            </a:r>
            <a:r>
              <a:rPr lang="en-US" sz="1800" baseline="0" dirty="0" smtClean="0">
                <a:solidFill>
                  <a:prstClr val="black"/>
                </a:solidFill>
                <a:latin typeface="Times" pitchFamily="18" charset="0"/>
                <a:cs typeface="Times" pitchFamily="18" charset="0"/>
              </a:rPr>
              <a:t>Oregon’s nine most economically d</a:t>
            </a:r>
            <a:r>
              <a:rPr lang="en-US" sz="1800" dirty="0" smtClean="0">
                <a:solidFill>
                  <a:prstClr val="black"/>
                </a:solidFill>
                <a:latin typeface="Times" pitchFamily="18" charset="0"/>
                <a:cs typeface="Times" pitchFamily="18" charset="0"/>
              </a:rPr>
              <a:t>istressed </a:t>
            </a:r>
            <a:r>
              <a:rPr lang="en-US" sz="1800" dirty="0" smtClean="0">
                <a:solidFill>
                  <a:prstClr val="black"/>
                </a:solidFill>
                <a:latin typeface="Times" pitchFamily="18" charset="0"/>
                <a:cs typeface="Times" pitchFamily="18" charset="0"/>
              </a:rPr>
              <a:t>counties; and</a:t>
            </a:r>
          </a:p>
          <a:p>
            <a:pPr marL="349415" indent="-349415" defTabSz="931774">
              <a:buFont typeface="Arial" pitchFamily="34" charset="0"/>
              <a:buChar char="•"/>
            </a:pPr>
            <a:r>
              <a:rPr lang="en-US" sz="1800" dirty="0" smtClean="0">
                <a:solidFill>
                  <a:prstClr val="black"/>
                </a:solidFill>
                <a:latin typeface="Times" pitchFamily="18" charset="0"/>
                <a:cs typeface="Times" pitchFamily="18" charset="0"/>
              </a:rPr>
              <a:t>We are proposing changes</a:t>
            </a:r>
            <a:r>
              <a:rPr lang="en-US" sz="1800" baseline="0" dirty="0" smtClean="0">
                <a:solidFill>
                  <a:prstClr val="black"/>
                </a:solidFill>
                <a:latin typeface="Times" pitchFamily="18" charset="0"/>
                <a:cs typeface="Times" pitchFamily="18" charset="0"/>
              </a:rPr>
              <a:t> to the g</a:t>
            </a:r>
            <a:r>
              <a:rPr lang="en-US" sz="1800" dirty="0" smtClean="0">
                <a:solidFill>
                  <a:prstClr val="black"/>
                </a:solidFill>
                <a:latin typeface="Times" pitchFamily="18" charset="0"/>
                <a:cs typeface="Times" pitchFamily="18" charset="0"/>
              </a:rPr>
              <a:t>rant</a:t>
            </a:r>
            <a:r>
              <a:rPr lang="en-US" sz="1800" baseline="0" dirty="0" smtClean="0">
                <a:solidFill>
                  <a:prstClr val="black"/>
                </a:solidFill>
                <a:latin typeface="Times" pitchFamily="18" charset="0"/>
                <a:cs typeface="Times" pitchFamily="18" charset="0"/>
              </a:rPr>
              <a:t> rules to align them with the provisions of Senate Bill 245. </a:t>
            </a:r>
          </a:p>
          <a:p>
            <a:pPr marL="349415" indent="-349415" defTabSz="931774">
              <a:buFont typeface="Arial" pitchFamily="34" charset="0"/>
              <a:buChar char="•"/>
            </a:pPr>
            <a:endParaRPr lang="en-US" sz="1800" dirty="0" smtClean="0">
              <a:solidFill>
                <a:prstClr val="black"/>
              </a:solidFill>
              <a:latin typeface="Times" pitchFamily="18" charset="0"/>
              <a:cs typeface="Times" pitchFamily="18" charset="0"/>
            </a:endParaRPr>
          </a:p>
          <a:p>
            <a:pPr marL="349415" indent="-349415" defTabSz="931774"/>
            <a:endParaRPr lang="en-US" sz="1800" dirty="0" smtClean="0">
              <a:solidFill>
                <a:prstClr val="black"/>
              </a:solidFill>
              <a:latin typeface="Times" pitchFamily="18" charset="0"/>
              <a:cs typeface="Times" pitchFamily="18" charset="0"/>
            </a:endParaRPr>
          </a:p>
          <a:p>
            <a:endParaRPr lang="en-US" sz="1600" dirty="0">
              <a:latin typeface="Times" pitchFamily="18" charset="0"/>
              <a:cs typeface="Times"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267200"/>
            <a:ext cx="6248400" cy="4800600"/>
          </a:xfrm>
        </p:spPr>
        <p:txBody>
          <a:bodyPr>
            <a:noAutofit/>
          </a:bodyPr>
          <a:lstStyle/>
          <a:p>
            <a:r>
              <a:rPr lang="en-US" sz="2100" dirty="0" smtClean="0">
                <a:latin typeface="Times New Roman" pitchFamily="18" charset="0"/>
                <a:cs typeface="Times New Roman" pitchFamily="18" charset="0"/>
              </a:rPr>
              <a:t>Now I would like to explain our public involvement process for this rulemaking:</a:t>
            </a:r>
          </a:p>
          <a:p>
            <a:pPr marL="285750" indent="-285750">
              <a:buFont typeface="Arial" pitchFamily="34" charset="0"/>
              <a:buChar char="•"/>
            </a:pPr>
            <a:r>
              <a:rPr lang="en-US" sz="2100" dirty="0" smtClean="0">
                <a:latin typeface="Times New Roman" pitchFamily="18" charset="0"/>
                <a:cs typeface="Times New Roman" pitchFamily="18" charset="0"/>
              </a:rPr>
              <a:t>Two advisory committee meetings were held in August and September of 2015 to discuss rulemaking options</a:t>
            </a:r>
            <a:r>
              <a:rPr lang="en-US" sz="2100" baseline="0" dirty="0" smtClean="0">
                <a:latin typeface="Times New Roman" pitchFamily="18" charset="0"/>
                <a:cs typeface="Times New Roman" pitchFamily="18" charset="0"/>
              </a:rPr>
              <a:t> and review the draft rules</a:t>
            </a:r>
            <a:endParaRPr lang="en-US" sz="2100" dirty="0" smtClean="0">
              <a:latin typeface="Times New Roman" pitchFamily="18" charset="0"/>
              <a:cs typeface="Times New Roman" pitchFamily="18" charset="0"/>
            </a:endParaRPr>
          </a:p>
          <a:p>
            <a:pPr marL="285750" indent="-285750">
              <a:buFont typeface="Arial" pitchFamily="34" charset="0"/>
              <a:buChar char="•"/>
            </a:pPr>
            <a:r>
              <a:rPr lang="en-US" sz="2100" dirty="0" smtClean="0">
                <a:latin typeface="Times New Roman" pitchFamily="18" charset="0"/>
                <a:cs typeface="Times New Roman" pitchFamily="18" charset="0"/>
              </a:rPr>
              <a:t>When we placed the rules on public notice on October 15, 2015, we sent out 7,203 notices in addition to posting information on our website</a:t>
            </a:r>
          </a:p>
          <a:p>
            <a:pPr marL="285750" indent="-285750">
              <a:buFont typeface="Arial" pitchFamily="34" charset="0"/>
              <a:buChar char="•"/>
            </a:pPr>
            <a:r>
              <a:rPr lang="en-US" sz="2100" dirty="0" smtClean="0">
                <a:latin typeface="Times New Roman" pitchFamily="18" charset="0"/>
                <a:cs typeface="Times New Roman" pitchFamily="18" charset="0"/>
              </a:rPr>
              <a:t>We received comments from 7 individuals and/or organizations</a:t>
            </a:r>
          </a:p>
          <a:p>
            <a:pPr marL="285750" indent="-285750">
              <a:buFont typeface="Arial" pitchFamily="34" charset="0"/>
              <a:buChar char="•"/>
            </a:pPr>
            <a:r>
              <a:rPr lang="en-US" sz="2100" dirty="0" smtClean="0">
                <a:latin typeface="Times New Roman" pitchFamily="18" charset="0"/>
                <a:cs typeface="Times New Roman" pitchFamily="18" charset="0"/>
              </a:rPr>
              <a:t>5 commenters were in </a:t>
            </a:r>
            <a:r>
              <a:rPr lang="en-US" sz="2100" dirty="0" smtClean="0">
                <a:latin typeface="Times New Roman" pitchFamily="18" charset="0"/>
                <a:cs typeface="Times New Roman" pitchFamily="18" charset="0"/>
              </a:rPr>
              <a:t>support </a:t>
            </a:r>
            <a:r>
              <a:rPr lang="en-US" sz="2100" dirty="0" smtClean="0">
                <a:latin typeface="Times New Roman" pitchFamily="18" charset="0"/>
                <a:cs typeface="Times New Roman" pitchFamily="18" charset="0"/>
              </a:rPr>
              <a:t>of the proposed rule changes and two asked for clarifications</a:t>
            </a:r>
          </a:p>
        </p:txBody>
      </p:sp>
      <p:sp>
        <p:nvSpPr>
          <p:cNvPr id="4" name="Slide Number Placeholder 3"/>
          <p:cNvSpPr>
            <a:spLocks noGrp="1"/>
          </p:cNvSpPr>
          <p:nvPr>
            <p:ph type="sldNum" sz="quarter" idx="10"/>
          </p:nvPr>
        </p:nvSpPr>
        <p:spPr>
          <a:xfrm>
            <a:off x="3972560" y="8831580"/>
            <a:ext cx="3037840" cy="464820"/>
          </a:xfrm>
        </p:spPr>
        <p:txBody>
          <a:bodyPr/>
          <a:lstStyle/>
          <a:p>
            <a:fld id="{22370381-2201-4B5E-AFD5-D162C8ADD346}" type="slidenum">
              <a:rPr lang="en-US" smtClean="0"/>
              <a:pPr/>
              <a:t>4</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0"/>
            <a:ext cx="5943600" cy="4876800"/>
          </a:xfrm>
        </p:spPr>
        <p:txBody>
          <a:bodyPr>
            <a:noAutofit/>
          </a:bodyPr>
          <a:lstStyle/>
          <a:p>
            <a:pPr eaLnBrk="0" fontAlgn="base" hangingPunct="0"/>
            <a:r>
              <a:rPr lang="en-US" sz="1600" dirty="0" smtClean="0">
                <a:solidFill>
                  <a:srgbClr val="000000"/>
                </a:solidFill>
                <a:latin typeface="Times New Roman"/>
                <a:ea typeface="ＭＳ Ｐゴシック" pitchFamily="-110" charset="-128"/>
                <a:cs typeface="Times New Roman"/>
              </a:rPr>
              <a:t>Currently we have 4</a:t>
            </a:r>
            <a:r>
              <a:rPr lang="en-US" sz="1600" dirty="0" smtClean="0">
                <a:solidFill>
                  <a:srgbClr val="000000"/>
                </a:solidFill>
                <a:latin typeface="Times New Roman"/>
                <a:ea typeface="ＭＳ Ｐゴシック" pitchFamily="-110" charset="-128"/>
                <a:cs typeface="Times New Roman"/>
              </a:rPr>
              <a:t> </a:t>
            </a:r>
            <a:r>
              <a:rPr lang="en-US" sz="1600" dirty="0" smtClean="0">
                <a:solidFill>
                  <a:srgbClr val="000000"/>
                </a:solidFill>
                <a:latin typeface="Times New Roman"/>
                <a:ea typeface="ＭＳ Ｐゴシック" pitchFamily="-110" charset="-128"/>
                <a:cs typeface="Times New Roman"/>
              </a:rPr>
              <a:t>fees, two </a:t>
            </a:r>
            <a:r>
              <a:rPr lang="en-US" sz="1600" dirty="0" smtClean="0">
                <a:solidFill>
                  <a:srgbClr val="000000"/>
                </a:solidFill>
                <a:latin typeface="Times New Roman"/>
                <a:ea typeface="ＭＳ Ｐゴシック" pitchFamily="-110" charset="-128"/>
                <a:cs typeface="Times New Roman"/>
              </a:rPr>
              <a:t>permit fees and two tipping </a:t>
            </a:r>
            <a:r>
              <a:rPr lang="en-US" sz="1600" dirty="0" smtClean="0">
                <a:solidFill>
                  <a:srgbClr val="000000"/>
                </a:solidFill>
                <a:latin typeface="Times New Roman"/>
                <a:ea typeface="ＭＳ Ｐゴシック" pitchFamily="-110" charset="-128"/>
                <a:cs typeface="Times New Roman"/>
              </a:rPr>
              <a:t>fees, </a:t>
            </a:r>
            <a:r>
              <a:rPr lang="en-US" sz="1600" dirty="0" smtClean="0">
                <a:solidFill>
                  <a:srgbClr val="000000"/>
                </a:solidFill>
                <a:latin typeface="Times New Roman"/>
                <a:ea typeface="ＭＳ Ｐゴシック" pitchFamily="-110" charset="-128"/>
                <a:cs typeface="Times New Roman"/>
              </a:rPr>
              <a:t>all of which have statutorily defined lists of </a:t>
            </a:r>
            <a:r>
              <a:rPr lang="en-US" sz="1600" dirty="0" smtClean="0">
                <a:solidFill>
                  <a:srgbClr val="000000"/>
                </a:solidFill>
                <a:latin typeface="Times New Roman"/>
                <a:ea typeface="ＭＳ Ｐゴシック" pitchFamily="-110" charset="-128"/>
                <a:cs typeface="Times New Roman"/>
              </a:rPr>
              <a:t>uses, along </a:t>
            </a:r>
            <a:r>
              <a:rPr lang="en-US" sz="1600" dirty="0" smtClean="0">
                <a:solidFill>
                  <a:srgbClr val="000000"/>
                </a:solidFill>
                <a:latin typeface="Times New Roman"/>
                <a:ea typeface="ＭＳ Ｐゴシック" pitchFamily="-110" charset="-128"/>
                <a:cs typeface="Times New Roman"/>
              </a:rPr>
              <a:t>with the orphan site fee that is not changing. </a:t>
            </a:r>
            <a:r>
              <a:rPr lang="en-US" sz="1600" dirty="0" smtClean="0">
                <a:solidFill>
                  <a:srgbClr val="000000"/>
                </a:solidFill>
                <a:latin typeface="Times New Roman"/>
                <a:ea typeface="ＭＳ Ｐゴシック" pitchFamily="-110" charset="-128"/>
                <a:cs typeface="Times New Roman"/>
              </a:rPr>
              <a:t>The 4 fees </a:t>
            </a:r>
            <a:r>
              <a:rPr lang="en-US" sz="1600" baseline="0" dirty="0" smtClean="0">
                <a:solidFill>
                  <a:srgbClr val="000000"/>
                </a:solidFill>
                <a:latin typeface="Times New Roman"/>
                <a:ea typeface="ＭＳ Ｐゴシック" pitchFamily="-110" charset="-128"/>
                <a:cs typeface="Times New Roman"/>
              </a:rPr>
              <a:t>will be combined into two fees and clarified. </a:t>
            </a:r>
            <a:endParaRPr lang="en-US" sz="1600" dirty="0" smtClean="0">
              <a:solidFill>
                <a:srgbClr val="000000"/>
              </a:solidFill>
              <a:latin typeface="Times New Roman"/>
              <a:ea typeface="ＭＳ Ｐゴシック" pitchFamily="-110" charset="-128"/>
              <a:cs typeface="Times New Roman"/>
            </a:endParaRPr>
          </a:p>
          <a:p>
            <a:pPr eaLnBrk="0" fontAlgn="base" hangingPunct="0"/>
            <a:endParaRPr lang="en-US" sz="800" dirty="0" smtClean="0">
              <a:solidFill>
                <a:srgbClr val="000000"/>
              </a:solidFill>
              <a:latin typeface="Times New Roman"/>
              <a:ea typeface="ＭＳ Ｐゴシック" pitchFamily="-110" charset="-128"/>
              <a:cs typeface="Times New Roman"/>
            </a:endParaRPr>
          </a:p>
          <a:p>
            <a:pPr eaLnBrk="0" fontAlgn="base" hangingPunct="0"/>
            <a:r>
              <a:rPr lang="en-US" sz="1600" dirty="0" smtClean="0">
                <a:solidFill>
                  <a:srgbClr val="000000"/>
                </a:solidFill>
                <a:latin typeface="Times New Roman"/>
                <a:ea typeface="ＭＳ Ｐゴシック" pitchFamily="-110" charset="-128"/>
                <a:cs typeface="Times New Roman"/>
              </a:rPr>
              <a:t>When </a:t>
            </a:r>
            <a:r>
              <a:rPr lang="en-US" sz="1600" dirty="0" smtClean="0">
                <a:solidFill>
                  <a:srgbClr val="000000"/>
                </a:solidFill>
                <a:latin typeface="Times New Roman"/>
                <a:ea typeface="ＭＳ Ｐゴシック" pitchFamily="-110" charset="-128"/>
                <a:cs typeface="Times New Roman"/>
              </a:rPr>
              <a:t>SB 245 was enacted, it changed the use of these fees and </a:t>
            </a:r>
            <a:r>
              <a:rPr lang="en-US" sz="1600" dirty="0" smtClean="0">
                <a:solidFill>
                  <a:srgbClr val="000000"/>
                </a:solidFill>
                <a:latin typeface="Times New Roman"/>
                <a:ea typeface="ＭＳ Ｐゴシック" pitchFamily="-110" charset="-128"/>
                <a:cs typeface="Times New Roman"/>
              </a:rPr>
              <a:t>these </a:t>
            </a:r>
            <a:r>
              <a:rPr lang="en-US" sz="1600" dirty="0" smtClean="0">
                <a:solidFill>
                  <a:srgbClr val="000000"/>
                </a:solidFill>
                <a:latin typeface="Times New Roman"/>
                <a:ea typeface="ＭＳ Ｐゴシック" pitchFamily="-110" charset="-128"/>
                <a:cs typeface="Times New Roman"/>
              </a:rPr>
              <a:t>are the changes.  </a:t>
            </a:r>
            <a:endParaRPr lang="en-US" sz="1600" dirty="0" smtClean="0">
              <a:solidFill>
                <a:srgbClr val="000000"/>
              </a:solidFill>
              <a:latin typeface="Times New Roman"/>
              <a:ea typeface="ＭＳ Ｐゴシック" pitchFamily="-110" charset="-128"/>
              <a:cs typeface="Times New Roman"/>
            </a:endParaRPr>
          </a:p>
          <a:p>
            <a:pPr eaLnBrk="0" fontAlgn="base" hangingPunct="0"/>
            <a:endParaRPr lang="en-US" sz="800" baseline="0" dirty="0" smtClean="0">
              <a:solidFill>
                <a:srgbClr val="000000"/>
              </a:solidFill>
              <a:latin typeface="Times New Roman"/>
              <a:ea typeface="ＭＳ Ｐゴシック" pitchFamily="-110" charset="-128"/>
              <a:cs typeface="Times New Roman"/>
            </a:endParaRPr>
          </a:p>
          <a:p>
            <a:pPr eaLnBrk="0" fontAlgn="base" hangingPunct="0"/>
            <a:r>
              <a:rPr lang="en-US" sz="1600" dirty="0" smtClean="0">
                <a:solidFill>
                  <a:srgbClr val="000000"/>
                </a:solidFill>
                <a:latin typeface="Times New Roman"/>
                <a:ea typeface="ＭＳ Ｐゴシック" pitchFamily="-110" charset="-128"/>
                <a:cs typeface="Times New Roman"/>
              </a:rPr>
              <a:t>The </a:t>
            </a:r>
            <a:r>
              <a:rPr lang="en-US" sz="1600" dirty="0" smtClean="0">
                <a:solidFill>
                  <a:srgbClr val="000000"/>
                </a:solidFill>
                <a:latin typeface="Times New Roman"/>
                <a:ea typeface="ＭＳ Ｐゴシック" pitchFamily="-110" charset="-128"/>
                <a:cs typeface="Times New Roman"/>
              </a:rPr>
              <a:t>permit compliance fee could be used for a variety of different things. Now it will be limited to the oversite of disposal facilities and related costs such as rulemaking, training, or planning, things associated with disposal sites.  It cannot be used for recycling related work or work that is unrelated to disposal sites.</a:t>
            </a:r>
          </a:p>
          <a:p>
            <a:pPr eaLnBrk="0" fontAlgn="base" hangingPunct="0"/>
            <a:endParaRPr lang="en-US" sz="800" dirty="0" smtClean="0">
              <a:solidFill>
                <a:srgbClr val="000000"/>
              </a:solidFill>
              <a:latin typeface="Times New Roman"/>
              <a:ea typeface="ＭＳ Ｐゴシック" pitchFamily="-110" charset="-128"/>
              <a:cs typeface="Times New Roman"/>
            </a:endParaRPr>
          </a:p>
          <a:p>
            <a:pPr eaLnBrk="0" fontAlgn="base" hangingPunct="0"/>
            <a:r>
              <a:rPr lang="en-US" sz="1600" dirty="0" smtClean="0">
                <a:solidFill>
                  <a:srgbClr val="000000"/>
                </a:solidFill>
                <a:latin typeface="Times New Roman"/>
                <a:ea typeface="ＭＳ Ｐゴシック" pitchFamily="-110" charset="-128"/>
                <a:cs typeface="Times New Roman"/>
              </a:rPr>
              <a:t>SB245 allows very broad use of the tipping fee.  It can be used to implement the statewide material management plan and specifically, anything that reduces the impact of materials at </a:t>
            </a:r>
            <a:r>
              <a:rPr lang="en-US" sz="1600" dirty="0" smtClean="0">
                <a:solidFill>
                  <a:srgbClr val="000000"/>
                </a:solidFill>
                <a:latin typeface="Times New Roman"/>
                <a:ea typeface="ＭＳ Ｐゴシック" pitchFamily="-110" charset="-128"/>
                <a:cs typeface="Times New Roman"/>
              </a:rPr>
              <a:t>any stage </a:t>
            </a:r>
            <a:r>
              <a:rPr lang="en-US" sz="1600" dirty="0" smtClean="0">
                <a:solidFill>
                  <a:srgbClr val="000000"/>
                </a:solidFill>
                <a:latin typeface="Times New Roman"/>
                <a:ea typeface="ＭＳ Ｐゴシック" pitchFamily="-110" charset="-128"/>
                <a:cs typeface="Times New Roman"/>
              </a:rPr>
              <a:t>of the life cycle.  This means we can use the tipping fee fund for </a:t>
            </a:r>
            <a:r>
              <a:rPr lang="en-US" sz="1600" dirty="0" err="1" smtClean="0">
                <a:solidFill>
                  <a:srgbClr val="000000"/>
                </a:solidFill>
                <a:latin typeface="Times New Roman"/>
                <a:ea typeface="ＭＳ Ｐゴシック" pitchFamily="-110" charset="-128"/>
                <a:cs typeface="Times New Roman"/>
              </a:rPr>
              <a:t>oversite</a:t>
            </a:r>
            <a:r>
              <a:rPr lang="en-US" sz="1600" dirty="0" smtClean="0">
                <a:solidFill>
                  <a:srgbClr val="000000"/>
                </a:solidFill>
                <a:latin typeface="Times New Roman"/>
                <a:ea typeface="ＭＳ Ｐゴシック" pitchFamily="-110" charset="-128"/>
                <a:cs typeface="Times New Roman"/>
              </a:rPr>
              <a:t> at disposal facilities but we plan to phase this out. The intent is that the permit compliance fee should cover the cost of the disposal site and the tipping fees should cover all other costs. </a:t>
            </a:r>
          </a:p>
        </p:txBody>
      </p:sp>
      <p:sp>
        <p:nvSpPr>
          <p:cNvPr id="4" name="Slide Number Placeholder 3"/>
          <p:cNvSpPr>
            <a:spLocks noGrp="1"/>
          </p:cNvSpPr>
          <p:nvPr>
            <p:ph type="sldNum" sz="quarter" idx="10"/>
          </p:nvPr>
        </p:nvSpPr>
        <p:spPr/>
        <p:txBody>
          <a:bodyPr/>
          <a:lstStyle/>
          <a:p>
            <a:fld id="{93E7DB5F-7714-4AA0-8D7E-1C39FB04D0E1}"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65" charset="0"/>
                <a:ea typeface="ＭＳ Ｐゴシック" pitchFamily="-110" charset="-128"/>
              </a:rPr>
              <a:t>In the next few slides</a:t>
            </a:r>
            <a:r>
              <a:rPr lang="en-US" sz="1200" baseline="0" dirty="0" smtClean="0">
                <a:latin typeface="Times New Roman" pitchFamily="-65" charset="0"/>
                <a:ea typeface="ＭＳ Ｐゴシック" pitchFamily="-110" charset="-128"/>
              </a:rPr>
              <a:t> I’ll walk you through explain in detail the changes in the fee structure. </a:t>
            </a:r>
            <a:endParaRPr lang="en-US" sz="1200" dirty="0" smtClean="0">
              <a:latin typeface="Times New Roman" pitchFamily="-65" charset="0"/>
              <a:ea typeface="ＭＳ Ｐゴシック" pitchFamily="-11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65" charset="0"/>
              <a:ea typeface="ＭＳ Ｐゴシック" pitchFamily="-110" charset="-128"/>
            </a:endParaRPr>
          </a:p>
          <a:p>
            <a:r>
              <a:rPr lang="en-US" sz="1200" kern="1200" dirty="0" smtClean="0">
                <a:solidFill>
                  <a:schemeClr val="tx1"/>
                </a:solidFill>
                <a:latin typeface="+mn-lt"/>
                <a:ea typeface="+mn-ea"/>
                <a:cs typeface="+mn-cs"/>
              </a:rPr>
              <a:t>This table compares the current fees (in the center column) against the new fees (on the right) allowed by SB245. Tipping fees are to increase from $0.81/ton to $1.18, and permit fees from a combined total of $0.30/ton to $0.58. These fees were based on calculations that DEQ had performed back in January of 2015, based on then-current disposal projections.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&lt;Add text in green&gt;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“We also shared with you that an increase in waste disposal, coupled with lower-than-projected expenses in the first half of this year (2015), had improved our financial position enough that we could now provide the same level of service but with a slight reduction in the amount of the increase. Specifically, that we could afford to introduce the tipping fee increases in two steps: rather than one, single 37-cent increase in July of next year, we’d start with a 30-cent increase in July of next year, followed by another 7-cent increase in July of 2019. We also said that if we go with a two-step increase, both steps would be written into the current rule, so as to avoid the significant administrative burden of cost of a second rulemaking. Also, permit fees would still need to increase to $0.58 per ton in a single step, again, first payable in July for the tonnage disposed of in the prior quarter.”</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“These estimates were based on our projections of the revenue that is needed to implement the highest priority actions in the 2050 Vision, ramping service levels up over several years, and providing a level of service that was discussed in much greater detail with the prior Materials Management workgroup. Based on feedback from the advisory committee, what we called the two-step fee increase is in the proposed rules.”</a:t>
            </a:r>
          </a:p>
          <a:p>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65" charset="0"/>
              <a:ea typeface="ＭＳ Ｐゴシック" pitchFamily="-11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65" charset="0"/>
              <a:ea typeface="ＭＳ Ｐゴシック" pitchFamily="-11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65" charset="0"/>
              <a:ea typeface="ＭＳ Ｐゴシック" pitchFamily="-11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65" charset="0"/>
              <a:ea typeface="ＭＳ Ｐゴシック" pitchFamily="-11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65" charset="0"/>
              <a:ea typeface="ＭＳ Ｐゴシック" pitchFamily="-11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65" charset="0"/>
                <a:ea typeface="ＭＳ Ｐゴシック" pitchFamily="-110" charset="-128"/>
              </a:rPr>
              <a:t>The first column shows the current disposal fees at landfills that accept domestic solid waste. The permit compliance fee of 21¢/ ton pays for the </a:t>
            </a:r>
            <a:r>
              <a:rPr lang="en-US" sz="1200" dirty="0" err="1" smtClean="0">
                <a:latin typeface="Times New Roman" pitchFamily="-65" charset="0"/>
                <a:ea typeface="ＭＳ Ｐゴシック" pitchFamily="-110" charset="-128"/>
              </a:rPr>
              <a:t>oversite</a:t>
            </a:r>
            <a:r>
              <a:rPr lang="en-US" sz="1200" dirty="0" smtClean="0">
                <a:latin typeface="Times New Roman" pitchFamily="-65" charset="0"/>
                <a:ea typeface="ＭＳ Ｐゴシック" pitchFamily="-110" charset="-128"/>
              </a:rPr>
              <a:t> of the facility. Facilities</a:t>
            </a:r>
            <a:r>
              <a:rPr lang="en-US" sz="1200" baseline="0" dirty="0" smtClean="0">
                <a:latin typeface="Times New Roman" pitchFamily="-65" charset="0"/>
                <a:ea typeface="ＭＳ Ｐゴシック" pitchFamily="-110" charset="-128"/>
              </a:rPr>
              <a:t> also</a:t>
            </a:r>
            <a:r>
              <a:rPr lang="en-US" sz="1200" dirty="0" smtClean="0">
                <a:latin typeface="Times New Roman" pitchFamily="-65" charset="0"/>
                <a:ea typeface="ＭＳ Ｐゴシック" pitchFamily="-110" charset="-128"/>
              </a:rPr>
              <a:t> pay a tipping fee of 81¢ a ton, which is a combination of the original 50¢ tipping fee and the 31¢ tipping fee surcharge. Landfills also pay a </a:t>
            </a:r>
            <a:r>
              <a:rPr lang="en-US" sz="1200" b="1" dirty="0" smtClean="0">
                <a:solidFill>
                  <a:srgbClr val="FF0000"/>
                </a:solidFill>
                <a:latin typeface="Times New Roman" pitchFamily="-65" charset="0"/>
                <a:ea typeface="ＭＳ Ｐゴシック" pitchFamily="-110" charset="-128"/>
              </a:rPr>
              <a:t>recycling fee of 9¢ and</a:t>
            </a:r>
            <a:r>
              <a:rPr lang="en-US" sz="1200" dirty="0" smtClean="0">
                <a:latin typeface="Times New Roman" pitchFamily="-65" charset="0"/>
                <a:ea typeface="ＭＳ Ｐゴシック" pitchFamily="-110" charset="-128"/>
              </a:rPr>
              <a:t> the orphan site fee of 13¢ for a total of $1.24/ton</a:t>
            </a:r>
          </a:p>
          <a:p>
            <a:endParaRPr lang="en-US" baseline="0" dirty="0" smtClean="0"/>
          </a:p>
        </p:txBody>
      </p:sp>
      <p:sp>
        <p:nvSpPr>
          <p:cNvPr id="4" name="Slide Number Placeholder 3"/>
          <p:cNvSpPr>
            <a:spLocks noGrp="1"/>
          </p:cNvSpPr>
          <p:nvPr>
            <p:ph type="sldNum" sz="quarter" idx="10"/>
          </p:nvPr>
        </p:nvSpPr>
        <p:spPr/>
        <p:txBody>
          <a:bodyPr/>
          <a:lstStyle/>
          <a:p>
            <a:fld id="{104C5D67-D91E-40D0-AFA9-25945CB0C62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575810"/>
          </a:xfrm>
        </p:spPr>
        <p:txBody>
          <a:bodyPr>
            <a:normAutofit fontScale="25000" lnSpcReduction="20000"/>
          </a:bodyPr>
          <a:lstStyle/>
          <a:p>
            <a:pPr eaLnBrk="0" fontAlgn="base" hangingPunct="0"/>
            <a:r>
              <a:rPr lang="en-US" sz="4000" dirty="0" smtClean="0">
                <a:latin typeface="Times New Roman" pitchFamily="-65" charset="0"/>
                <a:ea typeface="ＭＳ Ｐゴシック" pitchFamily="-110" charset="-128"/>
              </a:rPr>
              <a:t>This slide shows the existing fees that I mentioned before and the proposed increases.  The first column shows the current disposal fees at landfills that accept domestic solid waste. They pay a tipping fee of 81¢ a ton, which is a combination of the original 50¢ tipping fee and the 31¢ tipping fee surcharge.  The permit compliance fee of 21¢/ ton pays for the </a:t>
            </a:r>
            <a:r>
              <a:rPr lang="en-US" sz="4000" dirty="0" err="1" smtClean="0">
                <a:latin typeface="Times New Roman" pitchFamily="-65" charset="0"/>
                <a:ea typeface="ＭＳ Ｐゴシック" pitchFamily="-110" charset="-128"/>
              </a:rPr>
              <a:t>oversite</a:t>
            </a:r>
            <a:r>
              <a:rPr lang="en-US" sz="4000" dirty="0" smtClean="0">
                <a:latin typeface="Times New Roman" pitchFamily="-65" charset="0"/>
                <a:ea typeface="ＭＳ Ｐゴシック" pitchFamily="-110" charset="-128"/>
              </a:rPr>
              <a:t> of the facility.  Landfills also pay a recycling fee of 9¢ and the orphan site fee of 13¢ for a total of $1.24/ton</a:t>
            </a:r>
          </a:p>
          <a:p>
            <a:pPr eaLnBrk="0" fontAlgn="base" hangingPunct="0"/>
            <a:endParaRPr lang="en-US" sz="4000" dirty="0" smtClean="0">
              <a:latin typeface="Times New Roman" pitchFamily="-65" charset="0"/>
              <a:ea typeface="ＭＳ Ｐゴシック" pitchFamily="-110" charset="-128"/>
            </a:endParaRPr>
          </a:p>
          <a:p>
            <a:pPr eaLnBrk="0" fontAlgn="base" hangingPunct="0"/>
            <a:r>
              <a:rPr lang="en-US" sz="4000" dirty="0" smtClean="0">
                <a:latin typeface="Times New Roman" pitchFamily="-65" charset="0"/>
                <a:ea typeface="ＭＳ Ｐゴシック" pitchFamily="-110" charset="-128"/>
              </a:rPr>
              <a:t>Commitments made to stakeholders during the development of SB245 included raising the permit fees in an amount necessary to maintain current service levels </a:t>
            </a:r>
            <a:r>
              <a:rPr lang="en-US" sz="4000" dirty="0" smtClean="0">
                <a:latin typeface="Times New Roman" pitchFamily="-65" charset="0"/>
                <a:ea typeface="ＭＳ Ｐゴシック" pitchFamily="-110" charset="-128"/>
              </a:rPr>
              <a:t>and to </a:t>
            </a:r>
            <a:r>
              <a:rPr lang="en-US" sz="4000" dirty="0" smtClean="0">
                <a:latin typeface="Times New Roman" pitchFamily="-65" charset="0"/>
                <a:ea typeface="ＭＳ Ｐゴシック" pitchFamily="-110" charset="-128"/>
              </a:rPr>
              <a:t>fully fund the permitting program solely through permit fees.  We estimated this would require an increase in permit fees from 30¢/ton today to 58¢/ton, a 28¢ increase, first payable July 1 of this year. Some of this increase is necessary to fully fund the permitting program and phase out the use of the tipping fees, to end what is sometimes called the subsidy of the permitting program by the tip fees. Some of it is just to keep the permitting program whole in the presence of ongoing and anticipated future inflation. Based on best projections of disposal tonnage, the </a:t>
            </a:r>
            <a:r>
              <a:rPr lang="en-US" sz="4000" dirty="0" smtClean="0">
                <a:latin typeface="Times New Roman" pitchFamily="-65" charset="0"/>
                <a:ea typeface="ＭＳ Ｐゴシック" pitchFamily="-110" charset="-128"/>
              </a:rPr>
              <a:t>28</a:t>
            </a:r>
            <a:r>
              <a:rPr lang="en-US" sz="4000" dirty="0" smtClean="0">
                <a:latin typeface="Times New Roman" pitchFamily="-65" charset="0"/>
                <a:ea typeface="ＭＳ Ｐゴシック" pitchFamily="-110" charset="-128"/>
              </a:rPr>
              <a:t>¢/ton increase would keep the permitting program whole through at least June of 2021.  </a:t>
            </a:r>
          </a:p>
          <a:p>
            <a:pPr eaLnBrk="0" fontAlgn="base" hangingPunct="0"/>
            <a:endParaRPr lang="en-US" sz="4000" dirty="0" smtClean="0">
              <a:solidFill>
                <a:srgbClr val="FF0000"/>
              </a:solidFill>
              <a:latin typeface="Times New Roman" pitchFamily="18" charset="0"/>
              <a:ea typeface="Calibri"/>
              <a:cs typeface="Times New Roman" pitchFamily="18" charset="0"/>
            </a:endParaRPr>
          </a:p>
          <a:p>
            <a:pPr eaLnBrk="0" fontAlgn="base" hangingPunct="0"/>
            <a:r>
              <a:rPr lang="en-US" sz="4000" dirty="0" smtClean="0">
                <a:latin typeface="Times New Roman" pitchFamily="-65" charset="0"/>
                <a:ea typeface="ＭＳ Ｐゴシック" pitchFamily="-110" charset="-128"/>
              </a:rPr>
              <a:t>We also committed to fund 12 new positions to implement the non-permitting side of the 2050 vision, in areas such as recycling, waste prevention, sustainable production and toxics reduction. We also committed to increase funding for grants and contracts by the </a:t>
            </a:r>
            <a:r>
              <a:rPr lang="en-US" sz="4000" dirty="0" smtClean="0">
                <a:latin typeface="Times New Roman" pitchFamily="-65" charset="0"/>
                <a:ea typeface="ＭＳ Ｐゴシック" pitchFamily="-110" charset="-128"/>
              </a:rPr>
              <a:t>2019-2021 </a:t>
            </a:r>
            <a:r>
              <a:rPr lang="en-US" sz="4000" dirty="0" smtClean="0">
                <a:latin typeface="Times New Roman" pitchFamily="-65" charset="0"/>
                <a:ea typeface="ＭＳ Ｐゴシック" pitchFamily="-110" charset="-128"/>
              </a:rPr>
              <a:t>biennium. We said we would not jump immediately to that service level but ramp up to it.  And consistent with that, our legislatively approved budget for the current biennium provides for 7 of these new 12 positions while the remaining 5 positions need to be requested in budget in subsequent biennium.  We restarted the grants program and the household hazardous waste collection services in communities that lack it last fall. To fund the </a:t>
            </a:r>
            <a:r>
              <a:rPr lang="en-US" sz="4000" dirty="0" smtClean="0">
                <a:latin typeface="Times New Roman" pitchFamily="-65" charset="0"/>
                <a:ea typeface="ＭＳ Ｐゴシック" pitchFamily="-110" charset="-128"/>
              </a:rPr>
              <a:t>12 </a:t>
            </a:r>
            <a:r>
              <a:rPr lang="en-US" sz="4000" dirty="0" smtClean="0">
                <a:latin typeface="Times New Roman" pitchFamily="-65" charset="0"/>
                <a:ea typeface="ＭＳ Ｐゴシック" pitchFamily="-110" charset="-128"/>
              </a:rPr>
              <a:t>new positions, we estimated this would require an increase in tipping fees from 81¢/ton today to $1.18/ton, a 37¢ increase. </a:t>
            </a:r>
          </a:p>
          <a:p>
            <a:pPr eaLnBrk="0" fontAlgn="base" hangingPunct="0"/>
            <a:endParaRPr lang="en-US" sz="4000" dirty="0" smtClean="0">
              <a:latin typeface="Times New Roman" pitchFamily="18" charset="0"/>
              <a:ea typeface="ＭＳ Ｐゴシック" pitchFamily="-110" charset="-128"/>
              <a:cs typeface="Times New Roman" pitchFamily="18" charset="0"/>
            </a:endParaRPr>
          </a:p>
          <a:p>
            <a:r>
              <a:rPr lang="en-US" sz="4000" dirty="0" smtClean="0">
                <a:latin typeface="Times New Roman" pitchFamily="18" charset="0"/>
                <a:cs typeface="Times New Roman" pitchFamily="18" charset="0"/>
              </a:rPr>
              <a:t>An </a:t>
            </a:r>
            <a:r>
              <a:rPr lang="en-US" sz="4000" dirty="0" smtClean="0">
                <a:latin typeface="Times New Roman" pitchFamily="18" charset="0"/>
                <a:cs typeface="Times New Roman" pitchFamily="18" charset="0"/>
              </a:rPr>
              <a:t>increase in waste disposal, coupled with lower-than-projected expenses in the first half of 2015, had improved our financial position enough that we could now provide the same level of service but with a slight reduction in the amount of the increase. Specifically, that we could afford to introduce the tipping fee increases in two steps.  Rather than one single 37</a:t>
            </a:r>
            <a:r>
              <a:rPr lang="en-US" sz="4000" dirty="0" smtClean="0">
                <a:latin typeface="Times New Roman" pitchFamily="-65" charset="0"/>
                <a:ea typeface="ＭＳ Ｐゴシック" pitchFamily="-110" charset="-128"/>
              </a:rPr>
              <a:t>¢</a:t>
            </a:r>
            <a:r>
              <a:rPr lang="en-US" sz="4000" dirty="0" smtClean="0">
                <a:latin typeface="Times New Roman" pitchFamily="18" charset="0"/>
                <a:cs typeface="Times New Roman" pitchFamily="18" charset="0"/>
              </a:rPr>
              <a:t> increase in July, we’d start with a 30-cent increase in July, followed by another 7-cent increase in July of 2019. We discussed the one step or two step increase options with our advisory committee.  Some members expressed concern about having to go out again for a second increase and other wanted the two step increase to stay competitive.  In the end, all advisory committee members supported the two step tipping fee increase but a one step permit fee </a:t>
            </a:r>
            <a:r>
              <a:rPr lang="en-US" sz="4000" dirty="0" smtClean="0">
                <a:latin typeface="Times New Roman" pitchFamily="18" charset="0"/>
                <a:cs typeface="Times New Roman" pitchFamily="18" charset="0"/>
              </a:rPr>
              <a:t>increase.</a:t>
            </a:r>
          </a:p>
          <a:p>
            <a:endParaRPr lang="en-US" sz="4000" dirty="0" smtClean="0">
              <a:latin typeface="Times New Roman" pitchFamily="18" charset="0"/>
              <a:cs typeface="Times New Roman" pitchFamily="18" charset="0"/>
            </a:endParaRPr>
          </a:p>
          <a:p>
            <a:r>
              <a:rPr lang="en-US" sz="4000" dirty="0" smtClean="0">
                <a:latin typeface="Times New Roman" pitchFamily="18" charset="0"/>
                <a:cs typeface="Times New Roman" pitchFamily="18" charset="0"/>
              </a:rPr>
              <a:t>There are 35 solid waste disposal facilities that pay these fees directly to DEQ and will pass them on to all users such as households.  Each household can expect to pay 4 to 7</a:t>
            </a:r>
            <a:r>
              <a:rPr lang="en-US" sz="4000" dirty="0" smtClean="0">
                <a:latin typeface="Times New Roman" pitchFamily="-65" charset="0"/>
                <a:ea typeface="ＭＳ Ｐゴシック" pitchFamily="-110" charset="-128"/>
              </a:rPr>
              <a:t>¢ /month more for their garbage </a:t>
            </a:r>
            <a:endParaRPr lang="en-US" sz="4000" dirty="0" smtClean="0">
              <a:latin typeface="Times New Roman" pitchFamily="18" charset="0"/>
              <a:cs typeface="Times New Roman" pitchFamily="18" charset="0"/>
            </a:endParaRPr>
          </a:p>
          <a:p>
            <a:endParaRPr lang="en-US" sz="1800" baseline="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104C5D67-D91E-40D0-AFA9-25945CB0C62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415790"/>
            <a:ext cx="6324600" cy="4423410"/>
          </a:xfrm>
        </p:spPr>
        <p:txBody>
          <a:bodyPr>
            <a:noAutofit/>
          </a:bodyPr>
          <a:lstStyle/>
          <a:p>
            <a:pPr eaLnBrk="0" fontAlgn="base" hangingPunct="0">
              <a:defRPr/>
            </a:pPr>
            <a:r>
              <a:rPr lang="en-US" sz="1300" baseline="0" dirty="0" smtClean="0">
                <a:latin typeface="Times New Roman" pitchFamily="18" charset="0"/>
                <a:cs typeface="Times New Roman" pitchFamily="18" charset="0"/>
              </a:rPr>
              <a:t>We are also trying to simplify things by having </a:t>
            </a:r>
            <a:r>
              <a:rPr lang="en-US" sz="1300" dirty="0" smtClean="0">
                <a:latin typeface="Times New Roman" pitchFamily="18" charset="0"/>
                <a:cs typeface="Times New Roman" pitchFamily="18" charset="0"/>
              </a:rPr>
              <a:t>a single permit fee. </a:t>
            </a:r>
            <a:r>
              <a:rPr lang="en-US" sz="1300" dirty="0" smtClean="0">
                <a:latin typeface="Times New Roman" pitchFamily="18" charset="0"/>
                <a:cs typeface="Times New Roman" pitchFamily="18" charset="0"/>
              </a:rPr>
              <a:t>Currently</a:t>
            </a:r>
            <a:r>
              <a:rPr lang="en-US" sz="1300" baseline="0" dirty="0" smtClean="0">
                <a:latin typeface="Times New Roman" pitchFamily="18" charset="0"/>
                <a:cs typeface="Times New Roman" pitchFamily="18" charset="0"/>
              </a:rPr>
              <a:t> </a:t>
            </a:r>
            <a:r>
              <a:rPr lang="en-US" sz="1300" baseline="0" dirty="0" smtClean="0">
                <a:latin typeface="Times New Roman" pitchFamily="18" charset="0"/>
                <a:cs typeface="Times New Roman" pitchFamily="18" charset="0"/>
              </a:rPr>
              <a:t>d</a:t>
            </a:r>
            <a:r>
              <a:rPr lang="en-US" sz="1300" dirty="0" smtClean="0">
                <a:latin typeface="Times New Roman" pitchFamily="18" charset="0"/>
                <a:cs typeface="Times New Roman" pitchFamily="18" charset="0"/>
              </a:rPr>
              <a:t>ifferent facilities have different permit fees. Most facilities, solid waste disposal facilities, Municipal Solid Waste landfills, Construction &amp; Demolition </a:t>
            </a:r>
            <a:r>
              <a:rPr lang="en-US" sz="1300" dirty="0" smtClean="0">
                <a:latin typeface="Times New Roman" pitchFamily="18" charset="0"/>
                <a:cs typeface="Times New Roman" pitchFamily="18" charset="0"/>
              </a:rPr>
              <a:t>landfills and </a:t>
            </a:r>
            <a:r>
              <a:rPr lang="en-US" sz="1300" dirty="0" smtClean="0">
                <a:latin typeface="Times New Roman" pitchFamily="18" charset="0"/>
                <a:cs typeface="Times New Roman" pitchFamily="18" charset="0"/>
              </a:rPr>
              <a:t>Solid Waste Treatment facilities pay both the 21</a:t>
            </a:r>
            <a:r>
              <a:rPr lang="en-US" sz="1300" dirty="0" smtClean="0">
                <a:latin typeface="Times New Roman" pitchFamily="18" charset="0"/>
                <a:cs typeface="Times New Roman" pitchFamily="18" charset="0"/>
              </a:rPr>
              <a:t>¢/ton </a:t>
            </a:r>
            <a:r>
              <a:rPr lang="en-US" sz="1300" dirty="0" smtClean="0">
                <a:latin typeface="Times New Roman" pitchFamily="18" charset="0"/>
                <a:cs typeface="Times New Roman" pitchFamily="18" charset="0"/>
              </a:rPr>
              <a:t>permit compliance fee and the 9</a:t>
            </a:r>
            <a:r>
              <a:rPr lang="en-US" sz="1300" dirty="0" smtClean="0">
                <a:latin typeface="Times New Roman" pitchFamily="18" charset="0"/>
                <a:cs typeface="Times New Roman" pitchFamily="18" charset="0"/>
              </a:rPr>
              <a:t>¢/ton </a:t>
            </a:r>
            <a:r>
              <a:rPr lang="en-US" sz="1300" dirty="0" smtClean="0">
                <a:latin typeface="Times New Roman" pitchFamily="18" charset="0"/>
                <a:cs typeface="Times New Roman" pitchFamily="18" charset="0"/>
              </a:rPr>
              <a:t>recycling for a 30</a:t>
            </a:r>
            <a:r>
              <a:rPr lang="en-US" sz="1300" dirty="0" smtClean="0">
                <a:latin typeface="Times New Roman" pitchFamily="18" charset="0"/>
                <a:cs typeface="Times New Roman" pitchFamily="18" charset="0"/>
              </a:rPr>
              <a:t>¢/ton </a:t>
            </a:r>
            <a:r>
              <a:rPr lang="en-US" sz="1300" dirty="0" smtClean="0">
                <a:latin typeface="Times New Roman" pitchFamily="18" charset="0"/>
                <a:cs typeface="Times New Roman" pitchFamily="18" charset="0"/>
              </a:rPr>
              <a:t>total.  But energy recovery facilities, of which we have only one in the state, only pay </a:t>
            </a:r>
            <a:r>
              <a:rPr lang="en-US" sz="1300" dirty="0" smtClean="0">
                <a:latin typeface="Times New Roman" pitchFamily="18" charset="0"/>
                <a:cs typeface="Times New Roman" pitchFamily="18" charset="0"/>
              </a:rPr>
              <a:t>22¢/ton. </a:t>
            </a:r>
            <a:r>
              <a:rPr lang="en-US" sz="1300" dirty="0" smtClean="0">
                <a:latin typeface="Times New Roman" pitchFamily="18" charset="0"/>
                <a:cs typeface="Times New Roman" pitchFamily="18" charset="0"/>
              </a:rPr>
              <a:t>There was concern that if they paid 30</a:t>
            </a:r>
            <a:r>
              <a:rPr lang="en-US" sz="1300" dirty="0" smtClean="0">
                <a:latin typeface="Times New Roman" pitchFamily="18" charset="0"/>
                <a:cs typeface="Times New Roman" pitchFamily="18" charset="0"/>
              </a:rPr>
              <a:t>¢/ton </a:t>
            </a:r>
            <a:r>
              <a:rPr lang="en-US" sz="1300" dirty="0" smtClean="0">
                <a:latin typeface="Times New Roman" pitchFamily="18" charset="0"/>
                <a:cs typeface="Times New Roman" pitchFamily="18" charset="0"/>
              </a:rPr>
              <a:t>on all the waste going into the burner and then they paid 30</a:t>
            </a:r>
            <a:r>
              <a:rPr lang="en-US" sz="1300" dirty="0" smtClean="0">
                <a:latin typeface="Times New Roman" pitchFamily="18" charset="0"/>
                <a:cs typeface="Times New Roman" pitchFamily="18" charset="0"/>
              </a:rPr>
              <a:t>¢/ton </a:t>
            </a:r>
            <a:r>
              <a:rPr lang="en-US" sz="1300" dirty="0" smtClean="0">
                <a:latin typeface="Times New Roman" pitchFamily="18" charset="0"/>
                <a:cs typeface="Times New Roman" pitchFamily="18" charset="0"/>
              </a:rPr>
              <a:t>on the ash going out, they would be paying more than other facilities. </a:t>
            </a:r>
            <a:r>
              <a:rPr lang="en-US" sz="1300" dirty="0" smtClean="0">
                <a:latin typeface="Times New Roman" pitchFamily="18" charset="0"/>
                <a:cs typeface="Times New Roman" pitchFamily="18" charset="0"/>
              </a:rPr>
              <a:t>Back when the original fees were adopted, we </a:t>
            </a:r>
            <a:r>
              <a:rPr lang="en-US" sz="1300" dirty="0" smtClean="0">
                <a:latin typeface="Times New Roman" pitchFamily="18" charset="0"/>
                <a:cs typeface="Times New Roman" pitchFamily="18" charset="0"/>
              </a:rPr>
              <a:t>did some calculations and figured out that if we adjusted the fee down to 22</a:t>
            </a:r>
            <a:r>
              <a:rPr lang="en-US" sz="1300" dirty="0" smtClean="0">
                <a:latin typeface="Times New Roman" pitchFamily="18" charset="0"/>
                <a:cs typeface="Times New Roman" pitchFamily="18" charset="0"/>
              </a:rPr>
              <a:t>¢/ton </a:t>
            </a:r>
            <a:r>
              <a:rPr lang="en-US" sz="1300" dirty="0" smtClean="0">
                <a:latin typeface="Times New Roman" pitchFamily="18" charset="0"/>
                <a:cs typeface="Times New Roman" pitchFamily="18" charset="0"/>
              </a:rPr>
              <a:t>then they would pay about the same amount as the 30</a:t>
            </a:r>
            <a:r>
              <a:rPr lang="en-US" sz="1300" dirty="0" smtClean="0">
                <a:latin typeface="Times New Roman" pitchFamily="18" charset="0"/>
                <a:cs typeface="Times New Roman" pitchFamily="18" charset="0"/>
              </a:rPr>
              <a:t>¢/ton </a:t>
            </a:r>
            <a:r>
              <a:rPr lang="en-US" sz="1300" dirty="0" smtClean="0">
                <a:latin typeface="Times New Roman" pitchFamily="18" charset="0"/>
                <a:cs typeface="Times New Roman" pitchFamily="18" charset="0"/>
              </a:rPr>
              <a:t>on the initial disposal. </a:t>
            </a:r>
          </a:p>
          <a:p>
            <a:pPr eaLnBrk="0" fontAlgn="base" hangingPunct="0">
              <a:defRPr/>
            </a:pPr>
            <a:endParaRPr lang="en-US" sz="1300" dirty="0" smtClean="0">
              <a:latin typeface="Times New Roman" pitchFamily="18" charset="0"/>
              <a:cs typeface="Times New Roman" pitchFamily="18" charset="0"/>
            </a:endParaRPr>
          </a:p>
          <a:p>
            <a:pPr eaLnBrk="0" fontAlgn="base" hangingPunct="0">
              <a:defRPr/>
            </a:pPr>
            <a:r>
              <a:rPr lang="en-US" sz="1300" dirty="0" smtClean="0">
                <a:latin typeface="Times New Roman" pitchFamily="18" charset="0"/>
                <a:cs typeface="Times New Roman" pitchFamily="18" charset="0"/>
              </a:rPr>
              <a:t>When SB245 legislated that all the </a:t>
            </a:r>
            <a:r>
              <a:rPr lang="en-US" sz="1300" dirty="0" smtClean="0">
                <a:latin typeface="Times New Roman" pitchFamily="18" charset="0"/>
                <a:cs typeface="Times New Roman" pitchFamily="18" charset="0"/>
              </a:rPr>
              <a:t>recycling related work </a:t>
            </a:r>
            <a:r>
              <a:rPr lang="en-US" sz="1300" dirty="0" smtClean="0">
                <a:latin typeface="Times New Roman" pitchFamily="18" charset="0"/>
                <a:cs typeface="Times New Roman" pitchFamily="18" charset="0"/>
              </a:rPr>
              <a:t>be paid for by the tipping fee, </a:t>
            </a:r>
            <a:r>
              <a:rPr lang="en-US" sz="1300" dirty="0" smtClean="0">
                <a:latin typeface="Times New Roman" pitchFamily="18" charset="0"/>
                <a:cs typeface="Times New Roman" pitchFamily="18" charset="0"/>
              </a:rPr>
              <a:t>we thought it made sense to say that a ton is a ton is a ton for permit compliance. We should have the same permit compliance fee on all the different tonnages, with </a:t>
            </a:r>
            <a:r>
              <a:rPr lang="en-US" sz="1300" dirty="0" smtClean="0">
                <a:latin typeface="Times New Roman" pitchFamily="18" charset="0"/>
                <a:cs typeface="Times New Roman" pitchFamily="18" charset="0"/>
              </a:rPr>
              <a:t>two</a:t>
            </a:r>
            <a:r>
              <a:rPr lang="en-US" sz="1300" dirty="0" smtClean="0">
                <a:latin typeface="Times New Roman" pitchFamily="18" charset="0"/>
                <a:cs typeface="Times New Roman" pitchFamily="18" charset="0"/>
              </a:rPr>
              <a:t> exceptions for energy </a:t>
            </a:r>
            <a:r>
              <a:rPr lang="en-US" sz="1300" dirty="0" smtClean="0">
                <a:latin typeface="Times New Roman" pitchFamily="18" charset="0"/>
                <a:cs typeface="Times New Roman" pitchFamily="18" charset="0"/>
              </a:rPr>
              <a:t>recovery </a:t>
            </a:r>
            <a:r>
              <a:rPr lang="en-US" sz="1300" dirty="0" smtClean="0">
                <a:latin typeface="Times New Roman" pitchFamily="18" charset="0"/>
                <a:cs typeface="Times New Roman" pitchFamily="18" charset="0"/>
              </a:rPr>
              <a:t>and conversion technology facilities, such as the waste incinerator in Marion County that takes solid waste and turns it into energy, while producing another waste, the ash,  that must be disposed of.   </a:t>
            </a:r>
            <a:r>
              <a:rPr lang="en-US" sz="1300" dirty="0" smtClean="0">
                <a:latin typeface="Times New Roman" pitchFamily="18" charset="0"/>
                <a:cs typeface="Times New Roman" pitchFamily="18" charset="0"/>
              </a:rPr>
              <a:t>because of the ash aspect. What we are proposing for the </a:t>
            </a:r>
            <a:r>
              <a:rPr lang="en-US" sz="1300" dirty="0" smtClean="0">
                <a:latin typeface="Times New Roman" pitchFamily="18" charset="0"/>
                <a:cs typeface="Times New Roman" pitchFamily="18" charset="0"/>
              </a:rPr>
              <a:t>these facilities</a:t>
            </a:r>
            <a:r>
              <a:rPr lang="en-US" sz="1300" dirty="0" smtClean="0">
                <a:latin typeface="Times New Roman" pitchFamily="18" charset="0"/>
                <a:cs typeface="Times New Roman" pitchFamily="18" charset="0"/>
              </a:rPr>
              <a:t>, is that we would charge 58¢ a ton on the waste going into the </a:t>
            </a:r>
            <a:r>
              <a:rPr lang="en-US" sz="1300" dirty="0" smtClean="0">
                <a:latin typeface="Times New Roman" pitchFamily="18" charset="0"/>
                <a:cs typeface="Times New Roman" pitchFamily="18" charset="0"/>
              </a:rPr>
              <a:t>facility </a:t>
            </a:r>
            <a:r>
              <a:rPr lang="en-US" sz="1300" dirty="0" smtClean="0">
                <a:latin typeface="Times New Roman" pitchFamily="18" charset="0"/>
                <a:cs typeface="Times New Roman" pitchFamily="18" charset="0"/>
              </a:rPr>
              <a:t>but we would not charge on the ash </a:t>
            </a:r>
            <a:r>
              <a:rPr lang="en-US" sz="1300" dirty="0" smtClean="0">
                <a:latin typeface="Times New Roman" pitchFamily="18" charset="0"/>
                <a:cs typeface="Times New Roman" pitchFamily="18" charset="0"/>
              </a:rPr>
              <a:t>or other waste products </a:t>
            </a:r>
            <a:r>
              <a:rPr lang="en-US" sz="1300" dirty="0" smtClean="0">
                <a:latin typeface="Times New Roman" pitchFamily="18" charset="0"/>
                <a:cs typeface="Times New Roman" pitchFamily="18" charset="0"/>
              </a:rPr>
              <a:t>going </a:t>
            </a:r>
            <a:r>
              <a:rPr lang="en-US" sz="1300" dirty="0" smtClean="0">
                <a:latin typeface="Times New Roman" pitchFamily="18" charset="0"/>
                <a:cs typeface="Times New Roman" pitchFamily="18" charset="0"/>
              </a:rPr>
              <a:t>to another </a:t>
            </a:r>
            <a:r>
              <a:rPr lang="en-US" sz="1300" dirty="0" smtClean="0">
                <a:latin typeface="Times New Roman" pitchFamily="18" charset="0"/>
                <a:cs typeface="Times New Roman" pitchFamily="18" charset="0"/>
              </a:rPr>
              <a:t>landfill.  Therefore, we </a:t>
            </a:r>
            <a:r>
              <a:rPr lang="en-US" sz="1300" dirty="0" smtClean="0">
                <a:latin typeface="Times New Roman" pitchFamily="18" charset="0"/>
                <a:cs typeface="Times New Roman" pitchFamily="18" charset="0"/>
              </a:rPr>
              <a:t>would not be </a:t>
            </a:r>
            <a:r>
              <a:rPr lang="en-US" sz="1300" dirty="0" smtClean="0">
                <a:latin typeface="Times New Roman" pitchFamily="18" charset="0"/>
                <a:cs typeface="Times New Roman" pitchFamily="18" charset="0"/>
              </a:rPr>
              <a:t>charging twice for the same waste.  </a:t>
            </a:r>
            <a:endParaRPr lang="en-US" sz="1300" dirty="0" smtClean="0">
              <a:latin typeface="Times New Roman" pitchFamily="18" charset="0"/>
              <a:cs typeface="Times New Roman" pitchFamily="18" charset="0"/>
            </a:endParaRPr>
          </a:p>
          <a:p>
            <a:pPr eaLnBrk="0" fontAlgn="base" hangingPunct="0">
              <a:defRPr/>
            </a:pPr>
            <a:endParaRPr lang="en-US" sz="1300" dirty="0" smtClean="0">
              <a:latin typeface="Times New Roman" pitchFamily="18" charset="0"/>
              <a:cs typeface="Times New Roman" pitchFamily="18" charset="0"/>
            </a:endParaRPr>
          </a:p>
          <a:p>
            <a:pPr eaLnBrk="0" fontAlgn="base" hangingPunct="0">
              <a:defRPr/>
            </a:pPr>
            <a:r>
              <a:rPr lang="en-US" sz="1300" dirty="0" smtClean="0">
                <a:latin typeface="Times New Roman" pitchFamily="18" charset="0"/>
                <a:cs typeface="Times New Roman" pitchFamily="18" charset="0"/>
              </a:rPr>
              <a:t>So that’s the history of why there are different permit fees for different types of facilities. </a:t>
            </a:r>
          </a:p>
          <a:p>
            <a:pPr marL="0" marR="0" indent="0" algn="l" defTabSz="914400" rtl="0" eaLnBrk="0" fontAlgn="base" latinLnBrk="0" hangingPunct="0">
              <a:lnSpc>
                <a:spcPct val="100000"/>
              </a:lnSpc>
              <a:spcBef>
                <a:spcPts val="0"/>
              </a:spcBef>
              <a:spcAft>
                <a:spcPts val="0"/>
              </a:spcAft>
              <a:buClrTx/>
              <a:buSzTx/>
              <a:buFont typeface="Arial" pitchFamily="34" charset="0"/>
              <a:buNone/>
              <a:tabLst/>
              <a:defRPr/>
            </a:pPr>
            <a:endParaRPr lang="en-US" sz="1300" baseline="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415790"/>
            <a:ext cx="6309360" cy="4770543"/>
          </a:xfrm>
        </p:spPr>
        <p:txBody>
          <a:bodyPr>
            <a:normAutofit lnSpcReduction="10000"/>
          </a:bodyPr>
          <a:lstStyle/>
          <a:p>
            <a:r>
              <a:rPr lang="en-US" sz="2100" dirty="0" smtClean="0">
                <a:latin typeface="Times New Roman" pitchFamily="18" charset="0"/>
                <a:cs typeface="Times New Roman" pitchFamily="18" charset="0"/>
              </a:rPr>
              <a:t>One of the questions we asked the advisory committee was whether the proposed fee increases will have an adverse impact on small businesses.  Again, small businesses are defined as those with 50 employees or less. </a:t>
            </a:r>
          </a:p>
          <a:p>
            <a:endParaRPr lang="en-US" sz="2100" kern="1200" dirty="0" smtClean="0">
              <a:solidFill>
                <a:schemeClr val="tx1"/>
              </a:solidFill>
              <a:latin typeface="Times New Roman" pitchFamily="18" charset="0"/>
              <a:cs typeface="Times New Roman" pitchFamily="18" charset="0"/>
            </a:endParaRPr>
          </a:p>
          <a:p>
            <a:r>
              <a:rPr lang="en-US" sz="2100" dirty="0" smtClean="0">
                <a:latin typeface="Times New Roman" pitchFamily="18" charset="0"/>
                <a:cs typeface="Times New Roman" pitchFamily="18" charset="0"/>
              </a:rPr>
              <a:t>DEQ expects the impact on small businesses to be minimal because the fee increases are a small increase in a relatively small cost of doing business.  </a:t>
            </a:r>
          </a:p>
          <a:p>
            <a:endParaRPr lang="en-US" sz="2100" dirty="0" smtClean="0">
              <a:latin typeface="Times New Roman" pitchFamily="18" charset="0"/>
              <a:cs typeface="Times New Roman" pitchFamily="18" charset="0"/>
            </a:endParaRPr>
          </a:p>
          <a:p>
            <a:r>
              <a:rPr lang="en-US" sz="2100" dirty="0" smtClean="0">
                <a:latin typeface="Times New Roman" pitchFamily="18" charset="0"/>
                <a:cs typeface="Times New Roman" pitchFamily="18" charset="0"/>
              </a:rPr>
              <a:t>Based on that information, DEQ believes the proposed fee increase will not have an adverse impact on small </a:t>
            </a:r>
            <a:r>
              <a:rPr lang="en-US" sz="2100" dirty="0" smtClean="0">
                <a:latin typeface="Times New Roman" pitchFamily="18" charset="0"/>
                <a:cs typeface="Times New Roman" pitchFamily="18" charset="0"/>
              </a:rPr>
              <a:t>businesses and our advisory committee agreed.  </a:t>
            </a:r>
            <a:endParaRPr lang="en-US" sz="2100" dirty="0" smtClean="0">
              <a:latin typeface="Times New Roman" pitchFamily="18" charset="0"/>
              <a:cs typeface="Times New Roman" pitchFamily="18" charset="0"/>
            </a:endParaRPr>
          </a:p>
          <a:p>
            <a:endParaRPr lang="en-US" sz="1800" kern="1200" dirty="0" smtClean="0">
              <a:solidFill>
                <a:schemeClr val="tx1"/>
              </a:solidFill>
              <a:latin typeface="+mn-lt"/>
              <a:ea typeface="+mn-ea"/>
              <a:cs typeface="+mn-cs"/>
            </a:endParaRPr>
          </a:p>
          <a:p>
            <a:endParaRPr lang="en-US" sz="1400" b="1" dirty="0" smtClean="0"/>
          </a:p>
          <a:p>
            <a:r>
              <a:rPr lang="en-US" sz="1200" kern="1200" dirty="0" smtClean="0">
                <a:solidFill>
                  <a:schemeClr val="tx1"/>
                </a:solidFill>
                <a:latin typeface="+mn-lt"/>
                <a:ea typeface="+mn-ea"/>
                <a:cs typeface="+mn-cs"/>
              </a:rPr>
              <a:t> </a:t>
            </a:r>
            <a:endParaRPr lang="en-US" sz="10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B845F3-3A36-412F-8739-16DC584819AA}" type="datetime1">
              <a:rPr lang="en-US" smtClean="0"/>
              <a:pPr/>
              <a:t>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1981200" cy="365125"/>
          </a:xfrm>
        </p:spPr>
        <p:txBody>
          <a:bodyPr/>
          <a:lstStyle/>
          <a:p>
            <a:fld id="{1939E361-6CC3-4B93-8D02-0CA414705067}" type="slidenum">
              <a:rPr lang="en-US" smtClean="0"/>
              <a:pPr/>
              <a:t>‹#›</a:t>
            </a:fld>
            <a:endParaRPr lang="en-US" dirty="0"/>
          </a:p>
        </p:txBody>
      </p:sp>
      <p:sp>
        <p:nvSpPr>
          <p:cNvPr id="7" name="Rectangle 8"/>
          <p:cNvSpPr>
            <a:spLocks noChangeArrowheads="1"/>
          </p:cNvSpPr>
          <p:nvPr userDrawn="1"/>
        </p:nvSpPr>
        <p:spPr bwMode="auto">
          <a:xfrm>
            <a:off x="0" y="0"/>
            <a:ext cx="9144000" cy="609600"/>
          </a:xfrm>
          <a:prstGeom prst="rect">
            <a:avLst/>
          </a:prstGeom>
          <a:solidFill>
            <a:srgbClr val="439777"/>
          </a:solidFill>
          <a:ln w="9525">
            <a:noFill/>
            <a:miter lim="800000"/>
            <a:headEnd/>
            <a:tailEnd/>
          </a:ln>
          <a:effectLst/>
        </p:spPr>
        <p:txBody>
          <a:bodyPr wrap="none" anchor="ctr"/>
          <a:lstStyle/>
          <a:p>
            <a:pPr>
              <a:defRPr/>
            </a:pPr>
            <a:endParaRPr lang="en-US" dirty="0">
              <a:cs typeface="ＭＳ Ｐゴシック" charset="-128"/>
            </a:endParaRPr>
          </a:p>
        </p:txBody>
      </p:sp>
      <p:sp>
        <p:nvSpPr>
          <p:cNvPr id="8" name="Text Box 24"/>
          <p:cNvSpPr txBox="1">
            <a:spLocks noChangeArrowheads="1"/>
          </p:cNvSpPr>
          <p:nvPr userDrawn="1"/>
        </p:nvSpPr>
        <p:spPr bwMode="auto">
          <a:xfrm>
            <a:off x="0" y="64659"/>
            <a:ext cx="9144000" cy="461665"/>
          </a:xfrm>
          <a:prstGeom prst="rect">
            <a:avLst/>
          </a:prstGeom>
          <a:noFill/>
          <a:ln w="9525">
            <a:noFill/>
            <a:miter lim="800000"/>
            <a:headEnd/>
            <a:tailEnd/>
          </a:ln>
          <a:effectLst/>
        </p:spPr>
        <p:txBody>
          <a:bodyPr wrap="square" anchor="ctr">
            <a:spAutoFit/>
          </a:bodyPr>
          <a:lstStyle/>
          <a:p>
            <a:pPr algn="ctr">
              <a:defRPr/>
            </a:pPr>
            <a:r>
              <a:rPr lang="en-US" sz="2400" b="1" baseline="0" dirty="0" smtClean="0">
                <a:solidFill>
                  <a:schemeClr val="bg1"/>
                </a:solidFill>
                <a:latin typeface="Arial" pitchFamily="34" charset="0"/>
                <a:cs typeface="Arial" pitchFamily="34" charset="0"/>
              </a:rPr>
              <a:t>Solid Waste Fees Rule – EQC Meeting</a:t>
            </a:r>
            <a:endParaRPr lang="en-US" sz="2400" b="1" dirty="0" smtClean="0">
              <a:solidFill>
                <a:schemeClr val="bg1"/>
              </a:solidFill>
              <a:latin typeface="Arial" pitchFamily="34" charset="0"/>
              <a:cs typeface="Arial" pitchFamily="34" charset="0"/>
            </a:endParaRPr>
          </a:p>
        </p:txBody>
      </p:sp>
      <p:pic>
        <p:nvPicPr>
          <p:cNvPr id="9" name="Picture 8" descr="Logo Color RegularSM.jpg"/>
          <p:cNvPicPr>
            <a:picLocks noChangeAspect="1"/>
          </p:cNvPicPr>
          <p:nvPr userDrawn="1"/>
        </p:nvPicPr>
        <p:blipFill>
          <a:blip r:embed="rId2" cstate="print"/>
          <a:stretch>
            <a:fillRect/>
          </a:stretch>
        </p:blipFill>
        <p:spPr>
          <a:xfrm>
            <a:off x="8686800" y="6019800"/>
            <a:ext cx="320040" cy="73152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E699E1-B645-4406-9F56-AEA405D449DF}" type="datetime1">
              <a:rPr lang="en-US" smtClean="0"/>
              <a:pPr/>
              <a:t>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144E6-1B8D-4759-9452-221588AF305B}" type="datetime1">
              <a:rPr lang="en-US" smtClean="0"/>
              <a:pPr/>
              <a:t>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752600" y="990600"/>
            <a:ext cx="7391400" cy="838200"/>
          </a:xfrm>
          <a:prstGeom prst="rect">
            <a:avLst/>
          </a:prstGeom>
        </p:spPr>
        <p:txBody>
          <a:bodyPr/>
          <a:lstStyle/>
          <a:p>
            <a:r>
              <a:rPr lang="en-US" smtClean="0"/>
              <a:t>Click to edit Master title style</a:t>
            </a:r>
            <a:endParaRPr lang="en-US"/>
          </a:p>
        </p:txBody>
      </p:sp>
      <p:sp>
        <p:nvSpPr>
          <p:cNvPr id="5" name="Text Placeholder 4"/>
          <p:cNvSpPr>
            <a:spLocks noGrp="1"/>
          </p:cNvSpPr>
          <p:nvPr>
            <p:ph type="body" sz="quarter" idx="11"/>
          </p:nvPr>
        </p:nvSpPr>
        <p:spPr>
          <a:xfrm>
            <a:off x="1752600" y="2057400"/>
            <a:ext cx="7162800" cy="4495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6"/>
          <p:cNvSpPr>
            <a:spLocks noGrp="1"/>
          </p:cNvSpPr>
          <p:nvPr>
            <p:ph type="sldNum" sz="quarter" idx="12"/>
          </p:nvPr>
        </p:nvSpPr>
        <p:spPr/>
        <p:txBody>
          <a:bodyPr/>
          <a:lstStyle>
            <a:lvl1pPr>
              <a:defRPr/>
            </a:lvl1pPr>
          </a:lstStyle>
          <a:p>
            <a:pPr>
              <a:defRPr/>
            </a:pPr>
            <a:fld id="{C7C1A03B-E8AB-4CFB-8055-26C034014739}"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
        <p:nvSpPr>
          <p:cNvPr id="7"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
        <p:nvSpPr>
          <p:cNvPr id="7"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2C6292-C00A-4D70-8D87-6DE4345310D9}" type="datetime1">
              <a:rPr lang="en-US" smtClean="0"/>
              <a:pPr/>
              <a:t>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E41569-17F8-4F2C-B13B-AD007B986694}" type="datetime1">
              <a:rPr lang="en-US" smtClean="0"/>
              <a:pPr/>
              <a:t>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0DCD8D-AFF9-465D-8C37-87917A911465}" type="datetime1">
              <a:rPr lang="en-US" smtClean="0"/>
              <a:pPr/>
              <a:t>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723F10-5F28-49E4-8736-B1CF82416D25}" type="datetime1">
              <a:rPr lang="en-US" smtClean="0"/>
              <a:pPr/>
              <a:t>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2D56C6-00F2-4CA8-8947-0DD2C21E8593}" type="datetime1">
              <a:rPr lang="en-US" smtClean="0"/>
              <a:pPr/>
              <a:t>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BEC8-0B7E-4FF4-A155-D93CD600CAA0}" type="datetime1">
              <a:rPr lang="en-US" smtClean="0"/>
              <a:pPr/>
              <a:t>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F67AD-5861-4A97-9E9A-D63E35F2C4C0}" type="datetime1">
              <a:rPr lang="en-US" smtClean="0"/>
              <a:pPr/>
              <a:t>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D692A-7864-46E1-971A-2ED37B7B32AC}" type="datetime1">
              <a:rPr lang="en-US" smtClean="0"/>
              <a:pPr/>
              <a:t>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51D5C-2597-4C7F-A616-4B10A8207433}" type="datetime1">
              <a:rPr lang="en-US" smtClean="0"/>
              <a:pPr/>
              <a:t>1/7/2016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dirty="0"/>
          </a:p>
        </p:txBody>
      </p:sp>
      <p:pic>
        <p:nvPicPr>
          <p:cNvPr id="7" name="Picture 6" descr="Logo Color RegularSM.jpg"/>
          <p:cNvPicPr>
            <a:picLocks noChangeAspect="1"/>
          </p:cNvPicPr>
          <p:nvPr userDrawn="1"/>
        </p:nvPicPr>
        <p:blipFill>
          <a:blip r:embed="rId16" cstate="print"/>
          <a:stretch>
            <a:fillRect/>
          </a:stretch>
        </p:blipFill>
        <p:spPr>
          <a:xfrm>
            <a:off x="8686800" y="6019800"/>
            <a:ext cx="320040" cy="731520"/>
          </a:xfrm>
          <a:prstGeom prst="rect">
            <a:avLst/>
          </a:prstGeom>
        </p:spPr>
      </p:pic>
      <p:sp>
        <p:nvSpPr>
          <p:cNvPr id="8" name="Rectangle 8"/>
          <p:cNvSpPr>
            <a:spLocks noChangeArrowheads="1"/>
          </p:cNvSpPr>
          <p:nvPr userDrawn="1"/>
        </p:nvSpPr>
        <p:spPr bwMode="auto">
          <a:xfrm>
            <a:off x="0" y="0"/>
            <a:ext cx="9144000" cy="609600"/>
          </a:xfrm>
          <a:prstGeom prst="rect">
            <a:avLst/>
          </a:prstGeom>
          <a:solidFill>
            <a:srgbClr val="439777"/>
          </a:solidFill>
          <a:ln w="9525">
            <a:noFill/>
            <a:miter lim="800000"/>
            <a:headEnd/>
            <a:tailEnd/>
          </a:ln>
          <a:effectLst/>
        </p:spPr>
        <p:txBody>
          <a:bodyPr wrap="none" anchor="ctr"/>
          <a:lstStyle/>
          <a:p>
            <a:pPr algn="ctr">
              <a:defRPr/>
            </a:pPr>
            <a:r>
              <a:rPr lang="en-US" sz="2400" b="1" baseline="0" dirty="0" smtClean="0">
                <a:solidFill>
                  <a:schemeClr val="bg1"/>
                </a:solidFill>
                <a:latin typeface="Arial" pitchFamily="34" charset="0"/>
                <a:cs typeface="Arial" pitchFamily="34" charset="0"/>
              </a:rPr>
              <a:t>Solid Waste Fees Rule – EQC Meeting</a:t>
            </a:r>
            <a:endParaRPr lang="en-US" sz="2400" b="1" dirty="0" smtClean="0">
              <a:solidFill>
                <a:schemeClr val="bg1"/>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828800"/>
            <a:ext cx="7696200" cy="3429000"/>
          </a:xfrm>
        </p:spPr>
        <p:txBody>
          <a:bodyPr>
            <a:normAutofit/>
          </a:bodyPr>
          <a:lstStyle/>
          <a:p>
            <a:pPr algn="r"/>
            <a:r>
              <a:rPr lang="en-US" sz="3600" dirty="0" smtClean="0">
                <a:solidFill>
                  <a:schemeClr val="tx1"/>
                </a:solidFill>
                <a:latin typeface="Arial" pitchFamily="34" charset="0"/>
                <a:cs typeface="Arial" pitchFamily="34" charset="0"/>
              </a:rPr>
              <a:t>Solid Waste Disposal Fees:</a:t>
            </a:r>
          </a:p>
          <a:p>
            <a:pPr algn="r"/>
            <a:r>
              <a:rPr lang="en-US" sz="3600" i="1" dirty="0" smtClean="0">
                <a:solidFill>
                  <a:schemeClr val="tx1"/>
                </a:solidFill>
                <a:latin typeface="Arial" pitchFamily="34" charset="0"/>
                <a:cs typeface="Arial" pitchFamily="34" charset="0"/>
              </a:rPr>
              <a:t>Amending Rules under </a:t>
            </a:r>
          </a:p>
          <a:p>
            <a:pPr algn="r"/>
            <a:r>
              <a:rPr lang="en-US" sz="3600" i="1" dirty="0" smtClean="0">
                <a:solidFill>
                  <a:schemeClr val="tx1"/>
                </a:solidFill>
                <a:latin typeface="Arial" pitchFamily="34" charset="0"/>
                <a:cs typeface="Arial" pitchFamily="34" charset="0"/>
              </a:rPr>
              <a:t>SB 245 - 2015</a:t>
            </a: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latin typeface="Arial" pitchFamily="34" charset="0"/>
                <a:cs typeface="Arial" pitchFamily="34" charset="0"/>
              </a:rPr>
              <a:t>February 2-3, 2016</a:t>
            </a:r>
          </a:p>
          <a:p>
            <a:pPr algn="r">
              <a:lnSpc>
                <a:spcPct val="110000"/>
              </a:lnSpc>
              <a:spcBef>
                <a:spcPts val="0"/>
              </a:spcBef>
            </a:pPr>
            <a:r>
              <a:rPr lang="en-US" sz="2800" dirty="0" smtClean="0">
                <a:solidFill>
                  <a:schemeClr val="tx1"/>
                </a:solidFill>
                <a:latin typeface="Arial" pitchFamily="34" charset="0"/>
                <a:cs typeface="Arial" pitchFamily="34" charset="0"/>
              </a:rPr>
              <a:t>Salem, Oregon</a:t>
            </a:r>
          </a:p>
        </p:txBody>
      </p:sp>
      <p:sp>
        <p:nvSpPr>
          <p:cNvPr id="4" name="Rectangle 3"/>
          <p:cNvSpPr/>
          <p:nvPr/>
        </p:nvSpPr>
        <p:spPr>
          <a:xfrm>
            <a:off x="0" y="5715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Materials Management Program   |   Oregon Department of Environmental Quality</a:t>
            </a:r>
            <a:endParaRPr lang="en-US" sz="12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1939E361-6CC3-4B93-8D02-0CA414705067}"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worldatlas.com/webimage/countrys/namerica/usstates/counties/ornames.gif"/>
          <p:cNvPicPr>
            <a:picLocks noChangeAspect="1" noChangeArrowheads="1"/>
          </p:cNvPicPr>
          <p:nvPr/>
        </p:nvPicPr>
        <p:blipFill>
          <a:blip r:embed="rId3" cstate="print">
            <a:lum bright="16000" contrast="25000"/>
          </a:blip>
          <a:srcRect/>
          <a:stretch>
            <a:fillRect/>
          </a:stretch>
        </p:blipFill>
        <p:spPr bwMode="auto">
          <a:xfrm>
            <a:off x="104625" y="685800"/>
            <a:ext cx="9039375" cy="5963148"/>
          </a:xfrm>
          <a:prstGeom prst="rect">
            <a:avLst/>
          </a:prstGeom>
          <a:noFill/>
        </p:spPr>
      </p:pic>
      <p:sp>
        <p:nvSpPr>
          <p:cNvPr id="7" name="Title 6"/>
          <p:cNvSpPr>
            <a:spLocks noGrp="1"/>
          </p:cNvSpPr>
          <p:nvPr>
            <p:ph type="title"/>
          </p:nvPr>
        </p:nvSpPr>
        <p:spPr>
          <a:xfrm>
            <a:off x="457200" y="762000"/>
            <a:ext cx="8229600" cy="1219200"/>
          </a:xfrm>
        </p:spPr>
        <p:txBody>
          <a:bodyPr>
            <a:normAutofit/>
          </a:bodyPr>
          <a:lstStyle/>
          <a:p>
            <a:r>
              <a:rPr lang="en-US" sz="3200" b="1" dirty="0" smtClean="0">
                <a:latin typeface="Arial" pitchFamily="34" charset="0"/>
                <a:cs typeface="Arial" pitchFamily="34" charset="0"/>
              </a:rPr>
              <a:t>Distressed County Index</a:t>
            </a:r>
            <a:br>
              <a:rPr lang="en-US" sz="3200" b="1" dirty="0" smtClean="0">
                <a:latin typeface="Arial" pitchFamily="34" charset="0"/>
                <a:cs typeface="Arial" pitchFamily="34" charset="0"/>
              </a:rPr>
            </a:br>
            <a:endParaRPr lang="en-US" sz="3200" b="1" dirty="0">
              <a:latin typeface="Arial" pitchFamily="34" charset="0"/>
              <a:cs typeface="Arial" pitchFamily="34" charset="0"/>
            </a:endParaRPr>
          </a:p>
        </p:txBody>
      </p:sp>
      <p:sp>
        <p:nvSpPr>
          <p:cNvPr id="3" name="Subtitle 2"/>
          <p:cNvSpPr>
            <a:spLocks noGrp="1"/>
          </p:cNvSpPr>
          <p:nvPr>
            <p:ph idx="1"/>
          </p:nvPr>
        </p:nvSpPr>
        <p:spPr>
          <a:xfrm>
            <a:off x="1676400" y="2133600"/>
            <a:ext cx="5867400" cy="4114800"/>
          </a:xfrm>
        </p:spPr>
        <p:txBody>
          <a:bodyPr>
            <a:normAutofit/>
          </a:bodyPr>
          <a:lstStyle/>
          <a:p>
            <a:pPr algn="l">
              <a:lnSpc>
                <a:spcPct val="90000"/>
              </a:lnSpc>
              <a:spcBef>
                <a:spcPts val="0"/>
              </a:spcBef>
              <a:spcAft>
                <a:spcPts val="2000"/>
              </a:spcAft>
              <a:buNone/>
            </a:pPr>
            <a:r>
              <a:rPr lang="en-US" sz="2800" b="1" dirty="0" smtClean="0">
                <a:solidFill>
                  <a:srgbClr val="C00000"/>
                </a:solidFill>
                <a:latin typeface="Arial" pitchFamily="34" charset="0"/>
                <a:cs typeface="Arial" pitchFamily="34" charset="0"/>
              </a:rPr>
              <a:t>Index based on:</a:t>
            </a:r>
          </a:p>
          <a:p>
            <a:pPr lvl="1" indent="-457200">
              <a:lnSpc>
                <a:spcPct val="90000"/>
              </a:lnSpc>
              <a:spcBef>
                <a:spcPts val="0"/>
              </a:spcBef>
              <a:spcAft>
                <a:spcPts val="2000"/>
              </a:spcAft>
              <a:buFont typeface="Wingdings" pitchFamily="2" charset="2"/>
              <a:buChar char="v"/>
            </a:pPr>
            <a:r>
              <a:rPr lang="en-US" b="1" dirty="0" smtClean="0">
                <a:solidFill>
                  <a:srgbClr val="C00000"/>
                </a:solidFill>
                <a:latin typeface="Arial" pitchFamily="34" charset="0"/>
                <a:cs typeface="Arial" pitchFamily="34" charset="0"/>
              </a:rPr>
              <a:t>OR unemployment</a:t>
            </a:r>
          </a:p>
          <a:p>
            <a:pPr lvl="1" indent="-457200">
              <a:lnSpc>
                <a:spcPct val="90000"/>
              </a:lnSpc>
              <a:spcBef>
                <a:spcPts val="0"/>
              </a:spcBef>
              <a:spcAft>
                <a:spcPts val="2000"/>
              </a:spcAft>
              <a:buFont typeface="Wingdings" pitchFamily="2" charset="2"/>
              <a:buChar char="v"/>
            </a:pPr>
            <a:r>
              <a:rPr lang="en-US" b="1" dirty="0" smtClean="0">
                <a:solidFill>
                  <a:srgbClr val="C00000"/>
                </a:solidFill>
                <a:latin typeface="Arial" pitchFamily="34" charset="0"/>
                <a:cs typeface="Arial" pitchFamily="34" charset="0"/>
              </a:rPr>
              <a:t>county unemployment</a:t>
            </a:r>
          </a:p>
          <a:p>
            <a:pPr lvl="1" indent="-457200">
              <a:lnSpc>
                <a:spcPct val="90000"/>
              </a:lnSpc>
              <a:spcBef>
                <a:spcPts val="0"/>
              </a:spcBef>
              <a:spcAft>
                <a:spcPts val="2000"/>
              </a:spcAft>
              <a:buFont typeface="Wingdings" pitchFamily="2" charset="2"/>
              <a:buChar char="v"/>
            </a:pPr>
            <a:r>
              <a:rPr lang="en-US" b="1" dirty="0" smtClean="0">
                <a:solidFill>
                  <a:srgbClr val="C00000"/>
                </a:solidFill>
                <a:latin typeface="Arial" pitchFamily="34" charset="0"/>
                <a:cs typeface="Arial" pitchFamily="34" charset="0"/>
              </a:rPr>
              <a:t>income</a:t>
            </a:r>
          </a:p>
          <a:p>
            <a:pPr lvl="1" indent="-457200">
              <a:lnSpc>
                <a:spcPct val="90000"/>
              </a:lnSpc>
              <a:spcBef>
                <a:spcPts val="0"/>
              </a:spcBef>
              <a:spcAft>
                <a:spcPts val="2000"/>
              </a:spcAft>
              <a:buFont typeface="Wingdings" pitchFamily="2" charset="2"/>
              <a:buChar char="v"/>
            </a:pPr>
            <a:r>
              <a:rPr lang="en-US" b="1" dirty="0" smtClean="0">
                <a:solidFill>
                  <a:srgbClr val="C00000"/>
                </a:solidFill>
                <a:latin typeface="Arial" pitchFamily="34" charset="0"/>
                <a:cs typeface="Arial" pitchFamily="34" charset="0"/>
              </a:rPr>
              <a:t>county payroll</a:t>
            </a:r>
          </a:p>
          <a:p>
            <a:pPr lvl="1">
              <a:lnSpc>
                <a:spcPct val="90000"/>
              </a:lnSpc>
              <a:spcBef>
                <a:spcPts val="0"/>
              </a:spcBef>
              <a:spcAft>
                <a:spcPts val="2000"/>
              </a:spcAft>
              <a:buFont typeface="Wingdings" pitchFamily="2" charset="2"/>
              <a:buChar char="v"/>
            </a:pPr>
            <a:endParaRPr lang="en-US" b="1" dirty="0" smtClean="0">
              <a:solidFill>
                <a:srgbClr val="C00000"/>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9A16F8CE-8817-4FC9-B98C-1D129C0DE9F7}" type="slidenum">
              <a:rPr lang="en-US" smtClean="0"/>
              <a:pPr/>
              <a:t>10</a:t>
            </a:fld>
            <a:endParaRPr lang="en-US" dirty="0"/>
          </a:p>
        </p:txBody>
      </p:sp>
    </p:spTree>
    <p:extLst>
      <p:ext uri="{BB962C8B-B14F-4D97-AF65-F5344CB8AC3E}">
        <p14:creationId xmlns:p14="http://schemas.microsoft.com/office/powerpoint/2010/main" xmlns="" val="1157736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noAutofit/>
          </a:bodyPr>
          <a:lstStyle/>
          <a:p>
            <a:r>
              <a:rPr lang="en-US" sz="3200" b="1" dirty="0" smtClean="0">
                <a:latin typeface="Arial" pitchFamily="34" charset="0"/>
                <a:cs typeface="Arial" pitchFamily="34" charset="0"/>
              </a:rPr>
              <a:t>Rebates if paid in 2015 @ $0.28/ton</a:t>
            </a:r>
            <a:endParaRPr lang="en-US" sz="3200" b="1" dirty="0">
              <a:latin typeface="Arial" pitchFamily="34" charset="0"/>
              <a:cs typeface="Arial" pitchFamily="34" charset="0"/>
            </a:endParaRP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3459097108"/>
              </p:ext>
            </p:extLst>
          </p:nvPr>
        </p:nvGraphicFramePr>
        <p:xfrm>
          <a:off x="1981200" y="1485976"/>
          <a:ext cx="4953000" cy="3848024"/>
        </p:xfrm>
        <a:graphic>
          <a:graphicData uri="http://schemas.openxmlformats.org/drawingml/2006/table">
            <a:tbl>
              <a:tblPr>
                <a:tableStyleId>{5C22544A-7EE6-4342-B048-85BDC9FD1C3A}</a:tableStyleId>
              </a:tblPr>
              <a:tblGrid>
                <a:gridCol w="1447800"/>
                <a:gridCol w="1981200"/>
                <a:gridCol w="1524000"/>
              </a:tblGrid>
              <a:tr h="533400">
                <a:tc>
                  <a:txBody>
                    <a:bodyPr/>
                    <a:lstStyle/>
                    <a:p>
                      <a:pPr algn="l" fontAlgn="b"/>
                      <a:r>
                        <a:rPr lang="en-US" sz="1800" b="0" i="0" u="none" strike="noStrike" dirty="0">
                          <a:solidFill>
                            <a:srgbClr val="000000"/>
                          </a:solidFill>
                          <a:latin typeface="Arial" pitchFamily="34" charset="0"/>
                          <a:cs typeface="Arial" pitchFamily="34" charset="0"/>
                        </a:rPr>
                        <a:t>County</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Arial" pitchFamily="34" charset="0"/>
                          <a:cs typeface="Arial" pitchFamily="34" charset="0"/>
                        </a:rPr>
                        <a:t>Tons </a:t>
                      </a:r>
                      <a:r>
                        <a:rPr lang="en-US" sz="1800" b="0" i="0" u="none" strike="noStrike" dirty="0" smtClean="0">
                          <a:solidFill>
                            <a:srgbClr val="000000"/>
                          </a:solidFill>
                          <a:latin typeface="Arial" pitchFamily="34" charset="0"/>
                          <a:cs typeface="Arial" pitchFamily="34" charset="0"/>
                        </a:rPr>
                        <a:t>MSW</a:t>
                      </a:r>
                    </a:p>
                    <a:p>
                      <a:pPr algn="ctr" fontAlgn="b"/>
                      <a:r>
                        <a:rPr lang="en-US" sz="1800" b="0" i="0" u="none" strike="noStrike" dirty="0" smtClean="0">
                          <a:solidFill>
                            <a:srgbClr val="000000"/>
                          </a:solidFill>
                          <a:latin typeface="Arial" pitchFamily="34" charset="0"/>
                          <a:cs typeface="Arial" pitchFamily="34" charset="0"/>
                        </a:rPr>
                        <a:t> 2014</a:t>
                      </a:r>
                      <a:endParaRPr lang="en-US" sz="1800" b="0" i="0" u="none" strike="noStrike" dirty="0">
                        <a:solidFill>
                          <a:srgbClr val="000000"/>
                        </a:solidFill>
                        <a:latin typeface="Arial" pitchFamily="34" charset="0"/>
                        <a:cs typeface="Arial" pitchFamily="34" charset="0"/>
                      </a:endParaRP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latin typeface="Arial" pitchFamily="34" charset="0"/>
                          <a:cs typeface="Arial" pitchFamily="34" charset="0"/>
                        </a:rPr>
                        <a:t>Rebate</a:t>
                      </a:r>
                    </a:p>
                    <a:p>
                      <a:pPr marL="182880" lvl="0" algn="ctr" fontAlgn="b"/>
                      <a:r>
                        <a:rPr lang="en-US" sz="1800" b="0" i="0" u="none" strike="noStrike" dirty="0" smtClean="0">
                          <a:solidFill>
                            <a:srgbClr val="000000"/>
                          </a:solidFill>
                          <a:latin typeface="Arial" pitchFamily="34" charset="0"/>
                          <a:cs typeface="Arial" pitchFamily="34" charset="0"/>
                        </a:rPr>
                        <a:t>$0.28/ton</a:t>
                      </a: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0035">
                <a:tc>
                  <a:txBody>
                    <a:bodyPr/>
                    <a:lstStyle/>
                    <a:p>
                      <a:pPr algn="l" fontAlgn="b">
                        <a:spcBef>
                          <a:spcPts val="0"/>
                        </a:spcBef>
                      </a:pPr>
                      <a:r>
                        <a:rPr lang="en-US" sz="1800" b="0" i="0" u="none" strike="noStrike" dirty="0">
                          <a:solidFill>
                            <a:srgbClr val="000000"/>
                          </a:solidFill>
                          <a:latin typeface="Arial" pitchFamily="34" charset="0"/>
                          <a:cs typeface="Arial" pitchFamily="34" charset="0"/>
                        </a:rPr>
                        <a:t>Harney</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3,576</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$1,001</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0990">
                <a:tc>
                  <a:txBody>
                    <a:bodyPr/>
                    <a:lstStyle/>
                    <a:p>
                      <a:pPr algn="l" fontAlgn="b">
                        <a:spcBef>
                          <a:spcPts val="0"/>
                        </a:spcBef>
                      </a:pPr>
                      <a:r>
                        <a:rPr lang="en-US" sz="1800" b="0" i="0" u="none" strike="noStrike" dirty="0">
                          <a:solidFill>
                            <a:srgbClr val="000000"/>
                          </a:solidFill>
                          <a:latin typeface="Arial" pitchFamily="34" charset="0"/>
                          <a:cs typeface="Arial" pitchFamily="34" charset="0"/>
                        </a:rPr>
                        <a:t>Grant</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3,730</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$1,044</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algn="l" fontAlgn="b">
                        <a:spcBef>
                          <a:spcPts val="0"/>
                        </a:spcBef>
                      </a:pPr>
                      <a:r>
                        <a:rPr lang="en-US" sz="1800" b="0" i="0" u="none" strike="noStrike" dirty="0">
                          <a:solidFill>
                            <a:srgbClr val="000000"/>
                          </a:solidFill>
                          <a:latin typeface="Arial" pitchFamily="34" charset="0"/>
                          <a:cs typeface="Arial" pitchFamily="34" charset="0"/>
                        </a:rPr>
                        <a:t>Josephine</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58,277</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$16,318</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l" fontAlgn="b">
                        <a:spcBef>
                          <a:spcPts val="0"/>
                        </a:spcBef>
                      </a:pPr>
                      <a:r>
                        <a:rPr lang="en-US" sz="1800" b="0" i="0" u="none" strike="noStrike" dirty="0">
                          <a:solidFill>
                            <a:srgbClr val="000000"/>
                          </a:solidFill>
                          <a:latin typeface="Arial" pitchFamily="34" charset="0"/>
                          <a:cs typeface="Arial" pitchFamily="34" charset="0"/>
                        </a:rPr>
                        <a:t>Klamath</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49,603</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$13,889</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1680">
                <a:tc>
                  <a:txBody>
                    <a:bodyPr/>
                    <a:lstStyle/>
                    <a:p>
                      <a:pPr algn="l" fontAlgn="b">
                        <a:spcBef>
                          <a:spcPts val="0"/>
                        </a:spcBef>
                      </a:pPr>
                      <a:r>
                        <a:rPr lang="en-US" sz="1800" b="0" i="0" u="none" strike="noStrike" dirty="0">
                          <a:solidFill>
                            <a:srgbClr val="000000"/>
                          </a:solidFill>
                          <a:latin typeface="Arial" pitchFamily="34" charset="0"/>
                          <a:cs typeface="Arial" pitchFamily="34" charset="0"/>
                        </a:rPr>
                        <a:t>Jefferson</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10,833</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$3,047</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560">
                <a:tc>
                  <a:txBody>
                    <a:bodyPr/>
                    <a:lstStyle/>
                    <a:p>
                      <a:pPr algn="l" fontAlgn="b">
                        <a:spcBef>
                          <a:spcPts val="0"/>
                        </a:spcBef>
                      </a:pPr>
                      <a:r>
                        <a:rPr lang="en-US" sz="1800" b="0" i="0" u="none" strike="noStrike" dirty="0">
                          <a:solidFill>
                            <a:srgbClr val="000000"/>
                          </a:solidFill>
                          <a:latin typeface="Arial" pitchFamily="34" charset="0"/>
                          <a:cs typeface="Arial" pitchFamily="34" charset="0"/>
                        </a:rPr>
                        <a:t>Crook</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14,801</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$4,144</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1640">
                <a:tc>
                  <a:txBody>
                    <a:bodyPr/>
                    <a:lstStyle/>
                    <a:p>
                      <a:pPr algn="l" fontAlgn="b">
                        <a:spcBef>
                          <a:spcPts val="0"/>
                        </a:spcBef>
                      </a:pPr>
                      <a:r>
                        <a:rPr lang="en-US" sz="1800" b="0" i="0" u="none" strike="noStrike" dirty="0">
                          <a:solidFill>
                            <a:srgbClr val="000000"/>
                          </a:solidFill>
                          <a:latin typeface="Arial" pitchFamily="34" charset="0"/>
                          <a:cs typeface="Arial" pitchFamily="34" charset="0"/>
                        </a:rPr>
                        <a:t>Douglas</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57,370</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$16,064</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520">
                <a:tc>
                  <a:txBody>
                    <a:bodyPr/>
                    <a:lstStyle/>
                    <a:p>
                      <a:pPr algn="l" fontAlgn="b">
                        <a:spcBef>
                          <a:spcPts val="0"/>
                        </a:spcBef>
                      </a:pPr>
                      <a:r>
                        <a:rPr lang="en-US" sz="1800" b="0" i="0" u="none" strike="noStrike" dirty="0">
                          <a:solidFill>
                            <a:srgbClr val="000000"/>
                          </a:solidFill>
                          <a:latin typeface="Arial" pitchFamily="34" charset="0"/>
                          <a:cs typeface="Arial" pitchFamily="34" charset="0"/>
                        </a:rPr>
                        <a:t>Curry</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15,885</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$4,448</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400">
                <a:tc>
                  <a:txBody>
                    <a:bodyPr/>
                    <a:lstStyle/>
                    <a:p>
                      <a:pPr algn="l" fontAlgn="b">
                        <a:spcBef>
                          <a:spcPts val="0"/>
                        </a:spcBef>
                      </a:pPr>
                      <a:r>
                        <a:rPr lang="en-US" sz="1800" b="0" i="0" u="none" strike="noStrike" dirty="0" smtClean="0">
                          <a:solidFill>
                            <a:srgbClr val="000000"/>
                          </a:solidFill>
                          <a:latin typeface="Arial" pitchFamily="34" charset="0"/>
                          <a:cs typeface="Arial" pitchFamily="34" charset="0"/>
                        </a:rPr>
                        <a:t>Malheur</a:t>
                      </a:r>
                      <a:endParaRPr lang="en-US" sz="1800" b="0" i="0" u="none" strike="noStrike" dirty="0">
                        <a:solidFill>
                          <a:srgbClr val="000000"/>
                        </a:solidFill>
                        <a:latin typeface="Arial" pitchFamily="34" charset="0"/>
                        <a:cs typeface="Arial" pitchFamily="34" charset="0"/>
                      </a:endParaRP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20,200</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$5,656</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8139">
                <a:tc>
                  <a:txBody>
                    <a:bodyPr/>
                    <a:lstStyle/>
                    <a:p>
                      <a:pPr algn="l" fontAlgn="b">
                        <a:spcBef>
                          <a:spcPts val="0"/>
                        </a:spcBef>
                      </a:pPr>
                      <a:r>
                        <a:rPr lang="en-US" sz="1800" b="1" i="0" u="none" strike="noStrike" dirty="0">
                          <a:solidFill>
                            <a:srgbClr val="000000"/>
                          </a:solidFill>
                          <a:latin typeface="Arial" pitchFamily="34" charset="0"/>
                          <a:cs typeface="Arial" pitchFamily="34" charset="0"/>
                        </a:rPr>
                        <a:t>Total</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1" i="0" u="none" strike="noStrike" dirty="0" smtClean="0">
                          <a:solidFill>
                            <a:srgbClr val="000000"/>
                          </a:solidFill>
                          <a:latin typeface="Arial" pitchFamily="34" charset="0"/>
                          <a:cs typeface="Arial" pitchFamily="34" charset="0"/>
                        </a:rPr>
                        <a:t>234,325</a:t>
                      </a:r>
                      <a:endParaRPr lang="en-US" sz="1800" b="1"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1" i="0" u="none" strike="noStrike" dirty="0" smtClean="0">
                          <a:solidFill>
                            <a:srgbClr val="000000"/>
                          </a:solidFill>
                          <a:latin typeface="Arial" pitchFamily="34" charset="0"/>
                          <a:cs typeface="Arial" pitchFamily="34" charset="0"/>
                        </a:rPr>
                        <a:t>$65,611</a:t>
                      </a:r>
                      <a:endParaRPr lang="en-US" sz="1800" b="1"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a:xfrm>
            <a:off x="6705600" y="6172200"/>
            <a:ext cx="1981200" cy="365125"/>
          </a:xfrm>
        </p:spPr>
        <p:txBody>
          <a:bodyPr/>
          <a:lstStyle/>
          <a:p>
            <a:fld id="{9A16F8CE-8817-4FC9-B98C-1D129C0DE9F7}" type="slidenum">
              <a:rPr lang="en-US" smtClean="0"/>
              <a:pPr/>
              <a:t>11</a:t>
            </a:fld>
            <a:endParaRPr lang="en-US" dirty="0"/>
          </a:p>
        </p:txBody>
      </p:sp>
    </p:spTree>
    <p:extLst>
      <p:ext uri="{BB962C8B-B14F-4D97-AF65-F5344CB8AC3E}">
        <p14:creationId xmlns="" xmlns:p14="http://schemas.microsoft.com/office/powerpoint/2010/main" val="3640257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normAutofit/>
          </a:bodyPr>
          <a:lstStyle/>
          <a:p>
            <a:r>
              <a:rPr lang="en-US" sz="2800" b="1" dirty="0" smtClean="0">
                <a:latin typeface="Arial" pitchFamily="34" charset="0"/>
                <a:cs typeface="Arial" pitchFamily="34" charset="0"/>
              </a:rPr>
              <a:t>Grant Rules</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SB 245 Changes</a:t>
            </a:r>
            <a:endParaRPr lang="en-US" sz="2800"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9A16F8CE-8817-4FC9-B98C-1D129C0DE9F7}" type="slidenum">
              <a:rPr lang="en-US" smtClean="0"/>
              <a:pPr/>
              <a:t>12</a:t>
            </a:fld>
            <a:endParaRPr lang="en-US" dirty="0"/>
          </a:p>
        </p:txBody>
      </p:sp>
      <p:graphicFrame>
        <p:nvGraphicFramePr>
          <p:cNvPr id="5" name="Table 4"/>
          <p:cNvGraphicFramePr>
            <a:graphicFrameLocks noGrp="1"/>
          </p:cNvGraphicFramePr>
          <p:nvPr/>
        </p:nvGraphicFramePr>
        <p:xfrm>
          <a:off x="609600" y="2440940"/>
          <a:ext cx="8153400" cy="2816860"/>
        </p:xfrm>
        <a:graphic>
          <a:graphicData uri="http://schemas.openxmlformats.org/drawingml/2006/table">
            <a:tbl>
              <a:tblPr firstRow="1" bandRow="1">
                <a:tableStyleId>{93296810-A885-4BE3-A3E7-6D5BEEA58F35}</a:tableStyleId>
              </a:tblPr>
              <a:tblGrid>
                <a:gridCol w="2717800"/>
                <a:gridCol w="2717800"/>
                <a:gridCol w="2717800"/>
              </a:tblGrid>
              <a:tr h="622300">
                <a:tc>
                  <a:txBody>
                    <a:bodyPr/>
                    <a:lstStyle/>
                    <a:p>
                      <a:pPr algn="ctr"/>
                      <a:r>
                        <a:rPr lang="en-US" sz="2800" dirty="0" smtClean="0"/>
                        <a:t>TOPIC</a:t>
                      </a:r>
                      <a:endParaRPr lang="en-US" sz="2800" dirty="0"/>
                    </a:p>
                  </a:txBody>
                  <a:tcPr/>
                </a:tc>
                <a:tc>
                  <a:txBody>
                    <a:bodyPr/>
                    <a:lstStyle/>
                    <a:p>
                      <a:pPr algn="ctr"/>
                      <a:r>
                        <a:rPr lang="en-US" sz="2800" dirty="0" smtClean="0"/>
                        <a:t>EXISTING</a:t>
                      </a:r>
                      <a:endParaRPr lang="en-US" sz="2800" dirty="0"/>
                    </a:p>
                  </a:txBody>
                  <a:tcPr/>
                </a:tc>
                <a:tc>
                  <a:txBody>
                    <a:bodyPr/>
                    <a:lstStyle/>
                    <a:p>
                      <a:pPr algn="ctr"/>
                      <a:r>
                        <a:rPr lang="en-US" sz="2800" dirty="0" smtClean="0"/>
                        <a:t>PROPOSED</a:t>
                      </a:r>
                      <a:endParaRPr lang="en-US" sz="2800" dirty="0"/>
                    </a:p>
                  </a:txBody>
                  <a:tcPr/>
                </a:tc>
              </a:tr>
              <a:tr h="622300">
                <a:tc>
                  <a:txBody>
                    <a:bodyPr/>
                    <a:lstStyle/>
                    <a:p>
                      <a:r>
                        <a:rPr lang="en-US" dirty="0" smtClean="0">
                          <a:latin typeface="+mn-lt"/>
                        </a:rPr>
                        <a:t>GRANTEE</a:t>
                      </a:r>
                      <a:endParaRPr lang="en-US" dirty="0">
                        <a:latin typeface="+mn-lt"/>
                      </a:endParaRPr>
                    </a:p>
                  </a:txBody>
                  <a:tcPr/>
                </a:tc>
                <a:tc>
                  <a:txBody>
                    <a:bodyPr/>
                    <a:lstStyle/>
                    <a:p>
                      <a:r>
                        <a:rPr lang="en-US" dirty="0" smtClean="0">
                          <a:latin typeface="+mn-lt"/>
                        </a:rPr>
                        <a:t>Local</a:t>
                      </a:r>
                      <a:r>
                        <a:rPr lang="en-US" baseline="0" dirty="0" smtClean="0">
                          <a:latin typeface="+mn-lt"/>
                        </a:rPr>
                        <a:t> governments only</a:t>
                      </a:r>
                      <a:endParaRPr lang="en-US" dirty="0">
                        <a:latin typeface="+mn-lt"/>
                      </a:endParaRPr>
                    </a:p>
                  </a:txBody>
                  <a:tcPr/>
                </a:tc>
                <a:tc>
                  <a:txBody>
                    <a:bodyPr/>
                    <a:lstStyle/>
                    <a:p>
                      <a:r>
                        <a:rPr lang="en-US" dirty="0" smtClean="0">
                          <a:latin typeface="+mn-lt"/>
                        </a:rPr>
                        <a:t>Person</a:t>
                      </a:r>
                      <a:r>
                        <a:rPr lang="en-US" baseline="0" dirty="0" smtClean="0">
                          <a:latin typeface="+mn-lt"/>
                        </a:rPr>
                        <a:t> – as defined in statute</a:t>
                      </a:r>
                      <a:endParaRPr lang="en-US" dirty="0">
                        <a:latin typeface="+mn-lt"/>
                      </a:endParaRPr>
                    </a:p>
                  </a:txBody>
                  <a:tcPr/>
                </a:tc>
              </a:tr>
              <a:tr h="622300">
                <a:tc>
                  <a:txBody>
                    <a:bodyPr/>
                    <a:lstStyle/>
                    <a:p>
                      <a:r>
                        <a:rPr lang="en-US" dirty="0" smtClean="0">
                          <a:latin typeface="+mn-lt"/>
                        </a:rPr>
                        <a:t>GRANT</a:t>
                      </a:r>
                      <a:r>
                        <a:rPr lang="en-US" baseline="0" dirty="0" smtClean="0">
                          <a:latin typeface="+mn-lt"/>
                        </a:rPr>
                        <a:t> </a:t>
                      </a:r>
                      <a:r>
                        <a:rPr lang="en-US" dirty="0" smtClean="0">
                          <a:latin typeface="+mn-lt"/>
                        </a:rPr>
                        <a:t>FUNDED ACTIVITIES</a:t>
                      </a:r>
                      <a:endParaRPr lang="en-US" dirty="0">
                        <a:latin typeface="+mn-lt"/>
                      </a:endParaRPr>
                    </a:p>
                  </a:txBody>
                  <a:tcPr/>
                </a:tc>
                <a:tc>
                  <a:txBody>
                    <a:bodyPr/>
                    <a:lstStyle/>
                    <a:p>
                      <a:r>
                        <a:rPr lang="en-US" dirty="0" smtClean="0"/>
                        <a:t>Recycling and solid waste</a:t>
                      </a:r>
                      <a:r>
                        <a:rPr lang="en-US" baseline="0" dirty="0" smtClean="0"/>
                        <a:t> planning  activities</a:t>
                      </a:r>
                      <a:endParaRPr lang="en-US"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j-lt"/>
                          <a:cs typeface="Arial" pitchFamily="34" charset="0"/>
                        </a:rPr>
                        <a:t>All activities </a:t>
                      </a:r>
                      <a:r>
                        <a:rPr lang="en-US" dirty="0" smtClean="0">
                          <a:latin typeface="+mj-lt"/>
                          <a:cs typeface="Arial" pitchFamily="34" charset="0"/>
                        </a:rPr>
                        <a:t>to implement </a:t>
                      </a:r>
                      <a:r>
                        <a:rPr lang="en-US" baseline="0" dirty="0" smtClean="0">
                          <a:latin typeface="+mj-lt"/>
                          <a:cs typeface="Arial" pitchFamily="34" charset="0"/>
                        </a:rPr>
                        <a:t> the 2050 Vision</a:t>
                      </a:r>
                      <a:endParaRPr lang="en-US" dirty="0" smtClean="0">
                        <a:latin typeface="+mj-lt"/>
                        <a:cs typeface="Arial" pitchFamily="34" charset="0"/>
                      </a:endParaRPr>
                    </a:p>
                  </a:txBody>
                  <a:tcPr/>
                </a:tc>
              </a:tr>
              <a:tr h="622300">
                <a:tc>
                  <a:txBody>
                    <a:bodyPr/>
                    <a:lstStyle/>
                    <a:p>
                      <a:r>
                        <a:rPr lang="en-US" dirty="0" smtClean="0">
                          <a:latin typeface="+mn-lt"/>
                        </a:rPr>
                        <a:t>GRANT</a:t>
                      </a:r>
                      <a:r>
                        <a:rPr lang="en-US" baseline="0" dirty="0" smtClean="0">
                          <a:latin typeface="+mn-lt"/>
                        </a:rPr>
                        <a:t> </a:t>
                      </a:r>
                      <a:r>
                        <a:rPr lang="en-US" dirty="0" smtClean="0">
                          <a:latin typeface="+mn-lt"/>
                        </a:rPr>
                        <a:t>PREFERENCES</a:t>
                      </a:r>
                      <a:endParaRPr lang="en-US" dirty="0">
                        <a:latin typeface="+mn-lt"/>
                      </a:endParaRPr>
                    </a:p>
                  </a:txBody>
                  <a:tcPr/>
                </a:tc>
                <a:tc>
                  <a:txBody>
                    <a:bodyPr/>
                    <a:lstStyle/>
                    <a:p>
                      <a:r>
                        <a:rPr lang="en-US" dirty="0" smtClean="0">
                          <a:latin typeface="+mn-lt"/>
                        </a:rPr>
                        <a:t>None specified</a:t>
                      </a:r>
                      <a:endParaRPr lang="en-US"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Arial" pitchFamily="34" charset="0"/>
                        </a:rPr>
                        <a:t>Activities that </a:t>
                      </a:r>
                      <a:r>
                        <a:rPr lang="en-US" sz="1800" kern="1200" baseline="0" dirty="0" smtClean="0">
                          <a:solidFill>
                            <a:schemeClr val="dk1"/>
                          </a:solidFill>
                          <a:latin typeface="+mn-lt"/>
                          <a:ea typeface="+mn-ea"/>
                          <a:cs typeface="Arial" pitchFamily="34" charset="0"/>
                        </a:rPr>
                        <a:t>reduce waste generation and exceed requirements</a:t>
                      </a:r>
                      <a:endParaRPr lang="en-US" b="0" dirty="0" smtClean="0">
                        <a:latin typeface="+mn-lt"/>
                        <a:cs typeface="Arial" pitchFamily="34" charset="0"/>
                      </a:endParaRPr>
                    </a:p>
                  </a:txBody>
                  <a:tcPr/>
                </a:tc>
              </a:tr>
            </a:tbl>
          </a:graphicData>
        </a:graphic>
      </p:graphicFrame>
      <p:pic>
        <p:nvPicPr>
          <p:cNvPr id="6" name="Picture 2" descr="http://byerlyfoundation.com/wp-content/uploads/2014/02/grant-money.jpg"/>
          <p:cNvPicPr>
            <a:picLocks noChangeAspect="1" noChangeArrowheads="1"/>
          </p:cNvPicPr>
          <p:nvPr/>
        </p:nvPicPr>
        <p:blipFill>
          <a:blip r:embed="rId3" cstate="print"/>
          <a:srcRect l="4765" t="14829" r="9461" b="6080"/>
          <a:stretch>
            <a:fillRect/>
          </a:stretch>
        </p:blipFill>
        <p:spPr bwMode="auto">
          <a:xfrm>
            <a:off x="1295400" y="685800"/>
            <a:ext cx="1371600" cy="1219200"/>
          </a:xfrm>
          <a:prstGeom prst="rect">
            <a:avLst/>
          </a:prstGeom>
          <a:noFill/>
        </p:spPr>
      </p:pic>
      <p:pic>
        <p:nvPicPr>
          <p:cNvPr id="8" name="Picture 2" descr="http://byerlyfoundation.com/wp-content/uploads/2014/02/grant-money.jpg"/>
          <p:cNvPicPr>
            <a:picLocks noChangeAspect="1" noChangeArrowheads="1"/>
          </p:cNvPicPr>
          <p:nvPr/>
        </p:nvPicPr>
        <p:blipFill>
          <a:blip r:embed="rId3" cstate="print"/>
          <a:srcRect l="4765" t="14829" r="9461" b="6080"/>
          <a:stretch>
            <a:fillRect/>
          </a:stretch>
        </p:blipFill>
        <p:spPr bwMode="auto">
          <a:xfrm>
            <a:off x="5943600" y="685800"/>
            <a:ext cx="1371600" cy="1219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mer\AppData\Local\Microsoft\Windows\Temporary Internet Files\Content.IE5\PSL70KBN\MP900390083[1].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67456" y="2034381"/>
            <a:ext cx="2609088" cy="36576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990600" y="1219200"/>
            <a:ext cx="3736975" cy="584775"/>
          </a:xfrm>
          <a:prstGeom prst="rect">
            <a:avLst/>
          </a:prstGeom>
        </p:spPr>
        <p:txBody>
          <a:bodyPr wrap="square">
            <a:spAutoFit/>
          </a:bodyPr>
          <a:lstStyle/>
          <a:p>
            <a:pPr lvl="0"/>
            <a:r>
              <a:rPr lang="en-US" sz="3200" b="1" dirty="0" smtClean="0">
                <a:solidFill>
                  <a:prstClr val="black"/>
                </a:solidFill>
                <a:latin typeface="Arial" pitchFamily="34" charset="0"/>
                <a:cs typeface="Arial" pitchFamily="34" charset="0"/>
              </a:rPr>
              <a:t>Questions for us?</a:t>
            </a:r>
            <a:endParaRPr lang="en-US" sz="3200" b="1" dirty="0">
              <a:solidFill>
                <a:prstClr val="black"/>
              </a:solidFill>
            </a:endParaRPr>
          </a:p>
        </p:txBody>
      </p:sp>
    </p:spTree>
    <p:extLst>
      <p:ext uri="{BB962C8B-B14F-4D97-AF65-F5344CB8AC3E}">
        <p14:creationId xmlns:p14="http://schemas.microsoft.com/office/powerpoint/2010/main" xmlns="" val="1259196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2362200"/>
            <a:ext cx="8229600" cy="1600200"/>
          </a:xfrm>
        </p:spPr>
        <p:txBody>
          <a:bodyPr>
            <a:normAutofit/>
          </a:bodyPr>
          <a:lstStyle/>
          <a:p>
            <a:pPr indent="0">
              <a:buNone/>
            </a:pPr>
            <a:r>
              <a:rPr lang="en-US" dirty="0" smtClean="0"/>
              <a:t>D</a:t>
            </a:r>
            <a:r>
              <a:rPr lang="en-US" sz="2800" dirty="0" smtClean="0"/>
              <a:t>EQ recommends that the Environmental Quality Commission adopt the proposed amendments to OAR 340-083 and 340-097 in attachment A1. </a:t>
            </a:r>
          </a:p>
          <a:p>
            <a:pPr>
              <a:buNone/>
            </a:pPr>
            <a:endParaRPr lang="en-US" sz="2800" dirty="0" smtClean="0"/>
          </a:p>
          <a:p>
            <a:pPr marL="514350" indent="-514350">
              <a:buNone/>
            </a:pPr>
            <a:endParaRPr lang="en-US" sz="4400" dirty="0" smtClean="0"/>
          </a:p>
        </p:txBody>
      </p:sp>
      <p:sp>
        <p:nvSpPr>
          <p:cNvPr id="6" name="Rectangle 5"/>
          <p:cNvSpPr/>
          <p:nvPr/>
        </p:nvSpPr>
        <p:spPr>
          <a:xfrm>
            <a:off x="533400" y="1295400"/>
            <a:ext cx="3623108" cy="584775"/>
          </a:xfrm>
          <a:prstGeom prst="rect">
            <a:avLst/>
          </a:prstGeom>
        </p:spPr>
        <p:txBody>
          <a:bodyPr wrap="none">
            <a:spAutoFit/>
          </a:bodyPr>
          <a:lstStyle/>
          <a:p>
            <a:r>
              <a:rPr lang="en-US" sz="3200" b="1" dirty="0" smtClean="0">
                <a:latin typeface="Arial" pitchFamily="34" charset="0"/>
                <a:cs typeface="Arial" pitchFamily="34" charset="0"/>
              </a:rPr>
              <a:t>Recommendation</a:t>
            </a:r>
            <a:endParaRPr lang="en-US" sz="3200" b="1" dirty="0"/>
          </a:p>
        </p:txBody>
      </p:sp>
    </p:spTree>
    <p:extLst>
      <p:ext uri="{BB962C8B-B14F-4D97-AF65-F5344CB8AC3E}">
        <p14:creationId xmlns:p14="http://schemas.microsoft.com/office/powerpoint/2010/main" xmlns="" val="1259196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2057400"/>
            <a:ext cx="7696200" cy="3886200"/>
          </a:xfrm>
        </p:spPr>
        <p:txBody>
          <a:bodyPr>
            <a:noAutofit/>
          </a:bodyPr>
          <a:lstStyle/>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Goals of Rulemaking</a:t>
            </a:r>
          </a:p>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Public Notice Process</a:t>
            </a:r>
          </a:p>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Summary of Rulemaking</a:t>
            </a:r>
          </a:p>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Questions</a:t>
            </a:r>
          </a:p>
        </p:txBody>
      </p:sp>
      <p:sp>
        <p:nvSpPr>
          <p:cNvPr id="6" name="Footer Placeholder 5"/>
          <p:cNvSpPr>
            <a:spLocks noGrp="1"/>
          </p:cNvSpPr>
          <p:nvPr>
            <p:ph type="ftr" sz="quarter" idx="11"/>
          </p:nvPr>
        </p:nvSpPr>
        <p:spPr/>
        <p:txBody>
          <a:bodyPr/>
          <a:lstStyle/>
          <a:p>
            <a:fld id="{F0D78E94-73A4-484D-8D4C-ABC2E7101558}" type="slidenum">
              <a:rPr lang="en-US" smtClean="0"/>
              <a:pPr/>
              <a:t>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8" name="Rectangle 7"/>
          <p:cNvSpPr/>
          <p:nvPr/>
        </p:nvSpPr>
        <p:spPr>
          <a:xfrm>
            <a:off x="681868" y="1066800"/>
            <a:ext cx="6305702" cy="584775"/>
          </a:xfrm>
          <a:prstGeom prst="rect">
            <a:avLst/>
          </a:prstGeom>
        </p:spPr>
        <p:txBody>
          <a:bodyPr wrap="none">
            <a:spAutoFit/>
          </a:bodyPr>
          <a:lstStyle/>
          <a:p>
            <a:pPr lvl="0" algn="ctr">
              <a:spcBef>
                <a:spcPct val="0"/>
              </a:spcBef>
              <a:defRPr/>
            </a:pPr>
            <a:r>
              <a:rPr lang="en-US" sz="3200" b="1" dirty="0" smtClean="0">
                <a:latin typeface="Arial" pitchFamily="34" charset="0"/>
                <a:cs typeface="Arial" pitchFamily="34" charset="0"/>
              </a:rPr>
              <a:t>Outline of Today’s Presentation</a:t>
            </a:r>
            <a:endParaRPr lang="en-US" sz="3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6324600" cy="838200"/>
          </a:xfrm>
        </p:spPr>
        <p:txBody>
          <a:bodyPr>
            <a:normAutofit/>
          </a:bodyPr>
          <a:lstStyle/>
          <a:p>
            <a:pPr algn="l"/>
            <a:r>
              <a:rPr lang="en-US" sz="3200" b="1" dirty="0" smtClean="0">
                <a:latin typeface="Arial" pitchFamily="34" charset="0"/>
                <a:cs typeface="Arial" pitchFamily="34" charset="0"/>
              </a:rPr>
              <a:t>Goals of Rulemaking</a:t>
            </a:r>
            <a:endParaRPr lang="en-US" sz="3200" b="1" dirty="0">
              <a:latin typeface="Arial" pitchFamily="34" charset="0"/>
              <a:cs typeface="Arial" pitchFamily="34" charset="0"/>
            </a:endParaRPr>
          </a:p>
        </p:txBody>
      </p:sp>
      <p:sp>
        <p:nvSpPr>
          <p:cNvPr id="30" name="Slide Number Placeholder 29"/>
          <p:cNvSpPr>
            <a:spLocks noGrp="1"/>
          </p:cNvSpPr>
          <p:nvPr>
            <p:ph type="sldNum" sz="quarter" idx="12"/>
          </p:nvPr>
        </p:nvSpPr>
        <p:spPr/>
        <p:txBody>
          <a:bodyPr/>
          <a:lstStyle/>
          <a:p>
            <a:fld id="{9A16F8CE-8817-4FC9-B98C-1D129C0DE9F7}" type="slidenum">
              <a:rPr lang="en-US" smtClean="0"/>
              <a:pPr/>
              <a:t>3</a:t>
            </a:fld>
            <a:endParaRPr lang="en-US" dirty="0"/>
          </a:p>
        </p:txBody>
      </p:sp>
      <p:sp>
        <p:nvSpPr>
          <p:cNvPr id="29" name="TextBox 28"/>
          <p:cNvSpPr txBox="1"/>
          <p:nvPr/>
        </p:nvSpPr>
        <p:spPr>
          <a:xfrm>
            <a:off x="914400" y="1828800"/>
            <a:ext cx="8229600" cy="3515834"/>
          </a:xfrm>
          <a:prstGeom prst="rect">
            <a:avLst/>
          </a:prstGeom>
          <a:noFill/>
        </p:spPr>
        <p:txBody>
          <a:bodyPr wrap="square" rtlCol="0">
            <a:spAutoFit/>
          </a:bodyPr>
          <a:lstStyle/>
          <a:p>
            <a:pPr marL="342900" indent="-342900">
              <a:lnSpc>
                <a:spcPct val="110000"/>
              </a:lnSpc>
              <a:spcAft>
                <a:spcPts val="600"/>
              </a:spcAft>
            </a:pPr>
            <a:r>
              <a:rPr lang="en-US" sz="2800" dirty="0" smtClean="0">
                <a:latin typeface="Arial" pitchFamily="34" charset="0"/>
                <a:cs typeface="Arial" pitchFamily="34" charset="0"/>
              </a:rPr>
              <a:t>Align rules with Senate Bill 245 by:</a:t>
            </a:r>
          </a:p>
          <a:p>
            <a:pPr marL="342900" indent="-342900">
              <a:lnSpc>
                <a:spcPct val="110000"/>
              </a:lnSpc>
              <a:spcAft>
                <a:spcPts val="600"/>
              </a:spcAft>
            </a:pPr>
            <a:endParaRPr lang="en-US" sz="800" dirty="0" smtClean="0">
              <a:latin typeface="Arial" pitchFamily="34" charset="0"/>
              <a:cs typeface="Arial" pitchFamily="34" charset="0"/>
            </a:endParaRPr>
          </a:p>
          <a:p>
            <a:pPr marL="3543300" lvl="7" indent="-342900">
              <a:lnSpc>
                <a:spcPct val="110000"/>
              </a:lnSpc>
              <a:spcAft>
                <a:spcPts val="1000"/>
              </a:spcAft>
              <a:buFont typeface="Wingdings" pitchFamily="2" charset="2"/>
              <a:buChar char="v"/>
            </a:pPr>
            <a:r>
              <a:rPr lang="en-US" sz="2800" dirty="0" smtClean="0">
                <a:latin typeface="Arial" pitchFamily="34" charset="0"/>
                <a:cs typeface="Arial" pitchFamily="34" charset="0"/>
              </a:rPr>
              <a:t>Increasing per-ton permit and tipping fees</a:t>
            </a:r>
          </a:p>
          <a:p>
            <a:pPr marL="3543300" lvl="7" indent="-342900">
              <a:lnSpc>
                <a:spcPct val="110000"/>
              </a:lnSpc>
              <a:spcAft>
                <a:spcPts val="1000"/>
              </a:spcAft>
              <a:buFont typeface="Wingdings" pitchFamily="2" charset="2"/>
              <a:buChar char="v"/>
            </a:pPr>
            <a:r>
              <a:rPr lang="en-US" sz="2800" dirty="0" smtClean="0">
                <a:latin typeface="Arial" pitchFamily="34" charset="0"/>
                <a:cs typeface="Arial" pitchFamily="34" charset="0"/>
              </a:rPr>
              <a:t>Providing rebates to distressed counties</a:t>
            </a:r>
          </a:p>
          <a:p>
            <a:pPr marL="3543300" lvl="7" indent="-342900">
              <a:lnSpc>
                <a:spcPct val="110000"/>
              </a:lnSpc>
              <a:spcAft>
                <a:spcPts val="1000"/>
              </a:spcAft>
              <a:buFont typeface="Wingdings" pitchFamily="2" charset="2"/>
              <a:buChar char="v"/>
            </a:pPr>
            <a:r>
              <a:rPr lang="en-US" sz="2800" dirty="0" smtClean="0">
                <a:latin typeface="Arial" pitchFamily="34" charset="0"/>
                <a:cs typeface="Arial" pitchFamily="34" charset="0"/>
              </a:rPr>
              <a:t>Updating grant rules</a:t>
            </a:r>
          </a:p>
        </p:txBody>
      </p:sp>
      <p:pic>
        <p:nvPicPr>
          <p:cNvPr id="1027" name="Picture 3"/>
          <p:cNvPicPr>
            <a:picLocks noChangeAspect="1" noChangeArrowheads="1"/>
          </p:cNvPicPr>
          <p:nvPr/>
        </p:nvPicPr>
        <p:blipFill>
          <a:blip r:embed="rId3" cstate="print"/>
          <a:srcRect l="10378" t="20402" r="71325" b="10000"/>
          <a:stretch>
            <a:fillRect/>
          </a:stretch>
        </p:blipFill>
        <p:spPr bwMode="auto">
          <a:xfrm>
            <a:off x="533400" y="2514600"/>
            <a:ext cx="3419061"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4</a:t>
            </a:fld>
            <a:endParaRPr lang="en-US" dirty="0"/>
          </a:p>
        </p:txBody>
      </p:sp>
      <p:grpSp>
        <p:nvGrpSpPr>
          <p:cNvPr id="12" name="Group 11"/>
          <p:cNvGrpSpPr/>
          <p:nvPr/>
        </p:nvGrpSpPr>
        <p:grpSpPr>
          <a:xfrm>
            <a:off x="457200" y="1676400"/>
            <a:ext cx="3657600" cy="2214265"/>
            <a:chOff x="4953000" y="1752600"/>
            <a:chExt cx="3657600" cy="2214265"/>
          </a:xfrm>
        </p:grpSpPr>
        <p:sp>
          <p:nvSpPr>
            <p:cNvPr id="9" name="TextBox 8"/>
            <p:cNvSpPr txBox="1"/>
            <p:nvPr/>
          </p:nvSpPr>
          <p:spPr>
            <a:xfrm>
              <a:off x="4953000" y="3505200"/>
              <a:ext cx="3657600" cy="461665"/>
            </a:xfrm>
            <a:prstGeom prst="rect">
              <a:avLst/>
            </a:prstGeom>
            <a:noFill/>
          </p:spPr>
          <p:txBody>
            <a:bodyPr wrap="square" rtlCol="0">
              <a:spAutoFit/>
            </a:bodyPr>
            <a:lstStyle/>
            <a:p>
              <a:r>
                <a:rPr lang="en-US" sz="2400" b="1" dirty="0" smtClean="0">
                  <a:solidFill>
                    <a:schemeClr val="accent6">
                      <a:lumMod val="50000"/>
                    </a:schemeClr>
                  </a:solidFill>
                </a:rPr>
                <a:t>2</a:t>
              </a:r>
              <a:r>
                <a:rPr lang="en-US" sz="2400" dirty="0" smtClean="0"/>
                <a:t> </a:t>
              </a:r>
              <a:r>
                <a:rPr lang="en-US" sz="2000" dirty="0" smtClean="0"/>
                <a:t>advisory committee  meetings</a:t>
              </a:r>
            </a:p>
          </p:txBody>
        </p:sp>
        <p:pic>
          <p:nvPicPr>
            <p:cNvPr id="99332" name="Picture 4" descr="http://www.sirius-migrationeducation.org/wp-content/uploads/2013/10/photo.jpg"/>
            <p:cNvPicPr>
              <a:picLocks noChangeAspect="1" noChangeArrowheads="1"/>
            </p:cNvPicPr>
            <p:nvPr/>
          </p:nvPicPr>
          <p:blipFill>
            <a:blip r:embed="rId3" cstate="print"/>
            <a:srcRect t="10312"/>
            <a:stretch>
              <a:fillRect/>
            </a:stretch>
          </p:blipFill>
          <p:spPr bwMode="auto">
            <a:xfrm>
              <a:off x="5486400" y="1752600"/>
              <a:ext cx="2514600" cy="1684059"/>
            </a:xfrm>
            <a:prstGeom prst="rect">
              <a:avLst/>
            </a:prstGeom>
            <a:noFill/>
          </p:spPr>
        </p:pic>
      </p:grpSp>
      <p:grpSp>
        <p:nvGrpSpPr>
          <p:cNvPr id="13" name="Group 12"/>
          <p:cNvGrpSpPr/>
          <p:nvPr/>
        </p:nvGrpSpPr>
        <p:grpSpPr>
          <a:xfrm>
            <a:off x="4419600" y="1600200"/>
            <a:ext cx="4401253" cy="2290465"/>
            <a:chOff x="2590800" y="4038600"/>
            <a:chExt cx="4401253" cy="2290465"/>
          </a:xfrm>
        </p:grpSpPr>
        <p:sp>
          <p:nvSpPr>
            <p:cNvPr id="3" name="TextBox 2"/>
            <p:cNvSpPr txBox="1"/>
            <p:nvPr/>
          </p:nvSpPr>
          <p:spPr>
            <a:xfrm>
              <a:off x="2590800" y="5867400"/>
              <a:ext cx="4401253" cy="461665"/>
            </a:xfrm>
            <a:prstGeom prst="rect">
              <a:avLst/>
            </a:prstGeom>
            <a:noFill/>
          </p:spPr>
          <p:txBody>
            <a:bodyPr wrap="square" rtlCol="0">
              <a:spAutoFit/>
            </a:bodyPr>
            <a:lstStyle/>
            <a:p>
              <a:r>
                <a:rPr lang="en-US" sz="2400" b="1" dirty="0" smtClean="0">
                  <a:solidFill>
                    <a:schemeClr val="accent6">
                      <a:lumMod val="50000"/>
                    </a:schemeClr>
                  </a:solidFill>
                </a:rPr>
                <a:t>7,203</a:t>
              </a:r>
              <a:r>
                <a:rPr lang="en-US" sz="2400" dirty="0" smtClean="0"/>
                <a:t> 	</a:t>
              </a:r>
              <a:r>
                <a:rPr lang="en-US" sz="2000" dirty="0" smtClean="0"/>
                <a:t>Notifications – email/postcard</a:t>
              </a:r>
            </a:p>
          </p:txBody>
        </p:sp>
        <p:pic>
          <p:nvPicPr>
            <p:cNvPr id="99334" name="Picture 6" descr="http://themediaagency.com/wp-content/uploads/2012/09/email-facts-f2fc3a421a84.jpg"/>
            <p:cNvPicPr>
              <a:picLocks noChangeAspect="1" noChangeArrowheads="1"/>
            </p:cNvPicPr>
            <p:nvPr/>
          </p:nvPicPr>
          <p:blipFill>
            <a:blip r:embed="rId4" cstate="print"/>
            <a:srcRect l="12600" r="18000"/>
            <a:stretch>
              <a:fillRect/>
            </a:stretch>
          </p:blipFill>
          <p:spPr bwMode="auto">
            <a:xfrm>
              <a:off x="3463135" y="4038600"/>
              <a:ext cx="1833281" cy="1981200"/>
            </a:xfrm>
            <a:prstGeom prst="rect">
              <a:avLst/>
            </a:prstGeom>
            <a:noFill/>
          </p:spPr>
        </p:pic>
      </p:grpSp>
      <p:sp>
        <p:nvSpPr>
          <p:cNvPr id="11" name="Rectangle 10"/>
          <p:cNvSpPr/>
          <p:nvPr/>
        </p:nvSpPr>
        <p:spPr>
          <a:xfrm>
            <a:off x="457200" y="914400"/>
            <a:ext cx="3918060" cy="584775"/>
          </a:xfrm>
          <a:prstGeom prst="rect">
            <a:avLst/>
          </a:prstGeom>
        </p:spPr>
        <p:txBody>
          <a:bodyPr wrap="none">
            <a:spAutoFit/>
          </a:bodyPr>
          <a:lstStyle/>
          <a:p>
            <a:pPr lvl="0">
              <a:spcBef>
                <a:spcPct val="0"/>
              </a:spcBef>
              <a:defRPr/>
            </a:pPr>
            <a:r>
              <a:rPr lang="en-US" sz="3200" b="1" dirty="0" smtClean="0">
                <a:latin typeface="Arial" pitchFamily="34" charset="0"/>
                <a:cs typeface="Arial" pitchFamily="34" charset="0"/>
              </a:rPr>
              <a:t>Public Involvement</a:t>
            </a:r>
            <a:endParaRPr lang="en-US" sz="3200" b="1" dirty="0">
              <a:latin typeface="Arial" pitchFamily="34" charset="0"/>
              <a:cs typeface="Arial" pitchFamily="34" charset="0"/>
            </a:endParaRPr>
          </a:p>
        </p:txBody>
      </p:sp>
      <p:sp>
        <p:nvSpPr>
          <p:cNvPr id="19" name="TextBox 18"/>
          <p:cNvSpPr txBox="1"/>
          <p:nvPr/>
        </p:nvSpPr>
        <p:spPr>
          <a:xfrm>
            <a:off x="4953000" y="5867400"/>
            <a:ext cx="3287695" cy="461665"/>
          </a:xfrm>
          <a:prstGeom prst="rect">
            <a:avLst/>
          </a:prstGeom>
          <a:noFill/>
        </p:spPr>
        <p:txBody>
          <a:bodyPr wrap="none" rtlCol="0">
            <a:spAutoFit/>
          </a:bodyPr>
          <a:lstStyle/>
          <a:p>
            <a:r>
              <a:rPr lang="en-US" sz="2400" b="1" dirty="0" smtClean="0">
                <a:solidFill>
                  <a:schemeClr val="accent6">
                    <a:lumMod val="50000"/>
                  </a:schemeClr>
                </a:solidFill>
              </a:rPr>
              <a:t>5</a:t>
            </a:r>
            <a:r>
              <a:rPr lang="en-US" sz="1400" dirty="0" smtClean="0"/>
              <a:t> </a:t>
            </a:r>
            <a:r>
              <a:rPr lang="en-US" sz="2000" dirty="0" smtClean="0"/>
              <a:t>supporters + </a:t>
            </a:r>
            <a:r>
              <a:rPr lang="en-US" sz="2400" b="1" dirty="0" smtClean="0">
                <a:solidFill>
                  <a:schemeClr val="accent6">
                    <a:lumMod val="50000"/>
                  </a:schemeClr>
                </a:solidFill>
              </a:rPr>
              <a:t>2</a:t>
            </a:r>
            <a:r>
              <a:rPr lang="en-US" sz="2000" dirty="0" smtClean="0"/>
              <a:t> clarifications</a:t>
            </a:r>
          </a:p>
        </p:txBody>
      </p:sp>
      <p:grpSp>
        <p:nvGrpSpPr>
          <p:cNvPr id="21" name="Group 20"/>
          <p:cNvGrpSpPr/>
          <p:nvPr/>
        </p:nvGrpSpPr>
        <p:grpSpPr>
          <a:xfrm>
            <a:off x="1219200" y="4191000"/>
            <a:ext cx="2209800" cy="2366665"/>
            <a:chOff x="1219200" y="4191000"/>
            <a:chExt cx="2209800" cy="2366665"/>
          </a:xfrm>
        </p:grpSpPr>
        <p:sp>
          <p:nvSpPr>
            <p:cNvPr id="15" name="TextBox 14"/>
            <p:cNvSpPr txBox="1"/>
            <p:nvPr/>
          </p:nvSpPr>
          <p:spPr>
            <a:xfrm>
              <a:off x="1447800" y="6096000"/>
              <a:ext cx="1981200" cy="461665"/>
            </a:xfrm>
            <a:prstGeom prst="rect">
              <a:avLst/>
            </a:prstGeom>
            <a:noFill/>
          </p:spPr>
          <p:txBody>
            <a:bodyPr wrap="square" rtlCol="0">
              <a:spAutoFit/>
            </a:bodyPr>
            <a:lstStyle/>
            <a:p>
              <a:r>
                <a:rPr lang="en-US" sz="2400" b="1" dirty="0" smtClean="0">
                  <a:solidFill>
                    <a:schemeClr val="accent6">
                      <a:lumMod val="50000"/>
                    </a:schemeClr>
                  </a:solidFill>
                </a:rPr>
                <a:t>7</a:t>
              </a:r>
              <a:r>
                <a:rPr lang="en-US" sz="2400" dirty="0" smtClean="0"/>
                <a:t> </a:t>
              </a:r>
              <a:r>
                <a:rPr lang="en-US" sz="2000" dirty="0" smtClean="0"/>
                <a:t>Commenters</a:t>
              </a:r>
            </a:p>
          </p:txBody>
        </p:sp>
        <p:pic>
          <p:nvPicPr>
            <p:cNvPr id="5122" name="Picture 2" descr="https://joshhevans.files.wordpress.com/2014/08/cell_groups_810848078.jpg"/>
            <p:cNvPicPr>
              <a:picLocks noChangeAspect="1" noChangeArrowheads="1"/>
            </p:cNvPicPr>
            <p:nvPr/>
          </p:nvPicPr>
          <p:blipFill>
            <a:blip r:embed="rId5" cstate="print"/>
            <a:srcRect r="15141"/>
            <a:stretch>
              <a:fillRect/>
            </a:stretch>
          </p:blipFill>
          <p:spPr bwMode="auto">
            <a:xfrm>
              <a:off x="1219200" y="4191000"/>
              <a:ext cx="1981200" cy="1858895"/>
            </a:xfrm>
            <a:prstGeom prst="rect">
              <a:avLst/>
            </a:prstGeom>
            <a:noFill/>
          </p:spPr>
        </p:pic>
      </p:grpSp>
      <p:pic>
        <p:nvPicPr>
          <p:cNvPr id="5123" name="Picture 3"/>
          <p:cNvPicPr>
            <a:picLocks noChangeAspect="1" noChangeArrowheads="1"/>
          </p:cNvPicPr>
          <p:nvPr/>
        </p:nvPicPr>
        <p:blipFill>
          <a:blip r:embed="rId6" cstate="print"/>
          <a:srcRect/>
          <a:stretch>
            <a:fillRect/>
          </a:stretch>
        </p:blipFill>
        <p:spPr bwMode="auto">
          <a:xfrm flipH="1">
            <a:off x="5562600" y="4267200"/>
            <a:ext cx="1422400" cy="142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62000"/>
            <a:ext cx="8229600" cy="838200"/>
          </a:xfrm>
        </p:spPr>
        <p:txBody>
          <a:bodyPr>
            <a:normAutofit/>
          </a:bodyPr>
          <a:lstStyle/>
          <a:p>
            <a:r>
              <a:rPr lang="en-US" sz="3200" b="1" dirty="0" smtClean="0">
                <a:latin typeface="Arial" pitchFamily="34" charset="0"/>
                <a:cs typeface="Arial" pitchFamily="34" charset="0"/>
              </a:rPr>
              <a:t>Post-SB 245 Use of Fees</a:t>
            </a:r>
            <a:endParaRPr lang="en-US" sz="3200" b="1" dirty="0">
              <a:latin typeface="Arial" pitchFamily="34" charset="0"/>
              <a:cs typeface="Arial" pitchFamily="34" charset="0"/>
            </a:endParaRPr>
          </a:p>
        </p:txBody>
      </p:sp>
      <p:sp>
        <p:nvSpPr>
          <p:cNvPr id="3" name="Subtitle 2"/>
          <p:cNvSpPr>
            <a:spLocks noGrp="1"/>
          </p:cNvSpPr>
          <p:nvPr>
            <p:ph idx="1"/>
          </p:nvPr>
        </p:nvSpPr>
        <p:spPr>
          <a:xfrm>
            <a:off x="533400" y="1676400"/>
            <a:ext cx="6705600" cy="4343400"/>
          </a:xfrm>
        </p:spPr>
        <p:txBody>
          <a:bodyPr>
            <a:normAutofit fontScale="92500" lnSpcReduction="20000"/>
          </a:bodyPr>
          <a:lstStyle/>
          <a:p>
            <a:pPr>
              <a:spcBef>
                <a:spcPts val="0"/>
              </a:spcBef>
              <a:spcAft>
                <a:spcPts val="600"/>
              </a:spcAft>
              <a:buFont typeface="Arial" pitchFamily="34" charset="0"/>
              <a:buNone/>
            </a:pPr>
            <a:r>
              <a:rPr lang="en-US" sz="2800" dirty="0" smtClean="0">
                <a:latin typeface="Arial" pitchFamily="34" charset="0"/>
                <a:cs typeface="Arial" pitchFamily="34" charset="0"/>
              </a:rPr>
              <a:t>Permit Compliance Fee: </a:t>
            </a:r>
          </a:p>
          <a:p>
            <a:pPr>
              <a:spcBef>
                <a:spcPts val="0"/>
              </a:spcBef>
              <a:spcAft>
                <a:spcPts val="600"/>
              </a:spcAft>
            </a:pPr>
            <a:r>
              <a:rPr lang="en-US" sz="2800" dirty="0" smtClean="0">
                <a:latin typeface="Arial" pitchFamily="34" charset="0"/>
                <a:cs typeface="Arial" pitchFamily="34" charset="0"/>
              </a:rPr>
              <a:t>Oversight of disposal sites and related costs only</a:t>
            </a:r>
          </a:p>
          <a:p>
            <a:pPr>
              <a:spcBef>
                <a:spcPts val="0"/>
              </a:spcBef>
              <a:spcAft>
                <a:spcPts val="600"/>
              </a:spcAft>
            </a:pPr>
            <a:endParaRPr lang="en-US" sz="2800" dirty="0" smtClean="0">
              <a:latin typeface="Arial" pitchFamily="34" charset="0"/>
              <a:cs typeface="Arial" pitchFamily="34" charset="0"/>
            </a:endParaRPr>
          </a:p>
          <a:p>
            <a:pPr algn="l">
              <a:spcBef>
                <a:spcPts val="0"/>
              </a:spcBef>
              <a:spcAft>
                <a:spcPts val="600"/>
              </a:spcAft>
              <a:buNone/>
            </a:pPr>
            <a:r>
              <a:rPr lang="en-US" sz="2800" dirty="0" smtClean="0">
                <a:latin typeface="Arial" pitchFamily="34" charset="0"/>
                <a:cs typeface="Arial" pitchFamily="34" charset="0"/>
              </a:rPr>
              <a:t>Tipping Fee: </a:t>
            </a:r>
          </a:p>
          <a:p>
            <a:pPr>
              <a:spcBef>
                <a:spcPts val="0"/>
              </a:spcBef>
              <a:spcAft>
                <a:spcPts val="600"/>
              </a:spcAft>
            </a:pPr>
            <a:r>
              <a:rPr lang="en-US" sz="2800" dirty="0" smtClean="0">
                <a:solidFill>
                  <a:schemeClr val="tx1"/>
                </a:solidFill>
                <a:latin typeface="Arial" pitchFamily="34" charset="0"/>
                <a:cs typeface="Arial" pitchFamily="34" charset="0"/>
              </a:rPr>
              <a:t>Implementation of Materials Management Plan</a:t>
            </a:r>
          </a:p>
          <a:p>
            <a:pPr>
              <a:spcBef>
                <a:spcPts val="0"/>
              </a:spcBef>
              <a:spcAft>
                <a:spcPts val="600"/>
              </a:spcAft>
            </a:pPr>
            <a:r>
              <a:rPr lang="en-US" sz="2800" dirty="0" smtClean="0">
                <a:latin typeface="Arial" pitchFamily="34" charset="0"/>
                <a:cs typeface="Arial" pitchFamily="34" charset="0"/>
              </a:rPr>
              <a:t>Reduce impacts of material at </a:t>
            </a:r>
            <a:r>
              <a:rPr lang="en-US" sz="2800" dirty="0" smtClean="0">
                <a:latin typeface="Arial" pitchFamily="34" charset="0"/>
                <a:cs typeface="Arial" pitchFamily="34" charset="0"/>
              </a:rPr>
              <a:t>any </a:t>
            </a:r>
            <a:r>
              <a:rPr lang="en-US" sz="2800" dirty="0" smtClean="0">
                <a:latin typeface="Arial" pitchFamily="34" charset="0"/>
                <a:cs typeface="Arial" pitchFamily="34" charset="0"/>
              </a:rPr>
              <a:t>stages of lifecycle</a:t>
            </a:r>
          </a:p>
          <a:p>
            <a:pPr lvl="1">
              <a:spcBef>
                <a:spcPts val="0"/>
              </a:spcBef>
              <a:spcAft>
                <a:spcPts val="600"/>
              </a:spcAft>
            </a:pPr>
            <a:r>
              <a:rPr lang="en-US" sz="2400" dirty="0" smtClean="0">
                <a:solidFill>
                  <a:schemeClr val="tx1"/>
                </a:solidFill>
                <a:latin typeface="Arial" pitchFamily="34" charset="0"/>
                <a:cs typeface="Arial" pitchFamily="34" charset="0"/>
              </a:rPr>
              <a:t>Can fund disposal site oversight but phasing out</a:t>
            </a:r>
          </a:p>
          <a:p>
            <a:pPr>
              <a:spcBef>
                <a:spcPts val="0"/>
              </a:spcBef>
              <a:spcAft>
                <a:spcPts val="1000"/>
              </a:spcAft>
            </a:pPr>
            <a:endParaRPr lang="en-US" sz="2800" dirty="0" smtClean="0">
              <a:solidFill>
                <a:schemeClr val="tx1"/>
              </a:solidFill>
              <a:latin typeface="Arial" pitchFamily="34" charset="0"/>
              <a:cs typeface="Arial" pitchFamily="34" charset="0"/>
            </a:endParaRPr>
          </a:p>
        </p:txBody>
      </p:sp>
      <p:sp>
        <p:nvSpPr>
          <p:cNvPr id="5" name="Slide Number Placeholder 4"/>
          <p:cNvSpPr>
            <a:spLocks noGrp="1"/>
          </p:cNvSpPr>
          <p:nvPr>
            <p:ph type="sldNum" sz="quarter" idx="12"/>
          </p:nvPr>
        </p:nvSpPr>
        <p:spPr>
          <a:xfrm>
            <a:off x="6553200" y="6080760"/>
            <a:ext cx="1981200" cy="365125"/>
          </a:xfrm>
        </p:spPr>
        <p:txBody>
          <a:bodyPr/>
          <a:lstStyle/>
          <a:p>
            <a:fld id="{9A16F8CE-8817-4FC9-B98C-1D129C0DE9F7}" type="slidenum">
              <a:rPr lang="en-US" smtClean="0"/>
              <a:pPr/>
              <a:t>5</a:t>
            </a:fld>
            <a:endParaRPr lang="en-US" dirty="0"/>
          </a:p>
        </p:txBody>
      </p:sp>
      <p:pic>
        <p:nvPicPr>
          <p:cNvPr id="4" name="Picture 3"/>
          <p:cNvPicPr>
            <a:picLocks noChangeAspect="1" noChangeArrowheads="1"/>
          </p:cNvPicPr>
          <p:nvPr/>
        </p:nvPicPr>
        <p:blipFill>
          <a:blip r:embed="rId3" cstate="print"/>
          <a:srcRect/>
          <a:stretch>
            <a:fillRect/>
          </a:stretch>
        </p:blipFill>
        <p:spPr bwMode="auto">
          <a:xfrm>
            <a:off x="7086600" y="3733800"/>
            <a:ext cx="1595903"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a:bodyPr>
          <a:lstStyle/>
          <a:p>
            <a:r>
              <a:rPr lang="en-US" sz="2400" b="1" dirty="0" smtClean="0">
                <a:latin typeface="Arial" pitchFamily="34" charset="0"/>
                <a:cs typeface="Arial" pitchFamily="34" charset="0"/>
              </a:rPr>
              <a:t>Disposal Fees Allowed by </a:t>
            </a:r>
            <a:r>
              <a:rPr lang="en-US" sz="2400" b="1" dirty="0" smtClean="0">
                <a:latin typeface="Arial" pitchFamily="34" charset="0"/>
                <a:cs typeface="Arial" pitchFamily="34" charset="0"/>
              </a:rPr>
              <a:t>SB245</a:t>
            </a:r>
            <a:endParaRPr lang="en-US" sz="2400" b="1" dirty="0">
              <a:latin typeface="Arial" pitchFamily="34" charset="0"/>
              <a:cs typeface="Arial" pitchFamily="34" charset="0"/>
            </a:endParaRPr>
          </a:p>
        </p:txBody>
      </p:sp>
      <p:sp>
        <p:nvSpPr>
          <p:cNvPr id="3" name="Text Placeholder 2"/>
          <p:cNvSpPr>
            <a:spLocks noGrp="1"/>
          </p:cNvSpPr>
          <p:nvPr>
            <p:ph idx="1"/>
          </p:nvPr>
        </p:nvSpPr>
        <p:spPr/>
        <p:txBody>
          <a:bodyPr>
            <a:normAutofit/>
          </a:bodyPr>
          <a:lstStyle/>
          <a:p>
            <a:pPr lvl="1">
              <a:buNone/>
            </a:pPr>
            <a:endParaRPr lang="en-US" dirty="0" smtClean="0"/>
          </a:p>
          <a:p>
            <a:endParaRPr lang="en-US" dirty="0"/>
          </a:p>
        </p:txBody>
      </p:sp>
      <p:sp>
        <p:nvSpPr>
          <p:cNvPr id="11" name="Slide Number Placeholder 10"/>
          <p:cNvSpPr>
            <a:spLocks noGrp="1"/>
          </p:cNvSpPr>
          <p:nvPr>
            <p:ph type="sldNum" sz="quarter" idx="12"/>
          </p:nvPr>
        </p:nvSpPr>
        <p:spPr/>
        <p:txBody>
          <a:bodyPr/>
          <a:lstStyle/>
          <a:p>
            <a:pPr>
              <a:defRPr/>
            </a:pPr>
            <a:fld id="{C7C1A03B-E8AB-4CFB-8055-26C034014739}" type="slidenum">
              <a:rPr lang="en-US" smtClean="0"/>
              <a:pPr>
                <a:defRPr/>
              </a:pPr>
              <a:t>6</a:t>
            </a:fld>
            <a:endParaRPr lang="en-US" dirty="0"/>
          </a:p>
        </p:txBody>
      </p:sp>
      <p:graphicFrame>
        <p:nvGraphicFramePr>
          <p:cNvPr id="5" name="Table 4"/>
          <p:cNvGraphicFramePr>
            <a:graphicFrameLocks noGrp="1"/>
          </p:cNvGraphicFramePr>
          <p:nvPr/>
        </p:nvGraphicFramePr>
        <p:xfrm>
          <a:off x="381001" y="1524000"/>
          <a:ext cx="8534399" cy="4726147"/>
        </p:xfrm>
        <a:graphic>
          <a:graphicData uri="http://schemas.openxmlformats.org/drawingml/2006/table">
            <a:tbl>
              <a:tblPr firstRow="1" bandRow="1">
                <a:tableStyleId>{10A1B5D5-9B99-4C35-A422-299274C87663}</a:tableStyleId>
              </a:tblPr>
              <a:tblGrid>
                <a:gridCol w="2971799"/>
                <a:gridCol w="2743200"/>
                <a:gridCol w="2819400"/>
              </a:tblGrid>
              <a:tr h="907535">
                <a:tc>
                  <a:txBody>
                    <a:bodyPr/>
                    <a:lstStyle/>
                    <a:p>
                      <a:pPr algn="ctr"/>
                      <a:endParaRPr lang="en-US" sz="1800" dirty="0" smtClean="0">
                        <a:latin typeface="Arial" pitchFamily="34" charset="0"/>
                        <a:cs typeface="Arial" pitchFamily="34" charset="0"/>
                      </a:endParaRPr>
                    </a:p>
                    <a:p>
                      <a:pPr algn="ctr"/>
                      <a:r>
                        <a:rPr lang="en-US" sz="1800" dirty="0" smtClean="0">
                          <a:latin typeface="Arial" pitchFamily="34" charset="0"/>
                          <a:cs typeface="Arial" pitchFamily="34" charset="0"/>
                        </a:rPr>
                        <a:t>Fee </a:t>
                      </a:r>
                      <a:r>
                        <a:rPr lang="en-US" sz="1800" dirty="0" smtClean="0">
                          <a:latin typeface="Arial" pitchFamily="34" charset="0"/>
                          <a:cs typeface="Arial" pitchFamily="34" charset="0"/>
                        </a:rPr>
                        <a:t>Type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Current Fees</a:t>
                      </a:r>
                    </a:p>
                    <a:p>
                      <a:pPr algn="ctr"/>
                      <a:r>
                        <a:rPr lang="en-US" sz="1800" dirty="0" smtClean="0">
                          <a:latin typeface="Arial" pitchFamily="34" charset="0"/>
                          <a:cs typeface="Arial" pitchFamily="34" charset="0"/>
                        </a:rPr>
                        <a:t>(1994 - present)</a:t>
                      </a: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Allowed</a:t>
                      </a:r>
                      <a:r>
                        <a:rPr lang="en-US" sz="1800" baseline="0" dirty="0" smtClean="0">
                          <a:latin typeface="Arial" pitchFamily="34" charset="0"/>
                          <a:cs typeface="Arial" pitchFamily="34" charset="0"/>
                        </a:rPr>
                        <a:t> </a:t>
                      </a:r>
                      <a:r>
                        <a:rPr lang="en-US" sz="1800" baseline="0" dirty="0" smtClean="0">
                          <a:latin typeface="Arial" pitchFamily="34" charset="0"/>
                          <a:cs typeface="Arial" pitchFamily="34" charset="0"/>
                        </a:rPr>
                        <a:t>by </a:t>
                      </a:r>
                      <a:r>
                        <a:rPr lang="en-US" sz="1800" baseline="0" dirty="0" smtClean="0">
                          <a:latin typeface="Arial" pitchFamily="34" charset="0"/>
                          <a:cs typeface="Arial" pitchFamily="34" charset="0"/>
                        </a:rPr>
                        <a:t>SB245</a:t>
                      </a:r>
                    </a:p>
                    <a:p>
                      <a:pPr algn="ctr"/>
                      <a:endParaRPr lang="en-US" sz="1800" baseline="0" dirty="0" smtClean="0">
                        <a:latin typeface="Arial" pitchFamily="34" charset="0"/>
                        <a:cs typeface="Arial" pitchFamily="34" charset="0"/>
                      </a:endParaRPr>
                    </a:p>
                    <a:p>
                      <a:pPr algn="ctr"/>
                      <a:endParaRPr lang="en-US" sz="1800" baseline="0" dirty="0" smtClean="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94761">
                <a:tc>
                  <a:txBody>
                    <a:bodyPr/>
                    <a:lstStyle/>
                    <a:p>
                      <a:r>
                        <a:rPr lang="en-US" sz="1800" dirty="0" smtClean="0">
                          <a:latin typeface="Arial" pitchFamily="34" charset="0"/>
                          <a:cs typeface="Arial" pitchFamily="34" charset="0"/>
                        </a:rPr>
                        <a:t>Tipping fees</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$0.81 /ton</a:t>
                      </a:r>
                    </a:p>
                    <a:p>
                      <a:pPr algn="ctr"/>
                      <a:r>
                        <a:rPr lang="en-US" sz="1800" dirty="0" smtClean="0">
                          <a:latin typeface="Arial" pitchFamily="34" charset="0"/>
                          <a:cs typeface="Arial" pitchFamily="34" charset="0"/>
                        </a:rPr>
                        <a:t>($0.50</a:t>
                      </a:r>
                      <a:r>
                        <a:rPr lang="en-US" sz="1800" baseline="0" dirty="0" smtClean="0">
                          <a:latin typeface="Arial" pitchFamily="34" charset="0"/>
                          <a:cs typeface="Arial" pitchFamily="34" charset="0"/>
                        </a:rPr>
                        <a:t> + $0.31)</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  $1.18 /ton</a:t>
                      </a:r>
                    </a:p>
                    <a:p>
                      <a:pPr algn="ctr">
                        <a:buFont typeface="Arial" pitchFamily="34" charset="0"/>
                        <a:buNone/>
                      </a:pP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37515">
                <a:tc>
                  <a:txBody>
                    <a:bodyPr/>
                    <a:lstStyle/>
                    <a:p>
                      <a:r>
                        <a:rPr lang="en-US" sz="1800" dirty="0" smtClean="0">
                          <a:latin typeface="Arial" pitchFamily="34" charset="0"/>
                          <a:cs typeface="Arial" pitchFamily="34" charset="0"/>
                        </a:rPr>
                        <a:t>Permit compliance fee (rule)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$0.21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$0.58 /ton</a:t>
                      </a:r>
                    </a:p>
                    <a:p>
                      <a:pPr algn="ctr"/>
                      <a:endParaRPr lang="en-US" sz="1800" dirty="0">
                        <a:latin typeface="Arial" pitchFamily="34" charset="0"/>
                        <a:cs typeface="Arial" pitchFamily="34" charset="0"/>
                      </a:endParaRP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55962">
                <a:tc>
                  <a:txBody>
                    <a:bodyPr/>
                    <a:lstStyle/>
                    <a:p>
                      <a:r>
                        <a:rPr lang="en-US" sz="1800" dirty="0" smtClean="0">
                          <a:latin typeface="Arial" pitchFamily="34" charset="0"/>
                          <a:cs typeface="Arial" pitchFamily="34" charset="0"/>
                        </a:rPr>
                        <a:t>Permit recycling fee (rule)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$0.09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eliminated</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612075">
                <a:tc>
                  <a:txBody>
                    <a:bodyPr/>
                    <a:lstStyle/>
                    <a:p>
                      <a:r>
                        <a:rPr lang="en-US" sz="1800" dirty="0" smtClean="0">
                          <a:latin typeface="Arial" pitchFamily="34" charset="0"/>
                          <a:cs typeface="Arial" pitchFamily="34" charset="0"/>
                        </a:rPr>
                        <a:t>Orphan site fees</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$0.13 /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$0.13</a:t>
                      </a:r>
                      <a:r>
                        <a:rPr lang="en-US" sz="1800" baseline="0" dirty="0" smtClean="0">
                          <a:latin typeface="Arial" pitchFamily="34" charset="0"/>
                          <a:cs typeface="Arial" pitchFamily="34" charset="0"/>
                        </a:rPr>
                        <a:t> / ton (</a:t>
                      </a:r>
                      <a:r>
                        <a:rPr lang="en-US" sz="1800" dirty="0" smtClean="0">
                          <a:latin typeface="Arial" pitchFamily="34" charset="0"/>
                          <a:cs typeface="Arial" pitchFamily="34" charset="0"/>
                        </a:rPr>
                        <a:t>no</a:t>
                      </a:r>
                      <a:r>
                        <a:rPr lang="en-US" sz="1800" baseline="0" dirty="0" smtClean="0">
                          <a:latin typeface="Arial" pitchFamily="34" charset="0"/>
                          <a:cs typeface="Arial" pitchFamily="34" charset="0"/>
                        </a:rPr>
                        <a:t> change)</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13256">
                <a:tc>
                  <a:txBody>
                    <a:bodyPr/>
                    <a:lstStyle/>
                    <a:p>
                      <a:r>
                        <a:rPr lang="en-US" sz="1800" b="1" dirty="0" smtClean="0">
                          <a:latin typeface="Arial" pitchFamily="34" charset="0"/>
                          <a:cs typeface="Arial" pitchFamily="34" charset="0"/>
                        </a:rPr>
                        <a:t>Total</a:t>
                      </a:r>
                      <a:endParaRPr lang="en-US" sz="1800" b="1"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b="1" dirty="0" smtClean="0">
                          <a:latin typeface="Arial" pitchFamily="34" charset="0"/>
                          <a:cs typeface="Arial" pitchFamily="34" charset="0"/>
                        </a:rPr>
                        <a:t>$1.24 / ton</a:t>
                      </a:r>
                      <a:endParaRPr lang="en-US" sz="1800" b="1"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pitchFamily="34" charset="0"/>
                          <a:cs typeface="Arial" pitchFamily="34" charset="0"/>
                        </a:rPr>
                        <a:t>$1.89 / ton</a:t>
                      </a:r>
                      <a:endParaRPr lang="en-US" sz="1800" b="1"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sp>
        <p:nvSpPr>
          <p:cNvPr id="6" name="Rectangle 5"/>
          <p:cNvSpPr/>
          <p:nvPr/>
        </p:nvSpPr>
        <p:spPr>
          <a:xfrm>
            <a:off x="3429000" y="2590800"/>
            <a:ext cx="25908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248400" y="2590800"/>
            <a:ext cx="25908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248400" y="4343400"/>
            <a:ext cx="25908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429000" y="4343400"/>
            <a:ext cx="25908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429000" y="5791200"/>
            <a:ext cx="2590800" cy="3048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248400" y="5791200"/>
            <a:ext cx="2590800" cy="3048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248400" y="5181600"/>
            <a:ext cx="2590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429000" y="5181600"/>
            <a:ext cx="2590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429000" y="3505200"/>
            <a:ext cx="2590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6172200" y="3505200"/>
            <a:ext cx="2590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9"/>
                                        </p:tgtEl>
                                      </p:cBhvr>
                                    </p:animEffect>
                                    <p:set>
                                      <p:cBhvr>
                                        <p:cTn id="10" dur="1" fill="hold">
                                          <p:stCondLst>
                                            <p:cond delay="1999"/>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2000"/>
                                        <p:tgtEl>
                                          <p:spTgt spid="14"/>
                                        </p:tgtEl>
                                      </p:cBhvr>
                                    </p:animEffect>
                                    <p:set>
                                      <p:cBhvr>
                                        <p:cTn id="20" dur="1" fill="hold">
                                          <p:stCondLst>
                                            <p:cond delay="1999"/>
                                          </p:stCondLst>
                                        </p:cTn>
                                        <p:tgtEl>
                                          <p:spTgt spid="14"/>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2000"/>
                                        <p:tgtEl>
                                          <p:spTgt spid="10"/>
                                        </p:tgtEl>
                                      </p:cBhvr>
                                    </p:animEffect>
                                    <p:set>
                                      <p:cBhvr>
                                        <p:cTn id="23" dur="1" fill="hold">
                                          <p:stCondLst>
                                            <p:cond delay="19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2000"/>
                                        <p:tgtEl>
                                          <p:spTgt spid="16"/>
                                        </p:tgtEl>
                                      </p:cBhvr>
                                    </p:animEffect>
                                    <p:set>
                                      <p:cBhvr>
                                        <p:cTn id="28" dur="1" fill="hold">
                                          <p:stCondLst>
                                            <p:cond delay="1999"/>
                                          </p:stCondLst>
                                        </p:cTn>
                                        <p:tgtEl>
                                          <p:spTgt spid="16"/>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2000"/>
                                        <p:tgtEl>
                                          <p:spTgt spid="8"/>
                                        </p:tgtEl>
                                      </p:cBhvr>
                                    </p:animEffect>
                                    <p:set>
                                      <p:cBhvr>
                                        <p:cTn id="31" dur="1" fill="hold">
                                          <p:stCondLst>
                                            <p:cond delay="1999"/>
                                          </p:stCondLst>
                                        </p:cTn>
                                        <p:tgtEl>
                                          <p:spTgt spid="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2000"/>
                                        <p:tgtEl>
                                          <p:spTgt spid="7"/>
                                        </p:tgtEl>
                                      </p:cBhvr>
                                    </p:animEffect>
                                    <p:set>
                                      <p:cBhvr>
                                        <p:cTn id="36" dur="1" fill="hold">
                                          <p:stCondLst>
                                            <p:cond delay="1999"/>
                                          </p:stCondLst>
                                        </p:cTn>
                                        <p:tgtEl>
                                          <p:spTgt spid="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2000"/>
                                        <p:tgtEl>
                                          <p:spTgt spid="13"/>
                                        </p:tgtEl>
                                      </p:cBhvr>
                                    </p:animEffect>
                                    <p:set>
                                      <p:cBhvr>
                                        <p:cTn id="41" dur="1" fill="hold">
                                          <p:stCondLst>
                                            <p:cond delay="1999"/>
                                          </p:stCondLst>
                                        </p:cTn>
                                        <p:tgtEl>
                                          <p:spTgt spid="13"/>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2000"/>
                                        <p:tgtEl>
                                          <p:spTgt spid="12"/>
                                        </p:tgtEl>
                                      </p:cBhvr>
                                    </p:animEffect>
                                    <p:set>
                                      <p:cBhvr>
                                        <p:cTn id="44"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Autofit/>
          </a:bodyPr>
          <a:lstStyle/>
          <a:p>
            <a:r>
              <a:rPr lang="en-US" sz="2400" b="1" dirty="0" smtClean="0">
                <a:latin typeface="Arial" pitchFamily="34" charset="0"/>
                <a:cs typeface="Arial" pitchFamily="34" charset="0"/>
              </a:rPr>
              <a:t>Disposal Fees Allowed by </a:t>
            </a:r>
            <a:r>
              <a:rPr lang="en-US" sz="2400" b="1" dirty="0" smtClean="0">
                <a:latin typeface="Arial" pitchFamily="34" charset="0"/>
                <a:cs typeface="Arial" pitchFamily="34" charset="0"/>
              </a:rPr>
              <a:t>SB245</a:t>
            </a:r>
            <a:endParaRPr lang="en-US" sz="2400" b="1" dirty="0">
              <a:solidFill>
                <a:srgbClr val="3F8D6F"/>
              </a:solidFill>
              <a:latin typeface="Arial" pitchFamily="34" charset="0"/>
              <a:cs typeface="Arial" pitchFamily="34" charset="0"/>
            </a:endParaRPr>
          </a:p>
        </p:txBody>
      </p:sp>
      <p:sp>
        <p:nvSpPr>
          <p:cNvPr id="3" name="Text Placeholder 2"/>
          <p:cNvSpPr>
            <a:spLocks noGrp="1"/>
          </p:cNvSpPr>
          <p:nvPr>
            <p:ph idx="1"/>
          </p:nvPr>
        </p:nvSpPr>
        <p:spPr/>
        <p:txBody>
          <a:bodyPr>
            <a:normAutofit/>
          </a:bodyPr>
          <a:lstStyle/>
          <a:p>
            <a:pPr lvl="1">
              <a:buNone/>
            </a:pPr>
            <a:endParaRPr lang="en-US" dirty="0" smtClean="0"/>
          </a:p>
          <a:p>
            <a:endParaRPr lang="en-US" dirty="0"/>
          </a:p>
        </p:txBody>
      </p:sp>
      <p:sp>
        <p:nvSpPr>
          <p:cNvPr id="11" name="Slide Number Placeholder 10"/>
          <p:cNvSpPr>
            <a:spLocks noGrp="1"/>
          </p:cNvSpPr>
          <p:nvPr>
            <p:ph type="sldNum" sz="quarter" idx="12"/>
          </p:nvPr>
        </p:nvSpPr>
        <p:spPr/>
        <p:txBody>
          <a:bodyPr/>
          <a:lstStyle/>
          <a:p>
            <a:pPr>
              <a:defRPr/>
            </a:pPr>
            <a:fld id="{C7C1A03B-E8AB-4CFB-8055-26C034014739}" type="slidenum">
              <a:rPr lang="en-US" smtClean="0"/>
              <a:pPr>
                <a:defRPr/>
              </a:pPr>
              <a:t>7</a:t>
            </a:fld>
            <a:endParaRPr lang="en-US" dirty="0"/>
          </a:p>
        </p:txBody>
      </p:sp>
      <p:graphicFrame>
        <p:nvGraphicFramePr>
          <p:cNvPr id="5" name="Table 4"/>
          <p:cNvGraphicFramePr>
            <a:graphicFrameLocks noGrp="1"/>
          </p:cNvGraphicFramePr>
          <p:nvPr/>
        </p:nvGraphicFramePr>
        <p:xfrm>
          <a:off x="381001" y="1371600"/>
          <a:ext cx="8534399" cy="4505849"/>
        </p:xfrm>
        <a:graphic>
          <a:graphicData uri="http://schemas.openxmlformats.org/drawingml/2006/table">
            <a:tbl>
              <a:tblPr firstRow="1" bandRow="1">
                <a:tableStyleId>{10A1B5D5-9B99-4C35-A422-299274C87663}</a:tableStyleId>
              </a:tblPr>
              <a:tblGrid>
                <a:gridCol w="2971799"/>
                <a:gridCol w="2743200"/>
                <a:gridCol w="2819400"/>
              </a:tblGrid>
              <a:tr h="907535">
                <a:tc>
                  <a:txBody>
                    <a:bodyPr/>
                    <a:lstStyle/>
                    <a:p>
                      <a:r>
                        <a:rPr lang="en-US" sz="1800" dirty="0" smtClean="0">
                          <a:latin typeface="Arial" pitchFamily="34" charset="0"/>
                          <a:cs typeface="Arial" pitchFamily="34" charset="0"/>
                        </a:rPr>
                        <a:t>Fee Type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Current Fees</a:t>
                      </a:r>
                    </a:p>
                    <a:p>
                      <a:pPr algn="ctr"/>
                      <a:r>
                        <a:rPr lang="en-US" sz="1800" dirty="0" smtClean="0">
                          <a:latin typeface="Arial" pitchFamily="34" charset="0"/>
                          <a:cs typeface="Arial" pitchFamily="34" charset="0"/>
                        </a:rPr>
                        <a:t>(1994 - present)</a:t>
                      </a: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Allowed</a:t>
                      </a:r>
                      <a:r>
                        <a:rPr lang="en-US" sz="1800" baseline="0" dirty="0" smtClean="0">
                          <a:latin typeface="Arial" pitchFamily="34" charset="0"/>
                          <a:cs typeface="Arial" pitchFamily="34" charset="0"/>
                        </a:rPr>
                        <a:t> by </a:t>
                      </a:r>
                      <a:r>
                        <a:rPr lang="en-US" sz="1800" baseline="0" dirty="0" smtClean="0">
                          <a:latin typeface="Arial" pitchFamily="34" charset="0"/>
                          <a:cs typeface="Arial" pitchFamily="34" charset="0"/>
                        </a:rPr>
                        <a:t>SB245</a:t>
                      </a: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94761">
                <a:tc>
                  <a:txBody>
                    <a:bodyPr/>
                    <a:lstStyle/>
                    <a:p>
                      <a:r>
                        <a:rPr lang="en-US" sz="1800" dirty="0" smtClean="0">
                          <a:latin typeface="Arial" pitchFamily="34" charset="0"/>
                          <a:cs typeface="Arial" pitchFamily="34" charset="0"/>
                        </a:rPr>
                        <a:t>Tipping fees</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$0.81 /ton</a:t>
                      </a:r>
                    </a:p>
                    <a:p>
                      <a:pPr algn="ctr"/>
                      <a:r>
                        <a:rPr lang="en-US" sz="1800" dirty="0" smtClean="0">
                          <a:latin typeface="Arial" pitchFamily="34" charset="0"/>
                          <a:cs typeface="Arial" pitchFamily="34" charset="0"/>
                        </a:rPr>
                        <a:t>($0.50</a:t>
                      </a:r>
                      <a:r>
                        <a:rPr lang="en-US" sz="1800" baseline="0" dirty="0" smtClean="0">
                          <a:latin typeface="Arial" pitchFamily="34" charset="0"/>
                          <a:cs typeface="Arial" pitchFamily="34" charset="0"/>
                        </a:rPr>
                        <a:t> + $0.31)</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  $1.18 /ton</a:t>
                      </a:r>
                      <a:endParaRPr lang="en-US" sz="1800" dirty="0" smtClean="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37515">
                <a:tc>
                  <a:txBody>
                    <a:bodyPr/>
                    <a:lstStyle/>
                    <a:p>
                      <a:r>
                        <a:rPr lang="en-US" sz="1800" dirty="0" smtClean="0">
                          <a:latin typeface="Arial" pitchFamily="34" charset="0"/>
                          <a:cs typeface="Arial" pitchFamily="34" charset="0"/>
                        </a:rPr>
                        <a:t>Permit compliance fee (rule)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$0.21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$0.58 /ton</a:t>
                      </a:r>
                    </a:p>
                    <a:p>
                      <a:pPr algn="ctr"/>
                      <a:endParaRPr lang="en-US" sz="1800" dirty="0">
                        <a:latin typeface="Arial" pitchFamily="34" charset="0"/>
                        <a:cs typeface="Arial" pitchFamily="34" charset="0"/>
                      </a:endParaRP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740707">
                <a:tc>
                  <a:txBody>
                    <a:bodyPr/>
                    <a:lstStyle/>
                    <a:p>
                      <a:r>
                        <a:rPr lang="en-US" sz="1800" dirty="0" smtClean="0">
                          <a:latin typeface="Arial" pitchFamily="34" charset="0"/>
                          <a:cs typeface="Arial" pitchFamily="34" charset="0"/>
                        </a:rPr>
                        <a:t>Permit recycling fee (rule)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$0.09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eliminated</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612075">
                <a:tc>
                  <a:txBody>
                    <a:bodyPr/>
                    <a:lstStyle/>
                    <a:p>
                      <a:r>
                        <a:rPr lang="en-US" sz="1800" dirty="0" smtClean="0">
                          <a:latin typeface="Arial" pitchFamily="34" charset="0"/>
                          <a:cs typeface="Arial" pitchFamily="34" charset="0"/>
                        </a:rPr>
                        <a:t>Orphan site fees</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$0.13 /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$0.13 / ton (no</a:t>
                      </a:r>
                      <a:r>
                        <a:rPr lang="en-US" sz="1800" baseline="0" dirty="0" smtClean="0">
                          <a:latin typeface="Arial" pitchFamily="34" charset="0"/>
                          <a:cs typeface="Arial" pitchFamily="34" charset="0"/>
                        </a:rPr>
                        <a:t> change)</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13256">
                <a:tc>
                  <a:txBody>
                    <a:bodyPr/>
                    <a:lstStyle/>
                    <a:p>
                      <a:r>
                        <a:rPr lang="en-US" sz="1800" b="1" dirty="0" smtClean="0">
                          <a:latin typeface="Arial" pitchFamily="34" charset="0"/>
                          <a:cs typeface="Arial" pitchFamily="34" charset="0"/>
                        </a:rPr>
                        <a:t>Total</a:t>
                      </a:r>
                      <a:endParaRPr lang="en-US" sz="1800" b="1"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b="1" dirty="0" smtClean="0">
                          <a:latin typeface="Arial" pitchFamily="34" charset="0"/>
                          <a:cs typeface="Arial" pitchFamily="34" charset="0"/>
                        </a:rPr>
                        <a:t>$1.24 / ton</a:t>
                      </a:r>
                      <a:endParaRPr lang="en-US" sz="1800" b="1"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rgbClr val="3F8D6F"/>
                        </a:solidFill>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sp>
        <p:nvSpPr>
          <p:cNvPr id="6" name="Title 1"/>
          <p:cNvSpPr txBox="1">
            <a:spLocks/>
          </p:cNvSpPr>
          <p:nvPr/>
        </p:nvSpPr>
        <p:spPr>
          <a:xfrm>
            <a:off x="762000" y="533400"/>
            <a:ext cx="8229600" cy="57912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t>
            </a:r>
            <a:r>
              <a:rPr kumimoji="0" lang="en-US" sz="2400" b="1" i="0" u="none" strike="noStrike" kern="1200" cap="none" spc="0" normalizeH="0" baseline="0" noProof="0" dirty="0" smtClean="0">
                <a:ln>
                  <a:noFill/>
                </a:ln>
                <a:solidFill>
                  <a:srgbClr val="3F8D6F"/>
                </a:solidFill>
                <a:effectLst/>
                <a:uLnTx/>
                <a:uFillTx/>
                <a:latin typeface="Arial" pitchFamily="34" charset="0"/>
                <a:ea typeface="+mj-ea"/>
                <a:cs typeface="Arial" pitchFamily="34" charset="0"/>
              </a:rPr>
              <a:t>vs. </a:t>
            </a:r>
            <a: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r>
              <a:rPr kumimoji="0" lang="en-US" sz="2400" b="1" i="0" u="none" strike="noStrike" kern="1200" cap="none" spc="0" normalizeH="0" baseline="0" noProof="0" dirty="0" smtClean="0">
                <a:ln>
                  <a:noFill/>
                </a:ln>
                <a:solidFill>
                  <a:srgbClr val="3F8D6F"/>
                </a:solidFill>
                <a:effectLst/>
                <a:uLnTx/>
                <a:uFillTx/>
                <a:latin typeface="Arial" pitchFamily="34" charset="0"/>
                <a:ea typeface="+mj-ea"/>
                <a:cs typeface="Arial" pitchFamily="34" charset="0"/>
              </a:rPr>
              <a:t>DEQ’s Proposed Rules</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rgbClr val="3F8D6F"/>
              </a:solidFill>
              <a:latin typeface="Arial" pitchFamily="34" charset="0"/>
              <a:ea typeface="+mj-ea"/>
              <a:cs typeface="Arial" pitchFamily="34" charset="0"/>
            </a:endParaRPr>
          </a:p>
          <a:p>
            <a:pPr algn="ctr"/>
            <a:r>
              <a:rPr lang="en-US" sz="2400" dirty="0" smtClean="0">
                <a:solidFill>
                  <a:srgbClr val="3F8D6F"/>
                </a:solidFill>
                <a:latin typeface="Arial" pitchFamily="34" charset="0"/>
                <a:cs typeface="Arial" pitchFamily="34" charset="0"/>
              </a:rPr>
              <a:t>						</a:t>
            </a:r>
            <a:r>
              <a:rPr lang="en-US" dirty="0" smtClean="0">
                <a:solidFill>
                  <a:srgbClr val="3F8D6F"/>
                </a:solidFill>
                <a:latin typeface="Arial" pitchFamily="34" charset="0"/>
                <a:cs typeface="Arial" pitchFamily="34" charset="0"/>
              </a:rPr>
              <a:t>(</a:t>
            </a:r>
            <a:r>
              <a:rPr lang="en-US" dirty="0" smtClean="0">
                <a:solidFill>
                  <a:srgbClr val="3F8D6F"/>
                </a:solidFill>
                <a:latin typeface="Arial" pitchFamily="34" charset="0"/>
                <a:cs typeface="Arial" pitchFamily="34" charset="0"/>
              </a:rPr>
              <a:t>vs. DEQ’s Proposed </a:t>
            </a:r>
            <a:r>
              <a:rPr lang="en-US" dirty="0" smtClean="0">
                <a:solidFill>
                  <a:srgbClr val="3F8D6F"/>
                </a:solidFill>
                <a:latin typeface="Arial" pitchFamily="34" charset="0"/>
                <a:cs typeface="Arial" pitchFamily="34" charset="0"/>
              </a:rPr>
              <a:t>						Rules)</a:t>
            </a:r>
            <a:r>
              <a:rPr lang="en-US" b="1" dirty="0" smtClean="0">
                <a:solidFill>
                  <a:srgbClr val="3F8D6F"/>
                </a:solidFill>
                <a:latin typeface="Arial" pitchFamily="34" charset="0"/>
                <a:cs typeface="Arial" pitchFamily="34" charset="0"/>
              </a:rPr>
              <a:t> </a:t>
            </a: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r>
              <a:rPr lang="en-US" b="1" dirty="0" smtClean="0">
                <a:solidFill>
                  <a:srgbClr val="3F8D6F"/>
                </a:solidFill>
                <a:latin typeface="Arial" pitchFamily="34" charset="0"/>
                <a:cs typeface="Arial" pitchFamily="34" charset="0"/>
              </a:rPr>
              <a:t>						July </a:t>
            </a:r>
            <a:r>
              <a:rPr lang="en-US" b="1" dirty="0" smtClean="0">
                <a:solidFill>
                  <a:srgbClr val="3F8D6F"/>
                </a:solidFill>
                <a:latin typeface="Arial" pitchFamily="34" charset="0"/>
                <a:cs typeface="Arial" pitchFamily="34" charset="0"/>
              </a:rPr>
              <a:t>2016: $1.11/ton</a:t>
            </a:r>
          </a:p>
          <a:p>
            <a:pPr algn="ctr">
              <a:defRPr/>
            </a:pPr>
            <a:r>
              <a:rPr lang="en-US" b="1" dirty="0" smtClean="0">
                <a:solidFill>
                  <a:srgbClr val="3F8D6F"/>
                </a:solidFill>
                <a:latin typeface="Arial" pitchFamily="34" charset="0"/>
                <a:cs typeface="Arial" pitchFamily="34" charset="0"/>
              </a:rPr>
              <a:t>						July </a:t>
            </a:r>
            <a:r>
              <a:rPr lang="en-US" b="1" dirty="0" smtClean="0">
                <a:solidFill>
                  <a:srgbClr val="3F8D6F"/>
                </a:solidFill>
                <a:latin typeface="Arial" pitchFamily="34" charset="0"/>
                <a:cs typeface="Arial" pitchFamily="34" charset="0"/>
              </a:rPr>
              <a:t>2019: $</a:t>
            </a:r>
            <a:r>
              <a:rPr lang="en-US" b="1" dirty="0" smtClean="0">
                <a:solidFill>
                  <a:srgbClr val="3F8D6F"/>
                </a:solidFill>
                <a:latin typeface="Arial" pitchFamily="34" charset="0"/>
                <a:cs typeface="Arial" pitchFamily="34" charset="0"/>
              </a:rPr>
              <a:t>1.18/ton</a:t>
            </a: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r>
              <a:rPr lang="en-US" b="1" dirty="0" smtClean="0">
                <a:solidFill>
                  <a:srgbClr val="3F8D6F"/>
                </a:solidFill>
                <a:latin typeface="Arial" pitchFamily="34" charset="0"/>
                <a:cs typeface="Arial" pitchFamily="34" charset="0"/>
              </a:rPr>
              <a:t>	</a:t>
            </a:r>
            <a:r>
              <a:rPr lang="en-US" b="1" dirty="0" smtClean="0">
                <a:solidFill>
                  <a:srgbClr val="3F8D6F"/>
                </a:solidFill>
                <a:latin typeface="Arial" pitchFamily="34" charset="0"/>
                <a:cs typeface="Arial" pitchFamily="34" charset="0"/>
              </a:rPr>
              <a:t>					July </a:t>
            </a:r>
            <a:r>
              <a:rPr lang="en-US" b="1" dirty="0" smtClean="0">
                <a:solidFill>
                  <a:srgbClr val="3F8D6F"/>
                </a:solidFill>
                <a:latin typeface="Arial" pitchFamily="34" charset="0"/>
                <a:cs typeface="Arial" pitchFamily="34" charset="0"/>
              </a:rPr>
              <a:t>2016: $1.82 / ton</a:t>
            </a:r>
          </a:p>
          <a:p>
            <a:pPr algn="ctr">
              <a:defRPr/>
            </a:pPr>
            <a:r>
              <a:rPr lang="en-US" b="1" dirty="0" smtClean="0">
                <a:solidFill>
                  <a:srgbClr val="3F8D6F"/>
                </a:solidFill>
                <a:latin typeface="Arial" pitchFamily="34" charset="0"/>
                <a:cs typeface="Arial" pitchFamily="34" charset="0"/>
              </a:rPr>
              <a:t>						July </a:t>
            </a:r>
            <a:r>
              <a:rPr lang="en-US" b="1" dirty="0" smtClean="0">
                <a:solidFill>
                  <a:srgbClr val="3F8D6F"/>
                </a:solidFill>
                <a:latin typeface="Arial" pitchFamily="34" charset="0"/>
                <a:cs typeface="Arial" pitchFamily="34" charset="0"/>
              </a:rPr>
              <a:t>2019: $1.89 / ton</a:t>
            </a:r>
          </a:p>
          <a:p>
            <a:pPr algn="ctr"/>
            <a:r>
              <a:rPr lang="en-US" b="1" dirty="0" smtClean="0">
                <a:solidFill>
                  <a:srgbClr val="3F8D6F"/>
                </a:solidFill>
                <a:latin typeface="Arial" pitchFamily="34" charset="0"/>
                <a:cs typeface="Arial" pitchFamily="34" charset="0"/>
              </a:rPr>
              <a:t> </a:t>
            </a: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r>
              <a:rPr lang="en-US" b="1" dirty="0" smtClean="0">
                <a:solidFill>
                  <a:srgbClr val="3F8D6F"/>
                </a:solidFill>
                <a:latin typeface="Arial" pitchFamily="34" charset="0"/>
                <a:cs typeface="Arial" pitchFamily="34" charset="0"/>
              </a:rPr>
              <a:t>			</a:t>
            </a:r>
            <a:endParaRPr lang="en-US" b="1" dirty="0" smtClean="0">
              <a:latin typeface="Arial" pitchFamily="34" charset="0"/>
              <a:cs typeface="Arial" pitchFamily="34" charset="0"/>
            </a:endParaRPr>
          </a:p>
          <a:p>
            <a:pPr algn="ctr">
              <a:spcBef>
                <a:spcPct val="0"/>
              </a:spcBef>
            </a:pPr>
            <a:endParaRPr lang="en-US" dirty="0" smtClean="0">
              <a:solidFill>
                <a:srgbClr val="3F8D6F"/>
              </a:solidFill>
              <a:latin typeface="Arial" pitchFamily="34" charset="0"/>
              <a:cs typeface="Arial" pitchFamily="34" charset="0"/>
            </a:endParaRPr>
          </a:p>
          <a:p>
            <a:pPr algn="ctr">
              <a:spcBef>
                <a:spcPct val="0"/>
              </a:spcBef>
            </a:pPr>
            <a:endParaRPr lang="en-US" dirty="0" smtClean="0">
              <a:solidFill>
                <a:srgbClr val="3F8D6F"/>
              </a:solidFill>
              <a:latin typeface="Arial" pitchFamily="34" charset="0"/>
              <a:cs typeface="Arial" pitchFamily="34" charset="0"/>
            </a:endParaRPr>
          </a:p>
          <a:p>
            <a:pPr algn="ctr">
              <a:spcBef>
                <a:spcPct val="0"/>
              </a:spcBef>
            </a:pPr>
            <a:r>
              <a:rPr lang="en-US" dirty="0" smtClean="0">
                <a:solidFill>
                  <a:srgbClr val="3F8D6F"/>
                </a:solidFill>
                <a:latin typeface="Arial" pitchFamily="34" charset="0"/>
                <a:cs typeface="Arial" pitchFamily="34" charset="0"/>
              </a:rPr>
              <a:t>				</a:t>
            </a:r>
            <a:endParaRPr lang="en-US" dirty="0" smtClean="0">
              <a:solidFill>
                <a:srgbClr val="3F8D6F"/>
              </a:solidFill>
              <a:latin typeface="Arial" pitchFamily="34" charset="0"/>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smtClean="0">
              <a:ln>
                <a:noFill/>
              </a:ln>
              <a:solidFill>
                <a:srgbClr val="3F8D6F"/>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rgbClr val="3F8D6F"/>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3F8D6F"/>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9600"/>
            <a:ext cx="8229600" cy="838200"/>
          </a:xfrm>
        </p:spPr>
        <p:txBody>
          <a:bodyPr>
            <a:normAutofit/>
          </a:bodyPr>
          <a:lstStyle/>
          <a:p>
            <a:r>
              <a:rPr lang="en-US" sz="3200" b="1" dirty="0" smtClean="0">
                <a:latin typeface="Arial" pitchFamily="34" charset="0"/>
                <a:cs typeface="Arial" pitchFamily="34" charset="0"/>
              </a:rPr>
              <a:t>Current and Proposed Permit Fees</a:t>
            </a:r>
            <a:endParaRPr lang="en-US" sz="3200" b="1" dirty="0">
              <a:latin typeface="Arial" pitchFamily="34" charset="0"/>
              <a:cs typeface="Arial" pitchFamily="34" charset="0"/>
            </a:endParaRPr>
          </a:p>
        </p:txBody>
      </p:sp>
      <p:graphicFrame>
        <p:nvGraphicFramePr>
          <p:cNvPr id="5" name="Content Placeholder 4"/>
          <p:cNvGraphicFramePr>
            <a:graphicFrameLocks noGrp="1"/>
          </p:cNvGraphicFramePr>
          <p:nvPr>
            <p:ph idx="1"/>
          </p:nvPr>
        </p:nvGraphicFramePr>
        <p:xfrm>
          <a:off x="838200" y="1336040"/>
          <a:ext cx="7620000" cy="3845560"/>
        </p:xfrm>
        <a:graphic>
          <a:graphicData uri="http://schemas.openxmlformats.org/drawingml/2006/table">
            <a:tbl>
              <a:tblPr>
                <a:tableStyleId>{5C22544A-7EE6-4342-B048-85BDC9FD1C3A}</a:tableStyleId>
              </a:tblPr>
              <a:tblGrid>
                <a:gridCol w="3962400"/>
                <a:gridCol w="2086466"/>
                <a:gridCol w="1571134"/>
              </a:tblGrid>
              <a:tr h="370840">
                <a:tc>
                  <a:txBody>
                    <a:bodyPr/>
                    <a:lstStyle/>
                    <a:p>
                      <a:pPr algn="ctr"/>
                      <a:r>
                        <a:rPr lang="en-US" sz="1800" dirty="0" smtClean="0">
                          <a:latin typeface="Arial" pitchFamily="34" charset="0"/>
                          <a:cs typeface="Arial" pitchFamily="34" charset="0"/>
                        </a:rPr>
                        <a:t>Facility Type</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Current Permit</a:t>
                      </a:r>
                      <a:r>
                        <a:rPr lang="en-US" sz="1800" baseline="0" dirty="0" smtClean="0">
                          <a:latin typeface="Arial" pitchFamily="34" charset="0"/>
                          <a:cs typeface="Arial" pitchFamily="34" charset="0"/>
                        </a:rPr>
                        <a:t> Fees</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Proposed Permit</a:t>
                      </a:r>
                      <a:r>
                        <a:rPr lang="en-US" sz="1800" baseline="0" dirty="0" smtClean="0">
                          <a:latin typeface="Arial" pitchFamily="34" charset="0"/>
                          <a:cs typeface="Arial" pitchFamily="34" charset="0"/>
                        </a:rPr>
                        <a:t> Fee</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800" dirty="0" smtClean="0">
                          <a:latin typeface="Arial" pitchFamily="34" charset="0"/>
                          <a:cs typeface="Arial" pitchFamily="34" charset="0"/>
                        </a:rPr>
                        <a:t>Municipal Solid Waste </a:t>
                      </a:r>
                      <a:r>
                        <a:rPr lang="en-US" sz="1800" dirty="0" smtClean="0">
                          <a:latin typeface="Arial" pitchFamily="34" charset="0"/>
                          <a:cs typeface="Arial" pitchFamily="34" charset="0"/>
                        </a:rPr>
                        <a:t>&amp; </a:t>
                      </a:r>
                      <a:r>
                        <a:rPr lang="en-US" sz="1800" dirty="0" smtClean="0">
                          <a:latin typeface="Arial" pitchFamily="34" charset="0"/>
                          <a:cs typeface="Arial" pitchFamily="34" charset="0"/>
                        </a:rPr>
                        <a:t>Construction</a:t>
                      </a:r>
                      <a:r>
                        <a:rPr lang="en-US" sz="1800" baseline="0" dirty="0" smtClean="0">
                          <a:latin typeface="Arial" pitchFamily="34" charset="0"/>
                          <a:cs typeface="Arial" pitchFamily="34" charset="0"/>
                        </a:rPr>
                        <a:t> </a:t>
                      </a:r>
                      <a:r>
                        <a:rPr lang="en-US" sz="1800" dirty="0" smtClean="0">
                          <a:latin typeface="Arial" pitchFamily="34" charset="0"/>
                          <a:cs typeface="Arial" pitchFamily="34" charset="0"/>
                        </a:rPr>
                        <a:t>&amp; Demolition </a:t>
                      </a:r>
                      <a:r>
                        <a:rPr lang="en-US" sz="1800" dirty="0" smtClean="0">
                          <a:latin typeface="Arial" pitchFamily="34" charset="0"/>
                          <a:cs typeface="Arial" pitchFamily="34" charset="0"/>
                        </a:rPr>
                        <a:t>Landfills, </a:t>
                      </a:r>
                      <a:r>
                        <a:rPr lang="en-US" sz="1800" dirty="0" smtClean="0">
                          <a:latin typeface="Arial" pitchFamily="34" charset="0"/>
                          <a:cs typeface="Arial" pitchFamily="34" charset="0"/>
                        </a:rPr>
                        <a:t>and Solid Waste Treatment Facilities</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smtClean="0">
                        <a:latin typeface="Arial" pitchFamily="34" charset="0"/>
                        <a:cs typeface="Arial" pitchFamily="34" charset="0"/>
                      </a:endParaRPr>
                    </a:p>
                    <a:p>
                      <a:pPr algn="ctr"/>
                      <a:r>
                        <a:rPr lang="en-US" sz="1800" dirty="0" smtClean="0">
                          <a:latin typeface="Arial" pitchFamily="34" charset="0"/>
                          <a:cs typeface="Arial" pitchFamily="34" charset="0"/>
                        </a:rPr>
                        <a:t>$</a:t>
                      </a:r>
                      <a:r>
                        <a:rPr lang="en-US" sz="1800" dirty="0" smtClean="0">
                          <a:latin typeface="Arial" pitchFamily="34" charset="0"/>
                          <a:cs typeface="Arial" pitchFamily="34" charset="0"/>
                        </a:rPr>
                        <a:t>0.30/ton</a:t>
                      </a:r>
                    </a:p>
                    <a:p>
                      <a:pPr algn="ctr"/>
                      <a:r>
                        <a:rPr lang="en-US" sz="1800" dirty="0" smtClean="0">
                          <a:latin typeface="Arial" pitchFamily="34" charset="0"/>
                          <a:cs typeface="Arial" pitchFamily="34" charset="0"/>
                        </a:rPr>
                        <a:t>($0.21 + $0.09)</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smtClean="0">
                        <a:latin typeface="Arial" pitchFamily="34" charset="0"/>
                        <a:cs typeface="Arial" pitchFamily="34" charset="0"/>
                      </a:endParaRPr>
                    </a:p>
                    <a:p>
                      <a:pPr algn="ctr"/>
                      <a:r>
                        <a:rPr lang="en-US" sz="1800" dirty="0" smtClean="0">
                          <a:latin typeface="Arial" pitchFamily="34" charset="0"/>
                          <a:cs typeface="Arial" pitchFamily="34" charset="0"/>
                        </a:rPr>
                        <a:t>$</a:t>
                      </a:r>
                      <a:r>
                        <a:rPr lang="en-US" sz="1800" dirty="0" smtClean="0">
                          <a:latin typeface="Arial" pitchFamily="34" charset="0"/>
                          <a:cs typeface="Arial" pitchFamily="34" charset="0"/>
                        </a:rPr>
                        <a:t>0.58</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800" dirty="0" smtClean="0">
                          <a:latin typeface="Arial" pitchFamily="34" charset="0"/>
                          <a:cs typeface="Arial" pitchFamily="34" charset="0"/>
                        </a:rPr>
                        <a:t>Energy Recovery Facilities</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$0.22/ton</a:t>
                      </a:r>
                    </a:p>
                    <a:p>
                      <a:pPr algn="ctr"/>
                      <a:r>
                        <a:rPr lang="en-US" sz="1800" dirty="0" smtClean="0">
                          <a:latin typeface="Arial" pitchFamily="34" charset="0"/>
                          <a:cs typeface="Arial" pitchFamily="34" charset="0"/>
                        </a:rPr>
                        <a:t>($0.13 + $0.09)</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$0.58*</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800" dirty="0" smtClean="0">
                          <a:latin typeface="Arial" pitchFamily="34" charset="0"/>
                          <a:cs typeface="Arial" pitchFamily="34" charset="0"/>
                        </a:rPr>
                        <a:t>Conversion Technology Facilities</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$0.19/ton</a:t>
                      </a:r>
                    </a:p>
                    <a:p>
                      <a:pPr algn="ctr"/>
                      <a:r>
                        <a:rPr lang="en-US" sz="1800" dirty="0" smtClean="0">
                          <a:latin typeface="Arial" pitchFamily="34" charset="0"/>
                          <a:cs typeface="Arial" pitchFamily="34" charset="0"/>
                        </a:rPr>
                        <a:t>($0.10 + $0.09)</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$0.58*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800" dirty="0" smtClean="0">
                          <a:latin typeface="Arial" pitchFamily="34" charset="0"/>
                          <a:cs typeface="Arial" pitchFamily="34" charset="0"/>
                        </a:rPr>
                        <a:t>Industrial Captive Landfills</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$0.21/ton</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$0.58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800" dirty="0" smtClean="0">
                          <a:latin typeface="Arial" pitchFamily="34" charset="0"/>
                          <a:cs typeface="Arial" pitchFamily="34" charset="0"/>
                        </a:rPr>
                        <a:t>Industrial Non-Captive Landfills</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$0.30/ton</a:t>
                      </a:r>
                    </a:p>
                    <a:p>
                      <a:pPr algn="ctr"/>
                      <a:r>
                        <a:rPr lang="en-US" sz="1800" dirty="0" smtClean="0">
                          <a:latin typeface="Arial" pitchFamily="34" charset="0"/>
                          <a:cs typeface="Arial" pitchFamily="34" charset="0"/>
                        </a:rPr>
                        <a:t>($0.21 + $0.09)</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$0.58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9A16F8CE-8817-4FC9-B98C-1D129C0DE9F7}" type="slidenum">
              <a:rPr lang="en-US" smtClean="0"/>
              <a:pPr/>
              <a:t>8</a:t>
            </a:fld>
            <a:endParaRPr lang="en-US" dirty="0"/>
          </a:p>
        </p:txBody>
      </p:sp>
      <p:sp>
        <p:nvSpPr>
          <p:cNvPr id="6" name="TextBox 5"/>
          <p:cNvSpPr txBox="1"/>
          <p:nvPr/>
        </p:nvSpPr>
        <p:spPr>
          <a:xfrm>
            <a:off x="914400" y="5257800"/>
            <a:ext cx="7158229" cy="523220"/>
          </a:xfrm>
          <a:prstGeom prst="rect">
            <a:avLst/>
          </a:prstGeom>
          <a:noFill/>
        </p:spPr>
        <p:txBody>
          <a:bodyPr wrap="square" rtlCol="0">
            <a:spAutoFit/>
          </a:bodyPr>
          <a:lstStyle/>
          <a:p>
            <a:r>
              <a:rPr lang="en-US" sz="1400" dirty="0" smtClean="0"/>
              <a:t>* For energy recovery facilities and conversion technology facilities, no permit fee on subsequent disposal of ash or residue from conversion technology.</a:t>
            </a:r>
            <a:endParaRPr lang="en-US" sz="1400" dirty="0"/>
          </a:p>
        </p:txBody>
      </p:sp>
      <p:sp>
        <p:nvSpPr>
          <p:cNvPr id="8" name="Rectangle 7"/>
          <p:cNvSpPr/>
          <p:nvPr/>
        </p:nvSpPr>
        <p:spPr>
          <a:xfrm>
            <a:off x="533400" y="5715000"/>
            <a:ext cx="7467600" cy="892552"/>
          </a:xfrm>
          <a:prstGeom prst="rect">
            <a:avLst/>
          </a:prstGeom>
        </p:spPr>
        <p:txBody>
          <a:bodyPr wrap="square">
            <a:spAutoFit/>
          </a:bodyPr>
          <a:lstStyle/>
          <a:p>
            <a:pPr algn="ctr"/>
            <a:r>
              <a:rPr lang="en-US" sz="2600" b="1" dirty="0" smtClean="0"/>
              <a:t>DEQ will continue policy requiring entities to pay only once on each ton of material disposed </a:t>
            </a:r>
            <a:endParaRPr lang="en-US" sz="26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fld id="{9A16F8CE-8817-4FC9-B98C-1D129C0DE9F7}" type="slidenum">
              <a:rPr lang="en-US" smtClean="0"/>
              <a:pPr/>
              <a:t>9</a:t>
            </a:fld>
            <a:endParaRPr lang="en-US" dirty="0"/>
          </a:p>
        </p:txBody>
      </p:sp>
      <p:sp>
        <p:nvSpPr>
          <p:cNvPr id="5" name="Content Placeholder 2"/>
          <p:cNvSpPr txBox="1">
            <a:spLocks/>
          </p:cNvSpPr>
          <p:nvPr/>
        </p:nvSpPr>
        <p:spPr bwMode="auto">
          <a:xfrm>
            <a:off x="2819400" y="1600200"/>
            <a:ext cx="6096000" cy="160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har char="–"/>
              <a:defRPr sz="2200">
                <a:solidFill>
                  <a:schemeClr val="tx1"/>
                </a:solidFill>
                <a:latin typeface="Times New Roman" pitchFamily="18" charset="0"/>
                <a:cs typeface="Times New Roman" pitchFamily="18" charset="0"/>
              </a:defRPr>
            </a:lvl2pPr>
            <a:lvl3pPr marL="1143000" indent="-228600" algn="l" rtl="0" eaLnBrk="1" fontAlgn="base" hangingPunct="1">
              <a:spcBef>
                <a:spcPct val="20000"/>
              </a:spcBef>
              <a:spcAft>
                <a:spcPct val="0"/>
              </a:spcAft>
              <a:buChar char="•"/>
              <a:defRPr sz="2000">
                <a:solidFill>
                  <a:schemeClr val="tx1"/>
                </a:solidFill>
                <a:latin typeface="Times New Roman" pitchFamily="18" charset="0"/>
                <a:cs typeface="Times New Roman" pitchFamily="18" charset="0"/>
              </a:defRPr>
            </a:lvl3pPr>
            <a:lvl4pPr marL="1600200" indent="-228600" algn="l" rtl="0" eaLnBrk="1" fontAlgn="base" hangingPunct="1">
              <a:spcBef>
                <a:spcPct val="20000"/>
              </a:spcBef>
              <a:spcAft>
                <a:spcPct val="0"/>
              </a:spcAft>
              <a:buChar char="–"/>
              <a:defRPr>
                <a:solidFill>
                  <a:schemeClr val="tx1"/>
                </a:solidFill>
                <a:latin typeface="Times New Roman" pitchFamily="18" charset="0"/>
                <a:cs typeface="Times New Roman" pitchFamily="18" charset="0"/>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a:spcBef>
                <a:spcPts val="0"/>
              </a:spcBef>
              <a:spcAft>
                <a:spcPts val="0"/>
              </a:spcAft>
              <a:tabLst>
                <a:tab pos="228600" algn="l"/>
              </a:tabLst>
            </a:pPr>
            <a:endParaRPr lang="en-US" sz="1100" dirty="0" smtClean="0">
              <a:latin typeface="+mn-lt"/>
              <a:ea typeface="Times New Roman"/>
            </a:endParaRPr>
          </a:p>
          <a:p>
            <a:pPr>
              <a:spcBef>
                <a:spcPts val="0"/>
              </a:spcBef>
              <a:spcAft>
                <a:spcPts val="0"/>
              </a:spcAft>
              <a:tabLst>
                <a:tab pos="228600" algn="l"/>
              </a:tabLst>
            </a:pPr>
            <a:r>
              <a:rPr lang="en-US" dirty="0" smtClean="0">
                <a:latin typeface="+mn-lt"/>
                <a:ea typeface="Times New Roman"/>
              </a:rPr>
              <a:t>Will the rules have a significant adverse impact on small businesses (</a:t>
            </a:r>
            <a:r>
              <a:rPr lang="en-US" u="sng" dirty="0" smtClean="0">
                <a:latin typeface="+mn-lt"/>
                <a:ea typeface="Times New Roman"/>
              </a:rPr>
              <a:t>&lt;</a:t>
            </a:r>
            <a:r>
              <a:rPr lang="en-US" dirty="0" smtClean="0">
                <a:latin typeface="+mn-lt"/>
                <a:ea typeface="Times New Roman"/>
              </a:rPr>
              <a:t>50 employees)?</a:t>
            </a:r>
          </a:p>
          <a:p>
            <a:pPr>
              <a:spcBef>
                <a:spcPts val="0"/>
              </a:spcBef>
              <a:spcAft>
                <a:spcPts val="0"/>
              </a:spcAft>
              <a:tabLst>
                <a:tab pos="228600" algn="l"/>
              </a:tabLst>
            </a:pPr>
            <a:endParaRPr lang="en-US" sz="1100" dirty="0" smtClean="0">
              <a:latin typeface="+mn-lt"/>
              <a:ea typeface="Times New Roman"/>
            </a:endParaRPr>
          </a:p>
          <a:p>
            <a:endParaRPr lang="en-US" sz="1100" dirty="0" smtClean="0">
              <a:latin typeface="+mn-lt"/>
              <a:ea typeface="Times New Roman"/>
            </a:endParaRPr>
          </a:p>
          <a:p>
            <a:pPr>
              <a:lnSpc>
                <a:spcPct val="115000"/>
              </a:lnSpc>
              <a:spcBef>
                <a:spcPts val="0"/>
              </a:spcBef>
              <a:buClr>
                <a:srgbClr val="00B0F0"/>
              </a:buClr>
              <a:buNone/>
              <a:defRPr/>
            </a:pPr>
            <a:endParaRPr lang="en-US" sz="3200" kern="0" dirty="0" smtClean="0">
              <a:latin typeface="+mn-lt"/>
              <a:ea typeface="Calibri"/>
              <a:cs typeface="Times New Roman"/>
            </a:endParaRPr>
          </a:p>
        </p:txBody>
      </p:sp>
      <p:sp>
        <p:nvSpPr>
          <p:cNvPr id="7" name="Title 1"/>
          <p:cNvSpPr txBox="1">
            <a:spLocks/>
          </p:cNvSpPr>
          <p:nvPr/>
        </p:nvSpPr>
        <p:spPr bwMode="auto">
          <a:xfrm>
            <a:off x="1219200" y="838200"/>
            <a:ext cx="7239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latin typeface="+mj-lt"/>
                <a:ea typeface="Times New Roman"/>
              </a:rPr>
              <a:t>Questions required by ORS 183</a:t>
            </a:r>
            <a:endParaRPr kumimoji="0" lang="en-US" sz="3600" b="1" i="0" u="none" strike="noStrike" kern="0" cap="none" spc="0" normalizeH="0" baseline="0" noProof="0" dirty="0">
              <a:ln>
                <a:noFill/>
              </a:ln>
              <a:solidFill>
                <a:srgbClr val="000000"/>
              </a:solidFill>
              <a:effectLst/>
              <a:uLnTx/>
              <a:uFillTx/>
              <a:latin typeface="+mj-lt"/>
              <a:ea typeface="+mj-ea"/>
              <a:cs typeface="Times New Roman" pitchFamily="18" charset="0"/>
            </a:endParaRPr>
          </a:p>
        </p:txBody>
      </p:sp>
      <p:sp>
        <p:nvSpPr>
          <p:cNvPr id="9" name="Rectangle 8"/>
          <p:cNvSpPr/>
          <p:nvPr/>
        </p:nvSpPr>
        <p:spPr>
          <a:xfrm>
            <a:off x="457200" y="3581400"/>
            <a:ext cx="8458200" cy="1384995"/>
          </a:xfrm>
          <a:prstGeom prst="rect">
            <a:avLst/>
          </a:prstGeom>
        </p:spPr>
        <p:txBody>
          <a:bodyPr wrap="square">
            <a:spAutoFit/>
          </a:bodyPr>
          <a:lstStyle/>
          <a:p>
            <a:pPr marL="342900" indent="-342900" fontAlgn="base">
              <a:buFont typeface="Arial" pitchFamily="34" charset="0"/>
              <a:buChar char="•"/>
              <a:tabLst>
                <a:tab pos="228600" algn="l"/>
              </a:tabLst>
            </a:pPr>
            <a:r>
              <a:rPr lang="en-US" sz="2800" dirty="0" smtClean="0">
                <a:ea typeface="Times New Roman"/>
                <a:cs typeface="Times New Roman" pitchFamily="18" charset="0"/>
              </a:rPr>
              <a:t>Expected minimal impact since the fee increase is a small increase in a relatively small cost of doing business. </a:t>
            </a:r>
          </a:p>
        </p:txBody>
      </p:sp>
      <p:pic>
        <p:nvPicPr>
          <p:cNvPr id="18434" name="Picture 2" descr="http://www.harrisaccountancy.co.uk/wp-content/uploads/2014/05/Vote-Yes-or-No.jpg"/>
          <p:cNvPicPr>
            <a:picLocks noChangeAspect="1" noChangeArrowheads="1"/>
          </p:cNvPicPr>
          <p:nvPr/>
        </p:nvPicPr>
        <p:blipFill>
          <a:blip r:embed="rId3" cstate="print"/>
          <a:srcRect/>
          <a:stretch>
            <a:fillRect/>
          </a:stretch>
        </p:blipFill>
        <p:spPr bwMode="auto">
          <a:xfrm>
            <a:off x="533400" y="1600200"/>
            <a:ext cx="2182377" cy="14541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14441BB24FCCF488168F179BB0C9B96" ma:contentTypeVersion="" ma:contentTypeDescription="Create a new document." ma:contentTypeScope="" ma:versionID="eaa93d124f32f7ca7f281b230b511527">
  <xsd:schema xmlns:xsd="http://www.w3.org/2001/XMLSchema" xmlns:xs="http://www.w3.org/2001/XMLSchema" xmlns:p="http://schemas.microsoft.com/office/2006/metadata/properties" xmlns:ns2="$ListId:docs;" targetNamespace="http://schemas.microsoft.com/office/2006/metadata/properties" ma:root="true" ma:fieldsID="d7f099613f04efe9cd7f37ebfa441497"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Topics" ma:default="Select..." ma:format="Dropdown" ma:internalName="Category">
      <xsd:simpleType>
        <xsd:restriction base="dms:Choice">
          <xsd:enumeration value="Select..."/>
          <xsd:enumeration value="Planning"/>
          <xsd:enumeration value="Public Notice"/>
          <xsd:enumeration value="EQC Preparation"/>
          <xsd:enumeration value="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ListId:docs;">EQC Preparation</Category>
  </documentManagement>
</p:properties>
</file>

<file path=customXml/itemProps1.xml><?xml version="1.0" encoding="utf-8"?>
<ds:datastoreItem xmlns:ds="http://schemas.openxmlformats.org/officeDocument/2006/customXml" ds:itemID="{3952A030-3DEF-4436-A407-FCB9AA5F3B3F}"/>
</file>

<file path=customXml/itemProps2.xml><?xml version="1.0" encoding="utf-8"?>
<ds:datastoreItem xmlns:ds="http://schemas.openxmlformats.org/officeDocument/2006/customXml" ds:itemID="{47324A32-EEB1-4D8B-883A-C0A20DC2B45C}"/>
</file>

<file path=customXml/itemProps3.xml><?xml version="1.0" encoding="utf-8"?>
<ds:datastoreItem xmlns:ds="http://schemas.openxmlformats.org/officeDocument/2006/customXml" ds:itemID="{27EE470D-8E98-41A7-B1A0-B02FF16C61AA}"/>
</file>

<file path=docProps/app.xml><?xml version="1.0" encoding="utf-8"?>
<Properties xmlns="http://schemas.openxmlformats.org/officeDocument/2006/extended-properties" xmlns:vt="http://schemas.openxmlformats.org/officeDocument/2006/docPropsVTypes">
  <Template/>
  <TotalTime>4267</TotalTime>
  <Words>2749</Words>
  <Application>Microsoft Office PowerPoint</Application>
  <PresentationFormat>On-screen Show (4:3)</PresentationFormat>
  <Paragraphs>302</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Goals of Rulemaking</vt:lpstr>
      <vt:lpstr>Slide 4</vt:lpstr>
      <vt:lpstr>Post-SB 245 Use of Fees</vt:lpstr>
      <vt:lpstr>Disposal Fees Allowed by SB245</vt:lpstr>
      <vt:lpstr>Disposal Fees Allowed by SB245</vt:lpstr>
      <vt:lpstr>Current and Proposed Permit Fees</vt:lpstr>
      <vt:lpstr>Slide 9</vt:lpstr>
      <vt:lpstr>Distressed County Index </vt:lpstr>
      <vt:lpstr>Rebates if paid in 2015 @ $0.28/ton</vt:lpstr>
      <vt:lpstr>Grant Rules SB 245 Changes</vt:lpstr>
      <vt:lpstr>Slide 13</vt:lpstr>
      <vt:lpstr>Slide 14</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Advisory Committee 2015-08-17 Presentation</dc:title>
  <dc:creator>State of Oregon</dc:creator>
  <cp:lastModifiedBy>jinahar</cp:lastModifiedBy>
  <cp:revision>461</cp:revision>
  <dcterms:created xsi:type="dcterms:W3CDTF">2012-12-04T19:19:06Z</dcterms:created>
  <dcterms:modified xsi:type="dcterms:W3CDTF">2016-01-08T00:07:13Z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0x010100914441BB24FCCF488168F179BB0C9B96</vt:lpwstr>
  </property>
</Properties>
</file>