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66" d="100"/>
          <a:sy n="66" d="100"/>
        </p:scale>
        <p:origin x="-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16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1/8/2016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UPDATE THIS SLIDE – use more than 9, show LAKE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This slide gives you an idea of how much money we’re talking about for the rebates. The $65,611 is approximately __% of DEQ’s solid waste budget.  These are the 9 most distressed counties in Oregon in 2015 and the amount of the rebates if we paid them in 2015.</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850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In the proposed rules,</a:t>
            </a:r>
            <a:r>
              <a:rPr lang="en-US" sz="1500" kern="1200" dirty="0" smtClean="0">
                <a:solidFill>
                  <a:schemeClr val="tx1"/>
                </a:solidFill>
                <a:latin typeface="Times New Roman" pitchFamily="18" charset="0"/>
                <a:ea typeface="ＭＳ Ｐゴシック" pitchFamily="-110" charset="-128"/>
                <a:cs typeface="Times New Roman" pitchFamily="18" charset="0"/>
              </a:rPr>
              <a:t> DEQ plans to 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regarding notification of non-governmental applications to local jurisdictions.  In some situations there are no affected jurisdictions and in others there may be multiple ones.  Because it is difficult to write rules to cover every situation, we are using the application process to require this notification whenever applicable.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questions</a:t>
            </a:r>
          </a:p>
          <a:p>
            <a:pPr>
              <a:buFont typeface="Arial" pitchFamily="34" charset="0"/>
              <a:buChar char="•"/>
            </a:pPr>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a:t>
            </a:r>
            <a:r>
              <a:rPr lang="en-US" sz="1800" baseline="0" dirty="0" smtClean="0">
                <a:solidFill>
                  <a:prstClr val="black"/>
                </a:solidFill>
                <a:latin typeface="Times" pitchFamily="18" charset="0"/>
                <a:cs typeface="Times" pitchFamily="18" charset="0"/>
              </a:rPr>
              <a:t>rules, again </a:t>
            </a:r>
            <a:r>
              <a:rPr lang="en-US" sz="1800" baseline="0" dirty="0" smtClean="0">
                <a:solidFill>
                  <a:prstClr val="black"/>
                </a:solidFill>
                <a:latin typeface="Times" pitchFamily="18" charset="0"/>
                <a:cs typeface="Times" pitchFamily="18" charset="0"/>
              </a:rPr>
              <a:t>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 in August and September of 2015 to discuss rulemaking options</a:t>
            </a:r>
            <a:r>
              <a:rPr lang="en-US" sz="2100" baseline="0" dirty="0" smtClean="0">
                <a:latin typeface="Times New Roman" pitchFamily="18" charset="0"/>
                <a:cs typeface="Times New Roman" pitchFamily="18" charset="0"/>
              </a:rPr>
              <a:t> and review the draft rules</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lists of uses, along with the orphan site fee that is not changing. The 4 fees </a:t>
            </a:r>
            <a:r>
              <a:rPr lang="en-US" sz="1600" baseline="0" dirty="0" smtClean="0">
                <a:solidFill>
                  <a:srgbClr val="000000"/>
                </a:solidFill>
                <a:latin typeface="Times New Roman"/>
                <a:ea typeface="ＭＳ Ｐゴシック" pitchFamily="-110" charset="-128"/>
                <a:cs typeface="Times New Roman"/>
              </a:rPr>
              <a:t>will be combined into two fees and clarified.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When SB 245 was enacted, it changed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The permit compliance fee could be used for a variety of different things. Now it will be limited to the oversite of disposal facilities and related costs such as rulemaking, training, or planning, things associated with disposal sites.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for </a:t>
            </a:r>
            <a:r>
              <a:rPr lang="en-US" sz="1600" dirty="0" err="1" smtClean="0">
                <a:solidFill>
                  <a:srgbClr val="000000"/>
                </a:solidFill>
                <a:latin typeface="Times New Roman"/>
                <a:ea typeface="ＭＳ Ｐゴシック" pitchFamily="-110" charset="-128"/>
                <a:cs typeface="Times New Roman"/>
              </a:rPr>
              <a:t>oversite</a:t>
            </a:r>
            <a:r>
              <a:rPr lang="en-US" sz="1600" dirty="0" smtClean="0">
                <a:solidFill>
                  <a:srgbClr val="000000"/>
                </a:solidFill>
                <a:latin typeface="Times New Roman"/>
                <a:ea typeface="ＭＳ Ｐゴシック" pitchFamily="-110" charset="-128"/>
                <a:cs typeface="Times New Roman"/>
              </a:rPr>
              <a:t> at disposal facilities but we plan to phase this out. The intent is that the permit compliance fee should cover the cost of the disposal site and the tipping fees should cover all other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a:t>
            </a:r>
            <a:r>
              <a:rPr lang="en-US" sz="1800" baseline="0" dirty="0" smtClean="0">
                <a:latin typeface="Times New Roman" pitchFamily="-65" charset="0"/>
                <a:ea typeface="ＭＳ Ｐゴシック" pitchFamily="-110" charset="-128"/>
              </a:rPr>
              <a:t>explain </a:t>
            </a:r>
            <a:r>
              <a:rPr lang="en-US" sz="1800" baseline="0" dirty="0" smtClean="0">
                <a:latin typeface="Times New Roman" pitchFamily="-65" charset="0"/>
                <a:ea typeface="ＭＳ Ｐゴシック" pitchFamily="-110" charset="-128"/>
              </a:rPr>
              <a:t>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a:t>
            </a:r>
            <a:r>
              <a:rPr lang="en-US" sz="1800" kern="1200" dirty="0" smtClean="0">
                <a:solidFill>
                  <a:schemeClr val="tx1"/>
                </a:solidFill>
                <a:latin typeface="Times New Roman" pitchFamily="18" charset="0"/>
                <a:cs typeface="Times New Roman" pitchFamily="18" charset="0"/>
              </a:rPr>
              <a:t>will compare </a:t>
            </a:r>
            <a:r>
              <a:rPr lang="en-US" sz="1800" kern="1200" dirty="0" smtClean="0">
                <a:solidFill>
                  <a:schemeClr val="tx1"/>
                </a:solidFill>
                <a:latin typeface="Times New Roman" pitchFamily="18" charset="0"/>
                <a:cs typeface="Times New Roman" pitchFamily="18" charset="0"/>
              </a:rPr>
              <a:t>the current fees (in the center column) against the new fees (on the right) allowed by SB245. </a:t>
            </a:r>
            <a:endParaRPr lang="en-US" sz="1800" kern="1200" dirty="0" smtClean="0">
              <a:solidFill>
                <a:schemeClr val="tx1"/>
              </a:solidFill>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a:t>
            </a:r>
            <a:r>
              <a:rPr lang="en-US" sz="1800" dirty="0" smtClean="0">
                <a:latin typeface="Times New Roman" pitchFamily="18" charset="0"/>
                <a:ea typeface="ＭＳ Ｐゴシック" pitchFamily="-110" charset="-128"/>
                <a:cs typeface="Times New Roman" pitchFamily="18" charset="0"/>
              </a:rPr>
              <a:t>permit compliance fee of 21¢/ ton pays for the </a:t>
            </a:r>
            <a:r>
              <a:rPr lang="en-US" sz="1800" dirty="0" err="1" smtClean="0">
                <a:latin typeface="Times New Roman" pitchFamily="18" charset="0"/>
                <a:ea typeface="ＭＳ Ｐゴシック" pitchFamily="-110" charset="-128"/>
                <a:cs typeface="Times New Roman" pitchFamily="18" charset="0"/>
              </a:rPr>
              <a:t>oversite</a:t>
            </a:r>
            <a:r>
              <a:rPr lang="en-US" sz="1800" dirty="0" smtClean="0">
                <a:latin typeface="Times New Roman" pitchFamily="18" charset="0"/>
                <a:ea typeface="ＭＳ Ｐゴシック" pitchFamily="-110" charset="-128"/>
                <a:cs typeface="Times New Roman" pitchFamily="18" charset="0"/>
              </a:rPr>
              <a:t> of the facility.  Landfills also pay a recycling </a:t>
            </a:r>
            <a:r>
              <a:rPr lang="en-US" sz="1800" dirty="0" smtClean="0">
                <a:latin typeface="Times New Roman" pitchFamily="-65" charset="0"/>
                <a:ea typeface="ＭＳ Ｐゴシック" pitchFamily="-110" charset="-128"/>
              </a:rPr>
              <a:t>fee of 9</a:t>
            </a:r>
            <a:r>
              <a:rPr lang="en-US" sz="1800" dirty="0" smtClean="0">
                <a:latin typeface="Times New Roman" pitchFamily="-65" charset="0"/>
                <a:ea typeface="ＭＳ Ｐゴシック" pitchFamily="-110" charset="-128"/>
              </a:rPr>
              <a:t>¢.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t>
            </a:r>
            <a:r>
              <a:rPr lang="en-US" sz="1800" dirty="0" smtClean="0">
                <a:latin typeface="Times New Roman" pitchFamily="-65" charset="0"/>
                <a:ea typeface="ＭＳ Ｐゴシック" pitchFamily="-110" charset="-128"/>
              </a:rPr>
              <a:t>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a:t>
            </a:r>
            <a:r>
              <a:rPr lang="en-US" sz="1800" dirty="0" smtClean="0">
                <a:latin typeface="Times New Roman" pitchFamily="-65" charset="0"/>
                <a:ea typeface="ＭＳ Ｐゴシック" pitchFamily="-110" charset="-128"/>
              </a:rPr>
              <a:t>orphan site fee of 13</a:t>
            </a:r>
            <a:r>
              <a:rPr lang="en-US" sz="1800" dirty="0" smtClean="0">
                <a:latin typeface="Times New Roman" pitchFamily="-65" charset="0"/>
                <a:ea typeface="ＭＳ Ｐゴシック" pitchFamily="-110" charset="-128"/>
              </a:rPr>
              <a:t>¢/ton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a:t>
            </a:r>
            <a:r>
              <a:rPr lang="en-US" sz="1800" dirty="0" smtClean="0">
                <a:latin typeface="Times New Roman"/>
                <a:ea typeface="Times New Roman"/>
              </a:rPr>
              <a:t>estimated this would require an increase in permit fees from </a:t>
            </a:r>
            <a:r>
              <a:rPr lang="en-US" sz="1800" dirty="0" smtClean="0">
                <a:latin typeface="Times New Roman"/>
                <a:ea typeface="Times New Roman"/>
              </a:rPr>
              <a:t>a combined 30</a:t>
            </a:r>
            <a:r>
              <a:rPr lang="en-US" sz="1800" dirty="0" smtClean="0">
                <a:latin typeface="Times New Roman"/>
                <a:ea typeface="Times New Roman"/>
              </a:rPr>
              <a:t>¢/ton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a:t>
            </a:r>
            <a:r>
              <a:rPr lang="en-US" sz="1800" dirty="0" smtClean="0">
                <a:latin typeface="Times New Roman" pitchFamily="18" charset="0"/>
                <a:cs typeface="Times New Roman" pitchFamily="18" charset="0"/>
              </a:rPr>
              <a:t>ommitted </a:t>
            </a:r>
            <a:r>
              <a:rPr lang="en-US" sz="1800" dirty="0" smtClean="0">
                <a:latin typeface="Times New Roman" pitchFamily="18" charset="0"/>
                <a:cs typeface="Times New Roman" pitchFamily="18" charset="0"/>
              </a:rPr>
              <a:t>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it last fall</a:t>
            </a:r>
            <a:r>
              <a:rPr lang="en-US" sz="1800" dirty="0" smtClean="0">
                <a:latin typeface="Times New Roman" pitchFamily="18" charset="0"/>
                <a:cs typeface="Times New Roman" pitchFamily="18" charset="0"/>
              </a:rPr>
              <a:t>.</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To fund the 12 new positions, we estimated this would require an increase in tipping fees from 81¢/ton today to $1.18/ton, a 37¢ increase. </a:t>
            </a:r>
            <a:r>
              <a:rPr lang="en-US" sz="1800" dirty="0" smtClean="0">
                <a:latin typeface="Times New Roman" pitchFamily="18" charset="0"/>
                <a:cs typeface="Times New Roman" pitchFamily="18" charset="0"/>
              </a:rPr>
              <a:t> Adding the orphan site fee makes the proposed total fees paid $1.89, a total increase of 65¢/ton.</a:t>
            </a:r>
            <a:endParaRPr lang="en-US" sz="1800" dirty="0" smtClean="0">
              <a:latin typeface="Times New Roman" pitchFamily="18" charset="0"/>
              <a:cs typeface="Times New Roman" pitchFamily="18" charset="0"/>
            </a:endParaRP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a:t>
            </a:r>
            <a:r>
              <a:rPr lang="en-US" sz="5600" dirty="0" smtClean="0">
                <a:latin typeface="Times New Roman" pitchFamily="18" charset="0"/>
                <a:cs typeface="Times New Roman" pitchFamily="18" charset="0"/>
              </a:rPr>
              <a:t>have </a:t>
            </a:r>
            <a:r>
              <a:rPr lang="en-US" sz="5600" dirty="0" smtClean="0">
                <a:latin typeface="Times New Roman" pitchFamily="18" charset="0"/>
                <a:cs typeface="Times New Roman" pitchFamily="18" charset="0"/>
              </a:rPr>
              <a:t>improved our financial position enough that we </a:t>
            </a:r>
            <a:r>
              <a:rPr lang="en-US" sz="5600" dirty="0" smtClean="0">
                <a:latin typeface="Times New Roman" pitchFamily="18" charset="0"/>
                <a:cs typeface="Times New Roman" pitchFamily="18" charset="0"/>
              </a:rPr>
              <a:t>can </a:t>
            </a:r>
            <a:r>
              <a:rPr lang="en-US" sz="5600" dirty="0" smtClean="0">
                <a:latin typeface="Times New Roman" pitchFamily="18" charset="0"/>
                <a:cs typeface="Times New Roman" pitchFamily="18" charset="0"/>
              </a:rPr>
              <a:t>now provide the same level of service but with a slight reduction in the amount of the increase. </a:t>
            </a:r>
            <a:r>
              <a:rPr lang="en-US" sz="5600" dirty="0" smtClean="0">
                <a:latin typeface="Times New Roman" pitchFamily="18" charset="0"/>
                <a:cs typeface="Times New Roman" pitchFamily="18" charset="0"/>
              </a:rPr>
              <a:t>We can </a:t>
            </a:r>
            <a:r>
              <a:rPr lang="en-US" sz="5600" dirty="0" smtClean="0">
                <a:latin typeface="Times New Roman" pitchFamily="18" charset="0"/>
                <a:cs typeface="Times New Roman" pitchFamily="18" charset="0"/>
              </a:rPr>
              <a:t>afford to introduce the tipping fee increases in two steps.  Rather than one single 37¢ increase in </a:t>
            </a:r>
            <a:r>
              <a:rPr lang="en-US" sz="5600" dirty="0" smtClean="0">
                <a:latin typeface="Times New Roman" pitchFamily="18" charset="0"/>
                <a:cs typeface="Times New Roman" pitchFamily="18" charset="0"/>
              </a:rPr>
              <a:t>July of this year, </a:t>
            </a:r>
            <a:r>
              <a:rPr lang="en-US" sz="5600" dirty="0" smtClean="0">
                <a:latin typeface="Times New Roman" pitchFamily="18" charset="0"/>
                <a:cs typeface="Times New Roman" pitchFamily="18" charset="0"/>
              </a:rPr>
              <a:t>we’d start with a 30-cent increase in </a:t>
            </a:r>
            <a:r>
              <a:rPr lang="en-US" sz="5600" dirty="0" smtClean="0">
                <a:latin typeface="Times New Roman" pitchFamily="18" charset="0"/>
                <a:cs typeface="Times New Roman" pitchFamily="18" charset="0"/>
              </a:rPr>
              <a:t>July of this year, </a:t>
            </a:r>
            <a:r>
              <a:rPr lang="en-US" sz="5600" dirty="0" smtClean="0">
                <a:latin typeface="Times New Roman" pitchFamily="18" charset="0"/>
                <a:cs typeface="Times New Roman" pitchFamily="18" charset="0"/>
              </a:rPr>
              <a:t>followed by another 7-cent increase in July of 2019. We discussed the one step or two step increase options with our advisory committee.  Some members expressed concern about having to go out again for a second increase and other wanted the two step increase to stay competitive.  In the end, all advisory committee members supported the two step tipping fee increase but a 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a:t>
            </a:r>
            <a:r>
              <a:rPr lang="en-US" sz="5600" dirty="0" smtClean="0">
                <a:latin typeface="Times New Roman" pitchFamily="18" charset="0"/>
                <a:cs typeface="Times New Roman" pitchFamily="18" charset="0"/>
              </a:rPr>
              <a:t>We estimated that each </a:t>
            </a:r>
            <a:r>
              <a:rPr lang="en-US" sz="5600" dirty="0" smtClean="0">
                <a:latin typeface="Times New Roman" pitchFamily="18" charset="0"/>
                <a:cs typeface="Times New Roman" pitchFamily="18" charset="0"/>
              </a:rPr>
              <a:t>household can expect to pay 4 to 7¢ /month more for their garbage</a:t>
            </a:r>
            <a:r>
              <a:rPr lang="en-US" sz="5600" dirty="0" smtClean="0">
                <a:latin typeface="Times New Roman" pitchFamily="18" charset="0"/>
                <a:cs typeface="Times New Roman" pitchFamily="18" charset="0"/>
              </a:rPr>
              <a:t>.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a:t>
            </a:r>
            <a:r>
              <a:rPr lang="en-US" sz="1300" dirty="0" smtClean="0">
                <a:latin typeface="Times New Roman" pitchFamily="18" charset="0"/>
                <a:cs typeface="Times New Roman" pitchFamily="18" charset="0"/>
              </a:rPr>
              <a:t>paid </a:t>
            </a:r>
            <a:r>
              <a:rPr lang="en-US" sz="1300" dirty="0" smtClean="0">
                <a:latin typeface="Times New Roman" pitchFamily="18" charset="0"/>
                <a:cs typeface="Times New Roman" pitchFamily="18" charset="0"/>
              </a:rPr>
              <a:t>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tonnages, with two exceptions for </a:t>
            </a:r>
            <a:r>
              <a:rPr lang="en-US" sz="1300" dirty="0" smtClean="0">
                <a:latin typeface="Times New Roman" pitchFamily="18" charset="0"/>
                <a:cs typeface="Times New Roman" pitchFamily="18" charset="0"/>
              </a:rPr>
              <a:t>conversion technology </a:t>
            </a:r>
            <a:r>
              <a:rPr lang="en-US" sz="1300" dirty="0" smtClean="0">
                <a:latin typeface="Times New Roman" pitchFamily="18" charset="0"/>
                <a:cs typeface="Times New Roman" pitchFamily="18" charset="0"/>
              </a:rPr>
              <a:t>and </a:t>
            </a:r>
            <a:r>
              <a:rPr lang="en-US" sz="1300" dirty="0" smtClean="0">
                <a:latin typeface="Times New Roman" pitchFamily="18" charset="0"/>
                <a:cs typeface="Times New Roman" pitchFamily="18" charset="0"/>
              </a:rPr>
              <a:t>energy recovery facilities</a:t>
            </a:r>
            <a:r>
              <a:rPr lang="en-US" sz="1300" dirty="0" smtClean="0">
                <a:latin typeface="Times New Roman" pitchFamily="18" charset="0"/>
                <a:cs typeface="Times New Roman" pitchFamily="18" charset="0"/>
              </a:rPr>
              <a:t>, such as the waste incinerator in Marion County that takes solid waste and </a:t>
            </a:r>
            <a:r>
              <a:rPr lang="en-US" sz="1300" dirty="0" smtClean="0">
                <a:latin typeface="Times New Roman" pitchFamily="18" charset="0"/>
                <a:cs typeface="Times New Roman" pitchFamily="18" charset="0"/>
              </a:rPr>
              <a:t>turns </a:t>
            </a:r>
            <a:r>
              <a:rPr lang="en-US" sz="1300" dirty="0" smtClean="0">
                <a:latin typeface="Times New Roman" pitchFamily="18" charset="0"/>
                <a:cs typeface="Times New Roman" pitchFamily="18" charset="0"/>
              </a:rPr>
              <a:t>it into energy, while producing another waste, the ash,  that must be disposed of</a:t>
            </a:r>
            <a:r>
              <a:rPr lang="en-US"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What we are proposing for the these facilities, is that we would charge 58¢ a ton on the waste going into the facility but we would not charge on the ash or other waste products going to another landfill.  Therefore, we would not be 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a:t>
            </a:r>
            <a:r>
              <a:rPr lang="en-US" sz="1300" dirty="0" smtClean="0">
                <a:latin typeface="Times New Roman" pitchFamily="18" charset="0"/>
                <a:cs typeface="Times New Roman" pitchFamily="18" charset="0"/>
              </a:rPr>
              <a:t>facilities and our proposal to raise those fees.  Do you have any questions?</a:t>
            </a:r>
            <a:endParaRPr lang="en-US" sz="130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770543"/>
          </a:xfrm>
        </p:spPr>
        <p:txBody>
          <a:bodyPr>
            <a:normAutofit lnSpcReduction="10000"/>
          </a:bodyPr>
          <a:lstStyle/>
          <a:p>
            <a:r>
              <a:rPr lang="en-US" sz="2100" dirty="0" smtClean="0">
                <a:latin typeface="Times New Roman" pitchFamily="18" charset="0"/>
                <a:cs typeface="Times New Roman" pitchFamily="18" charset="0"/>
              </a:rPr>
              <a:t>One of the questions we asked the advisory committee was whether the proposed fee increases will have an adverse impact on small businesses. </a:t>
            </a:r>
            <a:r>
              <a:rPr lang="en-US" sz="2100" dirty="0" smtClean="0">
                <a:latin typeface="Times New Roman" pitchFamily="18" charset="0"/>
                <a:cs typeface="Times New Roman" pitchFamily="18" charset="0"/>
              </a:rPr>
              <a:t>Small </a:t>
            </a:r>
            <a:r>
              <a:rPr lang="en-US" sz="2100" dirty="0" smtClean="0">
                <a:latin typeface="Times New Roman" pitchFamily="18" charset="0"/>
                <a:cs typeface="Times New Roman" pitchFamily="18" charset="0"/>
              </a:rPr>
              <a:t>businesses are defined as those with 50 employees or less. </a:t>
            </a:r>
          </a:p>
          <a:p>
            <a:endParaRPr lang="en-US" sz="2100" kern="1200" dirty="0" smtClean="0">
              <a:solidFill>
                <a:schemeClr val="tx1"/>
              </a:solidFill>
              <a:latin typeface="Times New Roman" pitchFamily="18" charset="0"/>
              <a:cs typeface="Times New Roman" pitchFamily="18" charset="0"/>
            </a:endParaRPr>
          </a:p>
          <a:p>
            <a:r>
              <a:rPr lang="en-US" sz="21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r>
              <a:rPr lang="en-US" sz="2100" dirty="0" smtClean="0">
                <a:latin typeface="Times New Roman" pitchFamily="18" charset="0"/>
                <a:cs typeface="Times New Roman" pitchFamily="18" charset="0"/>
              </a:rPr>
              <a:t>NEED MORE DETAIL HERE</a:t>
            </a:r>
            <a:endParaRPr lang="en-US" sz="2100" dirty="0" smtClean="0">
              <a:latin typeface="Times New Roman" pitchFamily="18" charset="0"/>
              <a:cs typeface="Times New Roman" pitchFamily="18" charset="0"/>
            </a:endParaRPr>
          </a:p>
          <a:p>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endParaRPr lang="en-US" sz="14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 xmlns:p14="http://schemas.microsoft.com/office/powerpoint/2010/main"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59097108"/>
              </p:ext>
            </p:extLst>
          </p:nvPr>
        </p:nvGraphicFramePr>
        <p:xfrm>
          <a:off x="1981200" y="1485976"/>
          <a:ext cx="4953000" cy="3848024"/>
        </p:xfrm>
        <a:graphic>
          <a:graphicData uri="http://schemas.openxmlformats.org/drawingml/2006/table">
            <a:tbl>
              <a:tblPr>
                <a:tableStyleId>{5C22544A-7EE6-4342-B048-85BDC9FD1C3A}</a:tableStyleId>
              </a:tblPr>
              <a:tblGrid>
                <a:gridCol w="1447800"/>
                <a:gridCol w="1981200"/>
                <a:gridCol w="1524000"/>
              </a:tblGrid>
              <a:tr h="533400">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Harney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3,576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Grant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3,730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Josephine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58,277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$16,318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Klamath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49,603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$13,889</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Jefferson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10,833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$3,047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Crook</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14,801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$4,144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Douglas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57,370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$16,064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Curry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15,885</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$4,448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l" fontAlgn="b">
                        <a:spcBef>
                          <a:spcPts val="0"/>
                        </a:spcBef>
                      </a:pPr>
                      <a:r>
                        <a:rPr lang="en-US" sz="1800" b="0" i="0" u="none" strike="noStrike" dirty="0" smtClean="0">
                          <a:solidFill>
                            <a:srgbClr val="000000"/>
                          </a:solidFill>
                          <a:latin typeface="Arial" pitchFamily="34" charset="0"/>
                          <a:cs typeface="Arial" pitchFamily="34" charset="0"/>
                        </a:rPr>
                        <a:t>Malheur</a:t>
                      </a:r>
                      <a:endParaRPr lang="en-US" sz="1800" b="0"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20,200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$5,656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139">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234,325</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$65,611</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p14="http://schemas.microsoft.com/office/powerpoint/2010/main" xmlns=""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7456" y="2034381"/>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sites 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Implementation of Materials Management Plan</a:t>
            </a:r>
          </a:p>
          <a:p>
            <a:pPr>
              <a:spcBef>
                <a:spcPts val="0"/>
              </a:spcBef>
              <a:spcAft>
                <a:spcPts val="600"/>
              </a:spcAft>
            </a:pPr>
            <a:r>
              <a:rPr lang="en-US" sz="2800" dirty="0" smtClean="0">
                <a:latin typeface="Arial" pitchFamily="34" charset="0"/>
                <a:cs typeface="Arial" pitchFamily="34" charset="0"/>
              </a:rPr>
              <a:t>Reduce impacts of material at any 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a:t>
                      </a:r>
                      <a:r>
                        <a:rPr lang="en-US" sz="1800" dirty="0" smtClean="0">
                          <a:latin typeface="Arial" pitchFamily="34" charset="0"/>
                          <a:cs typeface="Arial" pitchFamily="34" charset="0"/>
                        </a:rPr>
                        <a:t>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&amp; 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Landfills, 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E470D-8E98-41A7-B1A0-B02FF16C61AA}"/>
</file>

<file path=customXml/itemProps2.xml><?xml version="1.0" encoding="utf-8"?>
<ds:datastoreItem xmlns:ds="http://schemas.openxmlformats.org/officeDocument/2006/customXml" ds:itemID="{47324A32-EEB1-4D8B-883A-C0A20DC2B45C}"/>
</file>

<file path=customXml/itemProps3.xml><?xml version="1.0" encoding="utf-8"?>
<ds:datastoreItem xmlns:ds="http://schemas.openxmlformats.org/officeDocument/2006/customXml" ds:itemID="{3952A030-3DEF-4436-A407-FCB9AA5F3B3F}"/>
</file>

<file path=docProps/app.xml><?xml version="1.0" encoding="utf-8"?>
<Properties xmlns="http://schemas.openxmlformats.org/officeDocument/2006/extended-properties" xmlns:vt="http://schemas.openxmlformats.org/officeDocument/2006/docPropsVTypes">
  <Template/>
  <TotalTime>4655</TotalTime>
  <Words>2346</Words>
  <Application>Microsoft Office PowerPoint</Application>
  <PresentationFormat>On-screen Show (4:3)</PresentationFormat>
  <Paragraphs>291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492</cp:revision>
  <dcterms:created xsi:type="dcterms:W3CDTF">2012-12-04T19:19:06Z</dcterms:created>
  <dcterms:modified xsi:type="dcterms:W3CDTF">2016-01-08T23:02:56Z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