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358" r:id="rId6"/>
    <p:sldId id="364" r:id="rId7"/>
    <p:sldId id="365" r:id="rId8"/>
    <p:sldId id="288" r:id="rId9"/>
    <p:sldId id="366" r:id="rId10"/>
    <p:sldId id="367" r:id="rId11"/>
    <p:sldId id="331" r:id="rId12"/>
    <p:sldId id="347" r:id="rId13"/>
    <p:sldId id="317" r:id="rId14"/>
    <p:sldId id="333" r:id="rId15"/>
    <p:sldId id="315" r:id="rId16"/>
    <p:sldId id="361" r:id="rId17"/>
    <p:sldId id="36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nahar"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38BD03"/>
    <a:srgbClr val="0D68B3"/>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32" autoAdjust="0"/>
    <p:restoredTop sz="77257" autoAdjust="0"/>
  </p:normalViewPr>
  <p:slideViewPr>
    <p:cSldViewPr>
      <p:cViewPr varScale="1">
        <p:scale>
          <a:sx n="67" d="100"/>
          <a:sy n="67" d="100"/>
        </p:scale>
        <p:origin x="-614"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374" y="255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80F26BB-4848-44C9-856D-6EEE642DEAF5}" type="datetimeFigureOut">
              <a:rPr lang="en-US" smtClean="0"/>
              <a:pPr/>
              <a:t>1/25/2016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00823D0-6925-49D2-A9F8-4C244CCCAC6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4E1095-1010-4D10-B3BE-94269C7D1374}" type="datetimeFigureOut">
              <a:rPr lang="en-US" smtClean="0"/>
              <a:pPr/>
              <a:t>1/25/2016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7DB5F-7714-4AA0-8D7E-1C39FB04D0E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415" indent="-349415">
              <a:lnSpc>
                <a:spcPct val="115000"/>
              </a:lnSpc>
            </a:pPr>
            <a:endParaRPr lang="en-US" sz="1800" dirty="0" smtClean="0">
              <a:solidFill>
                <a:srgbClr val="000000"/>
              </a:solidFill>
              <a:latin typeface="Times New Roman"/>
              <a:ea typeface="Calibri"/>
              <a:cs typeface="Times New Roman"/>
            </a:endParaRPr>
          </a:p>
          <a:p>
            <a:r>
              <a:rPr lang="en-US" sz="1600" dirty="0" smtClean="0">
                <a:latin typeface="Times New Roman" pitchFamily="18" charset="0"/>
                <a:cs typeface="Times New Roman" pitchFamily="18" charset="0"/>
              </a:rPr>
              <a:t>Hello</a:t>
            </a:r>
            <a:r>
              <a:rPr lang="en-US" sz="1600" baseline="0" dirty="0" smtClean="0">
                <a:latin typeface="Times New Roman" pitchFamily="18" charset="0"/>
                <a:cs typeface="Times New Roman" pitchFamily="18" charset="0"/>
              </a:rPr>
              <a:t> Chair O’Keeffe and fellow commissioners. I am here today to tell you about the solid waste disposal fee rulemaking.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775960" cy="4804410"/>
          </a:xfrm>
        </p:spPr>
        <p:txBody>
          <a:bodyPr>
            <a:noAutofit/>
          </a:bodyPr>
          <a:lstStyle/>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next part of the rulemaking I want to discuss with you is the distressed county rebate. </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There was concern in rural Oregon regarding the fee increases because there are counties that have difficulty funding basic services.</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SB 245 requires DEQ </a:t>
            </a:r>
            <a:r>
              <a:rPr lang="en-US" sz="1700" dirty="0" smtClean="0">
                <a:solidFill>
                  <a:schemeClr val="tx1"/>
                </a:solidFill>
                <a:latin typeface="Times New Roman" pitchFamily="18" charset="0"/>
                <a:cs typeface="Times New Roman" pitchFamily="18" charset="0"/>
              </a:rPr>
              <a:t>to give a partial rebate of the tipping fee increase to the 9 most economically distressed counties each year</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This rebate can be up to $0.28 of the $0.37 maximum tip fee increase or roughly 75% of the increase</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rebated </a:t>
            </a:r>
            <a:r>
              <a:rPr lang="en-US" sz="1700" dirty="0" smtClean="0">
                <a:latin typeface="Times New Roman" pitchFamily="18" charset="0"/>
                <a:cs typeface="Times New Roman" pitchFamily="18" charset="0"/>
              </a:rPr>
              <a:t>is b</a:t>
            </a:r>
            <a:r>
              <a:rPr lang="en-US" sz="1700" dirty="0" smtClean="0">
                <a:solidFill>
                  <a:schemeClr val="tx1"/>
                </a:solidFill>
                <a:latin typeface="Times New Roman" pitchFamily="18" charset="0"/>
                <a:cs typeface="Times New Roman" pitchFamily="18" charset="0"/>
              </a:rPr>
              <a:t>ased on municipal</a:t>
            </a:r>
            <a:r>
              <a:rPr lang="en-US" sz="1700" baseline="0" dirty="0" smtClean="0">
                <a:solidFill>
                  <a:schemeClr val="tx1"/>
                </a:solidFill>
                <a:latin typeface="Times New Roman" pitchFamily="18" charset="0"/>
                <a:cs typeface="Times New Roman" pitchFamily="18" charset="0"/>
              </a:rPr>
              <a:t> solid waste </a:t>
            </a:r>
            <a:r>
              <a:rPr lang="en-US" sz="1700" dirty="0" smtClean="0">
                <a:solidFill>
                  <a:schemeClr val="tx1"/>
                </a:solidFill>
                <a:latin typeface="Times New Roman" pitchFamily="18" charset="0"/>
                <a:cs typeface="Times New Roman" pitchFamily="18" charset="0"/>
              </a:rPr>
              <a:t>generated in the county</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We are proposing use of the “Distressed County Index” calculation used by Business Oregon which includes Oregon and county unemployment, income and county</a:t>
            </a:r>
            <a:r>
              <a:rPr lang="en-US" sz="1700" baseline="0" dirty="0" smtClean="0">
                <a:latin typeface="Times New Roman" pitchFamily="18" charset="0"/>
                <a:cs typeface="Times New Roman" pitchFamily="18" charset="0"/>
              </a:rPr>
              <a:t> payroll.  </a:t>
            </a:r>
            <a:r>
              <a:rPr lang="en-US" sz="1700" dirty="0" smtClean="0">
                <a:latin typeface="Times New Roman" pitchFamily="18" charset="0"/>
                <a:cs typeface="Times New Roman" pitchFamily="18" charset="0"/>
              </a:rPr>
              <a:t>  </a:t>
            </a:r>
            <a:endParaRPr lang="en-US" sz="17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2000" dirty="0" smtClean="0">
                <a:latin typeface="Times New Roman" pitchFamily="18" charset="0"/>
                <a:cs typeface="Times New Roman" pitchFamily="18" charset="0"/>
              </a:rPr>
              <a:t>This </a:t>
            </a:r>
            <a:r>
              <a:rPr lang="en-US" sz="2000" dirty="0" smtClean="0">
                <a:latin typeface="Times New Roman" pitchFamily="18" charset="0"/>
                <a:cs typeface="Times New Roman" pitchFamily="18" charset="0"/>
              </a:rPr>
              <a:t>slide gives you an idea of how much money we’re talking about for the rebates. </a:t>
            </a:r>
            <a:r>
              <a:rPr lang="en-US" sz="2000" dirty="0" smtClean="0">
                <a:latin typeface="Times New Roman" pitchFamily="18" charset="0"/>
                <a:cs typeface="Times New Roman" pitchFamily="18" charset="0"/>
              </a:rPr>
              <a:t>These </a:t>
            </a:r>
            <a:r>
              <a:rPr lang="en-US" sz="2000" dirty="0" smtClean="0">
                <a:latin typeface="Times New Roman" pitchFamily="18" charset="0"/>
                <a:cs typeface="Times New Roman" pitchFamily="18" charset="0"/>
              </a:rPr>
              <a:t>are the 9 most distressed counties in Oregon in 2015 and the amount of the rebates if we paid them in </a:t>
            </a:r>
            <a:r>
              <a:rPr lang="en-US" sz="2000" dirty="0" smtClean="0">
                <a:latin typeface="Times New Roman" pitchFamily="18" charset="0"/>
                <a:cs typeface="Times New Roman" pitchFamily="18" charset="0"/>
              </a:rPr>
              <a:t>2015 based on 2014</a:t>
            </a:r>
            <a:r>
              <a:rPr lang="en-US" sz="2000" baseline="0" dirty="0" smtClean="0">
                <a:latin typeface="Times New Roman" pitchFamily="18" charset="0"/>
                <a:cs typeface="Times New Roman" pitchFamily="18" charset="0"/>
              </a:rPr>
              <a:t> tonnages</a:t>
            </a:r>
            <a:r>
              <a:rPr lang="en-US" sz="2000" dirty="0" smtClean="0">
                <a:latin typeface="Times New Roman" pitchFamily="18" charset="0"/>
                <a:cs typeface="Times New Roman" pitchFamily="18" charset="0"/>
              </a:rPr>
              <a:t>. The $70,311 is approximately 0.6% of DEQ’s solid waste budget. </a:t>
            </a:r>
            <a:endParaRPr lang="en-US" sz="20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Also shown</a:t>
            </a:r>
            <a:r>
              <a:rPr lang="en-US" sz="2000" baseline="0" dirty="0" smtClean="0">
                <a:latin typeface="Times New Roman" pitchFamily="18" charset="0"/>
                <a:cs typeface="Times New Roman" pitchFamily="18" charset="0"/>
              </a:rPr>
              <a:t> on this slide are the 10</a:t>
            </a:r>
            <a:r>
              <a:rPr lang="en-US" sz="2000" baseline="30000" dirty="0" smtClean="0">
                <a:latin typeface="Times New Roman" pitchFamily="18" charset="0"/>
                <a:cs typeface="Times New Roman" pitchFamily="18" charset="0"/>
              </a:rPr>
              <a:t>th</a:t>
            </a:r>
            <a:r>
              <a:rPr lang="en-US" sz="2000" baseline="0" dirty="0" smtClean="0">
                <a:latin typeface="Times New Roman" pitchFamily="18" charset="0"/>
                <a:cs typeface="Times New Roman" pitchFamily="18" charset="0"/>
              </a:rPr>
              <a:t> through 13</a:t>
            </a:r>
            <a:r>
              <a:rPr lang="en-US" sz="2000" baseline="30000" dirty="0" smtClean="0">
                <a:latin typeface="Times New Roman" pitchFamily="18" charset="0"/>
                <a:cs typeface="Times New Roman" pitchFamily="18" charset="0"/>
              </a:rPr>
              <a:t>th</a:t>
            </a:r>
            <a:r>
              <a:rPr lang="en-US" sz="2000" baseline="0" dirty="0" smtClean="0">
                <a:latin typeface="Times New Roman" pitchFamily="18" charset="0"/>
                <a:cs typeface="Times New Roman" pitchFamily="18" charset="0"/>
              </a:rPr>
              <a:t> most distressed counties in Oregon.  As you can see, there are four counties with very similar distressed indices around position 9.  </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400800" cy="4575810"/>
          </a:xfrm>
        </p:spPr>
        <p:txBody>
          <a:bodyPr>
            <a:normAutofit fontScale="77500" lnSpcReduction="20000"/>
          </a:bodyPr>
          <a:lstStyle/>
          <a:p>
            <a:pPr>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last part of this rulemaking I want to update you on is the changes we are proposing</a:t>
            </a:r>
            <a:r>
              <a:rPr lang="en-US" sz="1500" kern="1200" dirty="0" smtClean="0">
                <a:solidFill>
                  <a:schemeClr val="tx1"/>
                </a:solidFill>
                <a:latin typeface="Times New Roman" pitchFamily="18" charset="0"/>
                <a:ea typeface="ＭＳ Ｐゴシック" pitchFamily="-110" charset="-128"/>
                <a:cs typeface="Times New Roman" pitchFamily="18" charset="0"/>
              </a:rPr>
              <a:t> to the grant rules. The </a:t>
            </a:r>
            <a:r>
              <a:rPr lang="en-US" sz="1500" dirty="0" smtClean="0">
                <a:latin typeface="Times New Roman" pitchFamily="18" charset="0"/>
                <a:cs typeface="Times New Roman" pitchFamily="18" charset="0"/>
              </a:rPr>
              <a:t>grant program funds projects that prevent, recover or reuse solid and household hazardous wastes. We had to stop</a:t>
            </a:r>
            <a:r>
              <a:rPr lang="en-US" sz="1500" baseline="0" dirty="0" smtClean="0">
                <a:latin typeface="Times New Roman" pitchFamily="18" charset="0"/>
                <a:cs typeface="Times New Roman" pitchFamily="18" charset="0"/>
              </a:rPr>
              <a:t> the grant program in 2008 because of budget cuts but with the passage of SB245, we are happy to reestablish the grant program to help achieve the goals of the 2050</a:t>
            </a:r>
            <a:r>
              <a:rPr lang="en-US" sz="1500" dirty="0" smtClean="0">
                <a:latin typeface="Times New Roman" pitchFamily="18" charset="0"/>
                <a:cs typeface="Times New Roman" pitchFamily="18" charset="0"/>
              </a:rPr>
              <a:t> Vision.</a:t>
            </a:r>
            <a:endParaRPr lang="en-US" sz="1500" kern="1200" dirty="0" smtClean="0">
              <a:solidFill>
                <a:schemeClr val="tx1"/>
              </a:solidFill>
              <a:latin typeface="Times New Roman" pitchFamily="18" charset="0"/>
              <a:ea typeface="ＭＳ Ｐゴシック" pitchFamily="-110" charset="-128"/>
              <a:cs typeface="Times New Roman" pitchFamily="18" charset="0"/>
            </a:endParaRPr>
          </a:p>
          <a:p>
            <a:pPr lvl="0">
              <a:defRPr/>
            </a:pPr>
            <a:endParaRPr lang="en-US" sz="1500" baseline="0" dirty="0" smtClean="0">
              <a:latin typeface="Times New Roman" pitchFamily="18" charset="0"/>
              <a:ea typeface="ＭＳ Ｐゴシック" pitchFamily="-110" charset="-128"/>
              <a:cs typeface="Times New Roman" pitchFamily="18" charset="0"/>
            </a:endParaRPr>
          </a:p>
          <a:p>
            <a:pPr lvl="0">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Prior to Senate Bill 245, DEQ was authorized to give grants only to local governments. In practice, many local governments would apply on behalf of local non-profits or businesses, and then pass grant funds through to them. This created a lot of extra work for the cities and counties. Senate Bill 245 lifts the restriction on who can receive grants. </a:t>
            </a:r>
            <a:r>
              <a:rPr lang="en-US" sz="1500" dirty="0" smtClean="0">
                <a:latin typeface="Times New Roman" pitchFamily="18" charset="0"/>
                <a:ea typeface="ＭＳ Ｐゴシック" pitchFamily="-110" charset="-128"/>
                <a:cs typeface="Times New Roman" pitchFamily="18" charset="0"/>
              </a:rPr>
              <a:t> </a:t>
            </a:r>
            <a:r>
              <a:rPr lang="en-US" sz="1500" strike="noStrike" kern="1200" baseline="0" dirty="0" smtClean="0">
                <a:solidFill>
                  <a:schemeClr val="tx1"/>
                </a:solidFill>
                <a:latin typeface="Times New Roman" pitchFamily="18" charset="0"/>
                <a:ea typeface="ＭＳ Ｐゴシック" pitchFamily="-110" charset="-128"/>
                <a:cs typeface="Times New Roman" pitchFamily="18" charset="0"/>
              </a:rPr>
              <a:t>The</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proposed rules </a:t>
            </a:r>
            <a:r>
              <a:rPr lang="en-US" sz="1500" kern="1200" dirty="0" smtClean="0">
                <a:solidFill>
                  <a:schemeClr val="tx1"/>
                </a:solidFill>
                <a:latin typeface="Times New Roman" pitchFamily="18" charset="0"/>
                <a:ea typeface="ＭＳ Ｐゴシック" pitchFamily="-110" charset="-128"/>
                <a:cs typeface="Times New Roman" pitchFamily="18" charset="0"/>
              </a:rPr>
              <a:t>allow any “person,” as defined in our Solid Waste laws (ORS 459.005), to</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receive grants directly from DEQ - including businesses</a:t>
            </a:r>
            <a:r>
              <a:rPr lang="en-US" sz="1500" kern="1200" dirty="0" smtClean="0">
                <a:solidFill>
                  <a:schemeClr val="tx1"/>
                </a:solidFill>
                <a:latin typeface="Times New Roman" pitchFamily="18" charset="0"/>
                <a:ea typeface="ＭＳ Ｐゴシック" pitchFamily="-110" charset="-128"/>
                <a:cs typeface="Times New Roman" pitchFamily="18" charset="0"/>
              </a:rPr>
              <a:t> and non-profits as well as local governments.</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a:t>
            </a:r>
            <a:r>
              <a:rPr lang="en-US" sz="1500" b="1" dirty="0" smtClean="0">
                <a:latin typeface="Times New Roman" pitchFamily="18" charset="0"/>
                <a:cs typeface="Times New Roman" pitchFamily="18" charset="0"/>
              </a:rPr>
              <a:t>We did receive a comment on the grant rules </a:t>
            </a:r>
            <a:r>
              <a:rPr lang="en-US" sz="1500" b="0" strike="noStrike" dirty="0" smtClean="0">
                <a:latin typeface="Times New Roman" pitchFamily="18" charset="0"/>
                <a:cs typeface="Times New Roman" pitchFamily="18" charset="0"/>
              </a:rPr>
              <a:t>requesting</a:t>
            </a:r>
            <a:r>
              <a:rPr lang="en-US" sz="1500" b="0" strike="noStrike" baseline="0" dirty="0" smtClean="0">
                <a:latin typeface="Times New Roman" pitchFamily="18" charset="0"/>
                <a:cs typeface="Times New Roman" pitchFamily="18" charset="0"/>
              </a:rPr>
              <a:t> </a:t>
            </a:r>
            <a:r>
              <a:rPr lang="en-US" sz="1500" b="1" dirty="0" smtClean="0">
                <a:latin typeface="Times New Roman" pitchFamily="18" charset="0"/>
                <a:cs typeface="Times New Roman" pitchFamily="18" charset="0"/>
              </a:rPr>
              <a:t>notification of non-governmental applications to local jurisdictions. </a:t>
            </a:r>
            <a:r>
              <a:rPr lang="en-US" sz="1500" b="1" strike="noStrike" dirty="0" smtClean="0">
                <a:latin typeface="Times New Roman" pitchFamily="18" charset="0"/>
                <a:cs typeface="Times New Roman" pitchFamily="18" charset="0"/>
              </a:rPr>
              <a:t>Some grant proposals</a:t>
            </a:r>
            <a:r>
              <a:rPr lang="en-US" sz="1500" b="1" strike="noStrike" baseline="0" dirty="0" smtClean="0">
                <a:latin typeface="Times New Roman" pitchFamily="18" charset="0"/>
                <a:cs typeface="Times New Roman" pitchFamily="18" charset="0"/>
              </a:rPr>
              <a:t> may </a:t>
            </a:r>
            <a:r>
              <a:rPr lang="en-US" sz="1500" b="1" dirty="0" smtClean="0">
                <a:latin typeface="Times New Roman" pitchFamily="18" charset="0"/>
                <a:cs typeface="Times New Roman" pitchFamily="18" charset="0"/>
              </a:rPr>
              <a:t>affect no jurisdictions and others may affect </a:t>
            </a:r>
            <a:r>
              <a:rPr lang="en-US" sz="1500" b="1" strike="noStrike" dirty="0" smtClean="0">
                <a:latin typeface="Times New Roman" pitchFamily="18" charset="0"/>
                <a:cs typeface="Times New Roman" pitchFamily="18" charset="0"/>
              </a:rPr>
              <a:t>several</a:t>
            </a:r>
            <a:r>
              <a:rPr lang="en-US" sz="1500" b="1" dirty="0" smtClean="0">
                <a:latin typeface="Times New Roman" pitchFamily="18" charset="0"/>
                <a:cs typeface="Times New Roman" pitchFamily="18" charset="0"/>
              </a:rPr>
              <a:t>. Because it is difficult to write rules to cover every situation, </a:t>
            </a:r>
            <a:r>
              <a:rPr lang="en-US" sz="1500" b="1" strike="noStrike" dirty="0" smtClean="0">
                <a:latin typeface="Times New Roman" pitchFamily="18" charset="0"/>
                <a:cs typeface="Times New Roman" pitchFamily="18" charset="0"/>
              </a:rPr>
              <a:t>we will use</a:t>
            </a:r>
            <a:r>
              <a:rPr lang="en-US" sz="1500" b="1" dirty="0" smtClean="0">
                <a:latin typeface="Times New Roman" pitchFamily="18" charset="0"/>
                <a:cs typeface="Times New Roman" pitchFamily="18" charset="0"/>
              </a:rPr>
              <a:t> the application process to require this notification whenever applicable </a:t>
            </a:r>
            <a:r>
              <a:rPr lang="en-US" sz="1500" b="0" u="sng" dirty="0" smtClean="0">
                <a:latin typeface="Times New Roman" pitchFamily="18" charset="0"/>
                <a:cs typeface="Times New Roman" pitchFamily="18" charset="0"/>
              </a:rPr>
              <a:t>. [Optional – may want to hold</a:t>
            </a:r>
            <a:r>
              <a:rPr lang="en-US" sz="1500" b="0" u="sng" baseline="0" dirty="0" smtClean="0">
                <a:latin typeface="Times New Roman" pitchFamily="18" charset="0"/>
                <a:cs typeface="Times New Roman" pitchFamily="18" charset="0"/>
              </a:rPr>
              <a:t> for Qs:</a:t>
            </a:r>
            <a:r>
              <a:rPr lang="en-US" sz="1500" b="0" u="sng" dirty="0" smtClean="0">
                <a:latin typeface="Times New Roman" pitchFamily="18" charset="0"/>
                <a:cs typeface="Times New Roman" pitchFamily="18" charset="0"/>
              </a:rPr>
              <a:t> We also plan to</a:t>
            </a:r>
            <a:r>
              <a:rPr lang="en-US" sz="1500" b="0" u="sng" baseline="0" dirty="0" smtClean="0">
                <a:latin typeface="Times New Roman" pitchFamily="18" charset="0"/>
                <a:cs typeface="Times New Roman" pitchFamily="18" charset="0"/>
              </a:rPr>
              <a:t> engage local governments in the grant process in ways that serve their interests and support the process</a:t>
            </a:r>
            <a:r>
              <a:rPr lang="en-US" sz="1500" b="1" dirty="0" smtClean="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ea typeface="ＭＳ Ｐゴシック" pitchFamily="-110"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also authorizes grants for activities that implement the 2050 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kern="1200" baseline="0" dirty="0" smtClean="0">
              <a:solidFill>
                <a:schemeClr val="tx1"/>
              </a:solidFill>
              <a:latin typeface="Times New Roman" pitchFamily="18" charset="0"/>
              <a:ea typeface="ＭＳ Ｐゴシック" pitchFamily="-110"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current rules don’t include any preferences </a:t>
            </a:r>
            <a:r>
              <a:rPr lang="en-US" sz="1500" dirty="0" smtClean="0">
                <a:latin typeface="Times New Roman" pitchFamily="18" charset="0"/>
                <a:ea typeface="ＭＳ Ｐゴシック" pitchFamily="-110" charset="-128"/>
                <a:cs typeface="Times New Roman" pitchFamily="18" charset="0"/>
              </a:rPr>
              <a:t>for particular activities in awarding grants.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includes a new provision </a:t>
            </a:r>
            <a:r>
              <a:rPr lang="en-US" sz="1500" dirty="0" smtClean="0">
                <a:latin typeface="Times New Roman" pitchFamily="18" charset="0"/>
                <a:ea typeface="ＭＳ Ｐゴシック" pitchFamily="-110" charset="-128"/>
                <a:cs typeface="Times New Roman" pitchFamily="18" charset="0"/>
              </a:rPr>
              <a:t>directing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DEQ, in awarding grants, to </a:t>
            </a:r>
            <a:r>
              <a:rPr lang="en-US" sz="1500" dirty="0" smtClean="0">
                <a:latin typeface="Times New Roman" pitchFamily="18" charset="0"/>
                <a:ea typeface="ＭＳ Ｐゴシック" pitchFamily="-110" charset="-128"/>
                <a:cs typeface="Times New Roman" pitchFamily="18" charset="0"/>
              </a:rPr>
              <a:t>give preference to </a:t>
            </a:r>
            <a:r>
              <a:rPr lang="en-US" sz="1500" kern="1200" baseline="0" dirty="0" smtClean="0">
                <a:solidFill>
                  <a:schemeClr val="tx1"/>
                </a:solidFill>
                <a:latin typeface="Times New Roman" pitchFamily="18" charset="0"/>
                <a:cs typeface="Times New Roman" pitchFamily="18" charset="0"/>
              </a:rPr>
              <a:t>activities </a:t>
            </a:r>
            <a:r>
              <a:rPr lang="en-US" sz="1500" dirty="0" smtClean="0">
                <a:latin typeface="Times New Roman" pitchFamily="18" charset="0"/>
                <a:cs typeface="Times New Roman" pitchFamily="18" charset="0"/>
              </a:rPr>
              <a:t>that reduce waste generation and exceed</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statutory</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requirements</a:t>
            </a:r>
            <a:r>
              <a:rPr lang="en-US" sz="1500" baseline="0" dirty="0" smtClean="0">
                <a:latin typeface="Times New Roman" pitchFamily="18" charset="0"/>
                <a:cs typeface="Times New Roman" pitchFamily="18" charset="0"/>
              </a:rPr>
              <a:t>. </a:t>
            </a:r>
            <a:r>
              <a:rPr lang="en-US" sz="1800" b="1" u="sng" baseline="0" dirty="0" smtClean="0">
                <a:solidFill>
                  <a:srgbClr val="FF0000"/>
                </a:solidFill>
                <a:latin typeface="Times New Roman" pitchFamily="18" charset="0"/>
                <a:cs typeface="Times New Roman" pitchFamily="18" charset="0"/>
              </a:rPr>
              <a:t>That preference is also included in the proposed rules. Oregon Refuse and Recycling Association requested this provision in part to help local governments transition to changes in Oregon’s Opportunity to Recycle Act in Senate Bill 263, also recently adopted and signed into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cs typeface="Times New Roman" pitchFamily="18" charset="0"/>
            </a:endParaRPr>
          </a:p>
          <a:p>
            <a:endParaRPr lang="en-US" sz="1500" dirty="0" smtClean="0"/>
          </a:p>
        </p:txBody>
      </p:sp>
      <p:sp>
        <p:nvSpPr>
          <p:cNvPr id="4" name="Slide Number Placeholder 3"/>
          <p:cNvSpPr>
            <a:spLocks noGrp="1"/>
          </p:cNvSpPr>
          <p:nvPr>
            <p:ph type="sldNum" sz="quarter" idx="10"/>
          </p:nvPr>
        </p:nvSpPr>
        <p:spPr/>
        <p:txBody>
          <a:bodyPr/>
          <a:lstStyle/>
          <a:p>
            <a:fld id="{93E7DB5F-7714-4AA0-8D7E-1C39FB04D0E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r>
              <a:rPr lang="en-US" sz="1800" dirty="0" smtClean="0"/>
              <a:t>I want to start by giving you an outline of today’s presentation:</a:t>
            </a:r>
            <a:br>
              <a:rPr lang="en-US" sz="1800" dirty="0" smtClean="0"/>
            </a:br>
            <a:endParaRPr lang="en-US" sz="1800" dirty="0" smtClean="0"/>
          </a:p>
          <a:p>
            <a:pPr>
              <a:buFont typeface="Arial" pitchFamily="34" charset="0"/>
              <a:buChar char="•"/>
            </a:pPr>
            <a:r>
              <a:rPr lang="en-US" sz="1800" dirty="0" smtClean="0"/>
              <a:t>I’ll tell</a:t>
            </a:r>
            <a:r>
              <a:rPr lang="en-US" sz="1800" baseline="0" dirty="0" smtClean="0"/>
              <a:t> you about the goals of the rulemaking</a:t>
            </a:r>
            <a:endParaRPr lang="en-US" sz="1800" dirty="0" smtClean="0"/>
          </a:p>
          <a:p>
            <a:pPr>
              <a:buFont typeface="Arial" pitchFamily="34" charset="0"/>
              <a:buChar char="•"/>
            </a:pPr>
            <a:endParaRPr lang="en-US" sz="1800" dirty="0" smtClean="0"/>
          </a:p>
          <a:p>
            <a:pPr>
              <a:buFont typeface="Arial" pitchFamily="34" charset="0"/>
              <a:buChar char="•"/>
            </a:pPr>
            <a:r>
              <a:rPr lang="en-US" sz="1800" dirty="0" smtClean="0"/>
              <a:t>Explain public notice process and tell you about the comments we received</a:t>
            </a:r>
          </a:p>
          <a:p>
            <a:pPr>
              <a:buFont typeface="Arial" pitchFamily="34" charset="0"/>
              <a:buChar char="•"/>
            </a:pPr>
            <a:endParaRPr lang="en-US" sz="1800" dirty="0" smtClean="0"/>
          </a:p>
          <a:p>
            <a:pPr>
              <a:buFont typeface="Arial" pitchFamily="34" charset="0"/>
              <a:buChar char="•"/>
            </a:pPr>
            <a:r>
              <a:rPr lang="en-US" sz="1800" dirty="0" smtClean="0"/>
              <a:t>Summarize the proposed rulemaking</a:t>
            </a:r>
          </a:p>
          <a:p>
            <a:pPr>
              <a:buFont typeface="Arial" pitchFamily="34" charset="0"/>
              <a:buChar char="•"/>
            </a:pPr>
            <a:endParaRPr lang="en-US" sz="1800" dirty="0" smtClean="0"/>
          </a:p>
          <a:p>
            <a:pPr>
              <a:buFont typeface="Arial" pitchFamily="34" charset="0"/>
              <a:buChar char="•"/>
            </a:pPr>
            <a:r>
              <a:rPr lang="en-US" sz="1800" dirty="0" smtClean="0"/>
              <a:t>Time for questions</a:t>
            </a:r>
          </a:p>
          <a:p>
            <a:pPr>
              <a:buFont typeface="Arial" pitchFamily="34" charset="0"/>
              <a:buChar char="•"/>
            </a:pPr>
            <a:endParaRPr lang="en-US" sz="1800" dirty="0" smtClean="0"/>
          </a:p>
          <a:p>
            <a:pPr>
              <a:buFont typeface="Arial" pitchFamily="34" charset="0"/>
              <a:buChar char="•"/>
            </a:pPr>
            <a:r>
              <a:rPr lang="en-US" sz="1100" dirty="0" smtClean="0"/>
              <a:t>Recommend adoption</a:t>
            </a:r>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09360" cy="4570730"/>
          </a:xfrm>
        </p:spPr>
        <p:txBody>
          <a:bodyPr>
            <a:normAutofit/>
          </a:bodyPr>
          <a:lstStyle/>
          <a:p>
            <a:pPr marL="349415" indent="-349415">
              <a:lnSpc>
                <a:spcPct val="115000"/>
              </a:lnSpc>
            </a:pPr>
            <a:r>
              <a:rPr lang="en-US" sz="1800" dirty="0" smtClean="0">
                <a:solidFill>
                  <a:srgbClr val="000000"/>
                </a:solidFill>
                <a:latin typeface="Times" pitchFamily="18" charset="0"/>
                <a:ea typeface="Calibri"/>
                <a:cs typeface="Times" pitchFamily="18" charset="0"/>
              </a:rPr>
              <a:t>As you recall,</a:t>
            </a:r>
            <a:r>
              <a:rPr lang="en-US" sz="1800" baseline="0" dirty="0" smtClean="0">
                <a:solidFill>
                  <a:srgbClr val="000000"/>
                </a:solidFill>
                <a:latin typeface="Times" pitchFamily="18" charset="0"/>
                <a:ea typeface="Calibri"/>
                <a:cs typeface="Times" pitchFamily="18" charset="0"/>
              </a:rPr>
              <a:t> the EQC adopted the Materials Management in Oregon: 2050 Vision and Framework for Action in 2012.  DEQ then worked with stakeholders to develop Senate Bill 245 that was passed in the last legislative session.  SB 245 strengthens DEQ’s authority to fully implement the 2050 Vision and provides necessary funding.   </a:t>
            </a:r>
          </a:p>
          <a:p>
            <a:pPr marL="349415" indent="-349415">
              <a:lnSpc>
                <a:spcPct val="115000"/>
              </a:lnSpc>
            </a:pPr>
            <a:r>
              <a:rPr lang="en-US" sz="1800" dirty="0" smtClean="0">
                <a:solidFill>
                  <a:srgbClr val="000000"/>
                </a:solidFill>
                <a:latin typeface="Times" pitchFamily="18" charset="0"/>
                <a:ea typeface="Calibri"/>
                <a:cs typeface="Times" pitchFamily="18" charset="0"/>
              </a:rPr>
              <a:t>The goals of the proposed rulemaking are to align</a:t>
            </a:r>
            <a:r>
              <a:rPr lang="en-US" sz="1800" baseline="0" dirty="0" smtClean="0">
                <a:solidFill>
                  <a:srgbClr val="000000"/>
                </a:solidFill>
                <a:latin typeface="Times" pitchFamily="18" charset="0"/>
                <a:ea typeface="Calibri"/>
                <a:cs typeface="Times" pitchFamily="18" charset="0"/>
              </a:rPr>
              <a:t> our rules with SB245.</a:t>
            </a:r>
            <a:endParaRPr lang="en-US" sz="1800" dirty="0" smtClean="0">
              <a:solidFill>
                <a:srgbClr val="000000"/>
              </a:solidFill>
              <a:latin typeface="Times" pitchFamily="18" charset="0"/>
              <a:ea typeface="Calibri"/>
              <a:cs typeface="Times" pitchFamily="18" charset="0"/>
            </a:endParaRP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a:t>
            </a:r>
            <a:r>
              <a:rPr lang="en-US" sz="1800" baseline="0" dirty="0" smtClean="0">
                <a:solidFill>
                  <a:prstClr val="black"/>
                </a:solidFill>
                <a:latin typeface="Times" pitchFamily="18" charset="0"/>
                <a:cs typeface="Times" pitchFamily="18" charset="0"/>
              </a:rPr>
              <a:t> are proposing to increase the p</a:t>
            </a:r>
            <a:r>
              <a:rPr lang="en-US" sz="1800" dirty="0" smtClean="0">
                <a:solidFill>
                  <a:prstClr val="black"/>
                </a:solidFill>
                <a:latin typeface="Times" pitchFamily="18" charset="0"/>
                <a:cs typeface="Times" pitchFamily="18" charset="0"/>
              </a:rPr>
              <a:t>er-ton permit and tipping fees for solid </a:t>
            </a:r>
            <a:r>
              <a:rPr lang="en-US" sz="1800" baseline="0" dirty="0" smtClean="0">
                <a:solidFill>
                  <a:prstClr val="black"/>
                </a:solidFill>
                <a:latin typeface="Times" pitchFamily="18" charset="0"/>
                <a:cs typeface="Times" pitchFamily="18" charset="0"/>
              </a:rPr>
              <a:t>waste disposal facilities</a:t>
            </a:r>
            <a:r>
              <a:rPr lang="en-US" sz="1800" dirty="0" smtClean="0">
                <a:solidFill>
                  <a:prstClr val="black"/>
                </a:solidFill>
                <a:latin typeface="Times" pitchFamily="18" charset="0"/>
                <a:cs typeface="Times" pitchFamily="18" charset="0"/>
              </a:rPr>
              <a:t>.</a:t>
            </a:r>
            <a:r>
              <a:rPr lang="en-US" sz="1800" dirty="0" smtClean="0">
                <a:latin typeface="Times New Roman" pitchFamily="-65" charset="0"/>
                <a:ea typeface="ＭＳ Ｐゴシック" pitchFamily="-110" charset="-128"/>
              </a:rPr>
              <a:t> The fees were last increased in 1994.</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to establish</a:t>
            </a:r>
            <a:r>
              <a:rPr lang="en-US" sz="1800" baseline="0" dirty="0" smtClean="0">
                <a:solidFill>
                  <a:prstClr val="black"/>
                </a:solidFill>
                <a:latin typeface="Times" pitchFamily="18" charset="0"/>
                <a:cs typeface="Times" pitchFamily="18" charset="0"/>
              </a:rPr>
              <a:t> rebates of the tipping fees for Oregon’s nine most economically d</a:t>
            </a:r>
            <a:r>
              <a:rPr lang="en-US" sz="1800" dirty="0" smtClean="0">
                <a:solidFill>
                  <a:prstClr val="black"/>
                </a:solidFill>
                <a:latin typeface="Times" pitchFamily="18" charset="0"/>
                <a:cs typeface="Times" pitchFamily="18" charset="0"/>
              </a:rPr>
              <a:t>istressed counties; and</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changes</a:t>
            </a:r>
            <a:r>
              <a:rPr lang="en-US" sz="1800" baseline="0" dirty="0" smtClean="0">
                <a:solidFill>
                  <a:prstClr val="black"/>
                </a:solidFill>
                <a:latin typeface="Times" pitchFamily="18" charset="0"/>
                <a:cs typeface="Times" pitchFamily="18" charset="0"/>
              </a:rPr>
              <a:t> to the g</a:t>
            </a:r>
            <a:r>
              <a:rPr lang="en-US" sz="1800" dirty="0" smtClean="0">
                <a:solidFill>
                  <a:prstClr val="black"/>
                </a:solidFill>
                <a:latin typeface="Times" pitchFamily="18" charset="0"/>
                <a:cs typeface="Times" pitchFamily="18" charset="0"/>
              </a:rPr>
              <a:t>rant</a:t>
            </a:r>
            <a:r>
              <a:rPr lang="en-US" sz="1800" baseline="0" dirty="0" smtClean="0">
                <a:solidFill>
                  <a:prstClr val="black"/>
                </a:solidFill>
                <a:latin typeface="Times" pitchFamily="18" charset="0"/>
                <a:cs typeface="Times" pitchFamily="18" charset="0"/>
              </a:rPr>
              <a:t> rules, again to align them with the provisions of Senate Bill 245. </a:t>
            </a:r>
          </a:p>
          <a:p>
            <a:pPr marL="349415" indent="-349415" defTabSz="931774">
              <a:buFont typeface="Arial" pitchFamily="34" charset="0"/>
              <a:buChar char="•"/>
            </a:pPr>
            <a:endParaRPr lang="en-US" sz="1800" dirty="0" smtClean="0">
              <a:solidFill>
                <a:prstClr val="black"/>
              </a:solidFill>
              <a:latin typeface="Times" pitchFamily="18" charset="0"/>
              <a:cs typeface="Times" pitchFamily="18" charset="0"/>
            </a:endParaRPr>
          </a:p>
          <a:p>
            <a:pPr marL="349415" indent="-349415" defTabSz="931774"/>
            <a:endParaRPr lang="en-US" sz="1800" dirty="0" smtClean="0">
              <a:solidFill>
                <a:prstClr val="black"/>
              </a:solidFill>
              <a:latin typeface="Times" pitchFamily="18" charset="0"/>
              <a:cs typeface="Times" pitchFamily="18" charset="0"/>
            </a:endParaRPr>
          </a:p>
          <a:p>
            <a:endParaRPr lang="en-US" sz="1600" dirty="0">
              <a:latin typeface="Times" pitchFamily="18" charset="0"/>
              <a:cs typeface="Times"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248400" cy="4800600"/>
          </a:xfrm>
        </p:spPr>
        <p:txBody>
          <a:bodyPr>
            <a:noAutofit/>
          </a:bodyPr>
          <a:lstStyle/>
          <a:p>
            <a:r>
              <a:rPr lang="en-US" sz="2100" dirty="0" smtClean="0">
                <a:latin typeface="Times New Roman" pitchFamily="18" charset="0"/>
                <a:cs typeface="Times New Roman" pitchFamily="18" charset="0"/>
              </a:rPr>
              <a:t>Now I would like to explain our public involvement process for this rulemaking:</a:t>
            </a:r>
          </a:p>
          <a:p>
            <a:pPr marL="285750" indent="-285750">
              <a:buFont typeface="Arial" pitchFamily="34" charset="0"/>
              <a:buChar char="•"/>
            </a:pPr>
            <a:r>
              <a:rPr lang="en-US" sz="2100" dirty="0" smtClean="0">
                <a:latin typeface="Times New Roman" pitchFamily="18" charset="0"/>
                <a:cs typeface="Times New Roman" pitchFamily="18" charset="0"/>
              </a:rPr>
              <a:t>Two advisory committee meetings were held</a:t>
            </a:r>
            <a:r>
              <a:rPr lang="en-US" sz="2100" u="sng" dirty="0" smtClean="0">
                <a:solidFill>
                  <a:srgbClr val="FF0000"/>
                </a:solidFill>
                <a:latin typeface="Times New Roman" pitchFamily="18" charset="0"/>
                <a:cs typeface="Times New Roman" pitchFamily="18" charset="0"/>
              </a:rPr>
              <a:t>,</a:t>
            </a:r>
            <a:r>
              <a:rPr lang="en-US" sz="2100" dirty="0" smtClean="0">
                <a:latin typeface="Times New Roman" pitchFamily="18" charset="0"/>
                <a:cs typeface="Times New Roman" pitchFamily="18" charset="0"/>
              </a:rPr>
              <a:t> in August and September of 2015</a:t>
            </a:r>
            <a:r>
              <a:rPr lang="en-US" sz="2100" u="sng" dirty="0" smtClean="0">
                <a:latin typeface="Times New Roman" pitchFamily="18" charset="0"/>
                <a:cs typeface="Times New Roman" pitchFamily="18" charset="0"/>
              </a:rPr>
              <a:t>,</a:t>
            </a:r>
            <a:r>
              <a:rPr lang="en-US" sz="2100" dirty="0" smtClean="0">
                <a:latin typeface="Times New Roman" pitchFamily="18" charset="0"/>
                <a:cs typeface="Times New Roman" pitchFamily="18" charset="0"/>
              </a:rPr>
              <a:t> to discuss rulemaking options</a:t>
            </a:r>
            <a:r>
              <a:rPr lang="en-US" sz="2100" baseline="0" dirty="0" smtClean="0">
                <a:latin typeface="Times New Roman" pitchFamily="18" charset="0"/>
                <a:cs typeface="Times New Roman" pitchFamily="18" charset="0"/>
              </a:rPr>
              <a:t> and review the draft rules  </a:t>
            </a:r>
            <a:endParaRPr lang="en-US" sz="2100" dirty="0" smtClean="0">
              <a:latin typeface="Times New Roman" pitchFamily="18" charset="0"/>
              <a:cs typeface="Times New Roman" pitchFamily="18" charset="0"/>
            </a:endParaRPr>
          </a:p>
          <a:p>
            <a:pPr marL="285750" indent="-285750">
              <a:buFont typeface="Arial" pitchFamily="34" charset="0"/>
              <a:buChar char="•"/>
            </a:pPr>
            <a:r>
              <a:rPr lang="en-US" sz="2100" dirty="0" smtClean="0">
                <a:latin typeface="Times New Roman" pitchFamily="18" charset="0"/>
                <a:cs typeface="Times New Roman" pitchFamily="18" charset="0"/>
              </a:rPr>
              <a:t>When we placed the rules on public notice on October 15, 2015, we sent out 7,203 notices in addition to posting information on our website</a:t>
            </a:r>
          </a:p>
          <a:p>
            <a:pPr marL="285750" indent="-285750">
              <a:buFont typeface="Arial" pitchFamily="34" charset="0"/>
              <a:buChar char="•"/>
            </a:pPr>
            <a:r>
              <a:rPr lang="en-US" sz="2100" dirty="0" smtClean="0">
                <a:latin typeface="Times New Roman" pitchFamily="18" charset="0"/>
                <a:cs typeface="Times New Roman" pitchFamily="18" charset="0"/>
              </a:rPr>
              <a:t>We received comments from 7 individuals and/or organizations</a:t>
            </a:r>
          </a:p>
          <a:p>
            <a:pPr marL="285750" indent="-285750">
              <a:buFont typeface="Arial" pitchFamily="34" charset="0"/>
              <a:buChar char="•"/>
            </a:pPr>
            <a:r>
              <a:rPr lang="en-US" sz="2100" dirty="0" smtClean="0">
                <a:latin typeface="Times New Roman" pitchFamily="18" charset="0"/>
                <a:cs typeface="Times New Roman" pitchFamily="18" charset="0"/>
              </a:rPr>
              <a:t>5 commenters were in support of the proposed rule changes and two asked for clarifications</a:t>
            </a:r>
          </a:p>
        </p:txBody>
      </p:sp>
      <p:sp>
        <p:nvSpPr>
          <p:cNvPr id="4" name="Slide Number Placeholder 3"/>
          <p:cNvSpPr>
            <a:spLocks noGrp="1"/>
          </p:cNvSpPr>
          <p:nvPr>
            <p:ph type="sldNum" sz="quarter" idx="10"/>
          </p:nvPr>
        </p:nvSpPr>
        <p:spPr>
          <a:xfrm>
            <a:off x="3972560" y="8831580"/>
            <a:ext cx="3037840" cy="464820"/>
          </a:xfrm>
        </p:spPr>
        <p:txBody>
          <a:bodyPr/>
          <a:lstStyle/>
          <a:p>
            <a:fld id="{22370381-2201-4B5E-AFD5-D162C8ADD346}" type="slidenum">
              <a:rPr lang="en-US" smtClean="0"/>
              <a:pPr/>
              <a:t>4</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943600" cy="4876800"/>
          </a:xfrm>
        </p:spPr>
        <p:txBody>
          <a:bodyPr>
            <a:noAutofit/>
          </a:bodyPr>
          <a:lstStyle/>
          <a:p>
            <a:pPr eaLnBrk="0" fontAlgn="base" hangingPunct="0"/>
            <a:r>
              <a:rPr lang="en-US" sz="1600" dirty="0" smtClean="0">
                <a:solidFill>
                  <a:srgbClr val="000000"/>
                </a:solidFill>
                <a:latin typeface="Times New Roman"/>
                <a:ea typeface="ＭＳ Ｐゴシック" pitchFamily="-110" charset="-128"/>
                <a:cs typeface="Times New Roman"/>
              </a:rPr>
              <a:t>Currently we have 4 fees, two permit fees and two tipping fees, all of which have statutorily defined uses, along with the orphan site fee that is not changing. SB245 combines</a:t>
            </a:r>
            <a:r>
              <a:rPr lang="en-US" sz="1600" baseline="0" dirty="0" smtClean="0">
                <a:solidFill>
                  <a:srgbClr val="000000"/>
                </a:solidFill>
                <a:latin typeface="Times New Roman"/>
                <a:ea typeface="ＭＳ Ｐゴシック" pitchFamily="-110" charset="-128"/>
                <a:cs typeface="Times New Roman"/>
              </a:rPr>
              <a:t> these </a:t>
            </a:r>
            <a:r>
              <a:rPr lang="en-US" sz="1600" dirty="0" smtClean="0">
                <a:solidFill>
                  <a:srgbClr val="000000"/>
                </a:solidFill>
                <a:latin typeface="Times New Roman"/>
                <a:ea typeface="ＭＳ Ｐゴシック" pitchFamily="-110" charset="-128"/>
                <a:cs typeface="Times New Roman"/>
              </a:rPr>
              <a:t>4 fees </a:t>
            </a:r>
            <a:r>
              <a:rPr lang="en-US" sz="1600" baseline="0" dirty="0" smtClean="0">
                <a:solidFill>
                  <a:srgbClr val="000000"/>
                </a:solidFill>
                <a:latin typeface="Times New Roman"/>
                <a:ea typeface="ＭＳ Ｐゴシック" pitchFamily="-110" charset="-128"/>
                <a:cs typeface="Times New Roman"/>
              </a:rPr>
              <a:t>into two fees and clarifies </a:t>
            </a:r>
            <a:r>
              <a:rPr lang="en-US" sz="1600" strike="noStrike" baseline="0" dirty="0" smtClean="0">
                <a:solidFill>
                  <a:srgbClr val="000000"/>
                </a:solidFill>
                <a:latin typeface="Times New Roman"/>
                <a:ea typeface="ＭＳ Ｐゴシック" pitchFamily="-110" charset="-128"/>
                <a:cs typeface="Times New Roman"/>
              </a:rPr>
              <a:t>them</a:t>
            </a:r>
            <a:r>
              <a:rPr lang="en-US" sz="1600" baseline="0" dirty="0" smtClean="0">
                <a:solidFill>
                  <a:srgbClr val="000000"/>
                </a:solidFill>
                <a:latin typeface="Times New Roman"/>
                <a:ea typeface="ＭＳ Ｐゴシック" pitchFamily="-110" charset="-128"/>
                <a:cs typeface="Times New Roman"/>
              </a:rPr>
              <a:t>. </a:t>
            </a:r>
            <a:endParaRPr lang="en-US" sz="1600" dirty="0" smtClean="0">
              <a:solidFill>
                <a:srgbClr val="000000"/>
              </a:solidFill>
              <a:latin typeface="Times New Roman"/>
              <a:ea typeface="ＭＳ Ｐゴシック" pitchFamily="-110" charset="-128"/>
              <a:cs typeface="Times New Roman"/>
            </a:endParaRP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SB 245 </a:t>
            </a:r>
            <a:r>
              <a:rPr lang="en-US" sz="1600" strike="noStrike" dirty="0" smtClean="0">
                <a:solidFill>
                  <a:srgbClr val="000000"/>
                </a:solidFill>
                <a:latin typeface="Times New Roman"/>
                <a:ea typeface="ＭＳ Ｐゴシック" pitchFamily="-110" charset="-128"/>
                <a:cs typeface="Times New Roman"/>
              </a:rPr>
              <a:t>also </a:t>
            </a:r>
            <a:r>
              <a:rPr lang="en-US" sz="1600" dirty="0" smtClean="0">
                <a:solidFill>
                  <a:srgbClr val="000000"/>
                </a:solidFill>
                <a:latin typeface="Times New Roman"/>
                <a:ea typeface="ＭＳ Ｐゴシック" pitchFamily="-110" charset="-128"/>
                <a:cs typeface="Times New Roman"/>
              </a:rPr>
              <a:t>changes the use of these fees and these are the changes.  </a:t>
            </a:r>
          </a:p>
          <a:p>
            <a:pPr eaLnBrk="0" fontAlgn="base" hangingPunct="0"/>
            <a:endParaRPr lang="en-US" sz="800" baseline="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Formerly the permit compliance fee could be used for a variety of activities. Now it will be limited to the oversight of disposal facilities and related costs such as rulemaking, training, or planning, activities associated with disposal.  It cannot be used for recycling related work or work that is unrelated to disposal sites.</a:t>
            </a: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SB245 allows very broad use of the tipping fee.  It can be used to implement the statewide material management plan and specifically, anything that reduces the impact of materials at any stage of the life cycle.  This means we can use the tipping fee fund for oversight</a:t>
            </a:r>
            <a:r>
              <a:rPr lang="en-US" sz="1600" baseline="0" dirty="0" smtClean="0">
                <a:solidFill>
                  <a:srgbClr val="000000"/>
                </a:solidFill>
                <a:latin typeface="Times New Roman"/>
                <a:ea typeface="ＭＳ Ｐゴシック" pitchFamily="-110" charset="-128"/>
                <a:cs typeface="Times New Roman"/>
              </a:rPr>
              <a:t> </a:t>
            </a:r>
            <a:r>
              <a:rPr lang="en-US" sz="1600" dirty="0" smtClean="0">
                <a:solidFill>
                  <a:srgbClr val="000000"/>
                </a:solidFill>
                <a:latin typeface="Times New Roman"/>
                <a:ea typeface="ＭＳ Ｐゴシック" pitchFamily="-110" charset="-128"/>
                <a:cs typeface="Times New Roman"/>
              </a:rPr>
              <a:t>at disposal facilities but we plan to phase this out. The intent is that the permit compliance fee should cover the cost </a:t>
            </a:r>
            <a:r>
              <a:rPr lang="en-US" sz="1600" strike="noStrike" baseline="0" dirty="0" smtClean="0">
                <a:solidFill>
                  <a:srgbClr val="000000"/>
                </a:solidFill>
                <a:latin typeface="Times New Roman"/>
                <a:ea typeface="ＭＳ Ｐゴシック" pitchFamily="-110" charset="-128"/>
                <a:cs typeface="Times New Roman"/>
              </a:rPr>
              <a:t>for overseeing </a:t>
            </a:r>
            <a:r>
              <a:rPr lang="en-US" sz="1600" dirty="0" smtClean="0">
                <a:solidFill>
                  <a:srgbClr val="000000"/>
                </a:solidFill>
                <a:latin typeface="Times New Roman"/>
                <a:ea typeface="ＭＳ Ｐゴシック" pitchFamily="-110" charset="-128"/>
                <a:cs typeface="Times New Roman"/>
              </a:rPr>
              <a:t>disposal facilities and the tipping fees should cover all other program costs. </a:t>
            </a:r>
          </a:p>
        </p:txBody>
      </p:sp>
      <p:sp>
        <p:nvSpPr>
          <p:cNvPr id="4" name="Slide Number Placeholder 3"/>
          <p:cNvSpPr>
            <a:spLocks noGrp="1"/>
          </p:cNvSpPr>
          <p:nvPr>
            <p:ph type="sldNum" sz="quarter" idx="10"/>
          </p:nvPr>
        </p:nvSpPr>
        <p:spPr/>
        <p:txBody>
          <a:bodyPr/>
          <a:lstStyle/>
          <a:p>
            <a:fld id="{93E7DB5F-7714-4AA0-8D7E-1C39FB04D0E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rmAutofit fontScale="6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65" charset="0"/>
                <a:ea typeface="ＭＳ Ｐゴシック" pitchFamily="-110" charset="-128"/>
              </a:rPr>
              <a:t>In the next few slides</a:t>
            </a:r>
            <a:r>
              <a:rPr lang="en-US" sz="1800" baseline="0" dirty="0" smtClean="0">
                <a:latin typeface="Times New Roman" pitchFamily="-65" charset="0"/>
                <a:ea typeface="ＭＳ Ｐゴシック" pitchFamily="-110" charset="-128"/>
              </a:rPr>
              <a:t> I’ll explain in detail the changes in the fee structure. </a:t>
            </a:r>
            <a:endParaRPr lang="en-US" sz="1800" dirty="0" smtClean="0">
              <a:latin typeface="Times New Roman" pitchFamily="-65" charset="0"/>
              <a:ea typeface="ＭＳ Ｐゴシック" pitchFamily="-11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pitchFamily="-65" charset="0"/>
              <a:ea typeface="ＭＳ Ｐゴシック" pitchFamily="-110" charset="-128"/>
            </a:endParaRPr>
          </a:p>
          <a:p>
            <a:r>
              <a:rPr lang="en-US" sz="1800" kern="1200" dirty="0" smtClean="0">
                <a:solidFill>
                  <a:schemeClr val="tx1"/>
                </a:solidFill>
                <a:latin typeface="Times New Roman" pitchFamily="18" charset="0"/>
                <a:cs typeface="Times New Roman" pitchFamily="18" charset="0"/>
              </a:rPr>
              <a:t>This table will compare the current fees (in the center column) against the new fees (on the right) allowed by SB245. </a:t>
            </a:r>
          </a:p>
          <a:p>
            <a:endParaRPr lang="en-US" sz="1800" dirty="0" smtClean="0">
              <a:latin typeface="Times New Roman" pitchFamily="18" charset="0"/>
              <a:cs typeface="Times New Roman" pitchFamily="18" charset="0"/>
            </a:endParaRPr>
          </a:p>
          <a:p>
            <a:r>
              <a:rPr lang="en-US" sz="1800" b="1" dirty="0" smtClean="0">
                <a:latin typeface="Times New Roman" pitchFamily="18" charset="0"/>
                <a:ea typeface="ＭＳ Ｐゴシック" pitchFamily="-110" charset="-128"/>
                <a:cs typeface="Times New Roman" pitchFamily="18" charset="0"/>
              </a:rPr>
              <a:t>CLICK</a:t>
            </a:r>
            <a:r>
              <a:rPr lang="en-US" sz="1800" dirty="0" smtClean="0">
                <a:latin typeface="Times New Roman" pitchFamily="18" charset="0"/>
                <a:ea typeface="ＭＳ Ｐゴシック" pitchFamily="-110" charset="-128"/>
                <a:cs typeface="Times New Roman" pitchFamily="18" charset="0"/>
              </a:rPr>
              <a:t> The permit compliance fee of 21¢/ ton pays for the oversight of the facility.  Landfills also pay a recycling </a:t>
            </a:r>
            <a:r>
              <a:rPr lang="en-US" sz="1800" dirty="0" smtClean="0">
                <a:latin typeface="Times New Roman" pitchFamily="-65" charset="0"/>
                <a:ea typeface="ＭＳ Ｐゴシック" pitchFamily="-110" charset="-128"/>
              </a:rPr>
              <a:t>fee of 9¢.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Facilities pay a tipping fee of 81¢ a ton, which is a combination of the original 50¢ tipping fee and the 31¢ tipping fee surcharge.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Again, the orphan site fee of 13¢/ton is not changing so the total fees currently paid are $1.24/ton</a:t>
            </a:r>
            <a:r>
              <a:rPr lang="en-US" sz="1800" dirty="0" smtClean="0"/>
              <a:t>.</a:t>
            </a:r>
          </a:p>
          <a:p>
            <a:endParaRPr lang="en-US" sz="1800" kern="1200" dirty="0" smtClean="0">
              <a:solidFill>
                <a:schemeClr val="tx1"/>
              </a:solidFill>
              <a:latin typeface="+mn-lt"/>
              <a:ea typeface="+mn-ea"/>
              <a:cs typeface="+mn-cs"/>
            </a:endParaRPr>
          </a:p>
          <a:p>
            <a:r>
              <a:rPr lang="en-US" sz="1800" dirty="0" smtClean="0">
                <a:latin typeface="Times New Roman"/>
                <a:ea typeface="Times New Roman"/>
              </a:rPr>
              <a:t>Commitments made to stakeholders during the development of SB245 included raising the permit fees in an amount necessary to maintain current service levels and to fully fund the permitting program solely through permit fees.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a:ea typeface="Times New Roman"/>
              </a:rPr>
              <a:t>We estimated this would require an increase in permit fees from a combined 30¢/ton today to 58¢/ton, a 28¢ increase, first payable July 1 of this year. Some of this increase is necessary to fully fund the permitting program and phase out the use of the tipping fees, to end what is sometimes called the subsidy of the permitting program by the tip fees. Some of it is just to keep the permitting program whole in the presence of ongoing and anticipated future inflation. Based on best projections of disposal tonnage, the 28¢/ton increase would keep the permitting program whole through at least June of 2021.  </a:t>
            </a:r>
            <a:endParaRPr lang="en-US" sz="1050" dirty="0" smtClean="0">
              <a:latin typeface="Times New Roman"/>
              <a:ea typeface="Times New Roman"/>
            </a:endParaRPr>
          </a:p>
          <a:p>
            <a:r>
              <a:rPr lang="en-US" sz="1800" dirty="0" smtClean="0">
                <a:latin typeface="Times New Roman"/>
                <a:ea typeface="Times New Roman"/>
              </a:rPr>
              <a:t> </a:t>
            </a:r>
            <a:endParaRPr lang="en-US" sz="1050" dirty="0" smtClean="0">
              <a:latin typeface="Times New Roman"/>
              <a:ea typeface="Times New Roman"/>
            </a:endParaRPr>
          </a:p>
          <a:p>
            <a:r>
              <a:rPr lang="en-US" sz="1800" dirty="0" smtClean="0">
                <a:latin typeface="Times New Roman" pitchFamily="18" charset="0"/>
                <a:cs typeface="Times New Roman" pitchFamily="18" charset="0"/>
              </a:rPr>
              <a:t>We committed to fund 12 new positions to implement the non-permitting side of the 2050 Vision, in areas such as recycling, waste prevention, sustainable production and toxics reduction. We also committed to increase funding for grants and contracts by the 2019-2021 biennium. We said we would not jump immediately to that service level but ramp up to it.  And consistent with that, our legislatively approved budget for the current biennium provides for 7 of these new 12 positions while the remaining 5 positions need to be requested in budget in subsequent biennium.  We restarted the grants program and the household hazardous waste collection services in communities that lack that service last fall.</a:t>
            </a:r>
            <a:r>
              <a:rPr lang="en-US" sz="1800" b="1" dirty="0" smtClean="0">
                <a:latin typeface="Times New Roman" pitchFamily="18" charset="0"/>
                <a:ea typeface="ＭＳ Ｐゴシック" pitchFamily="-110" charset="-128"/>
                <a:cs typeface="Times New Roman" pitchFamily="18" charset="0"/>
              </a:rPr>
              <a:t> CLICK</a:t>
            </a:r>
            <a:r>
              <a:rPr lang="en-US" sz="1800" dirty="0" smtClean="0">
                <a:latin typeface="Times New Roman" pitchFamily="18" charset="0"/>
                <a:cs typeface="Times New Roman" pitchFamily="18" charset="0"/>
              </a:rPr>
              <a:t> To fund the 12 new positions, we estimated this would require an increase in tipping fees from 81¢/ton today to $1.18/ton, a 37¢ increase.  Adding the orphan site fee makes the proposed total fees paid $1.89, a total increase of 65¢/ton.</a:t>
            </a:r>
          </a:p>
          <a:p>
            <a:endParaRPr lang="en-US" sz="1800" dirty="0" smtClean="0">
              <a:latin typeface="Times New Roman"/>
              <a:ea typeface="Times New Roman"/>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928360" cy="4880610"/>
          </a:xfrm>
        </p:spPr>
        <p:txBody>
          <a:bodyPr>
            <a:normAutofit fontScale="25000" lnSpcReduction="20000"/>
          </a:bodyPr>
          <a:lstStyle/>
          <a:p>
            <a:r>
              <a:rPr lang="en-US" sz="5600" dirty="0" smtClean="0">
                <a:latin typeface="Times New Roman" pitchFamily="18" charset="0"/>
                <a:cs typeface="Times New Roman" pitchFamily="18" charset="0"/>
              </a:rPr>
              <a:t> </a:t>
            </a:r>
          </a:p>
          <a:p>
            <a:r>
              <a:rPr lang="en-US" sz="5600" dirty="0" smtClean="0">
                <a:latin typeface="Times New Roman" pitchFamily="18" charset="0"/>
                <a:cs typeface="Times New Roman" pitchFamily="18" charset="0"/>
              </a:rPr>
              <a:t>An increase in waste disposal, coupled with lower-than-projected expenses in the first half of 2015, have improved our financial position enough that we can now provide the same level of service but with a slight reduction in the amount of the increase authorized</a:t>
            </a:r>
            <a:r>
              <a:rPr lang="en-US" sz="5600" baseline="0" dirty="0" smtClean="0">
                <a:latin typeface="Times New Roman" pitchFamily="18" charset="0"/>
                <a:cs typeface="Times New Roman" pitchFamily="18" charset="0"/>
              </a:rPr>
              <a:t> by SB245</a:t>
            </a:r>
            <a:r>
              <a:rPr lang="en-US" sz="5600" dirty="0" smtClean="0">
                <a:latin typeface="Times New Roman" pitchFamily="18" charset="0"/>
                <a:cs typeface="Times New Roman" pitchFamily="18" charset="0"/>
              </a:rPr>
              <a:t>. We can afford to introduce the tipping fee increases in two steps.  Rather than one single 37¢ increase in July of this year, we’d start with a 30-cent increase in July of this year, followed by another 7-cent increase in July of 2019. We discussed the one step or two step increase options with our advisory committee.  Some members expressed concern about having to go out again for a second increase and other</a:t>
            </a:r>
            <a:r>
              <a:rPr lang="en-US" sz="5600" u="sng" dirty="0" smtClean="0">
                <a:latin typeface="Times New Roman" pitchFamily="18" charset="0"/>
                <a:cs typeface="Times New Roman" pitchFamily="18" charset="0"/>
              </a:rPr>
              <a:t>s</a:t>
            </a:r>
            <a:r>
              <a:rPr lang="en-US" sz="5600" dirty="0" smtClean="0">
                <a:latin typeface="Times New Roman" pitchFamily="18" charset="0"/>
                <a:cs typeface="Times New Roman" pitchFamily="18" charset="0"/>
              </a:rPr>
              <a:t> wanted the two step increase to stay competitive.  In the end, all advisory committee members supported the two step tipping fee increase </a:t>
            </a:r>
            <a:r>
              <a:rPr lang="en-US" sz="5600" strike="noStrike" dirty="0" smtClean="0">
                <a:latin typeface="Times New Roman" pitchFamily="18" charset="0"/>
                <a:cs typeface="Times New Roman" pitchFamily="18" charset="0"/>
              </a:rPr>
              <a:t>and</a:t>
            </a:r>
            <a:r>
              <a:rPr lang="en-US" sz="5600" dirty="0" smtClean="0">
                <a:latin typeface="Times New Roman" pitchFamily="18" charset="0"/>
                <a:cs typeface="Times New Roman" pitchFamily="18" charset="0"/>
              </a:rPr>
              <a:t> a one step permit fee increase.</a:t>
            </a:r>
          </a:p>
          <a:p>
            <a:r>
              <a:rPr lang="en-US" sz="5600" dirty="0" smtClean="0">
                <a:latin typeface="Times New Roman" pitchFamily="18" charset="0"/>
                <a:cs typeface="Times New Roman" pitchFamily="18" charset="0"/>
              </a:rPr>
              <a:t> </a:t>
            </a:r>
          </a:p>
          <a:p>
            <a:r>
              <a:rPr lang="en-US" sz="5600" dirty="0" smtClean="0">
                <a:latin typeface="Times New Roman" pitchFamily="18" charset="0"/>
                <a:cs typeface="Times New Roman" pitchFamily="18" charset="0"/>
              </a:rPr>
              <a:t>There are 35 solid waste disposal facilities that pay these fees directly to DEQ and will pass them on to all users such as households.  We estimated that each household can expect to pay 4 to 7¢ /month more for their garbage. (not 47</a:t>
            </a:r>
            <a:r>
              <a:rPr lang="en-US" sz="6000" dirty="0" smtClean="0">
                <a:latin typeface="Times New Roman" pitchFamily="18" charset="0"/>
                <a:cs typeface="Times New Roman" pitchFamily="18" charset="0"/>
              </a:rPr>
              <a:t>¢ but four to seven)</a:t>
            </a:r>
            <a:endParaRPr lang="en-US" sz="5600" dirty="0" smtClean="0">
              <a:latin typeface="Times New Roman" pitchFamily="18" charset="0"/>
              <a:cs typeface="Times New Roman" pitchFamily="18" charset="0"/>
            </a:endParaRPr>
          </a:p>
          <a:p>
            <a:r>
              <a:rPr lang="en-US" sz="5600" dirty="0" smtClean="0">
                <a:latin typeface="Times New Roman" pitchFamily="18" charset="0"/>
                <a:cs typeface="Times New Roman" pitchFamily="18" charset="0"/>
              </a:rPr>
              <a:t/>
            </a:r>
            <a:br>
              <a:rPr lang="en-US" sz="5600" dirty="0" smtClean="0">
                <a:latin typeface="Times New Roman" pitchFamily="18" charset="0"/>
                <a:cs typeface="Times New Roman" pitchFamily="18" charset="0"/>
              </a:rPr>
            </a:br>
            <a:r>
              <a:rPr lang="en-US" sz="5600" dirty="0" smtClean="0">
                <a:latin typeface="Times New Roman" pitchFamily="18" charset="0"/>
                <a:cs typeface="Times New Roman" pitchFamily="18" charset="0"/>
              </a:rPr>
              <a:t> </a:t>
            </a:r>
          </a:p>
          <a:p>
            <a:pPr eaLnBrk="0" fontAlgn="base" hangingPunct="0"/>
            <a:endParaRPr lang="en-US" sz="56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648200" cy="3486150"/>
          </a:xfrm>
        </p:spPr>
      </p:sp>
      <p:sp>
        <p:nvSpPr>
          <p:cNvPr id="3" name="Notes Placeholder 2"/>
          <p:cNvSpPr>
            <a:spLocks noGrp="1"/>
          </p:cNvSpPr>
          <p:nvPr>
            <p:ph type="body" idx="1"/>
          </p:nvPr>
        </p:nvSpPr>
        <p:spPr>
          <a:xfrm>
            <a:off x="304800" y="4415790"/>
            <a:ext cx="6324600" cy="4423410"/>
          </a:xfrm>
        </p:spPr>
        <p:txBody>
          <a:bodyPr>
            <a:noAutofit/>
          </a:bodyPr>
          <a:lstStyle/>
          <a:p>
            <a:pPr eaLnBrk="0" fontAlgn="base" hangingPunct="0">
              <a:defRPr/>
            </a:pPr>
            <a:r>
              <a:rPr lang="en-US" sz="1300" baseline="0" dirty="0" smtClean="0">
                <a:latin typeface="Times New Roman" pitchFamily="18" charset="0"/>
                <a:cs typeface="Times New Roman" pitchFamily="18" charset="0"/>
              </a:rPr>
              <a:t>We are also trying to simplify things by having </a:t>
            </a:r>
            <a:r>
              <a:rPr lang="en-US" sz="1300" dirty="0" smtClean="0">
                <a:latin typeface="Times New Roman" pitchFamily="18" charset="0"/>
                <a:cs typeface="Times New Roman" pitchFamily="18" charset="0"/>
              </a:rPr>
              <a:t>a single permit fee. Currently</a:t>
            </a:r>
            <a:r>
              <a:rPr lang="en-US" sz="1300" baseline="0" dirty="0" smtClean="0">
                <a:latin typeface="Times New Roman" pitchFamily="18" charset="0"/>
                <a:cs typeface="Times New Roman" pitchFamily="18" charset="0"/>
              </a:rPr>
              <a:t> d</a:t>
            </a:r>
            <a:r>
              <a:rPr lang="en-US" sz="1300" dirty="0" smtClean="0">
                <a:latin typeface="Times New Roman" pitchFamily="18" charset="0"/>
                <a:cs typeface="Times New Roman" pitchFamily="18" charset="0"/>
              </a:rPr>
              <a:t>ifferent facilities have different permit fees. Most facilities, solid waste disposal facilities, Municipal Solid Waste landfills, Construction &amp; Demolition landfills and Solid Waste Treatment facilities pay both the 21¢/ton permit compliance fee and the 9¢/ton recycling for a 30¢/ton total.  But energy recovery facilities, of which we have only one in the state, only pay 22¢/ton. There was concern that if they paid 30¢/ton on all the waste going into the burner and then paid 30¢/ton on the ash going out, they would be paying more than other facilities. Back when the original fees were adopted, we did some calculations and figured out that if we adjusted the fee down to 22¢/ton then they would pay about the same amount as the 30¢/ton on the initial disposal.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When SB245 legislated that all the recycling related work be paid for by the tipping fee, we thought it made sense to say that a ton is a ton is a ton for permit compliance. We should have the same permit compliance fee on all the different f</a:t>
            </a:r>
            <a:r>
              <a:rPr lang="en-US" sz="1300" strike="noStrike" dirty="0" smtClean="0">
                <a:latin typeface="Times New Roman" pitchFamily="18" charset="0"/>
                <a:cs typeface="Times New Roman" pitchFamily="18" charset="0"/>
              </a:rPr>
              <a:t>acilities</a:t>
            </a:r>
            <a:r>
              <a:rPr lang="en-US" sz="1300" dirty="0" smtClean="0">
                <a:latin typeface="Times New Roman" pitchFamily="18" charset="0"/>
                <a:cs typeface="Times New Roman" pitchFamily="18" charset="0"/>
              </a:rPr>
              <a:t>, with two exceptions for conversion technology and energy recovery facilities, such as the waste incinerator in Marion County that takes solid waste and turns it into energy, while producing another waste, the ash,  that must be disposed of. What we are proposing for the these facilities, is that we would charge 58¢ a ton on the waste going into the facility but we would not charge on the ash or other waste products going to a</a:t>
            </a:r>
            <a:r>
              <a:rPr lang="en-US" sz="1300" strike="sngStrike" dirty="0" smtClean="0">
                <a:latin typeface="Times New Roman" pitchFamily="18" charset="0"/>
                <a:cs typeface="Times New Roman" pitchFamily="18" charset="0"/>
              </a:rPr>
              <a:t>nother</a:t>
            </a:r>
            <a:r>
              <a:rPr lang="en-US" sz="1300" dirty="0" smtClean="0">
                <a:latin typeface="Times New Roman" pitchFamily="18" charset="0"/>
                <a:cs typeface="Times New Roman" pitchFamily="18" charset="0"/>
              </a:rPr>
              <a:t> landfill. </a:t>
            </a:r>
            <a:r>
              <a:rPr lang="en-US" sz="1300" strike="noStrike" dirty="0" smtClean="0">
                <a:latin typeface="Times New Roman" pitchFamily="18" charset="0"/>
                <a:cs typeface="Times New Roman" pitchFamily="18" charset="0"/>
              </a:rPr>
              <a:t>This avoids </a:t>
            </a:r>
            <a:r>
              <a:rPr lang="en-US" sz="1300" dirty="0" smtClean="0">
                <a:latin typeface="Times New Roman" pitchFamily="18" charset="0"/>
                <a:cs typeface="Times New Roman" pitchFamily="18" charset="0"/>
              </a:rPr>
              <a:t>charging twice for the same waste.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So that’s the history of why there are different permit fees for different types of facilities and our proposal to raise those fees.  Do you have any questions?</a:t>
            </a:r>
          </a:p>
          <a:p>
            <a:pPr marL="0" marR="0" indent="0" algn="l" defTabSz="914400" rtl="0" eaLnBrk="0" fontAlgn="base" latinLnBrk="0" hangingPunct="0">
              <a:lnSpc>
                <a:spcPct val="100000"/>
              </a:lnSpc>
              <a:spcBef>
                <a:spcPts val="0"/>
              </a:spcBef>
              <a:spcAft>
                <a:spcPts val="0"/>
              </a:spcAft>
              <a:buClrTx/>
              <a:buSzTx/>
              <a:buFont typeface="Arial" pitchFamily="34" charset="0"/>
              <a:buNone/>
              <a:tabLst/>
              <a:defRPr/>
            </a:pPr>
            <a:endParaRPr lang="en-US" sz="13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1"/>
            <a:ext cx="6309360" cy="4347210"/>
          </a:xfrm>
        </p:spPr>
        <p:txBody>
          <a:bodyPr>
            <a:normAutofit fontScale="77500" lnSpcReduction="20000"/>
          </a:bodyPr>
          <a:lstStyle/>
          <a:p>
            <a:r>
              <a:rPr lang="en-US" sz="2300" dirty="0" smtClean="0">
                <a:latin typeface="Times New Roman" pitchFamily="18" charset="0"/>
                <a:cs typeface="Times New Roman" pitchFamily="18" charset="0"/>
              </a:rPr>
              <a:t>One of the questions we asked the advisory committee was whether the proposed fee increases will have an adverse impact on small businesses. Small businesses are defined as those with 50 employees or less. </a:t>
            </a:r>
          </a:p>
          <a:p>
            <a:endParaRPr lang="en-US" sz="2300" kern="1200" dirty="0" smtClean="0">
              <a:solidFill>
                <a:schemeClr val="tx1"/>
              </a:solidFill>
              <a:latin typeface="Times New Roman" pitchFamily="18" charset="0"/>
              <a:cs typeface="Times New Roman" pitchFamily="18" charset="0"/>
            </a:endParaRPr>
          </a:p>
          <a:p>
            <a:r>
              <a:rPr lang="en-US" sz="2300" dirty="0" smtClean="0">
                <a:latin typeface="Times New Roman" pitchFamily="18" charset="0"/>
                <a:cs typeface="Times New Roman" pitchFamily="18" charset="0"/>
              </a:rPr>
              <a:t>DEQ expects the impact on small businesses to be minimal because the fee increases are a small increase in a relatively small cost of doing business.  </a:t>
            </a:r>
          </a:p>
          <a:p>
            <a:endParaRPr lang="en-US" sz="2300" dirty="0" smtClean="0">
              <a:latin typeface="Times New Roman" pitchFamily="18" charset="0"/>
              <a:cs typeface="Times New Roman" pitchFamily="18" charset="0"/>
            </a:endParaRPr>
          </a:p>
          <a:p>
            <a:r>
              <a:rPr lang="en-US" sz="2300" dirty="0" smtClean="0">
                <a:latin typeface="Times New Roman" pitchFamily="18" charset="0"/>
                <a:cs typeface="Times New Roman" pitchFamily="18" charset="0"/>
              </a:rPr>
              <a:t>Based on that information, DEQ believes the proposed fee increase will not have an adverse impact on small businesses and our advisory committee agreed.  </a:t>
            </a:r>
          </a:p>
          <a:p>
            <a:endParaRPr lang="en-US" sz="1800" kern="1200" dirty="0" smtClean="0">
              <a:solidFill>
                <a:schemeClr val="tx1"/>
              </a:solidFill>
              <a:latin typeface="+mn-lt"/>
              <a:ea typeface="+mn-ea"/>
              <a:cs typeface="+mn-cs"/>
            </a:endParaRPr>
          </a:p>
          <a:p>
            <a:r>
              <a:rPr lang="en-US" sz="1600" dirty="0" smtClean="0"/>
              <a:t>So for example, producing $1 of output (sales) in “eating and drinking places” in Oregon requires about $0.003616086 </a:t>
            </a:r>
            <a:r>
              <a:rPr lang="en-US" sz="1600" dirty="0" smtClean="0"/>
              <a:t>in spending on “waste management and remediation” in Oregon</a:t>
            </a:r>
            <a:r>
              <a:rPr lang="en-US" sz="1600" dirty="0" smtClean="0"/>
              <a:t>.</a:t>
            </a:r>
          </a:p>
          <a:p>
            <a:endParaRPr lang="en-US" sz="1600" dirty="0" smtClean="0"/>
          </a:p>
          <a:p>
            <a:r>
              <a:rPr lang="en-US" sz="1600" dirty="0" smtClean="0"/>
              <a:t>I</a:t>
            </a:r>
            <a:r>
              <a:rPr lang="en-US" sz="1600" dirty="0" smtClean="0"/>
              <a:t>n-state </a:t>
            </a:r>
            <a:r>
              <a:rPr lang="en-US" sz="1600" dirty="0" smtClean="0"/>
              <a:t>waste management and remediation services are about 0.19% of the cost of doing business for the average Oregon business. If solid waste disposal costs are 30% (a rough guess) of the total cost of “waste management and remediation services” (which also includes solid waste collection, hazardous waste collection and disposal, spill response, and cleanup), and DEQ fees result in solid waste disposal costs increasing by 1% (an average </a:t>
            </a:r>
            <a:r>
              <a:rPr lang="en-US" sz="1600" dirty="0" smtClean="0"/>
              <a:t>of </a:t>
            </a:r>
            <a:r>
              <a:rPr lang="en-US" sz="1600" dirty="0" smtClean="0"/>
              <a:t>Jackson County and Metro #s), then the average Oregon business sector will see their overall costs increase by about </a:t>
            </a:r>
            <a:r>
              <a:rPr lang="en-US" sz="1600" dirty="0" smtClean="0"/>
              <a:t>0.00057</a:t>
            </a:r>
            <a:r>
              <a:rPr lang="en-US" sz="1600" dirty="0" smtClean="0"/>
              <a:t>%</a:t>
            </a:r>
            <a:endParaRPr lang="en-US" sz="1600" b="1" dirty="0" smtClean="0"/>
          </a:p>
          <a:p>
            <a:r>
              <a:rPr lang="en-US" sz="1200"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845F3-3A36-412F-8739-16DC584819AA}" type="datetime1">
              <a:rPr lang="en-US" smtClean="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1981200" cy="365125"/>
          </a:xfrm>
        </p:spPr>
        <p:txBody>
          <a:bodyPr/>
          <a:lstStyle/>
          <a:p>
            <a:fld id="{1939E361-6CC3-4B93-8D02-0CA414705067}" type="slidenum">
              <a:rPr lang="en-US" smtClean="0"/>
              <a:pPr/>
              <a:t>‹#›</a:t>
            </a:fld>
            <a:endParaRPr lang="en-US" dirty="0"/>
          </a:p>
        </p:txBody>
      </p:sp>
      <p:sp>
        <p:nvSpPr>
          <p:cNvPr id="7"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defRPr/>
            </a:pPr>
            <a:endParaRPr lang="en-US" dirty="0">
              <a:cs typeface="ＭＳ Ｐゴシック" charset="-128"/>
            </a:endParaRPr>
          </a:p>
        </p:txBody>
      </p:sp>
      <p:sp>
        <p:nvSpPr>
          <p:cNvPr id="8" name="Text Box 24"/>
          <p:cNvSpPr txBox="1">
            <a:spLocks noChangeArrowheads="1"/>
          </p:cNvSpPr>
          <p:nvPr userDrawn="1"/>
        </p:nvSpPr>
        <p:spPr bwMode="auto">
          <a:xfrm>
            <a:off x="0" y="64659"/>
            <a:ext cx="9144000" cy="461665"/>
          </a:xfrm>
          <a:prstGeom prst="rect">
            <a:avLst/>
          </a:prstGeom>
          <a:noFill/>
          <a:ln w="9525">
            <a:noFill/>
            <a:miter lim="800000"/>
            <a:headEnd/>
            <a:tailEnd/>
          </a:ln>
          <a:effectLst/>
        </p:spPr>
        <p:txBody>
          <a:bodyPr wrap="square" anchor="ctr">
            <a:spAutoFit/>
          </a:bodyP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pic>
        <p:nvPicPr>
          <p:cNvPr id="9" name="Picture 8" descr="Logo Color RegularSM.jpg"/>
          <p:cNvPicPr>
            <a:picLocks noChangeAspect="1"/>
          </p:cNvPicPr>
          <p:nvPr userDrawn="1"/>
        </p:nvPicPr>
        <p:blipFill>
          <a:blip r:embed="rId2" cstate="print"/>
          <a:stretch>
            <a:fillRect/>
          </a:stretch>
        </p:blipFill>
        <p:spPr>
          <a:xfrm>
            <a:off x="8686800" y="6019800"/>
            <a:ext cx="320040" cy="7315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699E1-B645-4406-9F56-AEA405D449DF}" type="datetime1">
              <a:rPr lang="en-US" smtClean="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144E6-1B8D-4759-9452-221588AF305B}" type="datetime1">
              <a:rPr lang="en-US" smtClean="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7391400" cy="838200"/>
          </a:xfrm>
          <a:prstGeom prst="rect">
            <a:avLst/>
          </a:prstGeom>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1752600" y="2057400"/>
            <a:ext cx="71628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C7C1A03B-E8AB-4CFB-8055-26C03401473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C6292-C00A-4D70-8D87-6DE4345310D9}" type="datetime1">
              <a:rPr lang="en-US" smtClean="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41569-17F8-4F2C-B13B-AD007B986694}" type="datetime1">
              <a:rPr lang="en-US" smtClean="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DCD8D-AFF9-465D-8C37-87917A911465}" type="datetime1">
              <a:rPr lang="en-US" smtClean="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23F10-5F28-49E4-8736-B1CF82416D25}" type="datetime1">
              <a:rPr lang="en-US" smtClean="0"/>
              <a:pPr/>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2D56C6-00F2-4CA8-8947-0DD2C21E8593}" type="datetime1">
              <a:rPr lang="en-US" smtClean="0"/>
              <a:pPr/>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BEC8-0B7E-4FF4-A155-D93CD600CAA0}" type="datetime1">
              <a:rPr lang="en-US" smtClean="0"/>
              <a:pPr/>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F67AD-5861-4A97-9E9A-D63E35F2C4C0}" type="datetime1">
              <a:rPr lang="en-US" smtClean="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D692A-7864-46E1-971A-2ED37B7B32AC}" type="datetime1">
              <a:rPr lang="en-US" smtClean="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51D5C-2597-4C7F-A616-4B10A8207433}" type="datetime1">
              <a:rPr lang="en-US" smtClean="0"/>
              <a:pPr/>
              <a:t>1/25/2016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pic>
        <p:nvPicPr>
          <p:cNvPr id="7" name="Picture 6" descr="Logo Color RegularSM.jpg"/>
          <p:cNvPicPr>
            <a:picLocks noChangeAspect="1"/>
          </p:cNvPicPr>
          <p:nvPr userDrawn="1"/>
        </p:nvPicPr>
        <p:blipFill>
          <a:blip r:embed="rId16" cstate="print"/>
          <a:stretch>
            <a:fillRect/>
          </a:stretch>
        </p:blipFill>
        <p:spPr>
          <a:xfrm>
            <a:off x="8686800" y="6019800"/>
            <a:ext cx="320040" cy="731520"/>
          </a:xfrm>
          <a:prstGeom prst="rect">
            <a:avLst/>
          </a:prstGeom>
        </p:spPr>
      </p:pic>
      <p:sp>
        <p:nvSpPr>
          <p:cNvPr id="8"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828800"/>
            <a:ext cx="7696200" cy="3429000"/>
          </a:xfrm>
        </p:spPr>
        <p:txBody>
          <a:bodyPr>
            <a:normAutofit/>
          </a:bodyPr>
          <a:lstStyle/>
          <a:p>
            <a:pPr algn="r"/>
            <a:r>
              <a:rPr lang="en-US" sz="3600" dirty="0" smtClean="0">
                <a:solidFill>
                  <a:schemeClr val="tx1"/>
                </a:solidFill>
                <a:latin typeface="Arial" pitchFamily="34" charset="0"/>
                <a:cs typeface="Arial" pitchFamily="34" charset="0"/>
              </a:rPr>
              <a:t>Solid Waste Disposal Fees:</a:t>
            </a:r>
          </a:p>
          <a:p>
            <a:pPr algn="r"/>
            <a:r>
              <a:rPr lang="en-US" sz="3600" i="1" dirty="0" smtClean="0">
                <a:solidFill>
                  <a:schemeClr val="tx1"/>
                </a:solidFill>
                <a:latin typeface="Arial" pitchFamily="34" charset="0"/>
                <a:cs typeface="Arial" pitchFamily="34" charset="0"/>
              </a:rPr>
              <a:t>Amending Rules under </a:t>
            </a:r>
          </a:p>
          <a:p>
            <a:pPr algn="r"/>
            <a:r>
              <a:rPr lang="en-US" sz="3600" i="1" dirty="0" smtClean="0">
                <a:solidFill>
                  <a:schemeClr val="tx1"/>
                </a:solidFill>
                <a:latin typeface="Arial" pitchFamily="34" charset="0"/>
                <a:cs typeface="Arial" pitchFamily="34" charset="0"/>
              </a:rPr>
              <a:t>SB 245 - 2015</a:t>
            </a: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February 2-3, 2016</a:t>
            </a:r>
          </a:p>
          <a:p>
            <a:pPr algn="r">
              <a:lnSpc>
                <a:spcPct val="110000"/>
              </a:lnSpc>
              <a:spcBef>
                <a:spcPts val="0"/>
              </a:spcBef>
            </a:pPr>
            <a:r>
              <a:rPr lang="en-US" sz="2800" dirty="0" smtClean="0">
                <a:solidFill>
                  <a:schemeClr val="tx1"/>
                </a:solidFill>
                <a:latin typeface="Arial" pitchFamily="34" charset="0"/>
                <a:cs typeface="Arial" pitchFamily="34" charset="0"/>
              </a:rPr>
              <a:t>Salem, Oregon</a:t>
            </a:r>
          </a:p>
        </p:txBody>
      </p:sp>
      <p:sp>
        <p:nvSpPr>
          <p:cNvPr id="4" name="Rectangle 3"/>
          <p:cNvSpPr/>
          <p:nvPr/>
        </p:nvSpPr>
        <p:spPr>
          <a:xfrm>
            <a:off x="0" y="5715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Materials Management Program   |   Oregon Department of Environmental Quality</a:t>
            </a:r>
            <a:endParaRPr lang="en-US" sz="12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1939E361-6CC3-4B93-8D02-0CA414705067}"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worldatlas.com/webimage/countrys/namerica/usstates/counties/ornames.gif"/>
          <p:cNvPicPr>
            <a:picLocks noChangeAspect="1" noChangeArrowheads="1"/>
          </p:cNvPicPr>
          <p:nvPr/>
        </p:nvPicPr>
        <p:blipFill>
          <a:blip r:embed="rId3" cstate="print">
            <a:lum bright="16000" contrast="25000"/>
          </a:blip>
          <a:srcRect/>
          <a:stretch>
            <a:fillRect/>
          </a:stretch>
        </p:blipFill>
        <p:spPr bwMode="auto">
          <a:xfrm>
            <a:off x="104625" y="685800"/>
            <a:ext cx="9039375" cy="5963148"/>
          </a:xfrm>
          <a:prstGeom prst="rect">
            <a:avLst/>
          </a:prstGeom>
          <a:noFill/>
        </p:spPr>
      </p:pic>
      <p:sp>
        <p:nvSpPr>
          <p:cNvPr id="7" name="Title 6"/>
          <p:cNvSpPr>
            <a:spLocks noGrp="1"/>
          </p:cNvSpPr>
          <p:nvPr>
            <p:ph type="title"/>
          </p:nvPr>
        </p:nvSpPr>
        <p:spPr>
          <a:xfrm>
            <a:off x="457200" y="762000"/>
            <a:ext cx="8229600" cy="1219200"/>
          </a:xfrm>
        </p:spPr>
        <p:txBody>
          <a:bodyPr>
            <a:normAutofit/>
          </a:bodyPr>
          <a:lstStyle/>
          <a:p>
            <a:r>
              <a:rPr lang="en-US" sz="3200" b="1" dirty="0" smtClean="0">
                <a:latin typeface="Arial" pitchFamily="34" charset="0"/>
                <a:cs typeface="Arial" pitchFamily="34" charset="0"/>
              </a:rPr>
              <a:t>Distressed County Index</a:t>
            </a:r>
            <a:br>
              <a:rPr lang="en-US" sz="3200" b="1" dirty="0" smtClean="0">
                <a:latin typeface="Arial" pitchFamily="34" charset="0"/>
                <a:cs typeface="Arial" pitchFamily="34" charset="0"/>
              </a:rPr>
            </a:br>
            <a:endParaRPr lang="en-US" sz="3200" b="1" dirty="0">
              <a:latin typeface="Arial" pitchFamily="34" charset="0"/>
              <a:cs typeface="Arial" pitchFamily="34" charset="0"/>
            </a:endParaRPr>
          </a:p>
        </p:txBody>
      </p:sp>
      <p:sp>
        <p:nvSpPr>
          <p:cNvPr id="3" name="Subtitle 2"/>
          <p:cNvSpPr>
            <a:spLocks noGrp="1"/>
          </p:cNvSpPr>
          <p:nvPr>
            <p:ph idx="1"/>
          </p:nvPr>
        </p:nvSpPr>
        <p:spPr>
          <a:xfrm>
            <a:off x="1676400" y="2133600"/>
            <a:ext cx="5867400" cy="4114800"/>
          </a:xfrm>
        </p:spPr>
        <p:txBody>
          <a:bodyPr>
            <a:normAutofit/>
          </a:bodyPr>
          <a:lstStyle/>
          <a:p>
            <a:pPr algn="l">
              <a:lnSpc>
                <a:spcPct val="90000"/>
              </a:lnSpc>
              <a:spcBef>
                <a:spcPts val="0"/>
              </a:spcBef>
              <a:spcAft>
                <a:spcPts val="2000"/>
              </a:spcAft>
              <a:buNone/>
            </a:pPr>
            <a:r>
              <a:rPr lang="en-US" sz="2800" b="1" dirty="0" smtClean="0">
                <a:solidFill>
                  <a:srgbClr val="C00000"/>
                </a:solidFill>
                <a:latin typeface="Arial" pitchFamily="34" charset="0"/>
                <a:cs typeface="Arial" pitchFamily="34" charset="0"/>
              </a:rPr>
              <a:t>Index based on:</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OR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income</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payroll</a:t>
            </a:r>
          </a:p>
          <a:p>
            <a:pPr lvl="1">
              <a:lnSpc>
                <a:spcPct val="90000"/>
              </a:lnSpc>
              <a:spcBef>
                <a:spcPts val="0"/>
              </a:spcBef>
              <a:spcAft>
                <a:spcPts val="2000"/>
              </a:spcAft>
              <a:buFont typeface="Wingdings" pitchFamily="2" charset="2"/>
              <a:buChar char="v"/>
            </a:pPr>
            <a:endParaRPr lang="en-US" b="1" dirty="0" smtClean="0">
              <a:solidFill>
                <a:srgbClr val="C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10</a:t>
            </a:fld>
            <a:endParaRPr lang="en-US" dirty="0"/>
          </a:p>
        </p:txBody>
      </p:sp>
    </p:spTree>
    <p:extLst>
      <p:ext uri="{BB962C8B-B14F-4D97-AF65-F5344CB8AC3E}">
        <p14:creationId xmlns:p14="http://schemas.microsoft.com/office/powerpoint/2010/main" xmlns="" val="115773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Autofit/>
          </a:bodyPr>
          <a:lstStyle/>
          <a:p>
            <a:r>
              <a:rPr lang="en-US" sz="3200" b="1" dirty="0" smtClean="0">
                <a:latin typeface="Arial" pitchFamily="34" charset="0"/>
                <a:cs typeface="Arial" pitchFamily="34" charset="0"/>
              </a:rPr>
              <a:t>Rebates if paid in 2015 @ $0.28/ton</a:t>
            </a:r>
            <a:endParaRPr lang="en-US" sz="3200" b="1" dirty="0">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459097108"/>
              </p:ext>
            </p:extLst>
          </p:nvPr>
        </p:nvGraphicFramePr>
        <p:xfrm>
          <a:off x="1600200" y="1371600"/>
          <a:ext cx="6705600" cy="4914824"/>
        </p:xfrm>
        <a:graphic>
          <a:graphicData uri="http://schemas.openxmlformats.org/drawingml/2006/table">
            <a:tbl>
              <a:tblPr>
                <a:tableStyleId>{5C22544A-7EE6-4342-B048-85BDC9FD1C3A}</a:tableStyleId>
              </a:tblPr>
              <a:tblGrid>
                <a:gridCol w="1143000"/>
                <a:gridCol w="1371600"/>
                <a:gridCol w="1295400"/>
                <a:gridCol w="1447800"/>
                <a:gridCol w="1447800"/>
              </a:tblGrid>
              <a:tr h="533400">
                <a:tc>
                  <a:txBody>
                    <a:bodyPr/>
                    <a:lstStyle/>
                    <a:p>
                      <a:pPr algn="ctr" fontAlgn="b"/>
                      <a:r>
                        <a:rPr lang="en-US" sz="1800" b="0" i="0" u="none" strike="noStrike" dirty="0" smtClean="0">
                          <a:solidFill>
                            <a:srgbClr val="000000"/>
                          </a:solidFill>
                          <a:latin typeface="Arial" pitchFamily="34" charset="0"/>
                          <a:cs typeface="Arial" pitchFamily="34" charset="0"/>
                        </a:rPr>
                        <a:t>Ranking</a:t>
                      </a:r>
                      <a:endParaRPr lang="en-US" sz="1800" b="0" i="0" u="none" strike="noStrike" dirty="0">
                        <a:solidFill>
                          <a:srgbClr val="000000"/>
                        </a:solidFill>
                        <a:latin typeface="Arial" pitchFamily="34" charset="0"/>
                        <a:cs typeface="Arial"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Arial" pitchFamily="34" charset="0"/>
                          <a:cs typeface="Arial" pitchFamily="34" charset="0"/>
                        </a:rPr>
                        <a:t>County</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Arial" pitchFamily="34" charset="0"/>
                          <a:cs typeface="Arial" pitchFamily="34" charset="0"/>
                        </a:rPr>
                        <a:t>Distressed</a:t>
                      </a:r>
                      <a:r>
                        <a:rPr lang="en-US" sz="1800" b="0" i="0" u="none" strike="noStrike" baseline="0" dirty="0" smtClean="0">
                          <a:solidFill>
                            <a:srgbClr val="000000"/>
                          </a:solidFill>
                          <a:latin typeface="Arial" pitchFamily="34" charset="0"/>
                          <a:cs typeface="Arial" pitchFamily="34" charset="0"/>
                        </a:rPr>
                        <a:t> Index</a:t>
                      </a:r>
                      <a:endParaRPr lang="en-US" sz="1800" b="0" i="0" u="none" strike="noStrike" dirty="0">
                        <a:solidFill>
                          <a:srgbClr val="000000"/>
                        </a:solidFill>
                        <a:latin typeface="Arial" pitchFamily="34" charset="0"/>
                        <a:cs typeface="Arial" pitchFamily="34" charset="0"/>
                      </a:endParaRP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pitchFamily="34" charset="0"/>
                          <a:cs typeface="Arial" pitchFamily="34" charset="0"/>
                        </a:rPr>
                        <a:t>Tons </a:t>
                      </a:r>
                      <a:r>
                        <a:rPr lang="en-US" sz="1800" b="0" i="0" u="none" strike="noStrike" dirty="0" smtClean="0">
                          <a:solidFill>
                            <a:srgbClr val="000000"/>
                          </a:solidFill>
                          <a:latin typeface="Arial" pitchFamily="34" charset="0"/>
                          <a:cs typeface="Arial" pitchFamily="34" charset="0"/>
                        </a:rPr>
                        <a:t>MSW</a:t>
                      </a:r>
                    </a:p>
                    <a:p>
                      <a:pPr algn="ctr" fontAlgn="b"/>
                      <a:r>
                        <a:rPr lang="en-US" sz="1800" b="0" i="0" u="none" strike="noStrike" dirty="0" smtClean="0">
                          <a:solidFill>
                            <a:srgbClr val="000000"/>
                          </a:solidFill>
                          <a:latin typeface="Arial" pitchFamily="34" charset="0"/>
                          <a:cs typeface="Arial" pitchFamily="34" charset="0"/>
                        </a:rPr>
                        <a:t> 2014</a:t>
                      </a:r>
                      <a:endParaRPr lang="en-US" sz="1800" b="0" i="0" u="none" strike="noStrike" dirty="0">
                        <a:solidFill>
                          <a:srgbClr val="000000"/>
                        </a:solidFill>
                        <a:latin typeface="Arial" pitchFamily="34" charset="0"/>
                        <a:cs typeface="Arial" pitchFamily="34" charset="0"/>
                      </a:endParaRP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Arial" pitchFamily="34" charset="0"/>
                          <a:cs typeface="Arial" pitchFamily="34" charset="0"/>
                        </a:rPr>
                        <a:t>Rebate</a:t>
                      </a:r>
                    </a:p>
                    <a:p>
                      <a:pPr marL="182880" lvl="0" algn="ctr" fontAlgn="b"/>
                      <a:r>
                        <a:rPr lang="en-US" sz="1800" b="0" i="0" u="none" strike="noStrike" dirty="0" smtClean="0">
                          <a:solidFill>
                            <a:srgbClr val="000000"/>
                          </a:solidFill>
                          <a:latin typeface="Arial" pitchFamily="34" charset="0"/>
                          <a:cs typeface="Arial" pitchFamily="34" charset="0"/>
                        </a:rPr>
                        <a:t>$0.28/ton</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035">
                <a:tc>
                  <a:txBody>
                    <a:bodyPr/>
                    <a:lstStyle/>
                    <a:p>
                      <a:pPr algn="ctr" fontAlgn="b"/>
                      <a:r>
                        <a:rPr lang="en-US" sz="1800" b="0" i="0" u="none" strike="noStrike" dirty="0" smtClean="0">
                          <a:solidFill>
                            <a:srgbClr val="000000"/>
                          </a:solidFill>
                          <a:latin typeface="Arial" pitchFamily="34" charset="0"/>
                          <a:cs typeface="Arial" pitchFamily="34" charset="0"/>
                        </a:rPr>
                        <a:t>1</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Malheur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0.5621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Arial" pitchFamily="34" charset="0"/>
                          <a:cs typeface="Arial" pitchFamily="34" charset="0"/>
                        </a:rPr>
                        <a:t>20,201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$5,656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990">
                <a:tc>
                  <a:txBody>
                    <a:bodyPr/>
                    <a:lstStyle/>
                    <a:p>
                      <a:pPr algn="ctr" fontAlgn="b"/>
                      <a:r>
                        <a:rPr lang="en-US" sz="1800" b="0" i="0" u="none" strike="noStrike" dirty="0" smtClean="0">
                          <a:solidFill>
                            <a:srgbClr val="000000"/>
                          </a:solidFill>
                          <a:latin typeface="Arial" pitchFamily="34" charset="0"/>
                          <a:cs typeface="Arial" pitchFamily="34" charset="0"/>
                        </a:rPr>
                        <a:t>2</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Curry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0.5877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15,885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$4,448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fontAlgn="b"/>
                      <a:r>
                        <a:rPr lang="en-US" sz="1800" b="0" i="0" u="none" strike="noStrike" dirty="0" smtClean="0">
                          <a:solidFill>
                            <a:srgbClr val="000000"/>
                          </a:solidFill>
                          <a:latin typeface="Arial" pitchFamily="34" charset="0"/>
                          <a:cs typeface="Arial" pitchFamily="34" charset="0"/>
                        </a:rPr>
                        <a:t>3</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Klamath</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0.5944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49,603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$13,889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fontAlgn="b"/>
                      <a:r>
                        <a:rPr lang="en-US" sz="1800" b="0" i="0" u="none" strike="noStrike" dirty="0" smtClean="0">
                          <a:solidFill>
                            <a:srgbClr val="000000"/>
                          </a:solidFill>
                          <a:latin typeface="Arial" pitchFamily="34" charset="0"/>
                          <a:cs typeface="Arial" pitchFamily="34" charset="0"/>
                        </a:rPr>
                        <a:t>4</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Grant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0.6131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3,730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$1,044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680">
                <a:tc>
                  <a:txBody>
                    <a:bodyPr/>
                    <a:lstStyle/>
                    <a:p>
                      <a:pPr algn="ctr" fontAlgn="b"/>
                      <a:r>
                        <a:rPr lang="en-US" sz="1800" b="0" i="0" u="none" strike="noStrike" dirty="0" smtClean="0">
                          <a:solidFill>
                            <a:srgbClr val="000000"/>
                          </a:solidFill>
                          <a:latin typeface="Arial" pitchFamily="34" charset="0"/>
                          <a:cs typeface="Arial" pitchFamily="34" charset="0"/>
                        </a:rPr>
                        <a:t>5</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Jefferson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0.6137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10,883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$3,047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560">
                <a:tc>
                  <a:txBody>
                    <a:bodyPr/>
                    <a:lstStyle/>
                    <a:p>
                      <a:pPr algn="ctr" fontAlgn="b"/>
                      <a:r>
                        <a:rPr lang="en-US" sz="1800" b="0" i="0" u="none" strike="noStrike" dirty="0" smtClean="0">
                          <a:solidFill>
                            <a:srgbClr val="000000"/>
                          </a:solidFill>
                          <a:latin typeface="Arial" pitchFamily="34" charset="0"/>
                          <a:cs typeface="Arial" pitchFamily="34" charset="0"/>
                        </a:rPr>
                        <a:t>6</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Harney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0.6200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3,576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$1,001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640">
                <a:tc>
                  <a:txBody>
                    <a:bodyPr/>
                    <a:lstStyle/>
                    <a:p>
                      <a:pPr algn="ctr" fontAlgn="b"/>
                      <a:r>
                        <a:rPr lang="en-US" sz="1800" b="0" i="0" u="none" strike="noStrike" dirty="0" smtClean="0">
                          <a:solidFill>
                            <a:srgbClr val="000000"/>
                          </a:solidFill>
                          <a:latin typeface="Arial" pitchFamily="34" charset="0"/>
                          <a:cs typeface="Arial" pitchFamily="34" charset="0"/>
                        </a:rPr>
                        <a:t>7</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Crook</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0.6221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14,736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$4,126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520">
                <a:tc>
                  <a:txBody>
                    <a:bodyPr/>
                    <a:lstStyle/>
                    <a:p>
                      <a:pPr algn="ctr" fontAlgn="b"/>
                      <a:r>
                        <a:rPr lang="en-US" sz="1800" b="0" i="0" u="none" strike="noStrike" dirty="0" smtClean="0">
                          <a:solidFill>
                            <a:srgbClr val="000000"/>
                          </a:solidFill>
                          <a:latin typeface="Arial" pitchFamily="34" charset="0"/>
                          <a:cs typeface="Arial" pitchFamily="34" charset="0"/>
                        </a:rPr>
                        <a:t>8</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Josephine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Arial" pitchFamily="34" charset="0"/>
                          <a:cs typeface="Arial" pitchFamily="34" charset="0"/>
                        </a:rPr>
                        <a:t>0.6569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58,277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$16,318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400">
                <a:tc>
                  <a:txBody>
                    <a:bodyPr/>
                    <a:lstStyle/>
                    <a:p>
                      <a:pPr algn="ctr" fontAlgn="b"/>
                      <a:r>
                        <a:rPr lang="en-US" sz="1800" b="0" i="0" u="none" strike="noStrike" dirty="0" smtClean="0">
                          <a:solidFill>
                            <a:srgbClr val="000000"/>
                          </a:solidFill>
                          <a:latin typeface="Arial" pitchFamily="34" charset="0"/>
                          <a:cs typeface="Arial" pitchFamily="34" charset="0"/>
                        </a:rPr>
                        <a:t>9</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Arial" pitchFamily="34" charset="0"/>
                          <a:cs typeface="Arial" pitchFamily="34" charset="0"/>
                        </a:rPr>
                        <a:t>Douglas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0.6668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rgbClr val="000000"/>
                          </a:solidFill>
                          <a:latin typeface="Arial" pitchFamily="34" charset="0"/>
                          <a:cs typeface="Arial" pitchFamily="34" charset="0"/>
                        </a:rPr>
                        <a:t>74,219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$20,781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549">
                <a:tc>
                  <a:txBody>
                    <a:bodyPr/>
                    <a:lstStyle/>
                    <a:p>
                      <a:pPr algn="ctr" fontAlgn="b">
                        <a:spcBef>
                          <a:spcPts val="0"/>
                        </a:spcBef>
                      </a:pPr>
                      <a:endParaRPr lang="en-US" sz="1800" b="1" i="0" u="none" strike="noStrike" dirty="0">
                        <a:solidFill>
                          <a:srgbClr val="000000"/>
                        </a:solidFill>
                        <a:latin typeface="Arial" pitchFamily="34" charset="0"/>
                        <a:cs typeface="Arial" pitchFamily="34" charset="0"/>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spcBef>
                          <a:spcPts val="0"/>
                        </a:spcBef>
                      </a:pPr>
                      <a:r>
                        <a:rPr lang="en-US" sz="1800" b="1" i="0" u="none" strike="noStrike" dirty="0">
                          <a:solidFill>
                            <a:srgbClr val="000000"/>
                          </a:solidFill>
                          <a:latin typeface="Arial" pitchFamily="34" charset="0"/>
                          <a:cs typeface="Arial" pitchFamily="34" charset="0"/>
                        </a:rPr>
                        <a:t>Total</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Arial" pitchFamily="34" charset="0"/>
                          <a:cs typeface="Arial" pitchFamily="34" charset="0"/>
                        </a:rPr>
                        <a:t>251,109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$70,311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fontAlgn="b"/>
                      <a:r>
                        <a:rPr lang="en-US" sz="1800" b="0" i="0" u="none" strike="noStrike" dirty="0" smtClean="0">
                          <a:solidFill>
                            <a:srgbClr val="000000"/>
                          </a:solidFill>
                          <a:latin typeface="Arial" pitchFamily="34" charset="0"/>
                          <a:cs typeface="Arial" pitchFamily="34" charset="0"/>
                        </a:rPr>
                        <a:t>10</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Arial" pitchFamily="34" charset="0"/>
                          <a:cs typeface="Arial" pitchFamily="34" charset="0"/>
                        </a:rPr>
                        <a:t>Gilliam</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0.6712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fontAlgn="b"/>
                      <a:r>
                        <a:rPr lang="en-US" sz="1800" b="0" i="0" u="none" strike="noStrike" dirty="0" smtClean="0">
                          <a:solidFill>
                            <a:srgbClr val="000000"/>
                          </a:solidFill>
                          <a:latin typeface="Arial" pitchFamily="34" charset="0"/>
                          <a:cs typeface="Arial" pitchFamily="34" charset="0"/>
                        </a:rPr>
                        <a:t>11</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Baker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0.6715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fontAlgn="b"/>
                      <a:r>
                        <a:rPr lang="en-US" sz="1800" b="0" i="0" u="none" strike="noStrike" dirty="0" smtClean="0">
                          <a:solidFill>
                            <a:srgbClr val="000000"/>
                          </a:solidFill>
                          <a:latin typeface="Arial" pitchFamily="34" charset="0"/>
                          <a:cs typeface="Arial" pitchFamily="34" charset="0"/>
                        </a:rPr>
                        <a:t>12</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Arial" pitchFamily="34" charset="0"/>
                          <a:cs typeface="Arial" pitchFamily="34" charset="0"/>
                        </a:rPr>
                        <a:t>Lake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0.6783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fontAlgn="b"/>
                      <a:r>
                        <a:rPr lang="en-US" sz="1800" b="0" i="0" u="none" strike="noStrike" dirty="0" smtClean="0">
                          <a:solidFill>
                            <a:srgbClr val="000000"/>
                          </a:solidFill>
                          <a:latin typeface="Arial" pitchFamily="34" charset="0"/>
                          <a:cs typeface="Arial" pitchFamily="34" charset="0"/>
                        </a:rPr>
                        <a:t>13</a:t>
                      </a:r>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Arial" pitchFamily="34" charset="0"/>
                          <a:cs typeface="Arial" pitchFamily="34" charset="0"/>
                        </a:rPr>
                        <a:t>Wallowa</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Arial" pitchFamily="34" charset="0"/>
                          <a:cs typeface="Arial" pitchFamily="34" charset="0"/>
                        </a:rPr>
                        <a:t>0.7041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1"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800" b="0" i="0" u="none" strike="noStrike" dirty="0">
                        <a:solidFill>
                          <a:srgbClr val="000000"/>
                        </a:solidFill>
                        <a:latin typeface="Arial" pitchFamily="34" charset="0"/>
                        <a:cs typeface="Arial"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a:xfrm>
            <a:off x="6705600" y="6172200"/>
            <a:ext cx="1981200" cy="365125"/>
          </a:xfrm>
        </p:spPr>
        <p:txBody>
          <a:bodyPr/>
          <a:lstStyle/>
          <a:p>
            <a:fld id="{9A16F8CE-8817-4FC9-B98C-1D129C0DE9F7}" type="slidenum">
              <a:rPr lang="en-US" smtClean="0"/>
              <a:pPr/>
              <a:t>11</a:t>
            </a:fld>
            <a:endParaRPr lang="en-US" dirty="0"/>
          </a:p>
        </p:txBody>
      </p:sp>
    </p:spTree>
    <p:extLst>
      <p:ext uri="{BB962C8B-B14F-4D97-AF65-F5344CB8AC3E}">
        <p14:creationId xmlns="" xmlns:p14="http://schemas.microsoft.com/office/powerpoint/2010/main" val="3640257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a:bodyPr>
          <a:lstStyle/>
          <a:p>
            <a:r>
              <a:rPr lang="en-US" sz="2800" b="1" dirty="0" smtClean="0">
                <a:latin typeface="Arial" pitchFamily="34" charset="0"/>
                <a:cs typeface="Arial" pitchFamily="34" charset="0"/>
              </a:rPr>
              <a:t>Grant Rules</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SB 245 Changes</a:t>
            </a:r>
            <a:endParaRPr lang="en-US" sz="28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12</a:t>
            </a:fld>
            <a:endParaRPr lang="en-US" dirty="0"/>
          </a:p>
        </p:txBody>
      </p:sp>
      <p:graphicFrame>
        <p:nvGraphicFramePr>
          <p:cNvPr id="5" name="Table 4"/>
          <p:cNvGraphicFramePr>
            <a:graphicFrameLocks noGrp="1"/>
          </p:cNvGraphicFramePr>
          <p:nvPr/>
        </p:nvGraphicFramePr>
        <p:xfrm>
          <a:off x="609600" y="2440940"/>
          <a:ext cx="8153400" cy="2816860"/>
        </p:xfrm>
        <a:graphic>
          <a:graphicData uri="http://schemas.openxmlformats.org/drawingml/2006/table">
            <a:tbl>
              <a:tblPr firstRow="1" bandRow="1">
                <a:tableStyleId>{93296810-A885-4BE3-A3E7-6D5BEEA58F35}</a:tableStyleId>
              </a:tblPr>
              <a:tblGrid>
                <a:gridCol w="2717800"/>
                <a:gridCol w="2717800"/>
                <a:gridCol w="2717800"/>
              </a:tblGrid>
              <a:tr h="622300">
                <a:tc>
                  <a:txBody>
                    <a:bodyPr/>
                    <a:lstStyle/>
                    <a:p>
                      <a:pPr algn="ctr"/>
                      <a:r>
                        <a:rPr lang="en-US" sz="2800" dirty="0" smtClean="0"/>
                        <a:t>TOPIC</a:t>
                      </a:r>
                      <a:endParaRPr lang="en-US" sz="2800" dirty="0"/>
                    </a:p>
                  </a:txBody>
                  <a:tcPr/>
                </a:tc>
                <a:tc>
                  <a:txBody>
                    <a:bodyPr/>
                    <a:lstStyle/>
                    <a:p>
                      <a:pPr algn="ctr"/>
                      <a:r>
                        <a:rPr lang="en-US" sz="2800" dirty="0" smtClean="0"/>
                        <a:t>EXISTING</a:t>
                      </a:r>
                      <a:endParaRPr lang="en-US" sz="2800" dirty="0"/>
                    </a:p>
                  </a:txBody>
                  <a:tcPr/>
                </a:tc>
                <a:tc>
                  <a:txBody>
                    <a:bodyPr/>
                    <a:lstStyle/>
                    <a:p>
                      <a:pPr algn="ctr"/>
                      <a:r>
                        <a:rPr lang="en-US" sz="2800" dirty="0" smtClean="0"/>
                        <a:t>PROPOSED</a:t>
                      </a:r>
                      <a:endParaRPr lang="en-US" sz="2800" dirty="0"/>
                    </a:p>
                  </a:txBody>
                  <a:tcPr/>
                </a:tc>
              </a:tr>
              <a:tr h="622300">
                <a:tc>
                  <a:txBody>
                    <a:bodyPr/>
                    <a:lstStyle/>
                    <a:p>
                      <a:r>
                        <a:rPr lang="en-US" dirty="0" smtClean="0">
                          <a:latin typeface="+mn-lt"/>
                        </a:rPr>
                        <a:t>GRANTEE</a:t>
                      </a:r>
                      <a:endParaRPr lang="en-US" dirty="0">
                        <a:latin typeface="+mn-lt"/>
                      </a:endParaRPr>
                    </a:p>
                  </a:txBody>
                  <a:tcPr/>
                </a:tc>
                <a:tc>
                  <a:txBody>
                    <a:bodyPr/>
                    <a:lstStyle/>
                    <a:p>
                      <a:r>
                        <a:rPr lang="en-US" dirty="0" smtClean="0">
                          <a:latin typeface="+mn-lt"/>
                        </a:rPr>
                        <a:t>Local</a:t>
                      </a:r>
                      <a:r>
                        <a:rPr lang="en-US" baseline="0" dirty="0" smtClean="0">
                          <a:latin typeface="+mn-lt"/>
                        </a:rPr>
                        <a:t> governments only</a:t>
                      </a:r>
                      <a:endParaRPr lang="en-US" dirty="0">
                        <a:latin typeface="+mn-lt"/>
                      </a:endParaRPr>
                    </a:p>
                  </a:txBody>
                  <a:tcPr/>
                </a:tc>
                <a:tc>
                  <a:txBody>
                    <a:bodyPr/>
                    <a:lstStyle/>
                    <a:p>
                      <a:r>
                        <a:rPr lang="en-US" dirty="0" smtClean="0">
                          <a:latin typeface="+mn-lt"/>
                        </a:rPr>
                        <a:t>Person</a:t>
                      </a:r>
                      <a:r>
                        <a:rPr lang="en-US" baseline="0" dirty="0" smtClean="0">
                          <a:latin typeface="+mn-lt"/>
                        </a:rPr>
                        <a:t> – as defined in statute</a:t>
                      </a:r>
                      <a:endParaRPr lang="en-US" dirty="0">
                        <a:latin typeface="+mn-lt"/>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FUNDED ACTIVITIES</a:t>
                      </a:r>
                      <a:endParaRPr lang="en-US" dirty="0">
                        <a:latin typeface="+mn-lt"/>
                      </a:endParaRPr>
                    </a:p>
                  </a:txBody>
                  <a:tcPr/>
                </a:tc>
                <a:tc>
                  <a:txBody>
                    <a:bodyPr/>
                    <a:lstStyle/>
                    <a:p>
                      <a:r>
                        <a:rPr lang="en-US" dirty="0" smtClean="0"/>
                        <a:t>Recycling and solid waste</a:t>
                      </a:r>
                      <a:r>
                        <a:rPr lang="en-US" baseline="0" dirty="0" smtClean="0"/>
                        <a:t> planning  activities</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cs typeface="Arial" pitchFamily="34" charset="0"/>
                        </a:rPr>
                        <a:t>All activities to implement </a:t>
                      </a:r>
                      <a:r>
                        <a:rPr lang="en-US" baseline="0" dirty="0" smtClean="0">
                          <a:latin typeface="+mj-lt"/>
                          <a:cs typeface="Arial" pitchFamily="34" charset="0"/>
                        </a:rPr>
                        <a:t> the 2050 Vision</a:t>
                      </a:r>
                      <a:endParaRPr lang="en-US" dirty="0" smtClean="0">
                        <a:latin typeface="+mj-lt"/>
                        <a:cs typeface="Arial" pitchFamily="34" charset="0"/>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PREFERENCES</a:t>
                      </a:r>
                      <a:endParaRPr lang="en-US" dirty="0">
                        <a:latin typeface="+mn-lt"/>
                      </a:endParaRPr>
                    </a:p>
                  </a:txBody>
                  <a:tcPr/>
                </a:tc>
                <a:tc>
                  <a:txBody>
                    <a:bodyPr/>
                    <a:lstStyle/>
                    <a:p>
                      <a:r>
                        <a:rPr lang="en-US" dirty="0" smtClean="0">
                          <a:latin typeface="+mn-lt"/>
                        </a:rPr>
                        <a:t>None specified</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Arial" pitchFamily="34" charset="0"/>
                        </a:rPr>
                        <a:t>Activities that </a:t>
                      </a:r>
                      <a:r>
                        <a:rPr lang="en-US" sz="1800" kern="1200" baseline="0" dirty="0" smtClean="0">
                          <a:solidFill>
                            <a:schemeClr val="dk1"/>
                          </a:solidFill>
                          <a:latin typeface="+mn-lt"/>
                          <a:ea typeface="+mn-ea"/>
                          <a:cs typeface="Arial" pitchFamily="34" charset="0"/>
                        </a:rPr>
                        <a:t>reduce waste generation and exceed requirements</a:t>
                      </a:r>
                      <a:endParaRPr lang="en-US" b="0" dirty="0" smtClean="0">
                        <a:latin typeface="+mn-lt"/>
                        <a:cs typeface="Arial" pitchFamily="34" charset="0"/>
                      </a:endParaRPr>
                    </a:p>
                  </a:txBody>
                  <a:tcPr/>
                </a:tc>
              </a:tr>
            </a:tbl>
          </a:graphicData>
        </a:graphic>
      </p:graphicFrame>
      <p:pic>
        <p:nvPicPr>
          <p:cNvPr id="6"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1295400" y="685800"/>
            <a:ext cx="1371600" cy="1219200"/>
          </a:xfrm>
          <a:prstGeom prst="rect">
            <a:avLst/>
          </a:prstGeom>
          <a:noFill/>
        </p:spPr>
      </p:pic>
      <p:pic>
        <p:nvPicPr>
          <p:cNvPr id="8"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5943600" y="685800"/>
            <a:ext cx="1371600" cy="121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mer\AppData\Local\Microsoft\Windows\Temporary Internet Files\Content.IE5\PSL70KBN\MP900390083[1].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7456" y="2034381"/>
            <a:ext cx="2609088"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990600" y="1219200"/>
            <a:ext cx="3736975" cy="584775"/>
          </a:xfrm>
          <a:prstGeom prst="rect">
            <a:avLst/>
          </a:prstGeom>
        </p:spPr>
        <p:txBody>
          <a:bodyPr wrap="square">
            <a:spAutoFit/>
          </a:bodyPr>
          <a:lstStyle/>
          <a:p>
            <a:pPr lvl="0"/>
            <a:r>
              <a:rPr lang="en-US" sz="3200" b="1" dirty="0" smtClean="0">
                <a:solidFill>
                  <a:prstClr val="black"/>
                </a:solidFill>
                <a:latin typeface="Arial" pitchFamily="34" charset="0"/>
                <a:cs typeface="Arial" pitchFamily="34" charset="0"/>
              </a:rPr>
              <a:t>Questions for us?</a:t>
            </a:r>
            <a:endParaRPr lang="en-US" sz="3200" b="1" dirty="0">
              <a:solidFill>
                <a:prstClr val="black"/>
              </a:solidFill>
            </a:endParaRPr>
          </a:p>
        </p:txBody>
      </p:sp>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362200"/>
            <a:ext cx="8229600" cy="1600200"/>
          </a:xfrm>
        </p:spPr>
        <p:txBody>
          <a:bodyPr>
            <a:normAutofit/>
          </a:bodyPr>
          <a:lstStyle/>
          <a:p>
            <a:pPr indent="0">
              <a:buNone/>
            </a:pPr>
            <a:r>
              <a:rPr lang="en-US" dirty="0" smtClean="0"/>
              <a:t>D</a:t>
            </a:r>
            <a:r>
              <a:rPr lang="en-US" sz="2800" dirty="0" smtClean="0"/>
              <a:t>EQ recommends that the Environmental Quality Commission adopt the proposed amendments to OAR 340-083 and 340-097 in attachment A1. </a:t>
            </a:r>
          </a:p>
          <a:p>
            <a:pPr>
              <a:buNone/>
            </a:pPr>
            <a:endParaRPr lang="en-US" sz="2800" dirty="0" smtClean="0"/>
          </a:p>
          <a:p>
            <a:pPr marL="514350" indent="-514350">
              <a:buNone/>
            </a:pPr>
            <a:endParaRPr lang="en-US" sz="4400" dirty="0" smtClean="0"/>
          </a:p>
        </p:txBody>
      </p:sp>
      <p:sp>
        <p:nvSpPr>
          <p:cNvPr id="6" name="Rectangle 5"/>
          <p:cNvSpPr/>
          <p:nvPr/>
        </p:nvSpPr>
        <p:spPr>
          <a:xfrm>
            <a:off x="533400" y="1295400"/>
            <a:ext cx="3623108" cy="584775"/>
          </a:xfrm>
          <a:prstGeom prst="rect">
            <a:avLst/>
          </a:prstGeom>
        </p:spPr>
        <p:txBody>
          <a:bodyPr wrap="none">
            <a:spAutoFit/>
          </a:bodyPr>
          <a:lstStyle/>
          <a:p>
            <a:r>
              <a:rPr lang="en-US" sz="3200" b="1" dirty="0" smtClean="0">
                <a:latin typeface="Arial" pitchFamily="34" charset="0"/>
                <a:cs typeface="Arial" pitchFamily="34" charset="0"/>
              </a:rPr>
              <a:t>Recommendation</a:t>
            </a:r>
            <a:endParaRPr lang="en-US" sz="3200" b="1" dirty="0"/>
          </a:p>
        </p:txBody>
      </p:sp>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057400"/>
            <a:ext cx="7696200" cy="3886200"/>
          </a:xfrm>
        </p:spPr>
        <p:txBody>
          <a:bodyPr>
            <a:noAutofit/>
          </a:bodyPr>
          <a:lstStyle/>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Goals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Public Notice Process</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Summary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Questions</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Recommended Adoption of Proposed Rulemaking</a:t>
            </a:r>
          </a:p>
          <a:p>
            <a:pPr marL="514350" indent="-514350" algn="l">
              <a:lnSpc>
                <a:spcPct val="120000"/>
              </a:lnSpc>
              <a:spcBef>
                <a:spcPts val="0"/>
              </a:spcBef>
              <a:spcAft>
                <a:spcPts val="600"/>
              </a:spcAft>
              <a:buFont typeface="Wingdings" pitchFamily="2" charset="2"/>
              <a:buChar char="v"/>
            </a:pPr>
            <a:endParaRPr lang="en-US" sz="2800" dirty="0" smtClean="0">
              <a:solidFill>
                <a:schemeClr val="tx1"/>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8" name="Rectangle 7"/>
          <p:cNvSpPr/>
          <p:nvPr/>
        </p:nvSpPr>
        <p:spPr>
          <a:xfrm>
            <a:off x="681868" y="1066800"/>
            <a:ext cx="6305702" cy="584775"/>
          </a:xfrm>
          <a:prstGeom prst="rect">
            <a:avLst/>
          </a:prstGeom>
        </p:spPr>
        <p:txBody>
          <a:bodyPr wrap="none">
            <a:spAutoFit/>
          </a:bodyPr>
          <a:lstStyle/>
          <a:p>
            <a:pPr lvl="0" algn="ctr">
              <a:spcBef>
                <a:spcPct val="0"/>
              </a:spcBef>
              <a:defRPr/>
            </a:pPr>
            <a:r>
              <a:rPr lang="en-US" sz="3200" b="1" dirty="0" smtClean="0">
                <a:latin typeface="Arial" pitchFamily="34" charset="0"/>
                <a:cs typeface="Arial" pitchFamily="34" charset="0"/>
              </a:rPr>
              <a:t>Outline of Today’s Presentation</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6324600" cy="838200"/>
          </a:xfrm>
        </p:spPr>
        <p:txBody>
          <a:bodyPr>
            <a:normAutofit/>
          </a:bodyPr>
          <a:lstStyle/>
          <a:p>
            <a:pPr algn="l"/>
            <a:r>
              <a:rPr lang="en-US" sz="3200" b="1" dirty="0" smtClean="0">
                <a:latin typeface="Arial" pitchFamily="34" charset="0"/>
                <a:cs typeface="Arial" pitchFamily="34" charset="0"/>
              </a:rPr>
              <a:t>Goals of Rulemaking</a:t>
            </a:r>
            <a:endParaRPr lang="en-US" sz="3200" b="1" dirty="0">
              <a:latin typeface="Arial" pitchFamily="34" charset="0"/>
              <a:cs typeface="Arial" pitchFamily="34" charset="0"/>
            </a:endParaRPr>
          </a:p>
        </p:txBody>
      </p:sp>
      <p:sp>
        <p:nvSpPr>
          <p:cNvPr id="30" name="Slide Number Placeholder 29"/>
          <p:cNvSpPr>
            <a:spLocks noGrp="1"/>
          </p:cNvSpPr>
          <p:nvPr>
            <p:ph type="sldNum" sz="quarter" idx="12"/>
          </p:nvPr>
        </p:nvSpPr>
        <p:spPr/>
        <p:txBody>
          <a:bodyPr/>
          <a:lstStyle/>
          <a:p>
            <a:fld id="{9A16F8CE-8817-4FC9-B98C-1D129C0DE9F7}" type="slidenum">
              <a:rPr lang="en-US" smtClean="0"/>
              <a:pPr/>
              <a:t>3</a:t>
            </a:fld>
            <a:endParaRPr lang="en-US" dirty="0"/>
          </a:p>
        </p:txBody>
      </p:sp>
      <p:sp>
        <p:nvSpPr>
          <p:cNvPr id="29" name="TextBox 28"/>
          <p:cNvSpPr txBox="1"/>
          <p:nvPr/>
        </p:nvSpPr>
        <p:spPr>
          <a:xfrm>
            <a:off x="914400" y="1828800"/>
            <a:ext cx="8229600" cy="3515834"/>
          </a:xfrm>
          <a:prstGeom prst="rect">
            <a:avLst/>
          </a:prstGeom>
          <a:noFill/>
        </p:spPr>
        <p:txBody>
          <a:bodyPr wrap="square" rtlCol="0">
            <a:spAutoFit/>
          </a:bodyPr>
          <a:lstStyle/>
          <a:p>
            <a:pPr marL="342900" indent="-342900">
              <a:lnSpc>
                <a:spcPct val="110000"/>
              </a:lnSpc>
              <a:spcAft>
                <a:spcPts val="600"/>
              </a:spcAft>
            </a:pPr>
            <a:r>
              <a:rPr lang="en-US" sz="2800" dirty="0" smtClean="0">
                <a:latin typeface="Arial" pitchFamily="34" charset="0"/>
                <a:cs typeface="Arial" pitchFamily="34" charset="0"/>
              </a:rPr>
              <a:t>Align rules with Senate Bill 245 by:</a:t>
            </a:r>
          </a:p>
          <a:p>
            <a:pPr marL="342900" indent="-342900">
              <a:lnSpc>
                <a:spcPct val="110000"/>
              </a:lnSpc>
              <a:spcAft>
                <a:spcPts val="600"/>
              </a:spcAft>
            </a:pPr>
            <a:endParaRPr lang="en-US" sz="800" dirty="0" smtClean="0">
              <a:latin typeface="Arial" pitchFamily="34" charset="0"/>
              <a:cs typeface="Arial" pitchFamily="34" charset="0"/>
            </a:endParaRP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Increasing per-ton permit and tipping fees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Providing rebates to </a:t>
            </a:r>
            <a:r>
              <a:rPr lang="en-US" sz="2800" dirty="0" smtClean="0">
                <a:solidFill>
                  <a:srgbClr val="FF0000"/>
                </a:solidFill>
                <a:latin typeface="Arial" pitchFamily="34" charset="0"/>
                <a:cs typeface="Arial" pitchFamily="34" charset="0"/>
              </a:rPr>
              <a:t>most</a:t>
            </a:r>
            <a:r>
              <a:rPr lang="en-US" sz="2800" dirty="0" smtClean="0">
                <a:latin typeface="Arial" pitchFamily="34" charset="0"/>
                <a:cs typeface="Arial" pitchFamily="34" charset="0"/>
              </a:rPr>
              <a:t> distressed counties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Updating grant rules</a:t>
            </a:r>
          </a:p>
        </p:txBody>
      </p:sp>
      <p:pic>
        <p:nvPicPr>
          <p:cNvPr id="1027" name="Picture 3"/>
          <p:cNvPicPr>
            <a:picLocks noChangeAspect="1" noChangeArrowheads="1"/>
          </p:cNvPicPr>
          <p:nvPr/>
        </p:nvPicPr>
        <p:blipFill>
          <a:blip r:embed="rId3" cstate="print"/>
          <a:srcRect l="10378" t="20402" r="71325" b="10000"/>
          <a:stretch>
            <a:fillRect/>
          </a:stretch>
        </p:blipFill>
        <p:spPr bwMode="auto">
          <a:xfrm>
            <a:off x="533400" y="2514600"/>
            <a:ext cx="3419061"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grpSp>
        <p:nvGrpSpPr>
          <p:cNvPr id="12" name="Group 11"/>
          <p:cNvGrpSpPr/>
          <p:nvPr/>
        </p:nvGrpSpPr>
        <p:grpSpPr>
          <a:xfrm>
            <a:off x="457200" y="1676400"/>
            <a:ext cx="3657600" cy="2214265"/>
            <a:chOff x="4953000" y="1752600"/>
            <a:chExt cx="3657600" cy="2214265"/>
          </a:xfrm>
        </p:grpSpPr>
        <p:sp>
          <p:nvSpPr>
            <p:cNvPr id="9" name="TextBox 8"/>
            <p:cNvSpPr txBox="1"/>
            <p:nvPr/>
          </p:nvSpPr>
          <p:spPr>
            <a:xfrm>
              <a:off x="4953000" y="3505200"/>
              <a:ext cx="3657600" cy="461665"/>
            </a:xfrm>
            <a:prstGeom prst="rect">
              <a:avLst/>
            </a:prstGeom>
            <a:noFill/>
          </p:spPr>
          <p:txBody>
            <a:bodyPr wrap="square" rtlCol="0">
              <a:spAutoFit/>
            </a:bodyPr>
            <a:lstStyle/>
            <a:p>
              <a:r>
                <a:rPr lang="en-US" sz="2400" b="1" dirty="0" smtClean="0">
                  <a:solidFill>
                    <a:schemeClr val="accent6">
                      <a:lumMod val="50000"/>
                    </a:schemeClr>
                  </a:solidFill>
                </a:rPr>
                <a:t>2</a:t>
              </a:r>
              <a:r>
                <a:rPr lang="en-US" sz="2400" dirty="0" smtClean="0"/>
                <a:t> </a:t>
              </a:r>
              <a:r>
                <a:rPr lang="en-US" sz="2000" dirty="0" smtClean="0"/>
                <a:t>advisory committee  meetings</a:t>
              </a:r>
            </a:p>
          </p:txBody>
        </p:sp>
        <p:pic>
          <p:nvPicPr>
            <p:cNvPr id="99332" name="Picture 4" descr="http://www.sirius-migrationeducation.org/wp-content/uploads/2013/10/photo.jpg"/>
            <p:cNvPicPr>
              <a:picLocks noChangeAspect="1" noChangeArrowheads="1"/>
            </p:cNvPicPr>
            <p:nvPr/>
          </p:nvPicPr>
          <p:blipFill>
            <a:blip r:embed="rId3" cstate="print"/>
            <a:srcRect t="10312"/>
            <a:stretch>
              <a:fillRect/>
            </a:stretch>
          </p:blipFill>
          <p:spPr bwMode="auto">
            <a:xfrm>
              <a:off x="5486400" y="1752600"/>
              <a:ext cx="2514600" cy="1684059"/>
            </a:xfrm>
            <a:prstGeom prst="rect">
              <a:avLst/>
            </a:prstGeom>
            <a:noFill/>
          </p:spPr>
        </p:pic>
      </p:grpSp>
      <p:grpSp>
        <p:nvGrpSpPr>
          <p:cNvPr id="13" name="Group 12"/>
          <p:cNvGrpSpPr/>
          <p:nvPr/>
        </p:nvGrpSpPr>
        <p:grpSpPr>
          <a:xfrm>
            <a:off x="4419600" y="1600200"/>
            <a:ext cx="4401253" cy="2290465"/>
            <a:chOff x="2590800" y="4038600"/>
            <a:chExt cx="4401253" cy="2290465"/>
          </a:xfrm>
        </p:grpSpPr>
        <p:sp>
          <p:nvSpPr>
            <p:cNvPr id="3" name="TextBox 2"/>
            <p:cNvSpPr txBox="1"/>
            <p:nvPr/>
          </p:nvSpPr>
          <p:spPr>
            <a:xfrm>
              <a:off x="2590800" y="5867400"/>
              <a:ext cx="4401253" cy="461665"/>
            </a:xfrm>
            <a:prstGeom prst="rect">
              <a:avLst/>
            </a:prstGeom>
            <a:noFill/>
          </p:spPr>
          <p:txBody>
            <a:bodyPr wrap="square" rtlCol="0">
              <a:spAutoFit/>
            </a:bodyPr>
            <a:lstStyle/>
            <a:p>
              <a:r>
                <a:rPr lang="en-US" sz="2400" b="1" dirty="0" smtClean="0">
                  <a:solidFill>
                    <a:schemeClr val="accent6">
                      <a:lumMod val="50000"/>
                    </a:schemeClr>
                  </a:solidFill>
                </a:rPr>
                <a:t>7,203</a:t>
              </a:r>
              <a:r>
                <a:rPr lang="en-US" sz="2400" dirty="0" smtClean="0"/>
                <a:t> 	</a:t>
              </a:r>
              <a:r>
                <a:rPr lang="en-US" sz="2000" dirty="0" smtClean="0"/>
                <a:t>Notifications – email/postcard</a:t>
              </a:r>
            </a:p>
          </p:txBody>
        </p:sp>
        <p:pic>
          <p:nvPicPr>
            <p:cNvPr id="99334" name="Picture 6" descr="http://themediaagency.com/wp-content/uploads/2012/09/email-facts-f2fc3a421a84.jpg"/>
            <p:cNvPicPr>
              <a:picLocks noChangeAspect="1" noChangeArrowheads="1"/>
            </p:cNvPicPr>
            <p:nvPr/>
          </p:nvPicPr>
          <p:blipFill>
            <a:blip r:embed="rId4" cstate="print"/>
            <a:srcRect l="12600" r="18000"/>
            <a:stretch>
              <a:fillRect/>
            </a:stretch>
          </p:blipFill>
          <p:spPr bwMode="auto">
            <a:xfrm>
              <a:off x="3463135" y="4038600"/>
              <a:ext cx="1833281" cy="1981200"/>
            </a:xfrm>
            <a:prstGeom prst="rect">
              <a:avLst/>
            </a:prstGeom>
            <a:noFill/>
          </p:spPr>
        </p:pic>
      </p:grpSp>
      <p:sp>
        <p:nvSpPr>
          <p:cNvPr id="11" name="Rectangle 10"/>
          <p:cNvSpPr/>
          <p:nvPr/>
        </p:nvSpPr>
        <p:spPr>
          <a:xfrm>
            <a:off x="457200" y="914400"/>
            <a:ext cx="3918060" cy="584775"/>
          </a:xfrm>
          <a:prstGeom prst="rect">
            <a:avLst/>
          </a:prstGeom>
        </p:spPr>
        <p:txBody>
          <a:bodyPr wrap="none">
            <a:spAutoFit/>
          </a:bodyPr>
          <a:lstStyle/>
          <a:p>
            <a:pPr lvl="0">
              <a:spcBef>
                <a:spcPct val="0"/>
              </a:spcBef>
              <a:defRPr/>
            </a:pPr>
            <a:r>
              <a:rPr lang="en-US" sz="3200" b="1" dirty="0" smtClean="0">
                <a:latin typeface="Arial" pitchFamily="34" charset="0"/>
                <a:cs typeface="Arial" pitchFamily="34" charset="0"/>
              </a:rPr>
              <a:t>Public Involvement</a:t>
            </a:r>
            <a:endParaRPr lang="en-US" sz="3200" b="1" dirty="0">
              <a:latin typeface="Arial" pitchFamily="34" charset="0"/>
              <a:cs typeface="Arial" pitchFamily="34" charset="0"/>
            </a:endParaRPr>
          </a:p>
        </p:txBody>
      </p:sp>
      <p:sp>
        <p:nvSpPr>
          <p:cNvPr id="19" name="TextBox 18"/>
          <p:cNvSpPr txBox="1"/>
          <p:nvPr/>
        </p:nvSpPr>
        <p:spPr>
          <a:xfrm>
            <a:off x="4953000" y="5867400"/>
            <a:ext cx="3287695" cy="461665"/>
          </a:xfrm>
          <a:prstGeom prst="rect">
            <a:avLst/>
          </a:prstGeom>
          <a:noFill/>
        </p:spPr>
        <p:txBody>
          <a:bodyPr wrap="none" rtlCol="0">
            <a:spAutoFit/>
          </a:bodyPr>
          <a:lstStyle/>
          <a:p>
            <a:r>
              <a:rPr lang="en-US" sz="2400" b="1" dirty="0" smtClean="0">
                <a:solidFill>
                  <a:schemeClr val="accent6">
                    <a:lumMod val="50000"/>
                  </a:schemeClr>
                </a:solidFill>
              </a:rPr>
              <a:t>5</a:t>
            </a:r>
            <a:r>
              <a:rPr lang="en-US" sz="1400" dirty="0" smtClean="0"/>
              <a:t> </a:t>
            </a:r>
            <a:r>
              <a:rPr lang="en-US" sz="2000" dirty="0" smtClean="0"/>
              <a:t>supporters + </a:t>
            </a:r>
            <a:r>
              <a:rPr lang="en-US" sz="2400" b="1" dirty="0" smtClean="0">
                <a:solidFill>
                  <a:schemeClr val="accent6">
                    <a:lumMod val="50000"/>
                  </a:schemeClr>
                </a:solidFill>
              </a:rPr>
              <a:t>2</a:t>
            </a:r>
            <a:r>
              <a:rPr lang="en-US" sz="2000" dirty="0" smtClean="0"/>
              <a:t> clarifications</a:t>
            </a:r>
          </a:p>
        </p:txBody>
      </p:sp>
      <p:grpSp>
        <p:nvGrpSpPr>
          <p:cNvPr id="21" name="Group 20"/>
          <p:cNvGrpSpPr/>
          <p:nvPr/>
        </p:nvGrpSpPr>
        <p:grpSpPr>
          <a:xfrm>
            <a:off x="1219200" y="4191000"/>
            <a:ext cx="2209800" cy="2366665"/>
            <a:chOff x="1219200" y="4191000"/>
            <a:chExt cx="2209800" cy="2366665"/>
          </a:xfrm>
        </p:grpSpPr>
        <p:sp>
          <p:nvSpPr>
            <p:cNvPr id="15" name="TextBox 14"/>
            <p:cNvSpPr txBox="1"/>
            <p:nvPr/>
          </p:nvSpPr>
          <p:spPr>
            <a:xfrm>
              <a:off x="1447800" y="6096000"/>
              <a:ext cx="1981200" cy="461665"/>
            </a:xfrm>
            <a:prstGeom prst="rect">
              <a:avLst/>
            </a:prstGeom>
            <a:noFill/>
          </p:spPr>
          <p:txBody>
            <a:bodyPr wrap="square" rtlCol="0">
              <a:spAutoFit/>
            </a:bodyPr>
            <a:lstStyle/>
            <a:p>
              <a:r>
                <a:rPr lang="en-US" sz="2400" b="1" dirty="0" smtClean="0">
                  <a:solidFill>
                    <a:schemeClr val="accent6">
                      <a:lumMod val="50000"/>
                    </a:schemeClr>
                  </a:solidFill>
                </a:rPr>
                <a:t>7</a:t>
              </a:r>
              <a:r>
                <a:rPr lang="en-US" sz="2400" dirty="0" smtClean="0"/>
                <a:t> </a:t>
              </a:r>
              <a:r>
                <a:rPr lang="en-US" sz="2000" dirty="0" smtClean="0"/>
                <a:t>Commenters</a:t>
              </a:r>
            </a:p>
          </p:txBody>
        </p:sp>
        <p:pic>
          <p:nvPicPr>
            <p:cNvPr id="5122" name="Picture 2" descr="https://joshhevans.files.wordpress.com/2014/08/cell_groups_810848078.jpg"/>
            <p:cNvPicPr>
              <a:picLocks noChangeAspect="1" noChangeArrowheads="1"/>
            </p:cNvPicPr>
            <p:nvPr/>
          </p:nvPicPr>
          <p:blipFill>
            <a:blip r:embed="rId5" cstate="print"/>
            <a:srcRect r="15141"/>
            <a:stretch>
              <a:fillRect/>
            </a:stretch>
          </p:blipFill>
          <p:spPr bwMode="auto">
            <a:xfrm>
              <a:off x="1219200" y="4191000"/>
              <a:ext cx="1981200" cy="1858895"/>
            </a:xfrm>
            <a:prstGeom prst="rect">
              <a:avLst/>
            </a:prstGeom>
            <a:noFill/>
          </p:spPr>
        </p:pic>
      </p:grpSp>
      <p:pic>
        <p:nvPicPr>
          <p:cNvPr id="5123" name="Picture 3"/>
          <p:cNvPicPr>
            <a:picLocks noChangeAspect="1" noChangeArrowheads="1"/>
          </p:cNvPicPr>
          <p:nvPr/>
        </p:nvPicPr>
        <p:blipFill>
          <a:blip r:embed="rId6" cstate="print"/>
          <a:srcRect/>
          <a:stretch>
            <a:fillRect/>
          </a:stretch>
        </p:blipFill>
        <p:spPr bwMode="auto">
          <a:xfrm flipH="1">
            <a:off x="5562600" y="4267200"/>
            <a:ext cx="1422400" cy="142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0"/>
            <a:ext cx="8229600" cy="838200"/>
          </a:xfrm>
        </p:spPr>
        <p:txBody>
          <a:bodyPr>
            <a:normAutofit/>
          </a:bodyPr>
          <a:lstStyle/>
          <a:p>
            <a:r>
              <a:rPr lang="en-US" sz="3200" b="1" dirty="0" smtClean="0">
                <a:latin typeface="Arial" pitchFamily="34" charset="0"/>
                <a:cs typeface="Arial" pitchFamily="34" charset="0"/>
              </a:rPr>
              <a:t>Post-SB 245 Use of Fees</a:t>
            </a:r>
            <a:endParaRPr lang="en-US" sz="3200" b="1" dirty="0">
              <a:latin typeface="Arial" pitchFamily="34" charset="0"/>
              <a:cs typeface="Arial" pitchFamily="34" charset="0"/>
            </a:endParaRPr>
          </a:p>
        </p:txBody>
      </p:sp>
      <p:sp>
        <p:nvSpPr>
          <p:cNvPr id="3" name="Subtitle 2"/>
          <p:cNvSpPr>
            <a:spLocks noGrp="1"/>
          </p:cNvSpPr>
          <p:nvPr>
            <p:ph idx="1"/>
          </p:nvPr>
        </p:nvSpPr>
        <p:spPr>
          <a:xfrm>
            <a:off x="533400" y="1676400"/>
            <a:ext cx="6705600" cy="4343400"/>
          </a:xfrm>
        </p:spPr>
        <p:txBody>
          <a:bodyPr>
            <a:normAutofit fontScale="92500" lnSpcReduction="20000"/>
          </a:bodyPr>
          <a:lstStyle/>
          <a:p>
            <a:pPr>
              <a:spcBef>
                <a:spcPts val="0"/>
              </a:spcBef>
              <a:spcAft>
                <a:spcPts val="600"/>
              </a:spcAft>
              <a:buFont typeface="Arial" pitchFamily="34" charset="0"/>
              <a:buNone/>
            </a:pPr>
            <a:r>
              <a:rPr lang="en-US" sz="2800" dirty="0" smtClean="0">
                <a:latin typeface="Arial" pitchFamily="34" charset="0"/>
                <a:cs typeface="Arial" pitchFamily="34" charset="0"/>
              </a:rPr>
              <a:t>Permit Compliance Fee: </a:t>
            </a:r>
          </a:p>
          <a:p>
            <a:pPr>
              <a:spcBef>
                <a:spcPts val="0"/>
              </a:spcBef>
              <a:spcAft>
                <a:spcPts val="600"/>
              </a:spcAft>
            </a:pPr>
            <a:r>
              <a:rPr lang="en-US" sz="2800" dirty="0" smtClean="0">
                <a:latin typeface="Arial" pitchFamily="34" charset="0"/>
                <a:cs typeface="Arial" pitchFamily="34" charset="0"/>
              </a:rPr>
              <a:t>Oversight of disposal </a:t>
            </a:r>
            <a:r>
              <a:rPr lang="en-US" sz="2800" strike="sngStrike" dirty="0" smtClean="0">
                <a:latin typeface="Arial" pitchFamily="34" charset="0"/>
                <a:cs typeface="Arial" pitchFamily="34" charset="0"/>
              </a:rPr>
              <a:t>sites</a:t>
            </a:r>
            <a:r>
              <a:rPr lang="en-US" sz="2800" dirty="0" smtClean="0">
                <a:latin typeface="Arial" pitchFamily="34" charset="0"/>
                <a:cs typeface="Arial" pitchFamily="34" charset="0"/>
              </a:rPr>
              <a:t> </a:t>
            </a:r>
            <a:r>
              <a:rPr lang="en-US" sz="2800" u="sng" dirty="0" smtClean="0">
                <a:latin typeface="Arial" pitchFamily="34" charset="0"/>
                <a:cs typeface="Arial" pitchFamily="34" charset="0"/>
              </a:rPr>
              <a:t>facilities </a:t>
            </a:r>
            <a:r>
              <a:rPr lang="en-US" sz="2800" dirty="0" smtClean="0">
                <a:latin typeface="Arial" pitchFamily="34" charset="0"/>
                <a:cs typeface="Arial" pitchFamily="34" charset="0"/>
              </a:rPr>
              <a:t>and related costs only</a:t>
            </a:r>
          </a:p>
          <a:p>
            <a:pPr>
              <a:spcBef>
                <a:spcPts val="0"/>
              </a:spcBef>
              <a:spcAft>
                <a:spcPts val="600"/>
              </a:spcAft>
            </a:pPr>
            <a:endParaRPr lang="en-US" sz="2800" dirty="0" smtClean="0">
              <a:latin typeface="Arial" pitchFamily="34" charset="0"/>
              <a:cs typeface="Arial" pitchFamily="34" charset="0"/>
            </a:endParaRPr>
          </a:p>
          <a:p>
            <a:pPr algn="l">
              <a:spcBef>
                <a:spcPts val="0"/>
              </a:spcBef>
              <a:spcAft>
                <a:spcPts val="600"/>
              </a:spcAft>
              <a:buNone/>
            </a:pPr>
            <a:r>
              <a:rPr lang="en-US" sz="2800" dirty="0" smtClean="0">
                <a:latin typeface="Arial" pitchFamily="34" charset="0"/>
                <a:cs typeface="Arial" pitchFamily="34" charset="0"/>
              </a:rPr>
              <a:t>Tipping Fee: </a:t>
            </a:r>
          </a:p>
          <a:p>
            <a:pPr>
              <a:spcBef>
                <a:spcPts val="0"/>
              </a:spcBef>
              <a:spcAft>
                <a:spcPts val="600"/>
              </a:spcAft>
            </a:pPr>
            <a:r>
              <a:rPr lang="en-US" sz="2800" dirty="0" smtClean="0">
                <a:solidFill>
                  <a:schemeClr val="tx1"/>
                </a:solidFill>
                <a:latin typeface="Arial" pitchFamily="34" charset="0"/>
                <a:cs typeface="Arial" pitchFamily="34" charset="0"/>
              </a:rPr>
              <a:t>Implement</a:t>
            </a:r>
            <a:r>
              <a:rPr lang="en-US" sz="2800" strike="sngStrike" dirty="0" smtClean="0">
                <a:solidFill>
                  <a:schemeClr val="tx1"/>
                </a:solidFill>
                <a:latin typeface="Arial" pitchFamily="34" charset="0"/>
                <a:cs typeface="Arial" pitchFamily="34" charset="0"/>
              </a:rPr>
              <a:t>ation of</a:t>
            </a:r>
            <a:r>
              <a:rPr lang="en-US" sz="2800" dirty="0" smtClean="0">
                <a:solidFill>
                  <a:schemeClr val="tx1"/>
                </a:solidFill>
                <a:latin typeface="Arial" pitchFamily="34" charset="0"/>
                <a:cs typeface="Arial" pitchFamily="34" charset="0"/>
              </a:rPr>
              <a:t> Materials Management Plan</a:t>
            </a:r>
          </a:p>
          <a:p>
            <a:pPr>
              <a:spcBef>
                <a:spcPts val="0"/>
              </a:spcBef>
              <a:spcAft>
                <a:spcPts val="600"/>
              </a:spcAft>
            </a:pPr>
            <a:r>
              <a:rPr lang="en-US" sz="2800" dirty="0" smtClean="0">
                <a:latin typeface="Arial" pitchFamily="34" charset="0"/>
                <a:cs typeface="Arial" pitchFamily="34" charset="0"/>
              </a:rPr>
              <a:t>Reduce impacts of material at any stages of lifecycle</a:t>
            </a:r>
          </a:p>
          <a:p>
            <a:pPr lvl="1">
              <a:spcBef>
                <a:spcPts val="0"/>
              </a:spcBef>
              <a:spcAft>
                <a:spcPts val="600"/>
              </a:spcAft>
            </a:pPr>
            <a:r>
              <a:rPr lang="en-US" sz="2400" dirty="0" smtClean="0">
                <a:solidFill>
                  <a:schemeClr val="tx1"/>
                </a:solidFill>
                <a:latin typeface="Arial" pitchFamily="34" charset="0"/>
                <a:cs typeface="Arial" pitchFamily="34" charset="0"/>
              </a:rPr>
              <a:t>Can fund disposal site oversight but phasing out</a:t>
            </a:r>
          </a:p>
          <a:p>
            <a:pPr>
              <a:spcBef>
                <a:spcPts val="0"/>
              </a:spcBef>
              <a:spcAft>
                <a:spcPts val="1000"/>
              </a:spcAft>
            </a:pPr>
            <a:endParaRPr lang="en-US" sz="2800" dirty="0" smtClean="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6553200" y="6080760"/>
            <a:ext cx="1981200" cy="365125"/>
          </a:xfrm>
        </p:spPr>
        <p:txBody>
          <a:bodyPr/>
          <a:lstStyle/>
          <a:p>
            <a:fld id="{9A16F8CE-8817-4FC9-B98C-1D129C0DE9F7}" type="slidenum">
              <a:rPr lang="en-US" smtClean="0"/>
              <a:pPr/>
              <a:t>5</a:t>
            </a:fld>
            <a:endParaRPr lang="en-US" dirty="0"/>
          </a:p>
        </p:txBody>
      </p:sp>
      <p:pic>
        <p:nvPicPr>
          <p:cNvPr id="4" name="Picture 3"/>
          <p:cNvPicPr>
            <a:picLocks noChangeAspect="1" noChangeArrowheads="1"/>
          </p:cNvPicPr>
          <p:nvPr/>
        </p:nvPicPr>
        <p:blipFill>
          <a:blip r:embed="rId3" cstate="print"/>
          <a:srcRect/>
          <a:stretch>
            <a:fillRect/>
          </a:stretch>
        </p:blipFill>
        <p:spPr bwMode="auto">
          <a:xfrm>
            <a:off x="7086600" y="3733800"/>
            <a:ext cx="159590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sz="2400" b="1" dirty="0" smtClean="0">
                <a:latin typeface="Arial" pitchFamily="34" charset="0"/>
                <a:cs typeface="Arial" pitchFamily="34" charset="0"/>
              </a:rPr>
              <a:t>Disposal Fees Allowed by SB245</a:t>
            </a:r>
            <a:endParaRPr lang="en-US" sz="2400" b="1" dirty="0">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6</a:t>
            </a:fld>
            <a:endParaRPr lang="en-US" dirty="0"/>
          </a:p>
        </p:txBody>
      </p:sp>
      <p:graphicFrame>
        <p:nvGraphicFramePr>
          <p:cNvPr id="5" name="Table 4"/>
          <p:cNvGraphicFramePr>
            <a:graphicFrameLocks noGrp="1"/>
          </p:cNvGraphicFramePr>
          <p:nvPr/>
        </p:nvGraphicFramePr>
        <p:xfrm>
          <a:off x="381001" y="1524000"/>
          <a:ext cx="8534399" cy="4726147"/>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p>
                      <a:pPr algn="ctr"/>
                      <a:endParaRPr lang="en-US" sz="1800" baseline="0" dirty="0" smtClean="0">
                        <a:latin typeface="Arial" pitchFamily="34" charset="0"/>
                        <a:cs typeface="Arial" pitchFamily="34" charset="0"/>
                      </a:endParaRPr>
                    </a:p>
                    <a:p>
                      <a:pPr algn="ctr"/>
                      <a:endParaRPr lang="en-US" sz="1800" baseline="0" dirty="0" smtClean="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p>
                      <a:pPr algn="ctr">
                        <a:buFont typeface="Arial" pitchFamily="34" charset="0"/>
                        <a:buNone/>
                      </a:pP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55962">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a:t>
                      </a:r>
                      <a:r>
                        <a:rPr lang="en-US" sz="1800" baseline="0" dirty="0" smtClean="0">
                          <a:latin typeface="Arial" pitchFamily="34" charset="0"/>
                          <a:cs typeface="Arial" pitchFamily="34" charset="0"/>
                        </a:rPr>
                        <a:t> / ton (</a:t>
                      </a:r>
                      <a:r>
                        <a:rPr lang="en-US" sz="1800" dirty="0" smtClean="0">
                          <a:latin typeface="Arial" pitchFamily="34" charset="0"/>
                          <a:cs typeface="Arial" pitchFamily="34" charset="0"/>
                        </a:rPr>
                        <a:t>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$1.89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Rectangle 5"/>
          <p:cNvSpPr/>
          <p:nvPr/>
        </p:nvSpPr>
        <p:spPr>
          <a:xfrm>
            <a:off x="34290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2484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4290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290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2484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484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4290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429000" y="35052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248400" y="3505200"/>
            <a:ext cx="2514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Brace 16"/>
          <p:cNvSpPr/>
          <p:nvPr/>
        </p:nvSpPr>
        <p:spPr>
          <a:xfrm>
            <a:off x="5715000" y="3581400"/>
            <a:ext cx="609600" cy="1295400"/>
          </a:xfrm>
          <a:prstGeom prst="rightBrace">
            <a:avLst>
              <a:gd name="adj1" fmla="val 8333"/>
              <a:gd name="adj2" fmla="val 2030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10"/>
                                        </p:tgtEl>
                                      </p:cBhvr>
                                    </p:animEffect>
                                    <p:set>
                                      <p:cBhvr>
                                        <p:cTn id="23" dur="1" fill="hold">
                                          <p:stCondLst>
                                            <p:cond delay="19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2000"/>
                                        <p:tgtEl>
                                          <p:spTgt spid="16"/>
                                        </p:tgtEl>
                                      </p:cBhvr>
                                    </p:animEffect>
                                    <p:set>
                                      <p:cBhvr>
                                        <p:cTn id="28" dur="1" fill="hold">
                                          <p:stCondLst>
                                            <p:cond delay="1999"/>
                                          </p:stCondLst>
                                        </p:cTn>
                                        <p:tgtEl>
                                          <p:spTgt spid="1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0" presetClass="exit" presetSubtype="0" fill="hold" grpId="0" nodeType="withEffect">
                                  <p:stCondLst>
                                    <p:cond delay="0"/>
                                  </p:stCondLst>
                                  <p:childTnLst>
                                    <p:animEffect transition="out" filter="fade">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7"/>
                                        </p:tgtEl>
                                      </p:cBhvr>
                                    </p:animEffect>
                                    <p:set>
                                      <p:cBhvr>
                                        <p:cTn id="38" dur="1" fill="hold">
                                          <p:stCondLst>
                                            <p:cond delay="19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2000"/>
                                        <p:tgtEl>
                                          <p:spTgt spid="13"/>
                                        </p:tgtEl>
                                      </p:cBhvr>
                                    </p:animEffect>
                                    <p:set>
                                      <p:cBhvr>
                                        <p:cTn id="43" dur="1" fill="hold">
                                          <p:stCondLst>
                                            <p:cond delay="1999"/>
                                          </p:stCondLst>
                                        </p:cTn>
                                        <p:tgtEl>
                                          <p:spTgt spid="1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Autofit/>
          </a:bodyPr>
          <a:lstStyle/>
          <a:p>
            <a:r>
              <a:rPr lang="en-US" sz="2400" b="1" dirty="0" smtClean="0">
                <a:latin typeface="Arial" pitchFamily="34" charset="0"/>
                <a:cs typeface="Arial" pitchFamily="34" charset="0"/>
              </a:rPr>
              <a:t>Disposal Fees Allowed by SB245</a:t>
            </a:r>
            <a:endParaRPr lang="en-US" sz="2400" b="1" dirty="0">
              <a:solidFill>
                <a:srgbClr val="3F8D6F"/>
              </a:solidFill>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7</a:t>
            </a:fld>
            <a:endParaRPr lang="en-US" dirty="0"/>
          </a:p>
        </p:txBody>
      </p:sp>
      <p:graphicFrame>
        <p:nvGraphicFramePr>
          <p:cNvPr id="5" name="Table 4"/>
          <p:cNvGraphicFramePr>
            <a:graphicFrameLocks noGrp="1"/>
          </p:cNvGraphicFramePr>
          <p:nvPr/>
        </p:nvGraphicFramePr>
        <p:xfrm>
          <a:off x="381001" y="1371600"/>
          <a:ext cx="8534399" cy="4505849"/>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40707">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 (no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3F8D6F"/>
                        </a:solidFill>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Title 1"/>
          <p:cNvSpPr txBox="1">
            <a:spLocks/>
          </p:cNvSpPr>
          <p:nvPr/>
        </p:nvSpPr>
        <p:spPr>
          <a:xfrm>
            <a:off x="762000" y="533400"/>
            <a:ext cx="8229600" cy="5791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vs. </a:t>
            </a: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DEQ’s Proposed Rules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algn="ctr"/>
            <a:r>
              <a:rPr lang="en-US" sz="2400" dirty="0" smtClean="0">
                <a:solidFill>
                  <a:srgbClr val="3F8D6F"/>
                </a:solidFill>
                <a:latin typeface="Arial" pitchFamily="34" charset="0"/>
                <a:cs typeface="Arial" pitchFamily="34" charset="0"/>
              </a:rPr>
              <a:t>						</a:t>
            </a:r>
            <a:r>
              <a:rPr lang="en-US" dirty="0" smtClean="0">
                <a:solidFill>
                  <a:srgbClr val="3F8D6F"/>
                </a:solidFill>
                <a:latin typeface="Arial" pitchFamily="34" charset="0"/>
                <a:cs typeface="Arial" pitchFamily="34" charset="0"/>
              </a:rPr>
              <a:t>(vs. DEQ’s Proposed 						Rules)</a:t>
            </a: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July 2016: $1.11/ton</a:t>
            </a:r>
          </a:p>
          <a:p>
            <a:pPr algn="ctr">
              <a:defRPr/>
            </a:pPr>
            <a:r>
              <a:rPr lang="en-US" b="1" dirty="0" smtClean="0">
                <a:solidFill>
                  <a:srgbClr val="3F8D6F"/>
                </a:solidFill>
                <a:latin typeface="Arial" pitchFamily="34" charset="0"/>
                <a:cs typeface="Arial" pitchFamily="34" charset="0"/>
              </a:rPr>
              <a:t>						July 2019: $1.18/ton</a:t>
            </a: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r>
              <a:rPr lang="en-US" b="1" dirty="0" smtClean="0">
                <a:solidFill>
                  <a:srgbClr val="3F8D6F"/>
                </a:solidFill>
                <a:latin typeface="Arial" pitchFamily="34" charset="0"/>
                <a:cs typeface="Arial" pitchFamily="34" charset="0"/>
              </a:rPr>
              <a:t>						July 2016: $1.82 / ton</a:t>
            </a:r>
          </a:p>
          <a:p>
            <a:pPr algn="ctr">
              <a:defRPr/>
            </a:pPr>
            <a:r>
              <a:rPr lang="en-US" b="1" dirty="0" smtClean="0">
                <a:solidFill>
                  <a:srgbClr val="3F8D6F"/>
                </a:solidFill>
                <a:latin typeface="Arial" pitchFamily="34" charset="0"/>
                <a:cs typeface="Arial" pitchFamily="34" charset="0"/>
              </a:rPr>
              <a:t>						July 2019: $1.89 / ton</a:t>
            </a:r>
          </a:p>
          <a:p>
            <a:pPr algn="ct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a:t>
            </a:r>
            <a:endParaRPr lang="en-US" b="1" dirty="0" smtClean="0">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r>
              <a:rPr lang="en-US" dirty="0" smtClean="0">
                <a:solidFill>
                  <a:srgbClr val="3F8D6F"/>
                </a:solidFill>
                <a:latin typeface="Arial" pitchFamily="34" charset="0"/>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3F8D6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838200"/>
          </a:xfrm>
        </p:spPr>
        <p:txBody>
          <a:bodyPr>
            <a:normAutofit/>
          </a:bodyPr>
          <a:lstStyle/>
          <a:p>
            <a:r>
              <a:rPr lang="en-US" sz="3200" b="1" dirty="0" smtClean="0">
                <a:latin typeface="Arial" pitchFamily="34" charset="0"/>
                <a:cs typeface="Arial" pitchFamily="34" charset="0"/>
              </a:rPr>
              <a:t>Current and Proposed Permit Fees</a:t>
            </a:r>
            <a:endParaRPr lang="en-US" sz="3200" b="1"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838200" y="1336040"/>
          <a:ext cx="7620000" cy="3845560"/>
        </p:xfrm>
        <a:graphic>
          <a:graphicData uri="http://schemas.openxmlformats.org/drawingml/2006/table">
            <a:tbl>
              <a:tblPr>
                <a:tableStyleId>{5C22544A-7EE6-4342-B048-85BDC9FD1C3A}</a:tableStyleId>
              </a:tblPr>
              <a:tblGrid>
                <a:gridCol w="3962400"/>
                <a:gridCol w="2086466"/>
                <a:gridCol w="1571134"/>
              </a:tblGrid>
              <a:tr h="370840">
                <a:tc>
                  <a:txBody>
                    <a:bodyPr/>
                    <a:lstStyle/>
                    <a:p>
                      <a:pPr algn="ctr"/>
                      <a:r>
                        <a:rPr lang="en-US" sz="1800" dirty="0" smtClean="0">
                          <a:latin typeface="Arial" pitchFamily="34" charset="0"/>
                          <a:cs typeface="Arial" pitchFamily="34" charset="0"/>
                        </a:rPr>
                        <a:t>Facility Type</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Current Permit</a:t>
                      </a:r>
                      <a:r>
                        <a:rPr lang="en-US" sz="1800" baseline="0" dirty="0" smtClean="0">
                          <a:latin typeface="Arial" pitchFamily="34" charset="0"/>
                          <a:cs typeface="Arial" pitchFamily="34" charset="0"/>
                        </a:rPr>
                        <a:t> Fees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Proposed Permit</a:t>
                      </a:r>
                      <a:r>
                        <a:rPr lang="en-US" sz="1800" baseline="0" dirty="0" smtClean="0">
                          <a:latin typeface="Arial" pitchFamily="34" charset="0"/>
                          <a:cs typeface="Arial" pitchFamily="34" charset="0"/>
                        </a:rPr>
                        <a:t> Fee</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Municipal Solid Waste &amp; Construction</a:t>
                      </a:r>
                      <a:r>
                        <a:rPr lang="en-US" sz="1800" baseline="0" dirty="0" smtClean="0">
                          <a:latin typeface="Arial" pitchFamily="34" charset="0"/>
                          <a:cs typeface="Arial" pitchFamily="34" charset="0"/>
                        </a:rPr>
                        <a:t> </a:t>
                      </a:r>
                      <a:r>
                        <a:rPr lang="en-US" sz="1800" dirty="0" smtClean="0">
                          <a:latin typeface="Arial" pitchFamily="34" charset="0"/>
                          <a:cs typeface="Arial" pitchFamily="34" charset="0"/>
                        </a:rPr>
                        <a:t>&amp; Demolition Landfills, and Solid Waste Treatment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$0.30/ton</a:t>
                      </a:r>
                    </a:p>
                    <a:p>
                      <a:pPr algn="ctr"/>
                      <a:r>
                        <a:rPr lang="en-US" sz="1800" dirty="0" smtClean="0">
                          <a:latin typeface="Arial" pitchFamily="34" charset="0"/>
                          <a:cs typeface="Arial" pitchFamily="34" charset="0"/>
                        </a:rPr>
                        <a:t>($0.21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$0.58</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Energy Recovery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$0.22/ton</a:t>
                      </a:r>
                    </a:p>
                    <a:p>
                      <a:pPr algn="ctr"/>
                      <a:r>
                        <a:rPr lang="en-US" sz="1800" dirty="0" smtClean="0">
                          <a:latin typeface="Arial" pitchFamily="34" charset="0"/>
                          <a:cs typeface="Arial" pitchFamily="34" charset="0"/>
                        </a:rPr>
                        <a:t>($0.13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$0.58*</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Conversion Technology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$0.19/ton</a:t>
                      </a:r>
                    </a:p>
                    <a:p>
                      <a:pPr algn="ctr"/>
                      <a:r>
                        <a:rPr lang="en-US" sz="1800" dirty="0" smtClean="0">
                          <a:latin typeface="Arial" pitchFamily="34" charset="0"/>
                          <a:cs typeface="Arial" pitchFamily="34" charset="0"/>
                        </a:rPr>
                        <a:t>($0.10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Industrial Captive Landfills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$0.21/ton</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Industrial Non-Captive Landfills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$0.30/ton</a:t>
                      </a:r>
                    </a:p>
                    <a:p>
                      <a:pPr algn="ctr"/>
                      <a:r>
                        <a:rPr lang="en-US" sz="1800" dirty="0" smtClean="0">
                          <a:latin typeface="Arial" pitchFamily="34" charset="0"/>
                          <a:cs typeface="Arial" pitchFamily="34" charset="0"/>
                        </a:rPr>
                        <a:t>($0.21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9A16F8CE-8817-4FC9-B98C-1D129C0DE9F7}" type="slidenum">
              <a:rPr lang="en-US" smtClean="0"/>
              <a:pPr/>
              <a:t>8</a:t>
            </a:fld>
            <a:endParaRPr lang="en-US" dirty="0"/>
          </a:p>
        </p:txBody>
      </p:sp>
      <p:sp>
        <p:nvSpPr>
          <p:cNvPr id="6" name="TextBox 5"/>
          <p:cNvSpPr txBox="1"/>
          <p:nvPr/>
        </p:nvSpPr>
        <p:spPr>
          <a:xfrm>
            <a:off x="914400" y="5257800"/>
            <a:ext cx="7158229" cy="523220"/>
          </a:xfrm>
          <a:prstGeom prst="rect">
            <a:avLst/>
          </a:prstGeom>
          <a:noFill/>
        </p:spPr>
        <p:txBody>
          <a:bodyPr wrap="square" rtlCol="0">
            <a:spAutoFit/>
          </a:bodyPr>
          <a:lstStyle/>
          <a:p>
            <a:r>
              <a:rPr lang="en-US" sz="1400" dirty="0" smtClean="0"/>
              <a:t>* For energy recovery facilities and conversion technology facilities, no permit fee on subsequent disposal of ash or residue from conversion technology.</a:t>
            </a:r>
            <a:endParaRPr lang="en-US" sz="1400" dirty="0"/>
          </a:p>
        </p:txBody>
      </p:sp>
      <p:sp>
        <p:nvSpPr>
          <p:cNvPr id="8" name="Rectangle 7"/>
          <p:cNvSpPr/>
          <p:nvPr/>
        </p:nvSpPr>
        <p:spPr>
          <a:xfrm>
            <a:off x="533400" y="5715000"/>
            <a:ext cx="7467600" cy="892552"/>
          </a:xfrm>
          <a:prstGeom prst="rect">
            <a:avLst/>
          </a:prstGeom>
        </p:spPr>
        <p:txBody>
          <a:bodyPr wrap="square">
            <a:spAutoFit/>
          </a:bodyPr>
          <a:lstStyle/>
          <a:p>
            <a:pPr algn="ctr"/>
            <a:r>
              <a:rPr lang="en-US" sz="2600" b="1" dirty="0" smtClean="0"/>
              <a:t>DEQ will continue policy requiring entities to pay only once on each ton of material disposed </a:t>
            </a:r>
            <a:endParaRPr lang="en-US" sz="2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9A16F8CE-8817-4FC9-B98C-1D129C0DE9F7}" type="slidenum">
              <a:rPr lang="en-US" smtClean="0"/>
              <a:pPr/>
              <a:t>9</a:t>
            </a:fld>
            <a:endParaRPr lang="en-US" dirty="0"/>
          </a:p>
        </p:txBody>
      </p:sp>
      <p:sp>
        <p:nvSpPr>
          <p:cNvPr id="5" name="Content Placeholder 2"/>
          <p:cNvSpPr txBox="1">
            <a:spLocks/>
          </p:cNvSpPr>
          <p:nvPr/>
        </p:nvSpPr>
        <p:spPr bwMode="auto">
          <a:xfrm>
            <a:off x="2819400" y="1600200"/>
            <a:ext cx="60960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spcBef>
                <a:spcPts val="0"/>
              </a:spcBef>
              <a:spcAft>
                <a:spcPts val="0"/>
              </a:spcAft>
              <a:tabLst>
                <a:tab pos="228600" algn="l"/>
              </a:tabLst>
            </a:pPr>
            <a:endParaRPr lang="en-US" sz="1100" dirty="0" smtClean="0">
              <a:latin typeface="+mn-lt"/>
              <a:ea typeface="Times New Roman"/>
            </a:endParaRPr>
          </a:p>
          <a:p>
            <a:pPr>
              <a:spcBef>
                <a:spcPts val="0"/>
              </a:spcBef>
              <a:spcAft>
                <a:spcPts val="0"/>
              </a:spcAft>
              <a:tabLst>
                <a:tab pos="228600" algn="l"/>
              </a:tabLst>
            </a:pPr>
            <a:r>
              <a:rPr lang="en-US" dirty="0" smtClean="0">
                <a:latin typeface="+mn-lt"/>
                <a:ea typeface="Times New Roman"/>
              </a:rPr>
              <a:t>Will the rules have a significant adverse impact on small businesses (</a:t>
            </a:r>
            <a:r>
              <a:rPr lang="en-US" u="sng" dirty="0" smtClean="0">
                <a:latin typeface="+mn-lt"/>
                <a:ea typeface="Times New Roman"/>
              </a:rPr>
              <a:t>&lt;</a:t>
            </a:r>
            <a:r>
              <a:rPr lang="en-US" dirty="0" smtClean="0">
                <a:latin typeface="+mn-lt"/>
                <a:ea typeface="Times New Roman"/>
              </a:rPr>
              <a:t>50 employees)?</a:t>
            </a:r>
          </a:p>
          <a:p>
            <a:pPr>
              <a:spcBef>
                <a:spcPts val="0"/>
              </a:spcBef>
              <a:spcAft>
                <a:spcPts val="0"/>
              </a:spcAft>
              <a:tabLst>
                <a:tab pos="228600" algn="l"/>
              </a:tabLst>
            </a:pPr>
            <a:endParaRPr lang="en-US" sz="1100" dirty="0" smtClean="0">
              <a:latin typeface="+mn-lt"/>
              <a:ea typeface="Times New Roman"/>
            </a:endParaRPr>
          </a:p>
          <a:p>
            <a:endParaRPr lang="en-US" sz="1100" dirty="0" smtClean="0">
              <a:latin typeface="+mn-lt"/>
              <a:ea typeface="Times New Roman"/>
            </a:endParaRPr>
          </a:p>
          <a:p>
            <a:pPr>
              <a:lnSpc>
                <a:spcPct val="115000"/>
              </a:lnSpc>
              <a:spcBef>
                <a:spcPts val="0"/>
              </a:spcBef>
              <a:buClr>
                <a:srgbClr val="00B0F0"/>
              </a:buClr>
              <a:buNone/>
              <a:defRPr/>
            </a:pPr>
            <a:endParaRPr lang="en-US" sz="3200" kern="0" dirty="0" smtClean="0">
              <a:latin typeface="+mn-lt"/>
              <a:ea typeface="Calibri"/>
              <a:cs typeface="Times New Roman"/>
            </a:endParaRPr>
          </a:p>
        </p:txBody>
      </p:sp>
      <p:sp>
        <p:nvSpPr>
          <p:cNvPr id="7" name="Title 1"/>
          <p:cNvSpPr txBox="1">
            <a:spLocks/>
          </p:cNvSpPr>
          <p:nvPr/>
        </p:nvSpPr>
        <p:spPr bwMode="auto">
          <a:xfrm>
            <a:off x="12192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latin typeface="+mj-lt"/>
                <a:ea typeface="Times New Roman"/>
              </a:rPr>
              <a:t>Questions required by ORS 183</a:t>
            </a:r>
            <a:endParaRPr kumimoji="0" lang="en-US" sz="3600" b="1" i="0" u="none" strike="noStrike" kern="0" cap="none" spc="0" normalizeH="0" baseline="0" noProof="0" dirty="0">
              <a:ln>
                <a:noFill/>
              </a:ln>
              <a:solidFill>
                <a:srgbClr val="000000"/>
              </a:solidFill>
              <a:effectLst/>
              <a:uLnTx/>
              <a:uFillTx/>
              <a:latin typeface="+mj-lt"/>
              <a:ea typeface="+mj-ea"/>
              <a:cs typeface="Times New Roman" pitchFamily="18" charset="0"/>
            </a:endParaRPr>
          </a:p>
        </p:txBody>
      </p:sp>
      <p:sp>
        <p:nvSpPr>
          <p:cNvPr id="9" name="Rectangle 8"/>
          <p:cNvSpPr/>
          <p:nvPr/>
        </p:nvSpPr>
        <p:spPr>
          <a:xfrm>
            <a:off x="457200" y="3581400"/>
            <a:ext cx="8458200" cy="1384995"/>
          </a:xfrm>
          <a:prstGeom prst="rect">
            <a:avLst/>
          </a:prstGeom>
        </p:spPr>
        <p:txBody>
          <a:bodyPr wrap="square">
            <a:spAutoFit/>
          </a:bodyPr>
          <a:lstStyle/>
          <a:p>
            <a:pPr marL="342900" indent="-342900" fontAlgn="base">
              <a:buFont typeface="Arial" pitchFamily="34" charset="0"/>
              <a:buChar char="•"/>
              <a:tabLst>
                <a:tab pos="228600" algn="l"/>
              </a:tabLst>
            </a:pPr>
            <a:r>
              <a:rPr lang="en-US" sz="2800" dirty="0" smtClean="0">
                <a:ea typeface="Times New Roman"/>
                <a:cs typeface="Times New Roman" pitchFamily="18" charset="0"/>
              </a:rPr>
              <a:t>Expected minimal impact since the fee increase is a small increase in a relatively small cost of doing business. </a:t>
            </a:r>
          </a:p>
        </p:txBody>
      </p:sp>
      <p:pic>
        <p:nvPicPr>
          <p:cNvPr id="18434" name="Picture 2" descr="http://www.harrisaccountancy.co.uk/wp-content/uploads/2014/05/Vote-Yes-or-No.jpg"/>
          <p:cNvPicPr>
            <a:picLocks noChangeAspect="1" noChangeArrowheads="1"/>
          </p:cNvPicPr>
          <p:nvPr/>
        </p:nvPicPr>
        <p:blipFill>
          <a:blip r:embed="rId3" cstate="print"/>
          <a:srcRect/>
          <a:stretch>
            <a:fillRect/>
          </a:stretch>
        </p:blipFill>
        <p:spPr bwMode="auto">
          <a:xfrm>
            <a:off x="533400" y="1600200"/>
            <a:ext cx="2182377" cy="14541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4441BB24FCCF488168F179BB0C9B96" ma:contentTypeVersion="" ma:contentTypeDescription="Create a new document." ma:contentTypeScope="" ma:versionID="eaa93d124f32f7ca7f281b230b511527">
  <xsd:schema xmlns:xsd="http://www.w3.org/2001/XMLSchema" xmlns:xs="http://www.w3.org/2001/XMLSchema" xmlns:p="http://schemas.microsoft.com/office/2006/metadata/properties" xmlns:ns2="$ListId:docs;" targetNamespace="http://schemas.microsoft.com/office/2006/metadata/properties" ma:root="true" ma:fieldsID="d7f099613f04efe9cd7f37ebfa441497"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Topics" ma:default="Select..." ma:format="Dropdown" ma:internalName="Category">
      <xsd:simpleType>
        <xsd:restriction base="dms:Choice">
          <xsd:enumeration value="Select..."/>
          <xsd:enumeration value="Planning"/>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ListId:docs;">EQC Preparation</Category>
  </documentManagement>
</p:properties>
</file>

<file path=customXml/itemProps1.xml><?xml version="1.0" encoding="utf-8"?>
<ds:datastoreItem xmlns:ds="http://schemas.openxmlformats.org/officeDocument/2006/customXml" ds:itemID="{3952A030-3DEF-4436-A407-FCB9AA5F3B3F}">
  <ds:schemaRefs>
    <ds:schemaRef ds:uri="http://schemas.microsoft.com/sharepoint/v3/contenttype/forms"/>
  </ds:schemaRefs>
</ds:datastoreItem>
</file>

<file path=customXml/itemProps2.xml><?xml version="1.0" encoding="utf-8"?>
<ds:datastoreItem xmlns:ds="http://schemas.openxmlformats.org/officeDocument/2006/customXml" ds:itemID="{47324A32-EEB1-4D8B-883A-C0A20DC2B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EE470D-8E98-41A7-B1A0-B02FF16C61A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4791</TotalTime>
  <Words>2568</Words>
  <Application>Microsoft Office PowerPoint</Application>
  <PresentationFormat>On-screen Show (4:3)</PresentationFormat>
  <Paragraphs>328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Goals of Rulemaking</vt:lpstr>
      <vt:lpstr>Slide 4</vt:lpstr>
      <vt:lpstr>Post-SB 245 Use of Fees</vt:lpstr>
      <vt:lpstr>Disposal Fees Allowed by SB245</vt:lpstr>
      <vt:lpstr>Disposal Fees Allowed by SB245</vt:lpstr>
      <vt:lpstr>Current and Proposed Permit Fees</vt:lpstr>
      <vt:lpstr>Slide 9</vt:lpstr>
      <vt:lpstr>Distressed County Index </vt:lpstr>
      <vt:lpstr>Rebates if paid in 2015 @ $0.28/ton</vt:lpstr>
      <vt:lpstr>Grant Rules SB 245 Changes</vt:lpstr>
      <vt:lpstr>Slide 13</vt:lpstr>
      <vt:lpstr>Slide 14</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Committee 2015-08-17 Presentation</dc:title>
  <dc:creator>State of Oregon</dc:creator>
  <cp:lastModifiedBy>jinahar</cp:lastModifiedBy>
  <cp:revision>505</cp:revision>
  <dcterms:created xsi:type="dcterms:W3CDTF">2012-12-04T19:19:06Z</dcterms:created>
  <dcterms:modified xsi:type="dcterms:W3CDTF">2016-01-25T16:51:54Z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0x010100914441BB24FCCF488168F179BB0C9B96</vt:lpwstr>
  </property>
</Properties>
</file>