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32" autoAdjust="0"/>
    <p:restoredTop sz="77257" autoAdjust="0"/>
  </p:normalViewPr>
  <p:slideViewPr>
    <p:cSldViewPr>
      <p:cViewPr varScale="1">
        <p:scale>
          <a:sx n="67" d="100"/>
          <a:sy n="67" d="100"/>
        </p:scale>
        <p:origin x="-61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374" y="1853"/>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1/26/2016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1/26/2016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county</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2000" dirty="0" smtClean="0">
                <a:latin typeface="Times New Roman" pitchFamily="18" charset="0"/>
                <a:cs typeface="Times New Roman" pitchFamily="18" charset="0"/>
              </a:rPr>
              <a:t>This slide gives you an idea of how much money we’re talking about for the rebates. </a:t>
            </a:r>
            <a:r>
              <a:rPr lang="en-US" sz="2000" dirty="0" smtClean="0">
                <a:latin typeface="Times New Roman" pitchFamily="18" charset="0"/>
                <a:cs typeface="Times New Roman" pitchFamily="18" charset="0"/>
              </a:rPr>
              <a:t>Once again, SB </a:t>
            </a:r>
            <a:r>
              <a:rPr lang="en-US" sz="2000" dirty="0" smtClean="0">
                <a:latin typeface="Times New Roman" pitchFamily="18" charset="0"/>
                <a:cs typeface="Times New Roman" pitchFamily="18" charset="0"/>
              </a:rPr>
              <a:t>245 requires DEQ to give a partial rebate of the tipping fee increase to the 9 most economically distressed counties each year</a:t>
            </a:r>
          </a:p>
          <a:p>
            <a:pPr>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These </a:t>
            </a:r>
            <a:r>
              <a:rPr lang="en-US" sz="2000" dirty="0" smtClean="0">
                <a:latin typeface="Times New Roman" pitchFamily="18" charset="0"/>
                <a:cs typeface="Times New Roman" pitchFamily="18" charset="0"/>
              </a:rPr>
              <a:t>are the 9 most distressed counties in Oregon in 2015 and the amount of the rebates if we paid them in 2015 based on 2014</a:t>
            </a:r>
            <a:r>
              <a:rPr lang="en-US" sz="2000" baseline="0" dirty="0" smtClean="0">
                <a:latin typeface="Times New Roman" pitchFamily="18" charset="0"/>
                <a:cs typeface="Times New Roman" pitchFamily="18" charset="0"/>
              </a:rPr>
              <a:t> tonnages</a:t>
            </a:r>
            <a:r>
              <a:rPr lang="en-US" sz="2000" dirty="0" smtClean="0">
                <a:latin typeface="Times New Roman" pitchFamily="18" charset="0"/>
                <a:cs typeface="Times New Roman" pitchFamily="18" charset="0"/>
              </a:rPr>
              <a:t>. The $70,311 is approximately 0.6% of DEQ’s solid waste budget.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775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strike="noStrike" kern="1200" baseline="0" dirty="0" smtClean="0">
                <a:solidFill>
                  <a:schemeClr val="tx1"/>
                </a:solidFill>
                <a:latin typeface="Times New Roman" pitchFamily="18" charset="0"/>
                <a:ea typeface="ＭＳ Ｐゴシック" pitchFamily="-110" charset="-128"/>
                <a:cs typeface="Times New Roman" pitchFamily="18" charset="0"/>
              </a:rPr>
              <a:t>The</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proposed rules </a:t>
            </a:r>
            <a:r>
              <a:rPr lang="en-US" sz="1500" kern="1200" dirty="0" smtClean="0">
                <a:solidFill>
                  <a:schemeClr val="tx1"/>
                </a:solidFill>
                <a:latin typeface="Times New Roman" pitchFamily="18" charset="0"/>
                <a:ea typeface="ＭＳ Ｐゴシック" pitchFamily="-110" charset="-128"/>
                <a:cs typeface="Times New Roman" pitchFamily="18" charset="0"/>
              </a:rPr>
              <a:t>allow 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a:t>
            </a:r>
            <a:r>
              <a:rPr lang="en-US" sz="1500" b="0" strike="noStrike" dirty="0" smtClean="0">
                <a:latin typeface="Times New Roman" pitchFamily="18" charset="0"/>
                <a:cs typeface="Times New Roman" pitchFamily="18" charset="0"/>
              </a:rPr>
              <a:t>requesting</a:t>
            </a:r>
            <a:r>
              <a:rPr lang="en-US" sz="1500" b="0" strike="noStrike" baseline="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notification of non-governmental applications to local jurisdictions. </a:t>
            </a:r>
            <a:r>
              <a:rPr lang="en-US" sz="1500" b="1" strike="noStrike" dirty="0" smtClean="0">
                <a:latin typeface="Times New Roman" pitchFamily="18" charset="0"/>
                <a:cs typeface="Times New Roman" pitchFamily="18" charset="0"/>
              </a:rPr>
              <a:t>Some grant proposals</a:t>
            </a:r>
            <a:r>
              <a:rPr lang="en-US" sz="1500" b="1" strike="noStrike" baseline="0" dirty="0" smtClean="0">
                <a:latin typeface="Times New Roman" pitchFamily="18" charset="0"/>
                <a:cs typeface="Times New Roman" pitchFamily="18" charset="0"/>
              </a:rPr>
              <a:t> may </a:t>
            </a:r>
            <a:r>
              <a:rPr lang="en-US" sz="1500" b="1" dirty="0" smtClean="0">
                <a:latin typeface="Times New Roman" pitchFamily="18" charset="0"/>
                <a:cs typeface="Times New Roman" pitchFamily="18" charset="0"/>
              </a:rPr>
              <a:t>affect no jurisdictions and others may affect </a:t>
            </a:r>
            <a:r>
              <a:rPr lang="en-US" sz="1500" b="1" strike="noStrike" dirty="0" smtClean="0">
                <a:latin typeface="Times New Roman" pitchFamily="18" charset="0"/>
                <a:cs typeface="Times New Roman" pitchFamily="18" charset="0"/>
              </a:rPr>
              <a:t>several</a:t>
            </a:r>
            <a:r>
              <a:rPr lang="en-US" sz="1500" b="1" dirty="0" smtClean="0">
                <a:latin typeface="Times New Roman" pitchFamily="18" charset="0"/>
                <a:cs typeface="Times New Roman" pitchFamily="18" charset="0"/>
              </a:rPr>
              <a:t>. Because it is difficult to write rules to cover every situation, </a:t>
            </a:r>
            <a:r>
              <a:rPr lang="en-US" sz="1500" b="1" strike="noStrike" dirty="0" smtClean="0">
                <a:latin typeface="Times New Roman" pitchFamily="18" charset="0"/>
                <a:cs typeface="Times New Roman" pitchFamily="18" charset="0"/>
              </a:rPr>
              <a:t>we will use</a:t>
            </a:r>
            <a:r>
              <a:rPr lang="en-US" sz="1500" b="1" dirty="0" smtClean="0">
                <a:latin typeface="Times New Roman" pitchFamily="18" charset="0"/>
                <a:cs typeface="Times New Roman" pitchFamily="18" charset="0"/>
              </a:rPr>
              <a:t> the application process to require this notification whenever applicable </a:t>
            </a:r>
            <a:r>
              <a:rPr lang="en-US" sz="1500" b="0" u="sng" dirty="0" smtClean="0">
                <a:latin typeface="Times New Roman" pitchFamily="18" charset="0"/>
                <a:cs typeface="Times New Roman" pitchFamily="18" charset="0"/>
              </a:rPr>
              <a:t>. [Optional – may want to hold</a:t>
            </a:r>
            <a:r>
              <a:rPr lang="en-US" sz="1500" b="0" u="sng" baseline="0" dirty="0" smtClean="0">
                <a:latin typeface="Times New Roman" pitchFamily="18" charset="0"/>
                <a:cs typeface="Times New Roman" pitchFamily="18" charset="0"/>
              </a:rPr>
              <a:t> for Qs:</a:t>
            </a:r>
            <a:r>
              <a:rPr lang="en-US" sz="1500" b="0" u="sng" dirty="0" smtClean="0">
                <a:latin typeface="Times New Roman" pitchFamily="18" charset="0"/>
                <a:cs typeface="Times New Roman" pitchFamily="18" charset="0"/>
              </a:rPr>
              <a:t> We also plan to</a:t>
            </a:r>
            <a:r>
              <a:rPr lang="en-US" sz="1500" b="0" u="sng" baseline="0" dirty="0" smtClean="0">
                <a:latin typeface="Times New Roman" pitchFamily="18" charset="0"/>
                <a:cs typeface="Times New Roman" pitchFamily="18" charset="0"/>
              </a:rPr>
              <a:t> engage local governments in the grant process in ways that serve their interests and support the process</a:t>
            </a:r>
            <a:r>
              <a:rPr lang="en-US" sz="1500" b="1"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for activities that implement the 2050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start by giving 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Explain 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Summarize the proposed rulemaking</a:t>
            </a:r>
          </a:p>
          <a:p>
            <a:pPr>
              <a:buFont typeface="Arial" pitchFamily="34" charset="0"/>
              <a:buChar char="•"/>
            </a:pPr>
            <a:endParaRPr lang="en-US" sz="1800" dirty="0" smtClean="0"/>
          </a:p>
          <a:p>
            <a:pPr>
              <a:buFont typeface="Arial" pitchFamily="34" charset="0"/>
              <a:buChar char="•"/>
            </a:pPr>
            <a:r>
              <a:rPr lang="en-US" sz="1800" dirty="0" smtClean="0"/>
              <a:t>Time for questions</a:t>
            </a:r>
          </a:p>
          <a:p>
            <a:pPr>
              <a:buFont typeface="Arial" pitchFamily="34" charset="0"/>
              <a:buChar char="•"/>
            </a:pPr>
            <a:endParaRPr lang="en-US" sz="1800" dirty="0" smtClean="0"/>
          </a:p>
          <a:p>
            <a:pPr>
              <a:buFont typeface="Arial" pitchFamily="34" charset="0"/>
              <a:buChar char="•"/>
            </a:pPr>
            <a:r>
              <a:rPr lang="en-US" sz="1100" dirty="0" smtClean="0"/>
              <a:t>Recommend adoption</a:t>
            </a:r>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in the last legislative session.  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the proposed rulemaking are 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are proposing 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were last 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Oregon’s nine most economically d</a:t>
            </a:r>
            <a:r>
              <a:rPr lang="en-US" sz="1800" dirty="0" smtClean="0">
                <a:solidFill>
                  <a:prstClr val="black"/>
                </a:solidFill>
                <a:latin typeface="Times" pitchFamily="18" charset="0"/>
                <a:cs typeface="Times" pitchFamily="18" charset="0"/>
              </a:rPr>
              <a:t>istressed 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rules, again 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held</a:t>
            </a:r>
            <a:r>
              <a:rPr lang="en-US" sz="2100" u="sng" dirty="0" smtClean="0">
                <a:solidFill>
                  <a:srgbClr val="FF00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in August and September of 2015</a:t>
            </a:r>
            <a:r>
              <a:rPr lang="en-US" sz="2100" u="sng" dirty="0" smtClean="0">
                <a:latin typeface="Times New Roman" pitchFamily="18" charset="0"/>
                <a:cs typeface="Times New Roman" pitchFamily="18" charset="0"/>
              </a:rPr>
              <a:t>,</a:t>
            </a:r>
            <a:r>
              <a:rPr lang="en-US" sz="2100" dirty="0" smtClean="0">
                <a:latin typeface="Times New Roman" pitchFamily="18" charset="0"/>
                <a:cs typeface="Times New Roman" pitchFamily="18" charset="0"/>
              </a:rPr>
              <a:t> to discuss rulemaking options</a:t>
            </a:r>
            <a:r>
              <a:rPr lang="en-US" sz="2100" baseline="0" dirty="0" smtClean="0">
                <a:latin typeface="Times New Roman" pitchFamily="18" charset="0"/>
                <a:cs typeface="Times New Roman" pitchFamily="18" charset="0"/>
              </a:rPr>
              <a:t> and review the draft rules  </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support 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 fees, two permit fees and two tipping fees, all of which have statutorily defined uses, along with the orphan site fee that is not changing. SB245 combines</a:t>
            </a:r>
            <a:r>
              <a:rPr lang="en-US" sz="1600" baseline="0" dirty="0" smtClean="0">
                <a:solidFill>
                  <a:srgbClr val="000000"/>
                </a:solidFill>
                <a:latin typeface="Times New Roman"/>
                <a:ea typeface="ＭＳ Ｐゴシック" pitchFamily="-110" charset="-128"/>
                <a:cs typeface="Times New Roman"/>
              </a:rPr>
              <a:t> these </a:t>
            </a:r>
            <a:r>
              <a:rPr lang="en-US" sz="1600" dirty="0" smtClean="0">
                <a:solidFill>
                  <a:srgbClr val="000000"/>
                </a:solidFill>
                <a:latin typeface="Times New Roman"/>
                <a:ea typeface="ＭＳ Ｐゴシック" pitchFamily="-110" charset="-128"/>
                <a:cs typeface="Times New Roman"/>
              </a:rPr>
              <a:t>4 fees </a:t>
            </a:r>
            <a:r>
              <a:rPr lang="en-US" sz="1600" baseline="0" dirty="0" smtClean="0">
                <a:solidFill>
                  <a:srgbClr val="000000"/>
                </a:solidFill>
                <a:latin typeface="Times New Roman"/>
                <a:ea typeface="ＭＳ Ｐゴシック" pitchFamily="-110" charset="-128"/>
                <a:cs typeface="Times New Roman"/>
              </a:rPr>
              <a:t>into two fees and clarifies </a:t>
            </a:r>
            <a:r>
              <a:rPr lang="en-US" sz="1600" strike="noStrike" baseline="0" dirty="0" smtClean="0">
                <a:solidFill>
                  <a:srgbClr val="000000"/>
                </a:solidFill>
                <a:latin typeface="Times New Roman"/>
                <a:ea typeface="ＭＳ Ｐゴシック" pitchFamily="-110" charset="-128"/>
                <a:cs typeface="Times New Roman"/>
              </a:rPr>
              <a:t>them</a:t>
            </a:r>
            <a:r>
              <a:rPr lang="en-US" sz="1600" baseline="0" dirty="0" smtClean="0">
                <a:solidFill>
                  <a:srgbClr val="000000"/>
                </a:solidFill>
                <a:latin typeface="Times New Roman"/>
                <a:ea typeface="ＭＳ Ｐゴシック" pitchFamily="-110" charset="-128"/>
                <a:cs typeface="Times New Roman"/>
              </a:rPr>
              <a:t>.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 245 </a:t>
            </a:r>
            <a:r>
              <a:rPr lang="en-US" sz="1600" strike="noStrike" dirty="0" smtClean="0">
                <a:solidFill>
                  <a:srgbClr val="000000"/>
                </a:solidFill>
                <a:latin typeface="Times New Roman"/>
                <a:ea typeface="ＭＳ Ｐゴシック" pitchFamily="-110" charset="-128"/>
                <a:cs typeface="Times New Roman"/>
              </a:rPr>
              <a:t>also </a:t>
            </a:r>
            <a:r>
              <a:rPr lang="en-US" sz="1600" dirty="0" smtClean="0">
                <a:solidFill>
                  <a:srgbClr val="000000"/>
                </a:solidFill>
                <a:latin typeface="Times New Roman"/>
                <a:ea typeface="ＭＳ Ｐゴシック" pitchFamily="-110" charset="-128"/>
                <a:cs typeface="Times New Roman"/>
              </a:rPr>
              <a:t>changes the use of these fees and these are the changes.  </a:t>
            </a: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Formerly the permit compliance fee could be used for a variety of activities. Now it will be limited to the oversight of disposal facilities and related costs such as rulemaking, training, or planning, activities associated with disposal.  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any stage of the life cycle.  This means we can use the tipping fee fund for oversight</a:t>
            </a:r>
            <a:r>
              <a:rPr lang="en-US" sz="1600" baseline="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at disposal facilities but we plan to phase this out. The intent is that the permit compliance fee should cover the cost </a:t>
            </a:r>
            <a:r>
              <a:rPr lang="en-US" sz="1600" strike="noStrike" baseline="0" dirty="0" smtClean="0">
                <a:solidFill>
                  <a:srgbClr val="000000"/>
                </a:solidFill>
                <a:latin typeface="Times New Roman"/>
                <a:ea typeface="ＭＳ Ｐゴシック" pitchFamily="-110" charset="-128"/>
                <a:cs typeface="Times New Roman"/>
              </a:rPr>
              <a:t>for overseeing </a:t>
            </a:r>
            <a:r>
              <a:rPr lang="en-US" sz="1600" dirty="0" smtClean="0">
                <a:solidFill>
                  <a:srgbClr val="000000"/>
                </a:solidFill>
                <a:latin typeface="Times New Roman"/>
                <a:ea typeface="ＭＳ Ｐゴシック" pitchFamily="-110" charset="-128"/>
                <a:cs typeface="Times New Roman"/>
              </a:rPr>
              <a:t>disposal facilities and the tipping fees should cover all other program costs.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65" charset="0"/>
                <a:ea typeface="ＭＳ Ｐゴシック" pitchFamily="-110" charset="-128"/>
              </a:rPr>
              <a:t>In the next few slides</a:t>
            </a:r>
            <a:r>
              <a:rPr lang="en-US" sz="1800" baseline="0" dirty="0" smtClean="0">
                <a:latin typeface="Times New Roman" pitchFamily="-65" charset="0"/>
                <a:ea typeface="ＭＳ Ｐゴシック" pitchFamily="-110" charset="-128"/>
              </a:rPr>
              <a:t> I’ll explain in detail the changes in the fee structure. </a:t>
            </a:r>
            <a:endParaRPr lang="en-US" sz="18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65" charset="0"/>
              <a:ea typeface="ＭＳ Ｐゴシック" pitchFamily="-110" charset="-128"/>
            </a:endParaRPr>
          </a:p>
          <a:p>
            <a:r>
              <a:rPr lang="en-US" sz="1800" kern="1200" dirty="0" smtClean="0">
                <a:solidFill>
                  <a:schemeClr val="tx1"/>
                </a:solidFill>
                <a:latin typeface="Times New Roman" pitchFamily="18" charset="0"/>
                <a:cs typeface="Times New Roman" pitchFamily="18" charset="0"/>
              </a:rPr>
              <a:t>This table will compare the current fees (in the center column) against the new fees (on the right) allowed by SB245. </a:t>
            </a:r>
          </a:p>
          <a:p>
            <a:endParaRPr lang="en-US" sz="1800" dirty="0" smtClean="0">
              <a:latin typeface="Times New Roman" pitchFamily="18" charset="0"/>
              <a:cs typeface="Times New Roman" pitchFamily="18" charset="0"/>
            </a:endParaRPr>
          </a:p>
          <a:p>
            <a:r>
              <a:rPr lang="en-US" sz="1800" b="1" dirty="0" smtClean="0">
                <a:latin typeface="Times New Roman" pitchFamily="18" charset="0"/>
                <a:ea typeface="ＭＳ Ｐゴシック" pitchFamily="-110" charset="-128"/>
                <a:cs typeface="Times New Roman" pitchFamily="18" charset="0"/>
              </a:rPr>
              <a:t>CLICK</a:t>
            </a:r>
            <a:r>
              <a:rPr lang="en-US" sz="1800" dirty="0" smtClean="0">
                <a:latin typeface="Times New Roman" pitchFamily="18" charset="0"/>
                <a:ea typeface="ＭＳ Ｐゴシック" pitchFamily="-110" charset="-128"/>
                <a:cs typeface="Times New Roman" pitchFamily="18" charset="0"/>
              </a:rPr>
              <a:t> The permit compliance fee of 21¢/ ton pays for the oversight of the facility.  Landfills also pay a recycling </a:t>
            </a:r>
            <a:r>
              <a:rPr lang="en-US" sz="1800" dirty="0" smtClean="0">
                <a:latin typeface="Times New Roman" pitchFamily="-65" charset="0"/>
                <a:ea typeface="ＭＳ Ｐゴシック" pitchFamily="-110" charset="-128"/>
              </a:rPr>
              <a:t>fee of 9¢.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Facilities pay a tipping fee of 81¢ a ton, which is a combination of the original 50¢ tipping fee and the 31¢ tipping fee surcharge.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Again, the orphan site fee of 13¢/ton is not changing so the total fees currently paid are $1.24/ton</a:t>
            </a:r>
            <a:r>
              <a:rPr lang="en-US" sz="1800" dirty="0" smtClean="0"/>
              <a:t>.</a:t>
            </a:r>
          </a:p>
          <a:p>
            <a:endParaRPr lang="en-US" sz="1800" kern="1200" dirty="0" smtClean="0">
              <a:solidFill>
                <a:schemeClr val="tx1"/>
              </a:solidFill>
              <a:latin typeface="+mn-lt"/>
              <a:ea typeface="+mn-ea"/>
              <a:cs typeface="+mn-cs"/>
            </a:endParaRPr>
          </a:p>
          <a:p>
            <a:r>
              <a:rPr lang="en-US" sz="1800" dirty="0" smtClean="0">
                <a:latin typeface="Times New Roman"/>
                <a:ea typeface="Times New Roman"/>
              </a:rPr>
              <a:t>Commitments made to stakeholders during the development of SB245 included raising the permit fees in an amount necessary to maintain current service levels and to fully fund the permitting program solely through permit fees.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a:ea typeface="Times New Roman"/>
              </a:rPr>
              <a:t>We estimated this would require an increase in permit fees from a combined 30¢/ton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28¢/ton increase would keep the permitting program whole through at least June of 2021.  </a:t>
            </a:r>
            <a:endParaRPr lang="en-US" sz="1050" dirty="0" smtClean="0">
              <a:latin typeface="Times New Roman"/>
              <a:ea typeface="Times New Roman"/>
            </a:endParaRPr>
          </a:p>
          <a:p>
            <a:r>
              <a:rPr lang="en-US" sz="1800" dirty="0" smtClean="0">
                <a:latin typeface="Times New Roman"/>
                <a:ea typeface="Times New Roman"/>
              </a:rPr>
              <a:t> </a:t>
            </a:r>
            <a:endParaRPr lang="en-US" sz="1050" dirty="0" smtClean="0">
              <a:latin typeface="Times New Roman"/>
              <a:ea typeface="Times New Roman"/>
            </a:endParaRPr>
          </a:p>
          <a:p>
            <a:r>
              <a:rPr lang="en-US" sz="1800" dirty="0" smtClean="0">
                <a:latin typeface="Times New Roman" pitchFamily="18" charset="0"/>
                <a:cs typeface="Times New Roman" pitchFamily="18" charset="0"/>
              </a:rPr>
              <a:t>We committed to fund 12 new positions to implement the non-permitting side of the 2050 Vision, in areas such as recycling, waste prevention, sustainable production and toxics reduction. We also committed to increase funding for grants and contracts by the 2019-2021 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that service last fall.</a:t>
            </a:r>
            <a:r>
              <a:rPr lang="en-US" sz="1800" b="1" dirty="0" smtClean="0">
                <a:latin typeface="Times New Roman" pitchFamily="18" charset="0"/>
                <a:ea typeface="ＭＳ Ｐゴシック" pitchFamily="-110" charset="-128"/>
                <a:cs typeface="Times New Roman" pitchFamily="18" charset="0"/>
              </a:rPr>
              <a:t> CLICK</a:t>
            </a:r>
            <a:r>
              <a:rPr lang="en-US" sz="1800" dirty="0" smtClean="0">
                <a:latin typeface="Times New Roman" pitchFamily="18" charset="0"/>
                <a:cs typeface="Times New Roman" pitchFamily="18" charset="0"/>
              </a:rPr>
              <a:t> To fund the 12 new positions, we estimated this would require an increase in tipping fees from 81¢/ton today to $1.18/ton, a 37¢ increase.  Adding the orphan site fee makes the proposed total fees paid $1.89, a total increase of 65¢/ton.</a:t>
            </a:r>
          </a:p>
          <a:p>
            <a:endParaRPr lang="en-US" sz="18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928360" cy="4880610"/>
          </a:xfrm>
        </p:spPr>
        <p:txBody>
          <a:bodyPr>
            <a:normAutofit fontScale="25000" lnSpcReduction="20000"/>
          </a:bodyPr>
          <a:lstStyle/>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An increase in waste disposal, coupled with lower-than-projected expenses in the first half of 2015, have improved our financial position enough that we can now provide the same level of service but with a slight reduction in the amount of the increase authorized</a:t>
            </a:r>
            <a:r>
              <a:rPr lang="en-US" sz="5600" baseline="0" dirty="0" smtClean="0">
                <a:latin typeface="Times New Roman" pitchFamily="18" charset="0"/>
                <a:cs typeface="Times New Roman" pitchFamily="18" charset="0"/>
              </a:rPr>
              <a:t> by SB245</a:t>
            </a:r>
            <a:r>
              <a:rPr lang="en-US" sz="5600" dirty="0" smtClean="0">
                <a:latin typeface="Times New Roman" pitchFamily="18" charset="0"/>
                <a:cs typeface="Times New Roman" pitchFamily="18" charset="0"/>
              </a:rPr>
              <a:t>. We can afford to introduce the tipping fee increases in two steps.  Rather than one single 37¢ increase in July of this year, we’d start with a 30-cent increase in July of this year, followed by another 7-cent increase in July of 2019. We discussed the one step or two step increase options with our advisory committee.  Some members expressed concern about having to go out again for a second increase and other</a:t>
            </a:r>
            <a:r>
              <a:rPr lang="en-US" sz="5600" u="sng" dirty="0" smtClean="0">
                <a:latin typeface="Times New Roman" pitchFamily="18" charset="0"/>
                <a:cs typeface="Times New Roman" pitchFamily="18" charset="0"/>
              </a:rPr>
              <a:t>s</a:t>
            </a:r>
            <a:r>
              <a:rPr lang="en-US" sz="5600" dirty="0" smtClean="0">
                <a:latin typeface="Times New Roman" pitchFamily="18" charset="0"/>
                <a:cs typeface="Times New Roman" pitchFamily="18" charset="0"/>
              </a:rPr>
              <a:t> wanted the two step increase to stay competitive.  In the end, all advisory committee members supported the two step tipping fee increase </a:t>
            </a:r>
            <a:r>
              <a:rPr lang="en-US" sz="5600" strike="noStrike" dirty="0" smtClean="0">
                <a:latin typeface="Times New Roman" pitchFamily="18" charset="0"/>
                <a:cs typeface="Times New Roman" pitchFamily="18" charset="0"/>
              </a:rPr>
              <a:t>and</a:t>
            </a:r>
            <a:r>
              <a:rPr lang="en-US" sz="5600" dirty="0" smtClean="0">
                <a:latin typeface="Times New Roman" pitchFamily="18" charset="0"/>
                <a:cs typeface="Times New Roman" pitchFamily="18" charset="0"/>
              </a:rPr>
              <a:t> a one step permit fee increase.</a:t>
            </a:r>
          </a:p>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There are 35 solid waste disposal facilities that pay these fees directly to DEQ and will pass them on to all users such as households.  We estimated that each household can expect to pay 4 to 7¢ /month more for their garbage. (not 47</a:t>
            </a:r>
            <a:r>
              <a:rPr lang="en-US" sz="6000" dirty="0" smtClean="0">
                <a:latin typeface="Times New Roman" pitchFamily="18" charset="0"/>
                <a:cs typeface="Times New Roman" pitchFamily="18" charset="0"/>
              </a:rPr>
              <a:t>¢ but four to seven)</a:t>
            </a:r>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r>
              <a:rPr lang="en-US" sz="5600" dirty="0" smtClean="0">
                <a:latin typeface="Times New Roman" pitchFamily="18" charset="0"/>
                <a:cs typeface="Times New Roman" pitchFamily="18" charset="0"/>
              </a:rPr>
              <a:t> </a:t>
            </a:r>
          </a:p>
          <a:p>
            <a:pPr eaLnBrk="0" fontAlgn="base" hangingPunct="0"/>
            <a:endParaRPr lang="en-US" sz="56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Currently</a:t>
            </a:r>
            <a:r>
              <a:rPr lang="en-US" sz="1300" baseline="0" dirty="0" smtClean="0">
                <a:latin typeface="Times New Roman" pitchFamily="18" charset="0"/>
                <a:cs typeface="Times New Roman" pitchFamily="18" charset="0"/>
              </a:rPr>
              <a:t> 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landfills and Solid Waste Treatment facilities pay both the 21¢/ton permit compliance fee and the 9¢/ton recycling for a 30¢/ton total.  But energy recovery facilities, of which we have only one in the state, only pay 22¢/ton. There was concern that if they paid 30¢/ton on all the waste going into the burner and then paid 30¢/ton on the ash going out, they would be paying more than other facilities. Back when the original fees were adopted, we did some calculations and figured out that if we adjusted the fee down to 22¢/ton then they would pay about the same amount as the 30¢/ton 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recycling related work be paid for by the tipping fee, we thought it made sense to say that a ton is a ton is a ton for permit compliance. We should have the same permit compliance fee on all the different f</a:t>
            </a:r>
            <a:r>
              <a:rPr lang="en-US" sz="1300" strike="noStrike" dirty="0" smtClean="0">
                <a:latin typeface="Times New Roman" pitchFamily="18" charset="0"/>
                <a:cs typeface="Times New Roman" pitchFamily="18" charset="0"/>
              </a:rPr>
              <a:t>acilities</a:t>
            </a:r>
            <a:r>
              <a:rPr lang="en-US" sz="1300" dirty="0" smtClean="0">
                <a:latin typeface="Times New Roman" pitchFamily="18" charset="0"/>
                <a:cs typeface="Times New Roman" pitchFamily="18" charset="0"/>
              </a:rPr>
              <a:t>, with two exceptions for conversion technology and energy recovery facilities, such as the waste incinerator in Marion County that takes solid waste and turns it into energy, while producing another waste, the ash,  that must be disposed of. What we are proposing for the these facilities, is that we would charge 58¢ a ton on the waste going into the facility but we would not charge on the ash or other waste products going to a</a:t>
            </a:r>
            <a:r>
              <a:rPr lang="en-US" sz="1300" strike="sngStrike" dirty="0" smtClean="0">
                <a:latin typeface="Times New Roman" pitchFamily="18" charset="0"/>
                <a:cs typeface="Times New Roman" pitchFamily="18" charset="0"/>
              </a:rPr>
              <a:t>nother</a:t>
            </a:r>
            <a:r>
              <a:rPr lang="en-US" sz="1300" dirty="0" smtClean="0">
                <a:latin typeface="Times New Roman" pitchFamily="18" charset="0"/>
                <a:cs typeface="Times New Roman" pitchFamily="18" charset="0"/>
              </a:rPr>
              <a:t> landfill. </a:t>
            </a:r>
            <a:r>
              <a:rPr lang="en-US" sz="1300" strike="noStrike" dirty="0" smtClean="0">
                <a:latin typeface="Times New Roman" pitchFamily="18" charset="0"/>
                <a:cs typeface="Times New Roman" pitchFamily="18" charset="0"/>
              </a:rPr>
              <a:t>This avoids </a:t>
            </a:r>
            <a:r>
              <a:rPr lang="en-US" sz="1300" dirty="0" smtClean="0">
                <a:latin typeface="Times New Roman" pitchFamily="18" charset="0"/>
                <a:cs typeface="Times New Roman" pitchFamily="18" charset="0"/>
              </a:rPr>
              <a:t>charging twice for the same waste.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facilities and our proposal to raise those fees.  Do you have any questions?</a:t>
            </a: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1"/>
            <a:ext cx="6309360" cy="4347210"/>
          </a:xfrm>
        </p:spPr>
        <p:txBody>
          <a:bodyPr>
            <a:normAutofit fontScale="77500" lnSpcReduction="20000"/>
          </a:bodyPr>
          <a:lstStyle/>
          <a:p>
            <a:r>
              <a:rPr lang="en-US" sz="2300" dirty="0" smtClean="0">
                <a:latin typeface="Times New Roman" pitchFamily="18" charset="0"/>
                <a:cs typeface="Times New Roman" pitchFamily="18" charset="0"/>
              </a:rPr>
              <a:t>One of the questions we asked the advisory committee was whether the proposed fee increases will have an adverse impact on small businesses. Small businesses are defined as those with 50 employees or less. </a:t>
            </a:r>
          </a:p>
          <a:p>
            <a:endParaRPr lang="en-US" sz="2300" kern="1200" dirty="0" smtClean="0">
              <a:solidFill>
                <a:schemeClr val="tx1"/>
              </a:solidFill>
              <a:latin typeface="Times New Roman" pitchFamily="18" charset="0"/>
              <a:cs typeface="Times New Roman" pitchFamily="18" charset="0"/>
            </a:endParaRPr>
          </a:p>
          <a:p>
            <a:r>
              <a:rPr lang="en-US" sz="23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a:t>
            </a:r>
          </a:p>
          <a:p>
            <a:endParaRPr lang="en-US" sz="23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Based on that information, DEQ believes the proposed fee increase will not have an adverse impact on small businesses and our advisory committee agreed.  </a:t>
            </a:r>
          </a:p>
          <a:p>
            <a:endParaRPr lang="en-US" sz="1800" kern="1200" dirty="0" smtClean="0">
              <a:solidFill>
                <a:schemeClr val="tx1"/>
              </a:solidFill>
              <a:latin typeface="+mn-lt"/>
              <a:ea typeface="+mn-ea"/>
              <a:cs typeface="+mn-cs"/>
            </a:endParaRPr>
          </a:p>
          <a:p>
            <a:r>
              <a:rPr lang="en-US" sz="1600" dirty="0" smtClean="0"/>
              <a:t>So for example, producing $1 of output (sales) in “eating and drinking places” in Oregon requires about $0.003616086 in spending on “waste management and remediation” in Oregon.</a:t>
            </a:r>
          </a:p>
          <a:p>
            <a:endParaRPr lang="en-US" sz="1600" dirty="0" smtClean="0"/>
          </a:p>
          <a:p>
            <a:r>
              <a:rPr lang="en-US" sz="1600" dirty="0" smtClean="0"/>
              <a:t>In-state waste management and remediation services are about 0.19% of the cost of doing business for the average Oregon business. If solid waste disposal costs are 30% (a rough guess) of the total cost of “waste management and remediation services” (which also includes solid waste collection, hazardous waste collection and disposal, spill response, and cleanup), and DEQ fees result in solid waste disposal costs increasing by 1% (an average of Jackson County and Metro #s), then the average Oregon business sector will see their overall costs increase by about 0.00057%</a:t>
            </a:r>
            <a:endParaRPr lang="en-US" sz="16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1/26/2016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 xmlns:p14="http://schemas.microsoft.com/office/powerpoint/2010/main"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59097108"/>
              </p:ext>
            </p:extLst>
          </p:nvPr>
        </p:nvGraphicFramePr>
        <p:xfrm>
          <a:off x="1600200" y="1371600"/>
          <a:ext cx="6705600" cy="4914824"/>
        </p:xfrm>
        <a:graphic>
          <a:graphicData uri="http://schemas.openxmlformats.org/drawingml/2006/table">
            <a:tbl>
              <a:tblPr>
                <a:tableStyleId>{5C22544A-7EE6-4342-B048-85BDC9FD1C3A}</a:tableStyleId>
              </a:tblPr>
              <a:tblGrid>
                <a:gridCol w="1143000"/>
                <a:gridCol w="1371600"/>
                <a:gridCol w="1295400"/>
                <a:gridCol w="1447800"/>
                <a:gridCol w="1447800"/>
              </a:tblGrid>
              <a:tr h="533400">
                <a:tc>
                  <a:txBody>
                    <a:bodyPr/>
                    <a:lstStyle/>
                    <a:p>
                      <a:pPr algn="ctr" fontAlgn="b"/>
                      <a:r>
                        <a:rPr lang="en-US" sz="1800" b="0" i="0" u="none" strike="noStrike" dirty="0" smtClean="0">
                          <a:solidFill>
                            <a:srgbClr val="000000"/>
                          </a:solidFill>
                          <a:latin typeface="Arial" pitchFamily="34" charset="0"/>
                          <a:cs typeface="Arial" pitchFamily="34" charset="0"/>
                        </a:rPr>
                        <a:t>Ranking</a:t>
                      </a:r>
                      <a:endParaRPr lang="en-US" sz="1800" b="0" i="0" u="none" strike="noStrike" dirty="0">
                        <a:solidFill>
                          <a:srgbClr val="000000"/>
                        </a:solidFill>
                        <a:latin typeface="Arial" pitchFamily="34" charset="0"/>
                        <a:cs typeface="Arial"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pitchFamily="34" charset="0"/>
                          <a:cs typeface="Arial" pitchFamily="34" charset="0"/>
                        </a:rPr>
                        <a:t>County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Arial" pitchFamily="34" charset="0"/>
                          <a:cs typeface="Arial" pitchFamily="34" charset="0"/>
                        </a:rPr>
                        <a:t>Distressed</a:t>
                      </a:r>
                      <a:r>
                        <a:rPr lang="en-US" sz="1800" b="0" i="0" u="none" strike="noStrike" baseline="0" dirty="0" smtClean="0">
                          <a:solidFill>
                            <a:srgbClr val="000000"/>
                          </a:solidFill>
                          <a:latin typeface="Arial" pitchFamily="34" charset="0"/>
                          <a:cs typeface="Arial" pitchFamily="34" charset="0"/>
                        </a:rPr>
                        <a:t> Index</a:t>
                      </a:r>
                      <a:endParaRPr lang="en-US" sz="1800" b="0" i="0" u="none" strike="noStrike" dirty="0">
                        <a:solidFill>
                          <a:srgbClr val="000000"/>
                        </a:solidFill>
                        <a:latin typeface="Arial" pitchFamily="34" charset="0"/>
                        <a:cs typeface="Arial" pitchFamily="34" charset="0"/>
                      </a:endParaRP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Tons </a:t>
                      </a:r>
                      <a:r>
                        <a:rPr lang="en-US" sz="1800" b="0" i="0" u="none" strike="noStrike" dirty="0" smtClean="0">
                          <a:solidFill>
                            <a:srgbClr val="000000"/>
                          </a:solidFill>
                          <a:latin typeface="Arial" pitchFamily="34" charset="0"/>
                          <a:cs typeface="Arial" pitchFamily="34" charset="0"/>
                        </a:rPr>
                        <a:t>MSW</a:t>
                      </a:r>
                    </a:p>
                    <a:p>
                      <a:pPr algn="ctr" fontAlgn="b"/>
                      <a:r>
                        <a:rPr lang="en-US" sz="1800" b="0" i="0" u="none" strike="noStrike" dirty="0" smtClean="0">
                          <a:solidFill>
                            <a:srgbClr val="000000"/>
                          </a:solidFill>
                          <a:latin typeface="Arial" pitchFamily="34" charset="0"/>
                          <a:cs typeface="Arial" pitchFamily="34" charset="0"/>
                        </a:rPr>
                        <a:t> 2014</a:t>
                      </a:r>
                      <a:endParaRPr lang="en-US" sz="1800" b="0" i="0" u="none" strike="noStrike" dirty="0">
                        <a:solidFill>
                          <a:srgbClr val="000000"/>
                        </a:solidFill>
                        <a:latin typeface="Arial" pitchFamily="34" charset="0"/>
                        <a:cs typeface="Arial" pitchFamily="34" charset="0"/>
                      </a:endParaRP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Arial" pitchFamily="34" charset="0"/>
                          <a:cs typeface="Arial" pitchFamily="34" charset="0"/>
                        </a:rPr>
                        <a:t>Rebate</a:t>
                      </a:r>
                    </a:p>
                    <a:p>
                      <a:pPr marL="182880" lvl="0" algn="ctr" fontAlgn="b"/>
                      <a:r>
                        <a:rPr lang="en-US" sz="1800" b="0" i="0" u="none" strike="noStrike" dirty="0" smtClean="0">
                          <a:solidFill>
                            <a:srgbClr val="000000"/>
                          </a:solidFill>
                          <a:latin typeface="Arial" pitchFamily="34" charset="0"/>
                          <a:cs typeface="Arial" pitchFamily="34" charset="0"/>
                        </a:rPr>
                        <a:t>$0.28/ton</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035">
                <a:tc>
                  <a:txBody>
                    <a:bodyPr/>
                    <a:lstStyle/>
                    <a:p>
                      <a:pPr algn="ctr" fontAlgn="b"/>
                      <a:r>
                        <a:rPr lang="en-US" sz="1800" b="0" i="0" u="none" strike="noStrike" dirty="0" smtClean="0">
                          <a:solidFill>
                            <a:srgbClr val="000000"/>
                          </a:solidFill>
                          <a:latin typeface="Arial" pitchFamily="34" charset="0"/>
                          <a:cs typeface="Arial" pitchFamily="34" charset="0"/>
                        </a:rPr>
                        <a:t>1</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Malheur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0.5621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Arial" pitchFamily="34" charset="0"/>
                          <a:cs typeface="Arial" pitchFamily="34" charset="0"/>
                        </a:rPr>
                        <a:t>20,201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$5,656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990">
                <a:tc>
                  <a:txBody>
                    <a:bodyPr/>
                    <a:lstStyle/>
                    <a:p>
                      <a:pPr algn="ctr" fontAlgn="b"/>
                      <a:r>
                        <a:rPr lang="en-US" sz="1800" b="0" i="0" u="none" strike="noStrike" dirty="0" smtClean="0">
                          <a:solidFill>
                            <a:srgbClr val="000000"/>
                          </a:solidFill>
                          <a:latin typeface="Arial" pitchFamily="34" charset="0"/>
                          <a:cs typeface="Arial" pitchFamily="34" charset="0"/>
                        </a:rPr>
                        <a:t>2</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Curry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0.5877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15,885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$4,448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fontAlgn="b"/>
                      <a:r>
                        <a:rPr lang="en-US" sz="1800" b="0" i="0" u="none" strike="noStrike" dirty="0" smtClean="0">
                          <a:solidFill>
                            <a:srgbClr val="000000"/>
                          </a:solidFill>
                          <a:latin typeface="Arial" pitchFamily="34" charset="0"/>
                          <a:cs typeface="Arial" pitchFamily="34" charset="0"/>
                        </a:rPr>
                        <a:t>3</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Klamath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0.5944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49,603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$13,889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4</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Grant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0.6131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3,730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$1,044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680">
                <a:tc>
                  <a:txBody>
                    <a:bodyPr/>
                    <a:lstStyle/>
                    <a:p>
                      <a:pPr algn="ctr" fontAlgn="b"/>
                      <a:r>
                        <a:rPr lang="en-US" sz="1800" b="0" i="0" u="none" strike="noStrike" dirty="0" smtClean="0">
                          <a:solidFill>
                            <a:srgbClr val="000000"/>
                          </a:solidFill>
                          <a:latin typeface="Arial" pitchFamily="34" charset="0"/>
                          <a:cs typeface="Arial" pitchFamily="34" charset="0"/>
                        </a:rPr>
                        <a:t>5</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Jefferson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0.6137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10,883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$3,047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560">
                <a:tc>
                  <a:txBody>
                    <a:bodyPr/>
                    <a:lstStyle/>
                    <a:p>
                      <a:pPr algn="ctr" fontAlgn="b"/>
                      <a:r>
                        <a:rPr lang="en-US" sz="1800" b="0" i="0" u="none" strike="noStrike" dirty="0" smtClean="0">
                          <a:solidFill>
                            <a:srgbClr val="000000"/>
                          </a:solidFill>
                          <a:latin typeface="Arial" pitchFamily="34" charset="0"/>
                          <a:cs typeface="Arial" pitchFamily="34" charset="0"/>
                        </a:rPr>
                        <a:t>6</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Harney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0.6200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3,576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$1,001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640">
                <a:tc>
                  <a:txBody>
                    <a:bodyPr/>
                    <a:lstStyle/>
                    <a:p>
                      <a:pPr algn="ctr" fontAlgn="b"/>
                      <a:r>
                        <a:rPr lang="en-US" sz="1800" b="0" i="0" u="none" strike="noStrike" dirty="0" smtClean="0">
                          <a:solidFill>
                            <a:srgbClr val="000000"/>
                          </a:solidFill>
                          <a:latin typeface="Arial" pitchFamily="34" charset="0"/>
                          <a:cs typeface="Arial" pitchFamily="34" charset="0"/>
                        </a:rPr>
                        <a:t>7</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Crook</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0.6221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14,736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$4,126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520">
                <a:tc>
                  <a:txBody>
                    <a:bodyPr/>
                    <a:lstStyle/>
                    <a:p>
                      <a:pPr algn="ctr" fontAlgn="b"/>
                      <a:r>
                        <a:rPr lang="en-US" sz="1800" b="0" i="0" u="none" strike="noStrike" dirty="0" smtClean="0">
                          <a:solidFill>
                            <a:srgbClr val="000000"/>
                          </a:solidFill>
                          <a:latin typeface="Arial" pitchFamily="34" charset="0"/>
                          <a:cs typeface="Arial" pitchFamily="34" charset="0"/>
                        </a:rPr>
                        <a:t>8</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Josephine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0.6569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58,277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$16,318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00">
                <a:tc>
                  <a:txBody>
                    <a:bodyPr/>
                    <a:lstStyle/>
                    <a:p>
                      <a:pPr algn="ctr" fontAlgn="b"/>
                      <a:r>
                        <a:rPr lang="en-US" sz="1800" b="0" i="0" u="none" strike="noStrike" dirty="0" smtClean="0">
                          <a:solidFill>
                            <a:srgbClr val="000000"/>
                          </a:solidFill>
                          <a:latin typeface="Arial" pitchFamily="34" charset="0"/>
                          <a:cs typeface="Arial" pitchFamily="34" charset="0"/>
                        </a:rPr>
                        <a:t>9</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pitchFamily="34" charset="0"/>
                          <a:cs typeface="Arial" pitchFamily="34" charset="0"/>
                        </a:rPr>
                        <a:t>Douglas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0.6668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74,219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$20,781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549">
                <a:tc>
                  <a:txBody>
                    <a:bodyPr/>
                    <a:lstStyle/>
                    <a:p>
                      <a:pPr algn="ctr" fontAlgn="b">
                        <a:spcBef>
                          <a:spcPts val="0"/>
                        </a:spcBef>
                      </a:pPr>
                      <a:endParaRPr lang="en-US" sz="1800" b="1" i="0" u="none" strike="noStrike" dirty="0">
                        <a:solidFill>
                          <a:srgbClr val="000000"/>
                        </a:solidFill>
                        <a:latin typeface="Arial" pitchFamily="34" charset="0"/>
                        <a:cs typeface="Arial"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spcBef>
                          <a:spcPts val="0"/>
                        </a:spcBef>
                      </a:pPr>
                      <a:r>
                        <a:rPr lang="en-US" sz="1800" b="1" i="0" u="none" strike="noStrike" dirty="0">
                          <a:solidFill>
                            <a:srgbClr val="000000"/>
                          </a:solidFill>
                          <a:latin typeface="Arial" pitchFamily="34" charset="0"/>
                          <a:cs typeface="Arial" pitchFamily="34" charset="0"/>
                        </a:rPr>
                        <a:t>Total</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Arial" pitchFamily="34" charset="0"/>
                          <a:cs typeface="Arial" pitchFamily="34" charset="0"/>
                        </a:rPr>
                        <a:t>251,109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$70,311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10</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pitchFamily="34" charset="0"/>
                          <a:cs typeface="Arial" pitchFamily="34" charset="0"/>
                        </a:rPr>
                        <a:t>Gilliam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0.6712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11</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Baker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0.6715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12</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Lake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0.6783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13</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pitchFamily="34" charset="0"/>
                          <a:cs typeface="Arial" pitchFamily="34" charset="0"/>
                        </a:rPr>
                        <a:t>Wallowa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0.7041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p14="http://schemas.microsoft.com/office/powerpoint/2010/main" xmlns=""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67456" y="2034381"/>
            <a:ext cx="2609088"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Recommended Adoption of Proposed Rulemaking</a:t>
            </a:r>
          </a:p>
          <a:p>
            <a:pPr marL="514350" indent="-514350" algn="l">
              <a:lnSpc>
                <a:spcPct val="120000"/>
              </a:lnSpc>
              <a:spcBef>
                <a:spcPts val="0"/>
              </a:spcBef>
              <a:spcAft>
                <a:spcPts val="600"/>
              </a:spcAft>
              <a:buFont typeface="Wingdings" pitchFamily="2" charset="2"/>
              <a:buChar char="v"/>
            </a:pPr>
            <a:endParaRPr lang="en-US" sz="2800" dirty="0" smtClean="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to </a:t>
            </a:r>
            <a:r>
              <a:rPr lang="en-US" sz="2800" dirty="0" smtClean="0">
                <a:solidFill>
                  <a:srgbClr val="FF0000"/>
                </a:solidFill>
                <a:latin typeface="Arial" pitchFamily="34" charset="0"/>
                <a:cs typeface="Arial" pitchFamily="34" charset="0"/>
              </a:rPr>
              <a:t>most</a:t>
            </a:r>
            <a:r>
              <a:rPr lang="en-US" sz="2800" dirty="0" smtClean="0">
                <a:latin typeface="Arial" pitchFamily="34" charset="0"/>
                <a:cs typeface="Arial" pitchFamily="34" charset="0"/>
              </a:rPr>
              <a:t> 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fontScale="92500" lnSpcReduction="20000"/>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a:spcBef>
                <a:spcPts val="0"/>
              </a:spcBef>
              <a:spcAft>
                <a:spcPts val="600"/>
              </a:spcAft>
            </a:pPr>
            <a:r>
              <a:rPr lang="en-US" sz="2800" dirty="0" smtClean="0">
                <a:latin typeface="Arial" pitchFamily="34" charset="0"/>
                <a:cs typeface="Arial" pitchFamily="34" charset="0"/>
              </a:rPr>
              <a:t>Oversight of disposal </a:t>
            </a:r>
            <a:r>
              <a:rPr lang="en-US" sz="2800" strike="sngStrike" dirty="0" smtClean="0">
                <a:latin typeface="Arial" pitchFamily="34" charset="0"/>
                <a:cs typeface="Arial" pitchFamily="34" charset="0"/>
              </a:rPr>
              <a:t>sites</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facilities </a:t>
            </a:r>
            <a:r>
              <a:rPr lang="en-US" sz="2800" dirty="0" smtClean="0">
                <a:latin typeface="Arial" pitchFamily="34" charset="0"/>
                <a:cs typeface="Arial" pitchFamily="34" charset="0"/>
              </a:rPr>
              <a:t>and 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a:spcBef>
                <a:spcPts val="0"/>
              </a:spcBef>
              <a:spcAft>
                <a:spcPts val="600"/>
              </a:spcAft>
            </a:pPr>
            <a:r>
              <a:rPr lang="en-US" sz="2800" dirty="0" smtClean="0">
                <a:solidFill>
                  <a:schemeClr val="tx1"/>
                </a:solidFill>
                <a:latin typeface="Arial" pitchFamily="34" charset="0"/>
                <a:cs typeface="Arial" pitchFamily="34" charset="0"/>
              </a:rPr>
              <a:t>Implement</a:t>
            </a:r>
            <a:r>
              <a:rPr lang="en-US" sz="2800" strike="sngStrike" dirty="0" smtClean="0">
                <a:solidFill>
                  <a:schemeClr val="tx1"/>
                </a:solidFill>
                <a:latin typeface="Arial" pitchFamily="34" charset="0"/>
                <a:cs typeface="Arial" pitchFamily="34" charset="0"/>
              </a:rPr>
              <a:t>ation of</a:t>
            </a:r>
            <a:r>
              <a:rPr lang="en-US" sz="2800" dirty="0" smtClean="0">
                <a:solidFill>
                  <a:schemeClr val="tx1"/>
                </a:solidFill>
                <a:latin typeface="Arial" pitchFamily="34" charset="0"/>
                <a:cs typeface="Arial" pitchFamily="34" charset="0"/>
              </a:rPr>
              <a:t> Materials Management Plan</a:t>
            </a:r>
          </a:p>
          <a:p>
            <a:pPr>
              <a:spcBef>
                <a:spcPts val="0"/>
              </a:spcBef>
              <a:spcAft>
                <a:spcPts val="600"/>
              </a:spcAft>
            </a:pPr>
            <a:r>
              <a:rPr lang="en-US" sz="2800" dirty="0" smtClean="0">
                <a:latin typeface="Arial" pitchFamily="34" charset="0"/>
                <a:cs typeface="Arial" pitchFamily="34" charset="0"/>
              </a:rPr>
              <a:t>Reduce impacts of material at any stages of lifecycle</a:t>
            </a:r>
          </a:p>
          <a:p>
            <a:pPr lvl="1">
              <a:spcBef>
                <a:spcPts val="0"/>
              </a:spcBef>
              <a:spcAft>
                <a:spcPts val="600"/>
              </a:spcAft>
            </a:pPr>
            <a:r>
              <a:rPr lang="en-US" sz="24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505200"/>
            <a:ext cx="2514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Brace 16"/>
          <p:cNvSpPr/>
          <p:nvPr/>
        </p:nvSpPr>
        <p:spPr>
          <a:xfrm>
            <a:off x="5715000" y="3581400"/>
            <a:ext cx="609600" cy="1295400"/>
          </a:xfrm>
          <a:prstGeom prst="rightBrace">
            <a:avLst>
              <a:gd name="adj1" fmla="val 8333"/>
              <a:gd name="adj2" fmla="val 203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(vs. DEQ’s Proposed 						Rules)</a:t>
            </a: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2016: $1.11/ton</a:t>
            </a:r>
          </a:p>
          <a:p>
            <a:pPr algn="ctr">
              <a:defRPr/>
            </a:pPr>
            <a:r>
              <a:rPr lang="en-US" b="1" dirty="0" smtClean="0">
                <a:solidFill>
                  <a:srgbClr val="3F8D6F"/>
                </a:solidFill>
                <a:latin typeface="Arial" pitchFamily="34" charset="0"/>
                <a:cs typeface="Arial" pitchFamily="34" charset="0"/>
              </a:rPr>
              <a:t>						July 2019: $1.18/ton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July 2016: $1.82 / ton</a:t>
            </a:r>
          </a:p>
          <a:p>
            <a:pPr algn="ctr">
              <a:defRPr/>
            </a:pPr>
            <a:r>
              <a:rPr lang="en-US" b="1" dirty="0" smtClean="0">
                <a:solidFill>
                  <a:srgbClr val="3F8D6F"/>
                </a:solidFill>
                <a:latin typeface="Arial" pitchFamily="34" charset="0"/>
                <a:cs typeface="Arial" pitchFamily="34" charset="0"/>
              </a:rPr>
              <a:t>						July 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{5C22544A-7EE6-4342-B048-85BDC9FD1C3A}</a:tableStyleId>
              </a:tblPr>
              <a:tblGrid>
                <a:gridCol w="3962400"/>
                <a:gridCol w="2086466"/>
                <a:gridCol w="1571134"/>
              </a:tblGrid>
              <a:tr h="370840">
                <a:tc>
                  <a:txBody>
                    <a:bodyPr/>
                    <a:lstStyle/>
                    <a:p>
                      <a:pPr algn="ctr"/>
                      <a:r>
                        <a:rPr lang="en-US" sz="1800" dirty="0" smtClean="0">
                          <a:latin typeface="Arial" pitchFamily="34" charset="0"/>
                          <a:cs typeface="Arial" pitchFamily="34" charset="0"/>
                        </a:rPr>
                        <a:t>Facility Type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Current Permit</a:t>
                      </a:r>
                      <a:r>
                        <a:rPr lang="en-US" sz="1800" baseline="0" dirty="0" smtClean="0">
                          <a:latin typeface="Arial" pitchFamily="34" charset="0"/>
                          <a:cs typeface="Arial" pitchFamily="34" charset="0"/>
                        </a:rPr>
                        <a:t> Fees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Proposed Permit</a:t>
                      </a:r>
                      <a:r>
                        <a:rPr lang="en-US" sz="1800" baseline="0" dirty="0" smtClean="0">
                          <a:latin typeface="Arial" pitchFamily="34" charset="0"/>
                          <a:cs typeface="Arial" pitchFamily="34" charset="0"/>
                        </a:rPr>
                        <a:t> Fee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Municipal Solid Waste &amp; Construction</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&amp; Demolition Landfills, and Solid Waste Treatment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Energy Recovery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$0.22/ton</a:t>
                      </a:r>
                    </a:p>
                    <a:p>
                      <a:pPr algn="ctr"/>
                      <a:r>
                        <a:rPr lang="en-US" sz="1800" dirty="0" smtClean="0">
                          <a:latin typeface="Arial" pitchFamily="34" charset="0"/>
                          <a:cs typeface="Arial" pitchFamily="34" charset="0"/>
                        </a:rPr>
                        <a:t>($0.13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Conversion Technology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$0.19/ton</a:t>
                      </a:r>
                    </a:p>
                    <a:p>
                      <a:pPr algn="ctr"/>
                      <a:r>
                        <a:rPr lang="en-US" sz="1800" dirty="0" smtClean="0">
                          <a:latin typeface="Arial" pitchFamily="34" charset="0"/>
                          <a:cs typeface="Arial" pitchFamily="34" charset="0"/>
                        </a:rPr>
                        <a:t>($0.10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$0.21/ton</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Non-Captive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E470D-8E98-41A7-B1A0-B02FF16C61A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47324A32-EEB1-4D8B-883A-C0A20DC2B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52A030-3DEF-4436-A407-FCB9AA5F3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4795</TotalTime>
  <Words>2560</Words>
  <Application>Microsoft Office PowerPoint</Application>
  <PresentationFormat>On-screen Show (4:3)</PresentationFormat>
  <Paragraphs>328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jinahar</cp:lastModifiedBy>
  <cp:revision>506</cp:revision>
  <dcterms:created xsi:type="dcterms:W3CDTF">2012-12-04T19:19:06Z</dcterms:created>
  <dcterms:modified xsi:type="dcterms:W3CDTF">2016-01-26T16:33:28Z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