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32" autoAdjust="0"/>
    <p:restoredTop sz="77257" autoAdjust="0"/>
  </p:normalViewPr>
  <p:slideViewPr>
    <p:cSldViewPr>
      <p:cViewPr varScale="1">
        <p:scale>
          <a:sx n="87" d="100"/>
          <a:sy n="87" d="100"/>
        </p:scale>
        <p:origin x="-6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146" y="150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2/2/2016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sz="2000" dirty="0" smtClean="0">
                <a:latin typeface="Times New Roman" pitchFamily="18" charset="0"/>
                <a:cs typeface="Times New Roman" pitchFamily="18" charset="0"/>
              </a:rPr>
              <a:t>This slide gives you an idea of how much money we’re talking about for the rebates. Once again, SB 245 requires DEQ to give a partial rebate of the tipping fee increase to the 9 most economically distressed counties each year</a:t>
            </a: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These are the 9 most distressed counties in Oregon in 2015 and the amount of the rebates if we paid them in 2015 based on 2014</a:t>
            </a:r>
            <a:r>
              <a:rPr lang="en-US" sz="2000" baseline="0" dirty="0" smtClean="0">
                <a:latin typeface="Times New Roman" pitchFamily="18" charset="0"/>
                <a:cs typeface="Times New Roman" pitchFamily="18" charset="0"/>
              </a:rPr>
              <a:t> tonnages</a:t>
            </a:r>
            <a:r>
              <a:rPr lang="en-US" sz="2000" dirty="0" smtClean="0">
                <a:latin typeface="Times New Roman" pitchFamily="18" charset="0"/>
                <a:cs typeface="Times New Roman" pitchFamily="18" charset="0"/>
              </a:rPr>
              <a:t>. The $70,311 is approximately 0.6% of DEQ’s solid waste budget. </a:t>
            </a:r>
            <a:endParaRPr lang="en-US" sz="2000" dirty="0" smtClean="0">
              <a:latin typeface="Times New Roman" pitchFamily="18" charset="0"/>
              <a:cs typeface="Times New Roman" pitchFamily="18" charset="0"/>
            </a:endParaRP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I also included the counties that rank 10-13 of distressed counties but again, SB245 requires rebates to only the 9 most economically distressed counties.</a:t>
            </a: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775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strike="noStrike" kern="1200" baseline="0" dirty="0" smtClean="0">
                <a:solidFill>
                  <a:schemeClr val="tx1"/>
                </a:solidFill>
                <a:latin typeface="Times New Roman" pitchFamily="18" charset="0"/>
                <a:ea typeface="ＭＳ Ｐゴシック" pitchFamily="-110" charset="-128"/>
                <a:cs typeface="Times New Roman" pitchFamily="18" charset="0"/>
              </a:rPr>
              <a:t>The</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proposed rules </a:t>
            </a:r>
            <a:r>
              <a:rPr lang="en-US" sz="1500" kern="1200" dirty="0" smtClean="0">
                <a:solidFill>
                  <a:schemeClr val="tx1"/>
                </a:solidFill>
                <a:latin typeface="Times New Roman" pitchFamily="18" charset="0"/>
                <a:ea typeface="ＭＳ Ｐゴシック" pitchFamily="-110" charset="-128"/>
                <a:cs typeface="Times New Roman" pitchFamily="18" charset="0"/>
              </a:rPr>
              <a:t>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a:t>
            </a:r>
            <a:r>
              <a:rPr lang="en-US" sz="1500" b="0" strike="noStrike" dirty="0" smtClean="0">
                <a:latin typeface="Times New Roman" pitchFamily="18" charset="0"/>
                <a:cs typeface="Times New Roman" pitchFamily="18" charset="0"/>
              </a:rPr>
              <a:t>requesting</a:t>
            </a:r>
            <a:r>
              <a:rPr lang="en-US" sz="1500" b="0" strike="noStrike" baseline="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notification of non-governmental applications to local jurisdictions. </a:t>
            </a:r>
            <a:r>
              <a:rPr lang="en-US" sz="1500" b="1" strike="noStrike" dirty="0" smtClean="0">
                <a:latin typeface="Times New Roman" pitchFamily="18" charset="0"/>
                <a:cs typeface="Times New Roman" pitchFamily="18" charset="0"/>
              </a:rPr>
              <a:t>Some grant proposals</a:t>
            </a:r>
            <a:r>
              <a:rPr lang="en-US" sz="1500" b="1" strike="noStrike" baseline="0" dirty="0" smtClean="0">
                <a:latin typeface="Times New Roman" pitchFamily="18" charset="0"/>
                <a:cs typeface="Times New Roman" pitchFamily="18" charset="0"/>
              </a:rPr>
              <a:t> may </a:t>
            </a:r>
            <a:r>
              <a:rPr lang="en-US" sz="1500" b="1" dirty="0" smtClean="0">
                <a:latin typeface="Times New Roman" pitchFamily="18" charset="0"/>
                <a:cs typeface="Times New Roman" pitchFamily="18" charset="0"/>
              </a:rPr>
              <a:t>affect no jurisdictions and others may affect </a:t>
            </a:r>
            <a:r>
              <a:rPr lang="en-US" sz="1500" b="1" strike="noStrike" dirty="0" smtClean="0">
                <a:latin typeface="Times New Roman" pitchFamily="18" charset="0"/>
                <a:cs typeface="Times New Roman" pitchFamily="18" charset="0"/>
              </a:rPr>
              <a:t>several</a:t>
            </a:r>
            <a:r>
              <a:rPr lang="en-US" sz="1500" b="1" dirty="0" smtClean="0">
                <a:latin typeface="Times New Roman" pitchFamily="18" charset="0"/>
                <a:cs typeface="Times New Roman" pitchFamily="18" charset="0"/>
              </a:rPr>
              <a:t>. Because it is difficult to write rules to cover every situation, </a:t>
            </a:r>
            <a:r>
              <a:rPr lang="en-US" sz="1500" b="1" strike="noStrike" dirty="0" smtClean="0">
                <a:latin typeface="Times New Roman" pitchFamily="18" charset="0"/>
                <a:cs typeface="Times New Roman" pitchFamily="18" charset="0"/>
              </a:rPr>
              <a:t>we will use</a:t>
            </a:r>
            <a:r>
              <a:rPr lang="en-US" sz="1500" b="1" dirty="0" smtClean="0">
                <a:latin typeface="Times New Roman" pitchFamily="18" charset="0"/>
                <a:cs typeface="Times New Roman" pitchFamily="18" charset="0"/>
              </a:rPr>
              <a:t> the application process to require this notification whenever applicable </a:t>
            </a:r>
            <a:r>
              <a:rPr lang="en-US" sz="1500" b="0" u="sng" dirty="0" smtClean="0">
                <a:latin typeface="Times New Roman" pitchFamily="18" charset="0"/>
                <a:cs typeface="Times New Roman" pitchFamily="18" charset="0"/>
              </a:rPr>
              <a:t>. [Optional – may want to hold</a:t>
            </a:r>
            <a:r>
              <a:rPr lang="en-US" sz="1500" b="0" u="sng" baseline="0" dirty="0" smtClean="0">
                <a:latin typeface="Times New Roman" pitchFamily="18" charset="0"/>
                <a:cs typeface="Times New Roman" pitchFamily="18" charset="0"/>
              </a:rPr>
              <a:t> for Qs:</a:t>
            </a:r>
            <a:r>
              <a:rPr lang="en-US" sz="1500" b="0" u="sng" dirty="0" smtClean="0">
                <a:latin typeface="Times New Roman" pitchFamily="18" charset="0"/>
                <a:cs typeface="Times New Roman" pitchFamily="18" charset="0"/>
              </a:rPr>
              <a:t> We also plan to</a:t>
            </a:r>
            <a:r>
              <a:rPr lang="en-US" sz="1500" b="0" u="sng" baseline="0" dirty="0" smtClean="0">
                <a:latin typeface="Times New Roman" pitchFamily="18" charset="0"/>
                <a:cs typeface="Times New Roman" pitchFamily="18" charset="0"/>
              </a:rPr>
              <a:t> engage local governments in the grant process in ways that serve their interests and support the process</a:t>
            </a:r>
            <a:r>
              <a:rPr lang="en-US" sz="1500" b="1"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I’d like to finish by recommending ………………</a:t>
            </a:r>
          </a:p>
          <a:p>
            <a:endParaRPr lang="en-US" sz="2000" dirty="0" smtClean="0"/>
          </a:p>
          <a:p>
            <a:endParaRPr lang="en-US" sz="2000" dirty="0" smtClean="0"/>
          </a:p>
          <a:p>
            <a:r>
              <a:rPr lang="en-US" sz="2000" dirty="0" smtClean="0"/>
              <a:t>Thank you very much for your time.</a:t>
            </a:r>
            <a:endParaRPr lang="en-US" sz="2000"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I’ll explain </a:t>
            </a:r>
            <a:r>
              <a:rPr lang="en-US" sz="1800" dirty="0" smtClean="0"/>
              <a:t>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I’ll summarize </a:t>
            </a:r>
            <a:r>
              <a:rPr lang="en-US" sz="1800" dirty="0" smtClean="0"/>
              <a:t>the proposed rulemaking</a:t>
            </a:r>
          </a:p>
          <a:p>
            <a:pPr>
              <a:buFont typeface="Arial" pitchFamily="34" charset="0"/>
              <a:buChar char="•"/>
            </a:pPr>
            <a:endParaRPr lang="en-US" sz="1800" dirty="0" smtClean="0"/>
          </a:p>
          <a:p>
            <a:pPr>
              <a:buFont typeface="Arial" pitchFamily="34" charset="0"/>
              <a:buChar char="•"/>
            </a:pPr>
            <a:r>
              <a:rPr lang="en-US" sz="1800" dirty="0" smtClean="0"/>
              <a:t>And we’ll have time </a:t>
            </a:r>
            <a:r>
              <a:rPr lang="en-US" sz="1800" dirty="0" smtClean="0"/>
              <a:t>for </a:t>
            </a:r>
            <a:r>
              <a:rPr lang="en-US" sz="1800" dirty="0" smtClean="0"/>
              <a:t>questions at the end.</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I’ll finish by recommending adoption of the proposed rules</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again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 in August and September of 2015</a:t>
            </a:r>
            <a:r>
              <a:rPr lang="en-US" sz="2100" u="sng"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to discuss rulemaking options</a:t>
            </a:r>
            <a:r>
              <a:rPr lang="en-US" sz="2100" baseline="0" dirty="0" smtClean="0">
                <a:latin typeface="Times New Roman" pitchFamily="18" charset="0"/>
                <a:cs typeface="Times New Roman" pitchFamily="18" charset="0"/>
              </a:rPr>
              <a:t> and review the draft rules  </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uses, along with the orphan site fee that is not changing. SB245 combines</a:t>
            </a:r>
            <a:r>
              <a:rPr lang="en-US" sz="1600" baseline="0" dirty="0" smtClean="0">
                <a:solidFill>
                  <a:srgbClr val="000000"/>
                </a:solidFill>
                <a:latin typeface="Times New Roman"/>
                <a:ea typeface="ＭＳ Ｐゴシック" pitchFamily="-110" charset="-128"/>
                <a:cs typeface="Times New Roman"/>
              </a:rPr>
              <a:t> these </a:t>
            </a:r>
            <a:r>
              <a:rPr lang="en-US" sz="1600" dirty="0" smtClean="0">
                <a:solidFill>
                  <a:srgbClr val="000000"/>
                </a:solidFill>
                <a:latin typeface="Times New Roman"/>
                <a:ea typeface="ＭＳ Ｐゴシック" pitchFamily="-110" charset="-128"/>
                <a:cs typeface="Times New Roman"/>
              </a:rPr>
              <a:t>4 fees </a:t>
            </a:r>
            <a:r>
              <a:rPr lang="en-US" sz="1600" baseline="0" dirty="0" smtClean="0">
                <a:solidFill>
                  <a:srgbClr val="000000"/>
                </a:solidFill>
                <a:latin typeface="Times New Roman"/>
                <a:ea typeface="ＭＳ Ｐゴシック" pitchFamily="-110" charset="-128"/>
                <a:cs typeface="Times New Roman"/>
              </a:rPr>
              <a:t>into two fees and clarifies </a:t>
            </a:r>
            <a:r>
              <a:rPr lang="en-US" sz="1600" strike="noStrike" baseline="0" dirty="0" smtClean="0">
                <a:solidFill>
                  <a:srgbClr val="000000"/>
                </a:solidFill>
                <a:latin typeface="Times New Roman"/>
                <a:ea typeface="ＭＳ Ｐゴシック" pitchFamily="-110" charset="-128"/>
                <a:cs typeface="Times New Roman"/>
              </a:rPr>
              <a:t>them</a:t>
            </a:r>
            <a:r>
              <a:rPr lang="en-US" sz="1600" baseline="0" dirty="0" smtClean="0">
                <a:solidFill>
                  <a:srgbClr val="000000"/>
                </a:solidFill>
                <a:latin typeface="Times New Roman"/>
                <a:ea typeface="ＭＳ Ｐゴシック" pitchFamily="-110" charset="-128"/>
                <a:cs typeface="Times New Roman"/>
              </a:rPr>
              <a:t>.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 245 </a:t>
            </a:r>
            <a:r>
              <a:rPr lang="en-US" sz="1600" strike="noStrike" dirty="0" smtClean="0">
                <a:solidFill>
                  <a:srgbClr val="000000"/>
                </a:solidFill>
                <a:latin typeface="Times New Roman"/>
                <a:ea typeface="ＭＳ Ｐゴシック" pitchFamily="-110" charset="-128"/>
                <a:cs typeface="Times New Roman"/>
              </a:rPr>
              <a:t>also </a:t>
            </a:r>
            <a:r>
              <a:rPr lang="en-US" sz="1600" dirty="0" smtClean="0">
                <a:solidFill>
                  <a:srgbClr val="000000"/>
                </a:solidFill>
                <a:latin typeface="Times New Roman"/>
                <a:ea typeface="ＭＳ Ｐゴシック" pitchFamily="-110" charset="-128"/>
                <a:cs typeface="Times New Roman"/>
              </a:rPr>
              <a:t>changes 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Formerly the permit compliance fee could be used for a variety of activities. Now it will be limited to the oversight of disposal facilities and related costs such as rulemaking, training, or planning, activities associated with disposal.  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a:t>
            </a:r>
            <a:r>
              <a:rPr lang="en-US" sz="1600" dirty="0" smtClean="0">
                <a:solidFill>
                  <a:srgbClr val="000000"/>
                </a:solidFill>
                <a:latin typeface="Times New Roman"/>
                <a:ea typeface="ＭＳ Ｐゴシック" pitchFamily="-110" charset="-128"/>
                <a:cs typeface="Times New Roman"/>
              </a:rPr>
              <a:t>oversight</a:t>
            </a:r>
            <a:r>
              <a:rPr lang="en-US" sz="1600" baseline="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at disposal facilities but we plan to phase this out. The intent is that the permit compliance fee should cover the cost </a:t>
            </a:r>
            <a:r>
              <a:rPr lang="en-US" sz="1600" strike="noStrike" baseline="0" dirty="0" smtClean="0">
                <a:solidFill>
                  <a:srgbClr val="000000"/>
                </a:solidFill>
                <a:latin typeface="Times New Roman"/>
                <a:ea typeface="ＭＳ Ｐゴシック" pitchFamily="-110" charset="-128"/>
                <a:cs typeface="Times New Roman"/>
              </a:rPr>
              <a:t>for overseeing </a:t>
            </a:r>
            <a:r>
              <a:rPr lang="en-US" sz="1600" dirty="0" smtClean="0">
                <a:solidFill>
                  <a:srgbClr val="000000"/>
                </a:solidFill>
                <a:latin typeface="Times New Roman"/>
                <a:ea typeface="ＭＳ Ｐゴシック" pitchFamily="-110" charset="-128"/>
                <a:cs typeface="Times New Roman"/>
              </a:rPr>
              <a:t>disposal facilities and the tipping fees should cover all other program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explain 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will compare the current fees (in the center column) against the new fees (on the right) allowed by SB245. </a:t>
            </a: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permit compliance fee of 21¢/ ton pays for the oversight of the facility.  Landfills also pay a recycling </a:t>
            </a:r>
            <a:r>
              <a:rPr lang="en-US" sz="1800" dirty="0" smtClean="0">
                <a:latin typeface="Times New Roman" pitchFamily="-65" charset="0"/>
                <a:ea typeface="ＭＳ Ｐゴシック" pitchFamily="-110" charset="-128"/>
              </a:rPr>
              <a:t>fee of 9¢.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orphan site fee of 13¢/ton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estimated this would require an increase in permit fees from a combined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committed 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that service last fall.</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To fund the 12 new positions, we estimated this would require an increase in tipping fees from 81¢/ton today to $1.18/ton, a 37¢ increase.  Adding the orphan site fee </a:t>
            </a:r>
            <a:r>
              <a:rPr lang="en-US" sz="1800" b="1" dirty="0" smtClean="0">
                <a:latin typeface="Times New Roman" pitchFamily="18" charset="0"/>
                <a:cs typeface="Times New Roman" pitchFamily="18" charset="0"/>
              </a:rPr>
              <a:t>CLICK</a:t>
            </a:r>
            <a:r>
              <a:rPr lang="en-US" sz="1800" dirty="0" smtClean="0">
                <a:latin typeface="Times New Roman" pitchFamily="18" charset="0"/>
                <a:cs typeface="Times New Roman" pitchFamily="18" charset="0"/>
              </a:rPr>
              <a:t> makes </a:t>
            </a:r>
            <a:r>
              <a:rPr lang="en-US" sz="1800" dirty="0" smtClean="0">
                <a:latin typeface="Times New Roman" pitchFamily="18" charset="0"/>
                <a:cs typeface="Times New Roman" pitchFamily="18" charset="0"/>
              </a:rPr>
              <a:t>the proposed total fees paid $</a:t>
            </a:r>
            <a:r>
              <a:rPr lang="en-US" sz="1800" dirty="0" smtClean="0">
                <a:latin typeface="Times New Roman" pitchFamily="18" charset="0"/>
                <a:cs typeface="Times New Roman" pitchFamily="18" charset="0"/>
              </a:rPr>
              <a:t>1.89/ton, </a:t>
            </a:r>
            <a:r>
              <a:rPr lang="en-US" sz="1800" dirty="0" smtClean="0">
                <a:latin typeface="Times New Roman" pitchFamily="18" charset="0"/>
                <a:cs typeface="Times New Roman" pitchFamily="18" charset="0"/>
              </a:rPr>
              <a:t>a total increase of 65¢/ton.</a:t>
            </a: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7200" dirty="0" smtClean="0">
                <a:latin typeface="Times New Roman" pitchFamily="18" charset="0"/>
                <a:cs typeface="Times New Roman" pitchFamily="18" charset="0"/>
              </a:rPr>
              <a:t>An increase in waste disposal, coupled with lower-than-projected expenses in the first half of 2015, have improved our financial position enough that we can now provide the same level of service but with a slight reduction in the amount of the increase authorized</a:t>
            </a:r>
            <a:r>
              <a:rPr lang="en-US" sz="7200" baseline="0" dirty="0" smtClean="0">
                <a:latin typeface="Times New Roman" pitchFamily="18" charset="0"/>
                <a:cs typeface="Times New Roman" pitchFamily="18" charset="0"/>
              </a:rPr>
              <a:t> by SB245</a:t>
            </a:r>
            <a:r>
              <a:rPr lang="en-US" sz="7200" dirty="0" smtClean="0">
                <a:latin typeface="Times New Roman" pitchFamily="18" charset="0"/>
                <a:cs typeface="Times New Roman" pitchFamily="18" charset="0"/>
              </a:rPr>
              <a:t>. We can afford to introduce the tipping fee increases in two steps. </a:t>
            </a:r>
            <a:r>
              <a:rPr lang="en-US" sz="7200" dirty="0" smtClean="0">
                <a:latin typeface="Times New Roman" pitchFamily="18" charset="0"/>
                <a:cs typeface="Times New Roman" pitchFamily="18" charset="0"/>
              </a:rPr>
              <a:t>CLICK </a:t>
            </a:r>
            <a:r>
              <a:rPr lang="en-US" sz="7200" dirty="0" smtClean="0">
                <a:latin typeface="Times New Roman" pitchFamily="18" charset="0"/>
                <a:cs typeface="Times New Roman" pitchFamily="18" charset="0"/>
              </a:rPr>
              <a:t>Rather than one single 37¢ increase in July of this year, we’d start with a 30-cent increase in July of this year, followed by another 7-cent increase in July of 2019. We discussed the one step or two step increase options with our advisory committee.  Some members expressed concern about having to go out again for a second increase and other</a:t>
            </a:r>
            <a:r>
              <a:rPr lang="en-US" sz="7200" u="sng" dirty="0" smtClean="0">
                <a:latin typeface="Times New Roman" pitchFamily="18" charset="0"/>
                <a:cs typeface="Times New Roman" pitchFamily="18" charset="0"/>
              </a:rPr>
              <a:t>s</a:t>
            </a:r>
            <a:r>
              <a:rPr lang="en-US" sz="7200" dirty="0" smtClean="0">
                <a:latin typeface="Times New Roman" pitchFamily="18" charset="0"/>
                <a:cs typeface="Times New Roman" pitchFamily="18" charset="0"/>
              </a:rPr>
              <a:t> wanted the two step increase to stay competitive.  In the end, all advisory committee members supported the two step tipping fee increase </a:t>
            </a:r>
            <a:r>
              <a:rPr lang="en-US" sz="7200" strike="noStrike" dirty="0" smtClean="0">
                <a:latin typeface="Times New Roman" pitchFamily="18" charset="0"/>
                <a:cs typeface="Times New Roman" pitchFamily="18" charset="0"/>
              </a:rPr>
              <a:t>and</a:t>
            </a:r>
            <a:r>
              <a:rPr lang="en-US" sz="7200" dirty="0" smtClean="0">
                <a:latin typeface="Times New Roman" pitchFamily="18" charset="0"/>
                <a:cs typeface="Times New Roman" pitchFamily="18" charset="0"/>
              </a:rPr>
              <a:t> a one step permit fee increase.</a:t>
            </a:r>
          </a:p>
          <a:p>
            <a:r>
              <a:rPr lang="en-US" sz="7200" dirty="0" smtClean="0">
                <a:latin typeface="Times New Roman" pitchFamily="18" charset="0"/>
                <a:cs typeface="Times New Roman" pitchFamily="18" charset="0"/>
              </a:rPr>
              <a:t> </a:t>
            </a:r>
          </a:p>
          <a:p>
            <a:r>
              <a:rPr lang="en-US" sz="7200" dirty="0" smtClean="0">
                <a:latin typeface="Times New Roman" pitchFamily="18" charset="0"/>
                <a:cs typeface="Times New Roman" pitchFamily="18" charset="0"/>
              </a:rPr>
              <a:t>There are 35 solid waste disposal facilities that pay these fees directly to DEQ and will pass them on to all users such as households.  We estimated that each household can expect to pay 4 to 7¢ /month more for their garbage. (not 47¢ but four to seven)</a:t>
            </a: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paid 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f</a:t>
            </a:r>
            <a:r>
              <a:rPr lang="en-US" sz="1300" strike="noStrike" dirty="0" smtClean="0">
                <a:latin typeface="Times New Roman" pitchFamily="18" charset="0"/>
                <a:cs typeface="Times New Roman" pitchFamily="18" charset="0"/>
              </a:rPr>
              <a:t>acilities</a:t>
            </a:r>
            <a:r>
              <a:rPr lang="en-US" sz="1300" dirty="0" smtClean="0">
                <a:latin typeface="Times New Roman" pitchFamily="18" charset="0"/>
                <a:cs typeface="Times New Roman" pitchFamily="18" charset="0"/>
              </a:rPr>
              <a:t>, with two exceptions for conversion technology and energy recovery facilities, such as the waste incinerator in Marion County that takes solid waste and turns it into energy, while producing another waste, the ash, </a:t>
            </a:r>
            <a:r>
              <a:rPr lang="en-US" sz="1300" dirty="0" smtClean="0">
                <a:latin typeface="Times New Roman" pitchFamily="18" charset="0"/>
                <a:cs typeface="Times New Roman" pitchFamily="18" charset="0"/>
              </a:rPr>
              <a:t>that </a:t>
            </a:r>
            <a:r>
              <a:rPr lang="en-US" sz="1300" dirty="0" smtClean="0">
                <a:latin typeface="Times New Roman" pitchFamily="18" charset="0"/>
                <a:cs typeface="Times New Roman" pitchFamily="18" charset="0"/>
              </a:rPr>
              <a:t>must be disposed of. What we are proposing for the these facilities, is that we would charge 58¢ a ton on the waste going into the facility but we would not charge on the ash or other waste products going to </a:t>
            </a:r>
            <a:r>
              <a:rPr lang="en-US" sz="1300" dirty="0" smtClean="0">
                <a:latin typeface="Times New Roman" pitchFamily="18" charset="0"/>
                <a:cs typeface="Times New Roman" pitchFamily="18" charset="0"/>
              </a:rPr>
              <a:t>landfill</a:t>
            </a:r>
            <a:r>
              <a:rPr lang="en-US" sz="1300" dirty="0" smtClean="0">
                <a:latin typeface="Times New Roman" pitchFamily="18" charset="0"/>
                <a:cs typeface="Times New Roman" pitchFamily="18" charset="0"/>
              </a:rPr>
              <a:t>. </a:t>
            </a:r>
            <a:r>
              <a:rPr lang="en-US" sz="1300" strike="noStrike" dirty="0" smtClean="0">
                <a:latin typeface="Times New Roman" pitchFamily="18" charset="0"/>
                <a:cs typeface="Times New Roman" pitchFamily="18" charset="0"/>
              </a:rPr>
              <a:t>This avoids </a:t>
            </a:r>
            <a:r>
              <a:rPr lang="en-US" sz="1300" dirty="0" smtClean="0">
                <a:latin typeface="Times New Roman" pitchFamily="18" charset="0"/>
                <a:cs typeface="Times New Roman" pitchFamily="18" charset="0"/>
              </a:rPr>
              <a:t>charging 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and our proposal to raise those fees.  Do you have any questions?</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1"/>
            <a:ext cx="6309360" cy="4347210"/>
          </a:xfrm>
        </p:spPr>
        <p:txBody>
          <a:bodyPr>
            <a:normAutofit fontScale="77500" lnSpcReduction="20000"/>
          </a:bodyPr>
          <a:lstStyle/>
          <a:p>
            <a:r>
              <a:rPr lang="en-US" sz="2300" dirty="0" smtClean="0">
                <a:latin typeface="Times New Roman" pitchFamily="18" charset="0"/>
                <a:cs typeface="Times New Roman" pitchFamily="18" charset="0"/>
              </a:rPr>
              <a:t>One of the questions we asked the advisory committee was whether the proposed fee increases will have an adverse impact on small businesses. Small businesses are defined as those with 50 employees or less. </a:t>
            </a:r>
          </a:p>
          <a:p>
            <a:endParaRPr lang="en-US" sz="2300" kern="1200" dirty="0" smtClean="0">
              <a:solidFill>
                <a:schemeClr val="tx1"/>
              </a:solidFill>
              <a:latin typeface="Times New Roman" pitchFamily="18" charset="0"/>
              <a:cs typeface="Times New Roman" pitchFamily="18" charset="0"/>
            </a:endParaRPr>
          </a:p>
          <a:p>
            <a:r>
              <a:rPr lang="en-US" sz="23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a:t>
            </a:r>
          </a:p>
          <a:p>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r>
              <a:rPr lang="en-US" sz="1600" dirty="0" smtClean="0"/>
              <a:t>So for example, producing $1 of </a:t>
            </a:r>
            <a:r>
              <a:rPr lang="en-US" sz="1600" dirty="0" smtClean="0"/>
              <a:t>sales </a:t>
            </a:r>
            <a:r>
              <a:rPr lang="en-US" sz="1600" dirty="0" smtClean="0"/>
              <a:t>in “eating and drinking places” in Oregon requires about $</a:t>
            </a:r>
            <a:r>
              <a:rPr lang="en-US" sz="1600" dirty="0" smtClean="0"/>
              <a:t>0.0036 </a:t>
            </a:r>
            <a:r>
              <a:rPr lang="en-US" sz="1600" dirty="0" smtClean="0"/>
              <a:t>in spending on “waste management and remediation” in Oregon.</a:t>
            </a:r>
          </a:p>
          <a:p>
            <a:endParaRPr lang="en-US" sz="1600" dirty="0" smtClean="0"/>
          </a:p>
          <a:p>
            <a:r>
              <a:rPr lang="en-US" sz="1600" dirty="0" smtClean="0"/>
              <a:t>In-state waste management and remediation services are about 0.19% of the cost of doing business for the average Oregon business. If solid waste disposal costs are 30% (a rough guess) of the total cost of “waste management and remediation services” (which also includes solid waste collection, hazardous waste collection and disposal, spill response, and cleanup), and DEQ fees result in solid waste disposal costs increasing by 1% (an average of Jackson County and Metro #s), then the average Oregon business sector will see their overall costs increase by about 0.00057%</a:t>
            </a:r>
            <a:endParaRPr lang="en-US" sz="16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p14="http://schemas.microsoft.com/office/powerpoint/2010/main" xmlns=""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459097108"/>
              </p:ext>
            </p:extLst>
          </p:nvPr>
        </p:nvGraphicFramePr>
        <p:xfrm>
          <a:off x="1600200" y="1371600"/>
          <a:ext cx="6705600" cy="4914824"/>
        </p:xfrm>
        <a:graphic>
          <a:graphicData uri="http://schemas.openxmlformats.org/drawingml/2006/table">
            <a:tbl>
              <a:tblPr>
                <a:tableStyleId>{16D9F66E-5EB9-4882-86FB-DCBF35E3C3E4}</a:tableStyleId>
              </a:tblPr>
              <a:tblGrid>
                <a:gridCol w="1143000"/>
                <a:gridCol w="1371600"/>
                <a:gridCol w="1295400"/>
                <a:gridCol w="1447800"/>
                <a:gridCol w="1447800"/>
              </a:tblGrid>
              <a:tr h="533400">
                <a:tc>
                  <a:txBody>
                    <a:bodyPr/>
                    <a:lstStyle/>
                    <a:p>
                      <a:pPr algn="ctr" fontAlgn="b"/>
                      <a:r>
                        <a:rPr lang="en-US" sz="1800" u="none" strike="noStrike" dirty="0" smtClean="0"/>
                        <a:t>Ranking</a:t>
                      </a:r>
                      <a:endParaRPr lang="en-US" sz="1800" b="0" i="0" u="none" strike="noStrike" dirty="0">
                        <a:solidFill>
                          <a:srgbClr val="000000"/>
                        </a:solidFill>
                        <a:latin typeface="Arial" pitchFamily="34" charset="0"/>
                        <a:cs typeface="Arial" pitchFamily="34" charset="0"/>
                      </a:endParaRPr>
                    </a:p>
                  </a:txBody>
                  <a:tcPr marL="85725" marR="9525" marT="9525" marB="0" anchor="ctr">
                    <a:solidFill>
                      <a:schemeClr val="accent6"/>
                    </a:solidFill>
                  </a:tcPr>
                </a:tc>
                <a:tc>
                  <a:txBody>
                    <a:bodyPr/>
                    <a:lstStyle/>
                    <a:p>
                      <a:pPr algn="l" fontAlgn="b"/>
                      <a:r>
                        <a:rPr lang="en-US" sz="1800" u="none" strike="noStrike" dirty="0"/>
                        <a:t>County</a:t>
                      </a:r>
                      <a:endParaRPr lang="en-US" sz="1800" b="0" i="0" u="none" strike="noStrike" dirty="0">
                        <a:solidFill>
                          <a:srgbClr val="000000"/>
                        </a:solidFill>
                        <a:latin typeface="Arial" pitchFamily="34" charset="0"/>
                        <a:cs typeface="Arial" pitchFamily="34" charset="0"/>
                      </a:endParaRPr>
                    </a:p>
                  </a:txBody>
                  <a:tcPr marL="85725" marR="9525" marT="9525" marB="0" anchor="ctr">
                    <a:solidFill>
                      <a:schemeClr val="accent6"/>
                    </a:solidFill>
                  </a:tcPr>
                </a:tc>
                <a:tc>
                  <a:txBody>
                    <a:bodyPr/>
                    <a:lstStyle/>
                    <a:p>
                      <a:pPr algn="ctr" fontAlgn="b"/>
                      <a:r>
                        <a:rPr lang="en-US" sz="1800" u="none" strike="noStrike" dirty="0" smtClean="0"/>
                        <a:t>Distressed</a:t>
                      </a:r>
                      <a:r>
                        <a:rPr lang="en-US" sz="1800" u="none" strike="noStrike" baseline="0" dirty="0" smtClean="0"/>
                        <a:t> Index</a:t>
                      </a:r>
                      <a:endParaRPr lang="en-US" sz="1800" b="0" i="0" u="none" strike="noStrike" dirty="0">
                        <a:solidFill>
                          <a:srgbClr val="000000"/>
                        </a:solidFill>
                        <a:latin typeface="Arial" pitchFamily="34" charset="0"/>
                        <a:cs typeface="Arial" pitchFamily="34" charset="0"/>
                      </a:endParaRPr>
                    </a:p>
                  </a:txBody>
                  <a:tcPr marL="9525" marT="9525" marB="0" anchor="b">
                    <a:solidFill>
                      <a:schemeClr val="accent6"/>
                    </a:solidFill>
                  </a:tcPr>
                </a:tc>
                <a:tc>
                  <a:txBody>
                    <a:bodyPr/>
                    <a:lstStyle/>
                    <a:p>
                      <a:pPr algn="ctr" fontAlgn="b"/>
                      <a:r>
                        <a:rPr lang="en-US" sz="1800" u="none" strike="noStrike" dirty="0"/>
                        <a:t>Tons </a:t>
                      </a:r>
                      <a:r>
                        <a:rPr lang="en-US" sz="1800" u="none" strike="noStrike" dirty="0" smtClean="0"/>
                        <a:t>MSW</a:t>
                      </a:r>
                    </a:p>
                    <a:p>
                      <a:pPr algn="ctr" fontAlgn="b"/>
                      <a:r>
                        <a:rPr lang="en-US" sz="1800" u="none" strike="noStrike" dirty="0" smtClean="0"/>
                        <a:t> 2014</a:t>
                      </a:r>
                      <a:endParaRPr lang="en-US" sz="1800" b="0" i="0" u="none" strike="noStrike" dirty="0">
                        <a:solidFill>
                          <a:srgbClr val="000000"/>
                        </a:solidFill>
                        <a:latin typeface="Arial" pitchFamily="34" charset="0"/>
                        <a:cs typeface="Arial" pitchFamily="34" charset="0"/>
                      </a:endParaRPr>
                    </a:p>
                  </a:txBody>
                  <a:tcPr marL="9525" marT="9525" marB="0" anchor="b">
                    <a:solidFill>
                      <a:schemeClr val="accent6"/>
                    </a:solidFill>
                  </a:tcPr>
                </a:tc>
                <a:tc>
                  <a:txBody>
                    <a:bodyPr/>
                    <a:lstStyle/>
                    <a:p>
                      <a:pPr algn="ctr" fontAlgn="b"/>
                      <a:r>
                        <a:rPr lang="en-US" sz="1800" u="none" strike="noStrike" dirty="0" smtClean="0"/>
                        <a:t>Rebate</a:t>
                      </a:r>
                    </a:p>
                    <a:p>
                      <a:pPr marL="182880" lvl="0" algn="ctr" fontAlgn="b"/>
                      <a:r>
                        <a:rPr lang="en-US" sz="1800" u="none" strike="noStrike" dirty="0" smtClean="0"/>
                        <a:t>$0.28/ton</a:t>
                      </a:r>
                      <a:endParaRPr lang="en-US" sz="1800" b="0" i="0" u="none" strike="noStrike" dirty="0" smtClean="0">
                        <a:solidFill>
                          <a:srgbClr val="000000"/>
                        </a:solidFill>
                        <a:latin typeface="Arial" pitchFamily="34" charset="0"/>
                        <a:cs typeface="Arial" pitchFamily="34" charset="0"/>
                      </a:endParaRPr>
                    </a:p>
                  </a:txBody>
                  <a:tcPr marL="9525" marT="9525" marB="0" anchor="b">
                    <a:solidFill>
                      <a:schemeClr val="accent6"/>
                    </a:solidFill>
                  </a:tcPr>
                </a:tc>
              </a:tr>
              <a:tr h="280035">
                <a:tc>
                  <a:txBody>
                    <a:bodyPr/>
                    <a:lstStyle/>
                    <a:p>
                      <a:pPr algn="ctr" fontAlgn="b"/>
                      <a:r>
                        <a:rPr lang="en-US" sz="1800" u="none" strike="noStrike" dirty="0" smtClean="0"/>
                        <a:t>1</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Malheur</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0.5621</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20,201</a:t>
                      </a:r>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$5,656</a:t>
                      </a:r>
                      <a:endParaRPr lang="en-US" sz="1800" b="0" i="0" u="none" strike="noStrike" dirty="0">
                        <a:solidFill>
                          <a:srgbClr val="000000"/>
                        </a:solidFill>
                        <a:latin typeface="Arial" pitchFamily="34" charset="0"/>
                        <a:cs typeface="Arial" pitchFamily="34" charset="0"/>
                      </a:endParaRPr>
                    </a:p>
                  </a:txBody>
                  <a:tcPr marL="7620" marR="7620" marT="7620" marB="0" anchor="b"/>
                </a:tc>
              </a:tr>
              <a:tr h="300990">
                <a:tc>
                  <a:txBody>
                    <a:bodyPr/>
                    <a:lstStyle/>
                    <a:p>
                      <a:pPr algn="ctr" fontAlgn="b"/>
                      <a:r>
                        <a:rPr lang="en-US" sz="1800" u="none" strike="noStrike" dirty="0" smtClean="0"/>
                        <a:t>2</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Curry</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0.5877</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15,885</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$4,448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81000">
                <a:tc>
                  <a:txBody>
                    <a:bodyPr/>
                    <a:lstStyle/>
                    <a:p>
                      <a:pPr algn="ctr" fontAlgn="b"/>
                      <a:r>
                        <a:rPr lang="en-US" sz="1800" u="none" strike="noStrike" dirty="0" smtClean="0"/>
                        <a:t>3</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Klamath</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0.5944</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49,603</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$13,889</a:t>
                      </a:r>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4</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Grant</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0.6131</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3,730</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$1,044</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291680">
                <a:tc>
                  <a:txBody>
                    <a:bodyPr/>
                    <a:lstStyle/>
                    <a:p>
                      <a:pPr algn="ctr" fontAlgn="b"/>
                      <a:r>
                        <a:rPr lang="en-US" sz="1800" u="none" strike="noStrike" dirty="0" smtClean="0"/>
                        <a:t>5</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Jefferson</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0.6137</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10,883</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$3,047</a:t>
                      </a:r>
                      <a:endParaRPr lang="en-US" sz="1800" b="0" i="0" u="none" strike="noStrike" dirty="0">
                        <a:solidFill>
                          <a:srgbClr val="000000"/>
                        </a:solidFill>
                        <a:latin typeface="Arial" pitchFamily="34" charset="0"/>
                        <a:cs typeface="Arial" pitchFamily="34" charset="0"/>
                      </a:endParaRPr>
                    </a:p>
                  </a:txBody>
                  <a:tcPr marL="7620" marR="7620" marT="7620" marB="0" anchor="b"/>
                </a:tc>
              </a:tr>
              <a:tr h="278560">
                <a:tc>
                  <a:txBody>
                    <a:bodyPr/>
                    <a:lstStyle/>
                    <a:p>
                      <a:pPr algn="ctr" fontAlgn="b"/>
                      <a:r>
                        <a:rPr lang="en-US" sz="1800" u="none" strike="noStrike" dirty="0" smtClean="0"/>
                        <a:t>6</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Harney</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0.6200</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3,576</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$1,001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41640">
                <a:tc>
                  <a:txBody>
                    <a:bodyPr/>
                    <a:lstStyle/>
                    <a:p>
                      <a:pPr algn="ctr" fontAlgn="b"/>
                      <a:r>
                        <a:rPr lang="en-US" sz="1800" u="none" strike="noStrike" dirty="0" smtClean="0"/>
                        <a:t>7</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Crook</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0.6221</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14,736</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$4,126</a:t>
                      </a:r>
                      <a:endParaRPr lang="en-US" sz="1800" b="0" i="0" u="none" strike="noStrike" dirty="0">
                        <a:solidFill>
                          <a:srgbClr val="000000"/>
                        </a:solidFill>
                        <a:latin typeface="Arial" pitchFamily="34" charset="0"/>
                        <a:cs typeface="Arial" pitchFamily="34" charset="0"/>
                      </a:endParaRPr>
                    </a:p>
                  </a:txBody>
                  <a:tcPr marL="7620" marR="7620" marT="7620" marB="0" anchor="b"/>
                </a:tc>
              </a:tr>
              <a:tr h="328520">
                <a:tc>
                  <a:txBody>
                    <a:bodyPr/>
                    <a:lstStyle/>
                    <a:p>
                      <a:pPr algn="ctr" fontAlgn="b"/>
                      <a:r>
                        <a:rPr lang="en-US" sz="1800" u="none" strike="noStrike" dirty="0" smtClean="0"/>
                        <a:t>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Josephine</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0.6569</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58,277</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$16,318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15400">
                <a:tc>
                  <a:txBody>
                    <a:bodyPr/>
                    <a:lstStyle/>
                    <a:p>
                      <a:pPr algn="ctr" fontAlgn="b"/>
                      <a:r>
                        <a:rPr lang="en-US" sz="1800" u="none" strike="noStrike" dirty="0" smtClean="0"/>
                        <a:t>9</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dirty="0"/>
                        <a:t>Douglas</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0.6668</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74,219</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$20,781</a:t>
                      </a:r>
                      <a:endParaRPr lang="en-US" sz="1800" b="0" i="0" u="none" strike="noStrike" dirty="0">
                        <a:solidFill>
                          <a:srgbClr val="000000"/>
                        </a:solidFill>
                        <a:latin typeface="Arial" pitchFamily="34" charset="0"/>
                        <a:cs typeface="Arial" pitchFamily="34" charset="0"/>
                      </a:endParaRPr>
                    </a:p>
                  </a:txBody>
                  <a:tcPr marL="7620" marR="7620" marT="7620" marB="0" anchor="b"/>
                </a:tc>
              </a:tr>
              <a:tr h="309549">
                <a:tc>
                  <a:txBody>
                    <a:bodyPr/>
                    <a:lstStyle/>
                    <a:p>
                      <a:pPr algn="ctr" fontAlgn="b">
                        <a:spcBef>
                          <a:spcPts val="0"/>
                        </a:spcBef>
                      </a:pPr>
                      <a:endParaRPr lang="en-US" sz="1800" b="1" i="0" u="none" strike="noStrike" dirty="0">
                        <a:solidFill>
                          <a:srgbClr val="000000"/>
                        </a:solidFill>
                        <a:latin typeface="Arial" pitchFamily="34" charset="0"/>
                        <a:cs typeface="Arial" pitchFamily="34" charset="0"/>
                      </a:endParaRPr>
                    </a:p>
                  </a:txBody>
                  <a:tcPr marL="85725" marR="9525" marT="9525" marB="0" anchor="b">
                    <a:solidFill>
                      <a:schemeClr val="bg1"/>
                    </a:solidFill>
                  </a:tcPr>
                </a:tc>
                <a:tc>
                  <a:txBody>
                    <a:bodyPr/>
                    <a:lstStyle/>
                    <a:p>
                      <a:pPr algn="l" fontAlgn="b">
                        <a:spcBef>
                          <a:spcPts val="0"/>
                        </a:spcBef>
                      </a:pPr>
                      <a:r>
                        <a:rPr lang="en-US" sz="1800" u="none" strike="noStrike" dirty="0"/>
                        <a:t>Total</a:t>
                      </a:r>
                      <a:endParaRPr lang="en-US" sz="1800" b="1" i="0" u="none" strike="noStrike" dirty="0">
                        <a:solidFill>
                          <a:srgbClr val="000000"/>
                        </a:solidFill>
                        <a:latin typeface="Arial" pitchFamily="34" charset="0"/>
                        <a:cs typeface="Arial" pitchFamily="34" charset="0"/>
                      </a:endParaRPr>
                    </a:p>
                  </a:txBody>
                  <a:tcPr marL="85725" marR="9525" marT="9525"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251,109</a:t>
                      </a:r>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$70,311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04800">
                <a:tc>
                  <a:txBody>
                    <a:bodyPr/>
                    <a:lstStyle/>
                    <a:p>
                      <a:pPr algn="ctr" fontAlgn="b"/>
                      <a:r>
                        <a:rPr lang="en-US" sz="1800" u="none" strike="noStrike" dirty="0" smtClean="0"/>
                        <a:t>10</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dirty="0"/>
                        <a:t>Gilliam</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0.6712</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11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Baker</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0.6715</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04800">
                <a:tc>
                  <a:txBody>
                    <a:bodyPr/>
                    <a:lstStyle/>
                    <a:p>
                      <a:pPr algn="ctr" fontAlgn="b"/>
                      <a:r>
                        <a:rPr lang="en-US" sz="1800" u="none" strike="noStrike" dirty="0" smtClean="0"/>
                        <a:t>12</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Lake</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0.6783</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13</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dirty="0"/>
                        <a:t>Wallowa</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0.7041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 xmlns:p14="http://schemas.microsoft.com/office/powerpoint/2010/main"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Recommended Adoption of Proposed Rulemaking</a:t>
            </a:r>
          </a:p>
          <a:p>
            <a:pPr marL="514350" indent="-514350" algn="l">
              <a:lnSpc>
                <a:spcPct val="120000"/>
              </a:lnSpc>
              <a:spcBef>
                <a:spcPts val="0"/>
              </a:spcBef>
              <a:spcAft>
                <a:spcPts val="600"/>
              </a:spcAft>
              <a:buFont typeface="Wingdings" pitchFamily="2" charset="2"/>
              <a:buChar char="v"/>
            </a:pPr>
            <a:endParaRPr lang="en-US" sz="2800"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most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lvl="1">
              <a:spcBef>
                <a:spcPts val="0"/>
              </a:spcBef>
              <a:spcAft>
                <a:spcPts val="600"/>
              </a:spcAft>
              <a:buFont typeface="Arial" pitchFamily="34" charset="0"/>
              <a:buChar char="•"/>
            </a:pPr>
            <a:r>
              <a:rPr lang="en-US" sz="2400" dirty="0" smtClean="0">
                <a:latin typeface="Arial" pitchFamily="34" charset="0"/>
                <a:cs typeface="Arial" pitchFamily="34" charset="0"/>
              </a:rPr>
              <a:t>Oversight of disposal </a:t>
            </a:r>
            <a:r>
              <a:rPr lang="en-US" sz="2400" dirty="0" smtClean="0">
                <a:latin typeface="Arial" pitchFamily="34" charset="0"/>
                <a:cs typeface="Arial" pitchFamily="34" charset="0"/>
              </a:rPr>
              <a:t>facilities </a:t>
            </a:r>
            <a:r>
              <a:rPr lang="en-US" sz="2400" dirty="0" smtClean="0">
                <a:latin typeface="Arial" pitchFamily="34" charset="0"/>
                <a:cs typeface="Arial" pitchFamily="34" charset="0"/>
              </a:rPr>
              <a:t>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lvl="1">
              <a:spcBef>
                <a:spcPts val="0"/>
              </a:spcBef>
              <a:spcAft>
                <a:spcPts val="600"/>
              </a:spcAft>
              <a:buFont typeface="Arial" pitchFamily="34" charset="0"/>
              <a:buChar char="•"/>
            </a:pPr>
            <a:r>
              <a:rPr lang="en-US" sz="2400" dirty="0" smtClean="0">
                <a:solidFill>
                  <a:schemeClr val="tx1"/>
                </a:solidFill>
                <a:latin typeface="Arial" pitchFamily="34" charset="0"/>
                <a:cs typeface="Arial" pitchFamily="34" charset="0"/>
              </a:rPr>
              <a:t>Implement </a:t>
            </a:r>
            <a:r>
              <a:rPr lang="en-US" sz="2400" dirty="0" smtClean="0">
                <a:solidFill>
                  <a:schemeClr val="tx1"/>
                </a:solidFill>
                <a:latin typeface="Arial" pitchFamily="34" charset="0"/>
                <a:cs typeface="Arial" pitchFamily="34" charset="0"/>
              </a:rPr>
              <a:t>Materials Management Plan</a:t>
            </a:r>
          </a:p>
          <a:p>
            <a:pPr lvl="1">
              <a:spcBef>
                <a:spcPts val="0"/>
              </a:spcBef>
              <a:spcAft>
                <a:spcPts val="600"/>
              </a:spcAft>
              <a:buFont typeface="Arial" pitchFamily="34" charset="0"/>
              <a:buChar char="•"/>
            </a:pPr>
            <a:r>
              <a:rPr lang="en-US" sz="2400" dirty="0" smtClean="0">
                <a:latin typeface="Arial" pitchFamily="34" charset="0"/>
                <a:cs typeface="Arial" pitchFamily="34" charset="0"/>
              </a:rPr>
              <a:t>Reduce impacts of material at any stages of lifecycle</a:t>
            </a:r>
          </a:p>
          <a:p>
            <a:pPr lvl="2">
              <a:spcBef>
                <a:spcPts val="0"/>
              </a:spcBef>
              <a:spcAft>
                <a:spcPts val="600"/>
              </a:spcAft>
            </a:pPr>
            <a:r>
              <a:rPr lang="en-US" sz="20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{08FB837D-C827-4EFA-A057-4D05807E0F7C}</a:tableStyleId>
              </a:tblPr>
              <a:tblGrid>
                <a:gridCol w="3962400"/>
                <a:gridCol w="2086466"/>
                <a:gridCol w="1571134"/>
              </a:tblGrid>
              <a:tr h="370840">
                <a:tc>
                  <a:txBody>
                    <a:bodyPr/>
                    <a:lstStyle/>
                    <a:p>
                      <a:pPr algn="ctr"/>
                      <a:r>
                        <a:rPr lang="en-US" sz="1800" dirty="0" smtClean="0"/>
                        <a:t>Facility Type</a:t>
                      </a:r>
                      <a:endParaRPr lang="en-US" sz="1800" dirty="0">
                        <a:latin typeface="Arial" pitchFamily="34" charset="0"/>
                        <a:cs typeface="Arial" pitchFamily="34" charset="0"/>
                      </a:endParaRPr>
                    </a:p>
                  </a:txBody>
                  <a:tcPr>
                    <a:solidFill>
                      <a:schemeClr val="accent6"/>
                    </a:solidFill>
                  </a:tcPr>
                </a:tc>
                <a:tc>
                  <a:txBody>
                    <a:bodyPr/>
                    <a:lstStyle/>
                    <a:p>
                      <a:pPr algn="ctr"/>
                      <a:r>
                        <a:rPr lang="en-US" sz="1800" dirty="0" smtClean="0"/>
                        <a:t>Current Permit</a:t>
                      </a:r>
                      <a:r>
                        <a:rPr lang="en-US" sz="1800" baseline="0" dirty="0" smtClean="0"/>
                        <a:t> Fees</a:t>
                      </a:r>
                      <a:endParaRPr lang="en-US" sz="1800" dirty="0">
                        <a:latin typeface="Arial" pitchFamily="34" charset="0"/>
                        <a:cs typeface="Arial" pitchFamily="34" charset="0"/>
                      </a:endParaRPr>
                    </a:p>
                  </a:txBody>
                  <a:tcPr>
                    <a:solidFill>
                      <a:schemeClr val="accent6"/>
                    </a:solidFill>
                  </a:tcPr>
                </a:tc>
                <a:tc>
                  <a:txBody>
                    <a:bodyPr/>
                    <a:lstStyle/>
                    <a:p>
                      <a:pPr algn="ctr"/>
                      <a:r>
                        <a:rPr lang="en-US" sz="1800" dirty="0" smtClean="0"/>
                        <a:t>Proposed Permit</a:t>
                      </a:r>
                      <a:r>
                        <a:rPr lang="en-US" sz="1800" baseline="0" dirty="0" smtClean="0"/>
                        <a:t> Fee</a:t>
                      </a:r>
                      <a:endParaRPr lang="en-US" sz="1800" dirty="0">
                        <a:latin typeface="Arial" pitchFamily="34" charset="0"/>
                        <a:cs typeface="Arial" pitchFamily="34" charset="0"/>
                      </a:endParaRPr>
                    </a:p>
                  </a:txBody>
                  <a:tcPr>
                    <a:solidFill>
                      <a:schemeClr val="accent6"/>
                    </a:solidFill>
                  </a:tcPr>
                </a:tc>
              </a:tr>
              <a:tr h="370840">
                <a:tc>
                  <a:txBody>
                    <a:bodyPr/>
                    <a:lstStyle/>
                    <a:p>
                      <a:r>
                        <a:rPr lang="en-US" sz="1800" dirty="0" smtClean="0"/>
                        <a:t>Municipal Solid Waste &amp; Construction</a:t>
                      </a:r>
                      <a:r>
                        <a:rPr lang="en-US" sz="1800" baseline="0" dirty="0" smtClean="0"/>
                        <a:t> </a:t>
                      </a:r>
                      <a:r>
                        <a:rPr lang="en-US" sz="1800" dirty="0" smtClean="0"/>
                        <a:t>&amp; Demolition Landfills, and Solid Waste Treatment Facilities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endParaRPr lang="en-US" sz="1800" dirty="0" smtClean="0"/>
                    </a:p>
                    <a:p>
                      <a:pPr algn="ctr"/>
                      <a:r>
                        <a:rPr lang="en-US" sz="1800" dirty="0" smtClean="0"/>
                        <a:t>$0.30/ton</a:t>
                      </a:r>
                    </a:p>
                    <a:p>
                      <a:pPr algn="ctr"/>
                      <a:r>
                        <a:rPr lang="en-US" sz="1800" dirty="0" smtClean="0"/>
                        <a:t>($0.21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endParaRPr lang="en-US" sz="1800" dirty="0" smtClean="0"/>
                    </a:p>
                    <a:p>
                      <a:pPr algn="ctr"/>
                      <a:r>
                        <a:rPr lang="en-US" sz="1800" dirty="0" smtClean="0"/>
                        <a:t>$0.58</a:t>
                      </a:r>
                      <a:endParaRPr lang="en-US" sz="1800" dirty="0">
                        <a:latin typeface="Arial" pitchFamily="34" charset="0"/>
                        <a:cs typeface="Arial" pitchFamily="34" charset="0"/>
                      </a:endParaRPr>
                    </a:p>
                  </a:txBody>
                  <a:tcPr>
                    <a:solidFill>
                      <a:schemeClr val="accent6">
                        <a:lumMod val="20000"/>
                        <a:lumOff val="80000"/>
                      </a:schemeClr>
                    </a:solidFill>
                  </a:tcPr>
                </a:tc>
              </a:tr>
              <a:tr h="370840">
                <a:tc>
                  <a:txBody>
                    <a:bodyPr/>
                    <a:lstStyle/>
                    <a:p>
                      <a:r>
                        <a:rPr lang="en-US" sz="1800" dirty="0" smtClean="0"/>
                        <a:t>Energy Recovery Facilities</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$0.22/ton</a:t>
                      </a:r>
                    </a:p>
                    <a:p>
                      <a:pPr algn="ctr"/>
                      <a:r>
                        <a:rPr lang="en-US" sz="1800" dirty="0" smtClean="0"/>
                        <a:t>($0.13 + $0.09)</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$0.58*</a:t>
                      </a:r>
                      <a:endParaRPr lang="en-US" sz="1800" dirty="0">
                        <a:latin typeface="Arial" pitchFamily="34" charset="0"/>
                        <a:cs typeface="Arial" pitchFamily="34" charset="0"/>
                      </a:endParaRPr>
                    </a:p>
                  </a:txBody>
                  <a:tcPr>
                    <a:solidFill>
                      <a:schemeClr val="bg1"/>
                    </a:solidFill>
                  </a:tcPr>
                </a:tc>
              </a:tr>
              <a:tr h="370840">
                <a:tc>
                  <a:txBody>
                    <a:bodyPr/>
                    <a:lstStyle/>
                    <a:p>
                      <a:r>
                        <a:rPr lang="en-US" sz="1800" dirty="0" smtClean="0"/>
                        <a:t>Conversion Technology Facilities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r>
                        <a:rPr lang="en-US" sz="1800" dirty="0" smtClean="0"/>
                        <a:t>$0.19/ton</a:t>
                      </a:r>
                    </a:p>
                    <a:p>
                      <a:pPr algn="ctr"/>
                      <a:r>
                        <a:rPr lang="en-US" sz="1800" dirty="0" smtClean="0"/>
                        <a:t>($0.10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accent6">
                        <a:lumMod val="20000"/>
                        <a:lumOff val="80000"/>
                      </a:schemeClr>
                    </a:solidFill>
                  </a:tcPr>
                </a:tc>
              </a:tr>
              <a:tr h="370840">
                <a:tc>
                  <a:txBody>
                    <a:bodyPr/>
                    <a:lstStyle/>
                    <a:p>
                      <a:r>
                        <a:rPr lang="en-US" sz="1800" dirty="0" smtClean="0"/>
                        <a:t>Industrial Captive Landfills</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$0.21/ton</a:t>
                      </a:r>
                      <a:endParaRPr lang="en-US" sz="1800" dirty="0">
                        <a:latin typeface="Arial" pitchFamily="34" charset="0"/>
                        <a:cs typeface="Arial"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bg1"/>
                    </a:solidFill>
                  </a:tcPr>
                </a:tc>
              </a:tr>
              <a:tr h="370840">
                <a:tc>
                  <a:txBody>
                    <a:bodyPr/>
                    <a:lstStyle/>
                    <a:p>
                      <a:r>
                        <a:rPr lang="en-US" sz="1800" dirty="0" smtClean="0"/>
                        <a:t>Industrial Non-Captive Landfills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r>
                        <a:rPr lang="en-US" sz="1800" dirty="0" smtClean="0"/>
                        <a:t>$0.30/ton</a:t>
                      </a:r>
                    </a:p>
                    <a:p>
                      <a:pPr algn="ctr"/>
                      <a:r>
                        <a:rPr lang="en-US" sz="1800" dirty="0" smtClean="0"/>
                        <a:t>($0.21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accent6">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Props1.xml><?xml version="1.0" encoding="utf-8"?>
<ds:datastoreItem xmlns:ds="http://schemas.openxmlformats.org/officeDocument/2006/customXml" ds:itemID="{3952A030-3DEF-4436-A407-FCB9AA5F3B3F}">
  <ds:schemaRefs>
    <ds:schemaRef ds:uri="http://schemas.microsoft.com/sharepoint/v3/contenttype/forms"/>
  </ds:schemaRefs>
</ds:datastoreItem>
</file>

<file path=customXml/itemProps2.xml><?xml version="1.0" encoding="utf-8"?>
<ds:datastoreItem xmlns:ds="http://schemas.openxmlformats.org/officeDocument/2006/customXml" ds:itemID="{47324A32-EEB1-4D8B-883A-C0A20DC2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EE470D-8E98-41A7-B1A0-B02FF16C61A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4924</TotalTime>
  <Words>2594</Words>
  <Application>Microsoft Office PowerPoint</Application>
  <PresentationFormat>On-screen Show (4:3)</PresentationFormat>
  <Paragraphs>334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519</cp:revision>
  <dcterms:created xsi:type="dcterms:W3CDTF">2012-12-04T19:19:06Z</dcterms:created>
  <dcterms:modified xsi:type="dcterms:W3CDTF">2016-02-02T18:24:28Z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